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3" name="Aish Eswar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AEEB8D2-009F-4D4F-A606-CC7277C22ED8}">
  <a:tblStyle styleId="{0AEEB8D2-009F-4D4F-A606-CC7277C22ED8}" styleName="Table_0"/>
  <a:tblStyle styleId="{8C8F8D8D-1EF8-47D2-82B1-D6C47FE34978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Add something to conclude here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change for SOIL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Replace the decision tree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639"/>
            <a:ext cx="5485319" cy="3599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3884760" y="8685360"/>
            <a:ext cx="2970719" cy="457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09479" y="160452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59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415611" y="992766"/>
            <a:ext cx="11360799" cy="27368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6900"/>
            </a:lvl1pPr>
            <a:lvl2pPr lvl="1" algn="ctr">
              <a:spcBef>
                <a:spcPts val="0"/>
              </a:spcBef>
              <a:buSzPct val="100000"/>
              <a:defRPr sz="6900"/>
            </a:lvl2pPr>
            <a:lvl3pPr lvl="2" algn="ctr">
              <a:spcBef>
                <a:spcPts val="0"/>
              </a:spcBef>
              <a:buSzPct val="100000"/>
              <a:defRPr sz="6900"/>
            </a:lvl3pPr>
            <a:lvl4pPr lvl="3" algn="ctr">
              <a:spcBef>
                <a:spcPts val="0"/>
              </a:spcBef>
              <a:buSzPct val="100000"/>
              <a:defRPr sz="6900"/>
            </a:lvl4pPr>
            <a:lvl5pPr lvl="4" algn="ctr">
              <a:spcBef>
                <a:spcPts val="0"/>
              </a:spcBef>
              <a:buSzPct val="100000"/>
              <a:defRPr sz="6900"/>
            </a:lvl5pPr>
            <a:lvl6pPr lvl="5" algn="ctr">
              <a:spcBef>
                <a:spcPts val="0"/>
              </a:spcBef>
              <a:buSzPct val="100000"/>
              <a:defRPr sz="6900"/>
            </a:lvl6pPr>
            <a:lvl7pPr lvl="6" algn="ctr">
              <a:spcBef>
                <a:spcPts val="0"/>
              </a:spcBef>
              <a:buSzPct val="100000"/>
              <a:defRPr sz="6900"/>
            </a:lvl7pPr>
            <a:lvl8pPr lvl="7" algn="ctr">
              <a:spcBef>
                <a:spcPts val="0"/>
              </a:spcBef>
              <a:buSzPct val="100000"/>
              <a:defRPr sz="6900"/>
            </a:lvl8pPr>
            <a:lvl9pPr lvl="8" algn="ctr">
              <a:spcBef>
                <a:spcPts val="0"/>
              </a:spcBef>
              <a:buSzPct val="100000"/>
              <a:defRPr sz="69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15600" y="3778833"/>
            <a:ext cx="11360799" cy="10568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15600" y="2867800"/>
            <a:ext cx="11360799" cy="11224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15600" y="593366"/>
            <a:ext cx="11360799" cy="763599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15600" y="1536633"/>
            <a:ext cx="11360799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15600" y="593366"/>
            <a:ext cx="11360799" cy="763599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15600" y="593366"/>
            <a:ext cx="11360799" cy="763599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53666" y="600200"/>
            <a:ext cx="8490399" cy="5454399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096000" y="-166"/>
            <a:ext cx="6096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54000" y="1644233"/>
            <a:ext cx="5393600" cy="1976399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415600" y="5640766"/>
            <a:ext cx="7998400" cy="8068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15600" y="1474833"/>
            <a:ext cx="11360799" cy="2617999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15600" y="4202966"/>
            <a:ext cx="11360799" cy="17344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09479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09479" y="273600"/>
            <a:ext cx="10972440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09479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6231960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09479" y="1604520"/>
            <a:ext cx="535427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6231960" y="368208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09479" y="273600"/>
            <a:ext cx="10972440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09479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231960" y="1604520"/>
            <a:ext cx="535427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609479" y="3682080"/>
            <a:ext cx="1097244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9479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479" y="1604520"/>
            <a:ext cx="1097208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15600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15600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comments" Target="../comments/comment3.xml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www.isric.org/content/download-form?dataset=SOTWIS_BR.zip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23879" y="299880"/>
            <a:ext cx="9142920" cy="166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 WATER QUALITY MONITORING USING DATA FUSION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1432079" y="5095080"/>
            <a:ext cx="9142920" cy="165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SSN College of Engineering, Kalavakkam - 603 110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 Year 2015 - 2016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200" y="3426839"/>
            <a:ext cx="3039119" cy="119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44400" y="401400"/>
            <a:ext cx="3501359" cy="516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 System Design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378719" y="918720"/>
            <a:ext cx="11519280" cy="5184000"/>
            <a:chOff x="378719" y="918720"/>
            <a:chExt cx="11519280" cy="5184000"/>
          </a:xfrm>
        </p:grpSpPr>
        <p:sp>
          <p:nvSpPr>
            <p:cNvPr id="169" name="Shape 169"/>
            <p:cNvSpPr/>
            <p:nvPr/>
          </p:nvSpPr>
          <p:spPr>
            <a:xfrm>
              <a:off x="378719" y="2007359"/>
              <a:ext cx="2178359" cy="250524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2413080" y="2522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398680" y="3107159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398680" y="3709800"/>
              <a:ext cx="293040" cy="30672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814480" y="3028319"/>
              <a:ext cx="1620719" cy="483119"/>
            </a:xfrm>
            <a:prstGeom prst="homePlate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4572360" y="91872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Fusion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4572360" y="4167719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Fusion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4572360" y="25412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Fusion</a:t>
              </a:r>
            </a:p>
          </p:txBody>
        </p:sp>
        <p:sp>
          <p:nvSpPr>
            <p:cNvPr id="177" name="Shape 177"/>
            <p:cNvSpPr/>
            <p:nvPr/>
          </p:nvSpPr>
          <p:spPr>
            <a:xfrm rot="2160000">
              <a:off x="6281640" y="13921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 rot="-180000">
              <a:off x="6281639" y="30002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 rot="-1440000">
              <a:off x="6295680" y="46418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rot="2160000">
              <a:off x="6756120" y="167868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 rot="-180000">
              <a:off x="6770519" y="301464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 rot="-1440000">
              <a:off x="6770160" y="4446720"/>
              <a:ext cx="483480" cy="483480"/>
            </a:xfrm>
            <a:prstGeom prst="chevron">
              <a:avLst>
                <a:gd fmla="val 50000" name="adj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7370639" y="2534040"/>
              <a:ext cx="1495439" cy="141947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Central Fusion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8954639" y="3028319"/>
              <a:ext cx="977400" cy="483480"/>
            </a:xfrm>
            <a:prstGeom prst="stripedRightArrow">
              <a:avLst>
                <a:gd fmla="val 50000" name="adj1"/>
                <a:gd fmla="val 50000" name="adj2"/>
              </a:avLst>
            </a:prstGeom>
            <a:solidFill>
              <a:srgbClr val="D99593"/>
            </a:solidFill>
            <a:ln cap="flat" cmpd="sng" w="25400">
              <a:solidFill>
                <a:srgbClr val="95373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0048320" y="2653919"/>
              <a:ext cx="1849679" cy="1091159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Quality and Class of usage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7385039" y="4037400"/>
              <a:ext cx="1479239" cy="638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3573000" y="5738760"/>
              <a:ext cx="3502439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830205" y="1659180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ater, air and soil quality parameters acquired from river water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Acquired data is split and sent to individual Local fusion modules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ach local fusion module observ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values from water, air and soil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processes this data and gives individual decisions of the quality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local module decides the quality of their data individually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decisions are sent to Central Fusion module 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module decides the final overall quality of water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module suggests the appropriate class of usage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14850" y="721925"/>
            <a:ext cx="5038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SYSTEM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035475" y="736825"/>
            <a:ext cx="37257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SYSTEM ARCHITECTURE</a:t>
            </a:r>
          </a:p>
        </p:txBody>
      </p:sp>
      <p:sp>
        <p:nvSpPr>
          <p:cNvPr id="201" name="Shape 201"/>
          <p:cNvSpPr/>
          <p:nvPr/>
        </p:nvSpPr>
        <p:spPr>
          <a:xfrm>
            <a:off x="1830205" y="1615505"/>
            <a:ext cx="9183300" cy="20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1 : Data Acquisition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2 : </a:t>
            </a:r>
            <a:r>
              <a:rPr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 Module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2.1 : Preprocessing and Normalization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2.2 : Ground Truth Check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2.3 : Feature Extraction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Level 2.4 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Classification and Decision Making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 : Central Fusion Module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Quality of water and Class of Usage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677787" y="215913"/>
            <a:ext cx="10836424" cy="6426172"/>
            <a:chOff x="409267" y="177077"/>
            <a:chExt cx="8325464" cy="4870772"/>
          </a:xfrm>
        </p:grpSpPr>
        <p:grpSp>
          <p:nvGrpSpPr>
            <p:cNvPr id="207" name="Shape 207"/>
            <p:cNvGrpSpPr/>
            <p:nvPr/>
          </p:nvGrpSpPr>
          <p:grpSpPr>
            <a:xfrm>
              <a:off x="409267" y="177077"/>
              <a:ext cx="8325464" cy="4308585"/>
              <a:chOff x="327600" y="163819"/>
              <a:chExt cx="8331296" cy="4429055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3544141" y="163819"/>
                <a:ext cx="1823100" cy="382200"/>
              </a:xfrm>
              <a:prstGeom prst="can">
                <a:avLst>
                  <a:gd fmla="val 25000" name="adj"/>
                </a:avLst>
              </a:prstGeom>
              <a:solidFill>
                <a:srgbClr val="1C458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121900" lIns="121900" rIns="121900" tIns="12190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Water Source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4377644" y="546107"/>
                <a:ext cx="156200" cy="22932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EA9999"/>
              </a:solidFill>
              <a:ln cap="flat" cmpd="sng" w="9525">
                <a:solidFill>
                  <a:srgbClr val="98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121900" lIns="121900" rIns="121900" tIns="1219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3522591" y="775427"/>
                <a:ext cx="1866305" cy="305672"/>
              </a:xfrm>
              <a:prstGeom prst="rect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121900" lIns="121900" rIns="121900" tIns="12190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9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Acquisition</a:t>
                </a:r>
              </a:p>
            </p:txBody>
          </p:sp>
          <p:sp>
            <p:nvSpPr>
              <p:cNvPr id="211" name="Shape 211"/>
              <p:cNvSpPr/>
              <p:nvPr/>
            </p:nvSpPr>
            <p:spPr>
              <a:xfrm rot="-5400000">
                <a:off x="5548160" y="698157"/>
                <a:ext cx="141685" cy="460212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rgbClr val="EA9999"/>
              </a:solidFill>
              <a:ln cap="flat" cmpd="sng" w="9525">
                <a:solidFill>
                  <a:srgbClr val="98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121900" lIns="121900" rIns="121900" tIns="12190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5849109" y="775427"/>
                <a:ext cx="1866305" cy="305672"/>
              </a:xfrm>
              <a:prstGeom prst="foldedCorner">
                <a:avLst>
                  <a:gd fmla="val 16667" name="adj"/>
                </a:avLst>
              </a:prstGeom>
              <a:solidFill>
                <a:srgbClr val="3D85C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121900" lIns="121900" rIns="121900" tIns="121900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900">
                    <a:solidFill>
                      <a:srgbClr val="F3F3F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Datasets</a:t>
                </a:r>
              </a:p>
            </p:txBody>
          </p:sp>
          <p:grpSp>
            <p:nvGrpSpPr>
              <p:cNvPr id="213" name="Shape 213"/>
              <p:cNvGrpSpPr/>
              <p:nvPr/>
            </p:nvGrpSpPr>
            <p:grpSpPr>
              <a:xfrm>
                <a:off x="1324119" y="1081100"/>
                <a:ext cx="6263250" cy="382222"/>
                <a:chOff x="1324100" y="1485325"/>
                <a:chExt cx="6495800" cy="437025"/>
              </a:xfrm>
            </p:grpSpPr>
            <p:sp>
              <p:nvSpPr>
                <p:cNvPr id="214" name="Shape 214"/>
                <p:cNvSpPr/>
                <p:nvPr/>
              </p:nvSpPr>
              <p:spPr>
                <a:xfrm>
                  <a:off x="4491000" y="1485325"/>
                  <a:ext cx="162000" cy="2622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EA9999"/>
                </a:solidFill>
                <a:ln cap="flat" cmpd="sng" w="9525">
                  <a:solidFill>
                    <a:srgbClr val="98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121900" lIns="121900" rIns="121900" tIns="12190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5" name="Shape 215"/>
                <p:cNvGrpSpPr/>
                <p:nvPr/>
              </p:nvGrpSpPr>
              <p:grpSpPr>
                <a:xfrm>
                  <a:off x="1324100" y="1629850"/>
                  <a:ext cx="6495800" cy="292500"/>
                  <a:chOff x="1324100" y="1717225"/>
                  <a:chExt cx="6495800" cy="292500"/>
                </a:xfrm>
              </p:grpSpPr>
              <p:sp>
                <p:nvSpPr>
                  <p:cNvPr id="216" name="Shape 216"/>
                  <p:cNvSpPr/>
                  <p:nvPr/>
                </p:nvSpPr>
                <p:spPr>
                  <a:xfrm>
                    <a:off x="4491000" y="1747525"/>
                    <a:ext cx="162000" cy="262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Shape 217"/>
                  <p:cNvSpPr/>
                  <p:nvPr/>
                </p:nvSpPr>
                <p:spPr>
                  <a:xfrm>
                    <a:off x="1376400" y="1717225"/>
                    <a:ext cx="6391200" cy="81900"/>
                  </a:xfrm>
                  <a:prstGeom prst="rect">
                    <a:avLst/>
                  </a:prstGeom>
                  <a:solidFill>
                    <a:srgbClr val="EA9999"/>
                  </a:solidFill>
                  <a:ln cap="flat" cmpd="sng" w="9525">
                    <a:solidFill>
                      <a:srgbClr val="66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Shape 218"/>
                  <p:cNvSpPr/>
                  <p:nvPr/>
                </p:nvSpPr>
                <p:spPr>
                  <a:xfrm>
                    <a:off x="1324100" y="1717225"/>
                    <a:ext cx="162000" cy="262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Shape 219"/>
                  <p:cNvSpPr/>
                  <p:nvPr/>
                </p:nvSpPr>
                <p:spPr>
                  <a:xfrm>
                    <a:off x="7657900" y="1717225"/>
                    <a:ext cx="162000" cy="262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0" name="Shape 220"/>
              <p:cNvGrpSpPr/>
              <p:nvPr/>
            </p:nvGrpSpPr>
            <p:grpSpPr>
              <a:xfrm>
                <a:off x="327600" y="1397824"/>
                <a:ext cx="2238701" cy="2380464"/>
                <a:chOff x="305775" y="1397800"/>
                <a:chExt cx="2238701" cy="2478875"/>
              </a:xfrm>
            </p:grpSpPr>
            <p:grpSp>
              <p:nvGrpSpPr>
                <p:cNvPr id="221" name="Shape 221"/>
                <p:cNvGrpSpPr/>
                <p:nvPr/>
              </p:nvGrpSpPr>
              <p:grpSpPr>
                <a:xfrm>
                  <a:off x="305775" y="1463325"/>
                  <a:ext cx="2238701" cy="2413350"/>
                  <a:chOff x="349445" y="1463321"/>
                  <a:chExt cx="2315100" cy="2591100"/>
                </a:xfrm>
              </p:grpSpPr>
              <p:sp>
                <p:nvSpPr>
                  <p:cNvPr id="222" name="Shape 222"/>
                  <p:cNvSpPr/>
                  <p:nvPr/>
                </p:nvSpPr>
                <p:spPr>
                  <a:xfrm>
                    <a:off x="349445" y="1463321"/>
                    <a:ext cx="2315100" cy="2591100"/>
                  </a:xfrm>
                  <a:prstGeom prst="rect">
                    <a:avLst/>
                  </a:prstGeom>
                  <a:solidFill>
                    <a:srgbClr val="EFEFE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" name="Shape 223"/>
                  <p:cNvSpPr/>
                  <p:nvPr/>
                </p:nvSpPr>
                <p:spPr>
                  <a:xfrm>
                    <a:off x="493750" y="174667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Preprocessing and Normalization</a:t>
                    </a:r>
                  </a:p>
                </p:txBody>
              </p:sp>
              <p:sp>
                <p:nvSpPr>
                  <p:cNvPr id="224" name="Shape 224"/>
                  <p:cNvSpPr/>
                  <p:nvPr/>
                </p:nvSpPr>
                <p:spPr>
                  <a:xfrm>
                    <a:off x="493750" y="344024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Classification and Decision Making</a:t>
                    </a:r>
                  </a:p>
                </p:txBody>
              </p:sp>
              <p:sp>
                <p:nvSpPr>
                  <p:cNvPr id="225" name="Shape 225"/>
                  <p:cNvSpPr/>
                  <p:nvPr/>
                </p:nvSpPr>
                <p:spPr>
                  <a:xfrm>
                    <a:off x="493750" y="231119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Ground Truth Check</a:t>
                    </a:r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>
                    <a:off x="493750" y="287572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Feature Extraction</a:t>
                    </a:r>
                  </a:p>
                </p:txBody>
              </p:sp>
            </p:grpSp>
            <p:sp>
              <p:nvSpPr>
                <p:cNvPr id="227" name="Shape 227"/>
                <p:cNvSpPr txBox="1"/>
                <p:nvPr/>
              </p:nvSpPr>
              <p:spPr>
                <a:xfrm>
                  <a:off x="955625" y="1397800"/>
                  <a:ext cx="939000" cy="22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rIns="121900" tIns="12190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900">
                      <a:latin typeface="Calibri"/>
                      <a:ea typeface="Calibri"/>
                      <a:cs typeface="Calibri"/>
                      <a:sym typeface="Calibri"/>
                    </a:rPr>
                    <a:t>Ai</a:t>
                  </a:r>
                  <a:r>
                    <a:rPr lang="en-US" sz="1900"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</p:grpSp>
          <p:grpSp>
            <p:nvGrpSpPr>
              <p:cNvPr id="228" name="Shape 228"/>
              <p:cNvGrpSpPr/>
              <p:nvPr/>
            </p:nvGrpSpPr>
            <p:grpSpPr>
              <a:xfrm>
                <a:off x="3373889" y="1397940"/>
                <a:ext cx="2238701" cy="2389388"/>
                <a:chOff x="305775" y="1397800"/>
                <a:chExt cx="2238701" cy="2478875"/>
              </a:xfrm>
            </p:grpSpPr>
            <p:grpSp>
              <p:nvGrpSpPr>
                <p:cNvPr id="229" name="Shape 229"/>
                <p:cNvGrpSpPr/>
                <p:nvPr/>
              </p:nvGrpSpPr>
              <p:grpSpPr>
                <a:xfrm>
                  <a:off x="305775" y="1463325"/>
                  <a:ext cx="2238701" cy="2413350"/>
                  <a:chOff x="349445" y="1463321"/>
                  <a:chExt cx="2315100" cy="2591100"/>
                </a:xfrm>
              </p:grpSpPr>
              <p:sp>
                <p:nvSpPr>
                  <p:cNvPr id="230" name="Shape 230"/>
                  <p:cNvSpPr/>
                  <p:nvPr/>
                </p:nvSpPr>
                <p:spPr>
                  <a:xfrm>
                    <a:off x="349445" y="1463321"/>
                    <a:ext cx="2315100" cy="2591100"/>
                  </a:xfrm>
                  <a:prstGeom prst="rect">
                    <a:avLst/>
                  </a:prstGeom>
                  <a:solidFill>
                    <a:srgbClr val="EFEFE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900"/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>
                    <a:off x="493750" y="174667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Preprocessing and Normalization</a:t>
                    </a:r>
                  </a:p>
                </p:txBody>
              </p:sp>
              <p:sp>
                <p:nvSpPr>
                  <p:cNvPr id="232" name="Shape 232"/>
                  <p:cNvSpPr/>
                  <p:nvPr/>
                </p:nvSpPr>
                <p:spPr>
                  <a:xfrm>
                    <a:off x="493750" y="344024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Classification and Decision Making</a:t>
                    </a:r>
                  </a:p>
                </p:txBody>
              </p:sp>
              <p:sp>
                <p:nvSpPr>
                  <p:cNvPr id="233" name="Shape 233"/>
                  <p:cNvSpPr/>
                  <p:nvPr/>
                </p:nvSpPr>
                <p:spPr>
                  <a:xfrm>
                    <a:off x="493750" y="231119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Ground Truth Check</a:t>
                    </a:r>
                  </a:p>
                </p:txBody>
              </p:sp>
              <p:sp>
                <p:nvSpPr>
                  <p:cNvPr id="234" name="Shape 234"/>
                  <p:cNvSpPr/>
                  <p:nvPr/>
                </p:nvSpPr>
                <p:spPr>
                  <a:xfrm>
                    <a:off x="493750" y="287572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Feature Extraction</a:t>
                    </a:r>
                  </a:p>
                </p:txBody>
              </p:sp>
            </p:grpSp>
            <p:sp>
              <p:nvSpPr>
                <p:cNvPr id="235" name="Shape 235"/>
                <p:cNvSpPr txBox="1"/>
                <p:nvPr/>
              </p:nvSpPr>
              <p:spPr>
                <a:xfrm>
                  <a:off x="955625" y="1397800"/>
                  <a:ext cx="939000" cy="22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rIns="121900" tIns="121900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-US" sz="1900">
                      <a:latin typeface="Calibri"/>
                      <a:ea typeface="Calibri"/>
                      <a:cs typeface="Calibri"/>
                      <a:sym typeface="Calibri"/>
                    </a:rPr>
                    <a:t>Water</a:t>
                  </a:r>
                </a:p>
              </p:txBody>
            </p:sp>
          </p:grpSp>
          <p:grpSp>
            <p:nvGrpSpPr>
              <p:cNvPr id="236" name="Shape 236"/>
              <p:cNvGrpSpPr/>
              <p:nvPr/>
            </p:nvGrpSpPr>
            <p:grpSpPr>
              <a:xfrm>
                <a:off x="6420195" y="1397849"/>
                <a:ext cx="2238701" cy="2389388"/>
                <a:chOff x="305775" y="1397800"/>
                <a:chExt cx="2238701" cy="2478875"/>
              </a:xfrm>
            </p:grpSpPr>
            <p:grpSp>
              <p:nvGrpSpPr>
                <p:cNvPr id="237" name="Shape 237"/>
                <p:cNvGrpSpPr/>
                <p:nvPr/>
              </p:nvGrpSpPr>
              <p:grpSpPr>
                <a:xfrm>
                  <a:off x="305775" y="1463325"/>
                  <a:ext cx="2238701" cy="2413350"/>
                  <a:chOff x="349445" y="1463321"/>
                  <a:chExt cx="2315100" cy="2591100"/>
                </a:xfrm>
              </p:grpSpPr>
              <p:sp>
                <p:nvSpPr>
                  <p:cNvPr id="238" name="Shape 238"/>
                  <p:cNvSpPr/>
                  <p:nvPr/>
                </p:nvSpPr>
                <p:spPr>
                  <a:xfrm>
                    <a:off x="349445" y="1463321"/>
                    <a:ext cx="2315100" cy="2591100"/>
                  </a:xfrm>
                  <a:prstGeom prst="rect">
                    <a:avLst/>
                  </a:prstGeom>
                  <a:solidFill>
                    <a:srgbClr val="EFEFE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 sz="1900"/>
                  </a:p>
                </p:txBody>
              </p:sp>
              <p:sp>
                <p:nvSpPr>
                  <p:cNvPr id="239" name="Shape 239"/>
                  <p:cNvSpPr/>
                  <p:nvPr/>
                </p:nvSpPr>
                <p:spPr>
                  <a:xfrm>
                    <a:off x="493750" y="174667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Preprocessing and Normalization</a:t>
                    </a:r>
                  </a:p>
                </p:txBody>
              </p:sp>
              <p:sp>
                <p:nvSpPr>
                  <p:cNvPr id="240" name="Shape 240"/>
                  <p:cNvSpPr/>
                  <p:nvPr/>
                </p:nvSpPr>
                <p:spPr>
                  <a:xfrm>
                    <a:off x="493750" y="344024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Classification and Decision Making</a:t>
                    </a:r>
                  </a:p>
                </p:txBody>
              </p:sp>
              <p:sp>
                <p:nvSpPr>
                  <p:cNvPr id="241" name="Shape 241"/>
                  <p:cNvSpPr/>
                  <p:nvPr/>
                </p:nvSpPr>
                <p:spPr>
                  <a:xfrm>
                    <a:off x="493750" y="2311198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Ground Truth Check</a:t>
                    </a:r>
                  </a:p>
                </p:txBody>
              </p:sp>
              <p:sp>
                <p:nvSpPr>
                  <p:cNvPr id="242" name="Shape 242"/>
                  <p:cNvSpPr/>
                  <p:nvPr/>
                </p:nvSpPr>
                <p:spPr>
                  <a:xfrm>
                    <a:off x="493750" y="2875723"/>
                    <a:ext cx="2026500" cy="521100"/>
                  </a:xfrm>
                  <a:prstGeom prst="flowChartAlternateProcess">
                    <a:avLst/>
                  </a:prstGeom>
                  <a:solidFill>
                    <a:srgbClr val="6D9EEB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-US" sz="1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Feature Extraction</a:t>
                    </a:r>
                  </a:p>
                </p:txBody>
              </p:sp>
            </p:grpSp>
            <p:sp>
              <p:nvSpPr>
                <p:cNvPr id="243" name="Shape 243"/>
                <p:cNvSpPr txBox="1"/>
                <p:nvPr/>
              </p:nvSpPr>
              <p:spPr>
                <a:xfrm>
                  <a:off x="955625" y="1397800"/>
                  <a:ext cx="939000" cy="22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21900" lIns="121900" rIns="121900" tIns="121900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-US" sz="1900">
                      <a:latin typeface="Calibri"/>
                      <a:ea typeface="Calibri"/>
                      <a:cs typeface="Calibri"/>
                      <a:sym typeface="Calibri"/>
                    </a:rPr>
                    <a:t>Soil</a:t>
                  </a:r>
                </a:p>
              </p:txBody>
            </p:sp>
          </p:grpSp>
          <p:grpSp>
            <p:nvGrpSpPr>
              <p:cNvPr id="244" name="Shape 244"/>
              <p:cNvGrpSpPr/>
              <p:nvPr/>
            </p:nvGrpSpPr>
            <p:grpSpPr>
              <a:xfrm>
                <a:off x="1308956" y="3787212"/>
                <a:ext cx="6293574" cy="805662"/>
                <a:chOff x="1324119" y="3920237"/>
                <a:chExt cx="6293574" cy="805662"/>
              </a:xfrm>
            </p:grpSpPr>
            <p:grpSp>
              <p:nvGrpSpPr>
                <p:cNvPr id="245" name="Shape 245"/>
                <p:cNvGrpSpPr/>
                <p:nvPr/>
              </p:nvGrpSpPr>
              <p:grpSpPr>
                <a:xfrm>
                  <a:off x="1324119" y="3920237"/>
                  <a:ext cx="6293574" cy="423464"/>
                  <a:chOff x="1324119" y="3920237"/>
                  <a:chExt cx="6293574" cy="423464"/>
                </a:xfrm>
              </p:grpSpPr>
              <p:sp>
                <p:nvSpPr>
                  <p:cNvPr id="246" name="Shape 246"/>
                  <p:cNvSpPr/>
                  <p:nvPr/>
                </p:nvSpPr>
                <p:spPr>
                  <a:xfrm>
                    <a:off x="4377644" y="3920237"/>
                    <a:ext cx="156300" cy="229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Shape 247"/>
                  <p:cNvSpPr/>
                  <p:nvPr/>
                </p:nvSpPr>
                <p:spPr>
                  <a:xfrm>
                    <a:off x="4377606" y="4114502"/>
                    <a:ext cx="156300" cy="229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Shape 248"/>
                  <p:cNvSpPr/>
                  <p:nvPr/>
                </p:nvSpPr>
                <p:spPr>
                  <a:xfrm>
                    <a:off x="1374596" y="4042801"/>
                    <a:ext cx="6162299" cy="71700"/>
                  </a:xfrm>
                  <a:prstGeom prst="rect">
                    <a:avLst/>
                  </a:prstGeom>
                  <a:solidFill>
                    <a:srgbClr val="EA9999"/>
                  </a:solidFill>
                  <a:ln cap="flat" cmpd="sng" w="9525">
                    <a:solidFill>
                      <a:srgbClr val="66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Shape 249"/>
                  <p:cNvSpPr/>
                  <p:nvPr/>
                </p:nvSpPr>
                <p:spPr>
                  <a:xfrm>
                    <a:off x="1324119" y="3920301"/>
                    <a:ext cx="156300" cy="229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Shape 250"/>
                  <p:cNvSpPr/>
                  <p:nvPr/>
                </p:nvSpPr>
                <p:spPr>
                  <a:xfrm>
                    <a:off x="7461394" y="3920301"/>
                    <a:ext cx="156300" cy="229200"/>
                  </a:xfrm>
                  <a:prstGeom prst="down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EA9999"/>
                  </a:solidFill>
                  <a:ln cap="flat" cmpd="sng" w="9525">
                    <a:solidFill>
                      <a:srgbClr val="98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121900" lIns="121900" rIns="121900" tIns="12190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1" name="Shape 251"/>
                <p:cNvSpPr/>
                <p:nvPr/>
              </p:nvSpPr>
              <p:spPr>
                <a:xfrm>
                  <a:off x="3098237" y="4343700"/>
                  <a:ext cx="2715000" cy="382200"/>
                </a:xfrm>
                <a:prstGeom prst="flowChartAlternateProcess">
                  <a:avLst/>
                </a:prstGeom>
                <a:solidFill>
                  <a:srgbClr val="6D9EE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121900" lIns="121900" rIns="121900" tIns="121900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-US" sz="19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Central Fusion Module</a:t>
                  </a:r>
                </a:p>
              </p:txBody>
            </p:sp>
          </p:grpSp>
        </p:grpSp>
        <p:sp>
          <p:nvSpPr>
            <p:cNvPr id="252" name="Shape 252"/>
            <p:cNvSpPr/>
            <p:nvPr/>
          </p:nvSpPr>
          <p:spPr>
            <a:xfrm>
              <a:off x="4454125" y="4485641"/>
              <a:ext cx="156000" cy="22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A9999"/>
            </a:solidFill>
            <a:ln cap="flat" cmpd="sng" w="952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952175" y="4708850"/>
              <a:ext cx="3159900" cy="339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Quality and Class of Usage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52634" y="684229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 MODULE</a:t>
            </a:r>
          </a:p>
        </p:txBody>
      </p:sp>
      <p:sp>
        <p:nvSpPr>
          <p:cNvPr id="260" name="Shape 260"/>
          <p:cNvSpPr/>
          <p:nvPr/>
        </p:nvSpPr>
        <p:spPr>
          <a:xfrm>
            <a:off x="1801080" y="15572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 readings are obtained via datasets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Records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cleaned for missing or erroneous values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using Preprocessing and Normalization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ean values determined using K-Means Clustering in water 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 to check with ground truth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Voting system is used for air and soil parameters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 Extraction used to cut down irrelevant features - Dimension Reduction - different methods for every dataset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Refined dataset used to classify records using Naive Bayes and Support Vector Machine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Local decision given by Decision Tree method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9100325" y="375945"/>
            <a:ext cx="27420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Fusion</a:t>
            </a:r>
            <a:r>
              <a:rPr lang="en-US" sz="3000"/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396840" y="303135"/>
            <a:ext cx="8607300" cy="5974200"/>
            <a:chOff x="2741040" y="594360"/>
            <a:chExt cx="8607300" cy="5974200"/>
          </a:xfrm>
        </p:grpSpPr>
        <p:sp>
          <p:nvSpPr>
            <p:cNvPr id="268" name="Shape 268"/>
            <p:cNvSpPr/>
            <p:nvPr/>
          </p:nvSpPr>
          <p:spPr>
            <a:xfrm>
              <a:off x="2741040" y="594360"/>
              <a:ext cx="8607300" cy="5974200"/>
            </a:xfrm>
            <a:prstGeom prst="roundRect">
              <a:avLst>
                <a:gd fmla="val 16667" name="adj"/>
              </a:avLst>
            </a:prstGeom>
            <a:solidFill>
              <a:srgbClr val="B7CCE4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3652200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pH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6455519" y="1498679"/>
              <a:ext cx="1450440" cy="59579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Conductivity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9258479" y="1497959"/>
              <a:ext cx="1368719" cy="5968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Dissolved Oxygen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43995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911340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9028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8937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340091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8937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7799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29972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79427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6328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0583639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0098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9603360" y="2340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43995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49028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79427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729972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69880" y="38401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10583639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24888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0098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960336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9127800" y="3114000"/>
              <a:ext cx="331199" cy="2934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838439" y="38113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047720" y="3825719"/>
              <a:ext cx="331199" cy="293400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46500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9045360" y="4493880"/>
              <a:ext cx="1862640" cy="356759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Important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5883480" y="5588639"/>
              <a:ext cx="2697479" cy="611640"/>
            </a:xfrm>
            <a:prstGeom prst="flowChartDocument">
              <a:avLst/>
            </a:prstGeom>
            <a:solidFill>
              <a:srgbClr val="205867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Local Decision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27560" y="25902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1" name="Shape 301"/>
            <p:cNvSpPr/>
            <p:nvPr/>
          </p:nvSpPr>
          <p:spPr>
            <a:xfrm>
              <a:off x="7228079" y="25761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2" name="Shape 302"/>
            <p:cNvSpPr/>
            <p:nvPr/>
          </p:nvSpPr>
          <p:spPr>
            <a:xfrm>
              <a:off x="10012320" y="258335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3" name="Shape 303"/>
            <p:cNvSpPr/>
            <p:nvPr/>
          </p:nvSpPr>
          <p:spPr>
            <a:xfrm>
              <a:off x="4327560" y="33487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4" name="Shape 304"/>
            <p:cNvSpPr/>
            <p:nvPr/>
          </p:nvSpPr>
          <p:spPr>
            <a:xfrm>
              <a:off x="7228079" y="33321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5" name="Shape 305"/>
            <p:cNvSpPr/>
            <p:nvPr/>
          </p:nvSpPr>
          <p:spPr>
            <a:xfrm>
              <a:off x="10020239" y="336311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6" name="Shape 306"/>
            <p:cNvSpPr/>
            <p:nvPr/>
          </p:nvSpPr>
          <p:spPr>
            <a:xfrm>
              <a:off x="7227720" y="483660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7" name="Shape 307"/>
            <p:cNvSpPr/>
            <p:nvPr/>
          </p:nvSpPr>
          <p:spPr>
            <a:xfrm>
              <a:off x="4327919" y="42026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8" name="Shape 308"/>
            <p:cNvSpPr/>
            <p:nvPr/>
          </p:nvSpPr>
          <p:spPr>
            <a:xfrm>
              <a:off x="4328280" y="4838760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09" name="Shape 309"/>
            <p:cNvSpPr/>
            <p:nvPr/>
          </p:nvSpPr>
          <p:spPr>
            <a:xfrm>
              <a:off x="7227720" y="41850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10" name="Shape 310"/>
            <p:cNvSpPr/>
            <p:nvPr/>
          </p:nvSpPr>
          <p:spPr>
            <a:xfrm>
              <a:off x="10019879" y="4195439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11" name="Shape 311"/>
            <p:cNvSpPr/>
            <p:nvPr/>
          </p:nvSpPr>
          <p:spPr>
            <a:xfrm>
              <a:off x="7227360" y="5297400"/>
              <a:ext cx="15120" cy="293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12" name="Shape 312"/>
            <p:cNvSpPr/>
            <p:nvPr/>
          </p:nvSpPr>
          <p:spPr>
            <a:xfrm>
              <a:off x="10048320" y="4834439"/>
              <a:ext cx="2160" cy="4453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lg" w="lg" type="stealth"/>
            </a:ln>
          </p:spPr>
        </p:sp>
        <p:sp>
          <p:nvSpPr>
            <p:cNvPr id="313" name="Shape 313"/>
            <p:cNvSpPr/>
            <p:nvPr/>
          </p:nvSpPr>
          <p:spPr>
            <a:xfrm>
              <a:off x="4354200" y="5286600"/>
              <a:ext cx="5670719" cy="1512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</a:path>
              </a:pathLst>
            </a:cu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4" name="Shape 314"/>
            <p:cNvSpPr/>
            <p:nvPr/>
          </p:nvSpPr>
          <p:spPr>
            <a:xfrm>
              <a:off x="6285600" y="4493880"/>
              <a:ext cx="1862700" cy="356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859B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Unimportant</a:t>
              </a:r>
            </a:p>
          </p:txBody>
        </p:sp>
      </p:grpSp>
      <p:sp>
        <p:nvSpPr>
          <p:cNvPr id="315" name="Shape 315"/>
          <p:cNvSpPr txBox="1"/>
          <p:nvPr/>
        </p:nvSpPr>
        <p:spPr>
          <a:xfrm>
            <a:off x="9100325" y="1863750"/>
            <a:ext cx="23151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Preprocessing and Normalization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9100325" y="3108275"/>
            <a:ext cx="1965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Ground Truth Check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9100325" y="3712925"/>
            <a:ext cx="19656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Feature Extraction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9100325" y="4484625"/>
            <a:ext cx="208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982572" y="990000"/>
            <a:ext cx="608999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PREPROCESSING AND NORMALIZATION</a:t>
            </a:r>
          </a:p>
        </p:txBody>
      </p:sp>
      <p:sp>
        <p:nvSpPr>
          <p:cNvPr id="324" name="Shape 324"/>
          <p:cNvSpPr/>
          <p:nvPr/>
        </p:nvSpPr>
        <p:spPr>
          <a:xfrm>
            <a:off x="1888450" y="1775653"/>
            <a:ext cx="91833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with missing or erroneous values identified and omitted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 done for every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982575" y="2927100"/>
            <a:ext cx="57504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GROUND TRUTH CHECK - CLUSTERING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888450" y="3251250"/>
            <a:ext cx="88593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 used to determine optimal number of clusters for dataset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used to categorize the data points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labels are appended to the dataset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Shape 331"/>
          <p:cNvGrpSpPr/>
          <p:nvPr/>
        </p:nvGrpSpPr>
        <p:grpSpPr>
          <a:xfrm>
            <a:off x="2630863" y="829926"/>
            <a:ext cx="6930264" cy="4717741"/>
            <a:chOff x="6663725" y="305750"/>
            <a:chExt cx="4722175" cy="3341650"/>
          </a:xfrm>
        </p:grpSpPr>
        <p:pic>
          <p:nvPicPr>
            <p:cNvPr id="332" name="Shape 3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63725" y="305750"/>
              <a:ext cx="4722175" cy="266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Shape 333"/>
            <p:cNvSpPr txBox="1"/>
            <p:nvPr/>
          </p:nvSpPr>
          <p:spPr>
            <a:xfrm>
              <a:off x="6738800" y="3210600"/>
              <a:ext cx="45720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 sz="1800"/>
                <a:t>Elbow Method Optimal Clusters = 2 for </a:t>
              </a:r>
              <a:r>
                <a:rPr b="1" lang="en-US" sz="1800"/>
                <a:t>UCI Water Dataset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Shape 338"/>
          <p:cNvGraphicFramePr/>
          <p:nvPr/>
        </p:nvGraphicFramePr>
        <p:xfrm>
          <a:off x="800025" y="23707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{0AEEB8D2-009F-4D4F-A606-CC7277C22ED8}</a:tableStyleId>
              </a:tblPr>
              <a:tblGrid>
                <a:gridCol w="864000"/>
                <a:gridCol w="3443400"/>
                <a:gridCol w="2163250"/>
                <a:gridCol w="2163250"/>
                <a:gridCol w="1958050"/>
              </a:tblGrid>
              <a:tr h="54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 of the dataset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Attributes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clusters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means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(For instance)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B9BD5"/>
                    </a:solidFill>
                  </a:tcPr>
                </a:tc>
              </a:tr>
              <a:tr h="123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UCI Water Dataset 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clusters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Cluster1 - 271 entries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Cluster2 – 109 entries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1-pH(7.778544)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2-pH(7.927731)</a:t>
                      </a: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339" name="Shape 339"/>
          <p:cNvSpPr txBox="1"/>
          <p:nvPr/>
        </p:nvSpPr>
        <p:spPr>
          <a:xfrm>
            <a:off x="800025" y="1230525"/>
            <a:ext cx="60390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RESULTS FOR WATER DATASET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0" l="0" r="0" t="3316"/>
          <a:stretch/>
        </p:blipFill>
        <p:spPr>
          <a:xfrm>
            <a:off x="3003775" y="142449"/>
            <a:ext cx="6103299" cy="61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50504" y="510545"/>
            <a:ext cx="8549400" cy="5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PROJECT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1.     AISHWARYA 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2.     ARUN SHUNMUGAM J.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312212205014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3.     DEEPAK 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Reg No. : 312212205023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GUIDES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S. Mohanavalli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Srividya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261054" y="5972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</a:p>
        </p:txBody>
      </p:sp>
      <p:sp>
        <p:nvSpPr>
          <p:cNvPr id="351" name="Shape 351"/>
          <p:cNvSpPr/>
          <p:nvPr/>
        </p:nvSpPr>
        <p:spPr>
          <a:xfrm>
            <a:off x="1830180" y="1309730"/>
            <a:ext cx="9183300" cy="283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data flows in at regular intervals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Lesser control over data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Clustering similarity between different number of attributes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Currently using brute force method to extract the core attributes from all others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attributes vary with data. Dataset 1 core attribute is pH but for dataset 2 core attribute is different. Difference due to diverse water sources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control over horizontal loading of data cannot be achieved, vertical control can be done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Greatly reduces time &amp; space and also improves processing efficiency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349475" y="393125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METHODS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140400" y="961025"/>
            <a:ext cx="7775400" cy="3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Brute Force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Chi-Squared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with Feature Extraction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Removal of Redundant Features by Correlation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Feature Extraction (RFE) with 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Boruta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Vector Quantization (LVQ)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Least Squares Discriminant Analysis (PLSDA)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640700" y="4470100"/>
            <a:ext cx="42954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METHODS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140400" y="5139925"/>
            <a:ext cx="7353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Classification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3512" t="0"/>
          <a:stretch/>
        </p:blipFill>
        <p:spPr>
          <a:xfrm>
            <a:off x="213950" y="1503687"/>
            <a:ext cx="11764099" cy="38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213950" y="541425"/>
            <a:ext cx="5087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FEATURES - WATER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990775" y="1282450"/>
            <a:ext cx="10396800" cy="4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description of systematic errors given by the formula (True Positives + True Negatives ) / (Positives + Negatives)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proportion of instances that are truly of a class divided by the total instances classified as that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proportion of instances classified as a given class divided by the actual total in that class (equivalent to TP rate)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F-Measure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: A combined measure for precision and recall calculated as 2 * Precision * Recall / (Precision + Recall)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/>
          </a:p>
        </p:txBody>
      </p:sp>
      <p:sp>
        <p:nvSpPr>
          <p:cNvPr id="371" name="Shape 371"/>
          <p:cNvSpPr txBox="1"/>
          <p:nvPr/>
        </p:nvSpPr>
        <p:spPr>
          <a:xfrm>
            <a:off x="131250" y="590650"/>
            <a:ext cx="516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377" name="Shape 377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0.9636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0.9759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0.9581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0.9662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0.9627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0.9646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0.9558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0.9504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0.9472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Shape 378"/>
          <p:cNvSpPr txBox="1"/>
          <p:nvPr/>
        </p:nvSpPr>
        <p:spPr>
          <a:xfrm>
            <a:off x="837775" y="538775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/>
              <a:t>RESULTS - WATER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24" y="465112"/>
            <a:ext cx="8230750" cy="4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2038475" y="1514300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390" name="Shape 390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0.9796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0.9818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0.9854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0.9795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0.9883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0.9824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0.9768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0.9710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Shape 391"/>
          <p:cNvSpPr txBox="1"/>
          <p:nvPr/>
        </p:nvSpPr>
        <p:spPr>
          <a:xfrm>
            <a:off x="837775" y="1164800"/>
            <a:ext cx="54687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75" y="655212"/>
            <a:ext cx="10726825" cy="4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1040975" y="1281325"/>
            <a:ext cx="4098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Feature Selection and classification, Decision Trees are used to derive the decision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Learning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gives the quality of water from the results of Classification </a:t>
            </a:r>
          </a:p>
        </p:txBody>
      </p: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 b="13674" l="9428" r="0" t="0"/>
          <a:stretch/>
        </p:blipFill>
        <p:spPr>
          <a:xfrm>
            <a:off x="5562125" y="160925"/>
            <a:ext cx="6435724" cy="53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1543425" y="1470625"/>
            <a:ext cx="96924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Water, cleaning and feature extraction done for Air and Soil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cleaning done same feature extraction models are executed for air and soil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Best methods out of those are used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Voting System is used for Air and Soil parameters to attain the Ground Truth for Classification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771700" y="786250"/>
            <a:ext cx="6217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FUSION MODULES - AIR AND SOIL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814679" y="759384"/>
            <a:ext cx="2742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728280" y="1557255"/>
            <a:ext cx="9183300" cy="25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robust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Water Quality Monitoring System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detect and identify the quality of river water dynamically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combination of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Analytics, Data Fusion and Machine Learning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Real-time Data from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river 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ater and surroundings obtained and processed to alert the user when water detected non-potable or non-usable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classifies water usage according to different needs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Affordable by a common man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Suited to Indian circumstances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213950" y="541425"/>
            <a:ext cx="5087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FEATURES - AIR 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0" l="1040" r="30532" t="0"/>
          <a:stretch/>
        </p:blipFill>
        <p:spPr>
          <a:xfrm>
            <a:off x="1625625" y="1380750"/>
            <a:ext cx="6890799" cy="4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420" name="Shape 420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0.7589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0.5254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0.4462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0.7841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0.5575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0.4811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Shape 421"/>
          <p:cNvSpPr txBox="1"/>
          <p:nvPr/>
        </p:nvSpPr>
        <p:spPr>
          <a:xfrm>
            <a:off x="837775" y="553350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RESULTS - AIR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50" y="677725"/>
            <a:ext cx="10234824" cy="50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433" name="Shape 433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Union (RandomForest +ChiSquared)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0.8082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0.9365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0.7568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Intersection (RF + Chi)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0.9388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0.7705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Shape 434"/>
          <p:cNvSpPr txBox="1"/>
          <p:nvPr/>
        </p:nvSpPr>
        <p:spPr>
          <a:xfrm>
            <a:off x="837775" y="1155000"/>
            <a:ext cx="5466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371150"/>
            <a:ext cx="10172700" cy="53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899" y="262099"/>
            <a:ext cx="7280899" cy="6231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 txBox="1"/>
          <p:nvPr/>
        </p:nvSpPr>
        <p:spPr>
          <a:xfrm>
            <a:off x="946425" y="844500"/>
            <a:ext cx="2577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DECISION TREE - AIR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/>
        </p:nvSpPr>
        <p:spPr>
          <a:xfrm>
            <a:off x="213950" y="541425"/>
            <a:ext cx="5087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FEATURES - SOIL 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 b="0" l="0" r="10984" t="0"/>
          <a:stretch/>
        </p:blipFill>
        <p:spPr>
          <a:xfrm>
            <a:off x="1099899" y="1582875"/>
            <a:ext cx="9303299" cy="3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graphicFrame>
        <p:nvGraphicFramePr>
          <p:cNvPr id="457" name="Shape 457"/>
          <p:cNvGraphicFramePr/>
          <p:nvPr/>
        </p:nvGraphicFramePr>
        <p:xfrm>
          <a:off x="837775" y="184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0.7831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0.8229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0.9186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0.7559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0.7740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0.8166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0.9147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0.7469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0.7861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0.8191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0.9302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0.7619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0.8493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0.8489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0.9806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0.8324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" name="Shape 458"/>
          <p:cNvSpPr txBox="1"/>
          <p:nvPr/>
        </p:nvSpPr>
        <p:spPr>
          <a:xfrm>
            <a:off x="837775" y="553350"/>
            <a:ext cx="2722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/>
              <a:t>RESULTS - SOIL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837775" y="1155000"/>
            <a:ext cx="330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Naive Bayes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Shape 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75" y="394450"/>
            <a:ext cx="10810875" cy="54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2082150" y="1849175"/>
            <a:ext cx="55911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837775" y="1155000"/>
            <a:ext cx="5466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Classifier used : Support Vector Machine (SVM)</a:t>
            </a:r>
          </a:p>
        </p:txBody>
      </p:sp>
      <p:graphicFrame>
        <p:nvGraphicFramePr>
          <p:cNvPr id="471" name="Shape 471"/>
          <p:cNvGraphicFramePr/>
          <p:nvPr/>
        </p:nvGraphicFramePr>
        <p:xfrm>
          <a:off x="724825" y="215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701525"/>
                <a:gridCol w="2303175"/>
                <a:gridCol w="1502350"/>
                <a:gridCol w="1502350"/>
                <a:gridCol w="1502350"/>
                <a:gridCol w="1502350"/>
                <a:gridCol w="1502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 METHODS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NO. OF PARAMETERS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F-SCORE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0.9126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0.8989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0.8989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0.9126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0.8989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0.8989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RFE with RandomForest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0.9246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0.9175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0.9922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rgbClr val="CC0000"/>
                          </a:solidFill>
                        </a:rPr>
                        <a:t>0.9104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ChiSquared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0.8825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0.8711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0.9961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0.8677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238865" y="63855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 AND IMPORTANCE</a:t>
            </a:r>
          </a:p>
        </p:txBody>
      </p:sp>
      <p:sp>
        <p:nvSpPr>
          <p:cNvPr id="126" name="Shape 126"/>
          <p:cNvSpPr/>
          <p:nvPr/>
        </p:nvSpPr>
        <p:spPr>
          <a:xfrm>
            <a:off x="1844780" y="1367955"/>
            <a:ext cx="9183300" cy="31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ater - depleting resource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assify water, rather waste it (Know your water)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 correlation between water quality and human health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Water-borne diseases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due to 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mproper discharge of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ndustrial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astes, Domestic sewage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 is polluted. already existing systems - not suitable, not affordable, not real time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preliminary research is being done regarding application of Data Fusion in Environmental Science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Contribution to Environment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Shape 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50" y="145225"/>
            <a:ext cx="10677525" cy="55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786275" y="757150"/>
            <a:ext cx="27519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DECISION TREE - SOIL</a:t>
            </a:r>
          </a:p>
        </p:txBody>
      </p:sp>
      <p:pic>
        <p:nvPicPr>
          <p:cNvPr id="482" name="Shape 4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574" y="96825"/>
            <a:ext cx="8568449" cy="61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491904" y="813304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CENTRAL FUSION MODULE</a:t>
            </a:r>
          </a:p>
        </p:txBody>
      </p:sp>
      <p:sp>
        <p:nvSpPr>
          <p:cNvPr id="489" name="Shape 489"/>
          <p:cNvSpPr/>
          <p:nvPr/>
        </p:nvSpPr>
        <p:spPr>
          <a:xfrm>
            <a:off x="1527199" y="1761075"/>
            <a:ext cx="9442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Local decisions or labels are obtained from the local modules after their respective Decisio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 Trees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Fused and synthesized using Decision Tree Methods to provide a Final Decision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the Final Decision, priorities are retrieved whether the water can be used for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drinking or not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Four labels are given : Good, Slightly Good, Slightly Bad, Bad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 rot="10800000">
            <a:off x="27168840" y="5705639"/>
            <a:ext cx="8350559" cy="849960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1292515" y="1373045"/>
            <a:ext cx="9606959" cy="3610439"/>
            <a:chOff x="1387440" y="1635120"/>
            <a:chExt cx="9606959" cy="3610439"/>
          </a:xfrm>
        </p:grpSpPr>
        <p:sp>
          <p:nvSpPr>
            <p:cNvPr id="497" name="Shape 497"/>
            <p:cNvSpPr/>
            <p:nvPr/>
          </p:nvSpPr>
          <p:spPr>
            <a:xfrm>
              <a:off x="1387440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Water Local Decision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834767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Soil Local Decision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4868639" y="1635120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Air Local Decision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4868639" y="4332239"/>
              <a:ext cx="2646719" cy="91331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000" lIns="90000" rIns="90000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Final Decision</a:t>
              </a:r>
            </a:p>
          </p:txBody>
        </p:sp>
        <p:sp>
          <p:nvSpPr>
            <p:cNvPr id="501" name="Shape 501"/>
            <p:cNvSpPr/>
            <p:nvPr/>
          </p:nvSpPr>
          <p:spPr>
            <a:xfrm flipH="1" rot="10800000">
              <a:off x="2289750" y="2923450"/>
              <a:ext cx="7804500" cy="1033800"/>
            </a:xfrm>
            <a:prstGeom prst="leftRigh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888200" y="436825"/>
            <a:ext cx="55038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COMBINATION OF LOCAL DECISIONS FOR FINAL DECISION</a:t>
            </a:r>
          </a:p>
        </p:txBody>
      </p:sp>
      <p:graphicFrame>
        <p:nvGraphicFramePr>
          <p:cNvPr id="507" name="Shape 507"/>
          <p:cNvGraphicFramePr/>
          <p:nvPr/>
        </p:nvGraphicFramePr>
        <p:xfrm>
          <a:off x="952500" y="166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{8C8F8D8D-1EF8-47D2-82B1-D6C47FE34978}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S.No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WATER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AIR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SOIL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FINAL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Slightly Bad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Slightly Good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Bad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Slightly Good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Good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/>
        </p:nvSpPr>
        <p:spPr>
          <a:xfrm>
            <a:off x="859075" y="771700"/>
            <a:ext cx="2883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DECISION TREE - FINAL</a:t>
            </a:r>
          </a:p>
        </p:txBody>
      </p:sp>
      <p:pic>
        <p:nvPicPr>
          <p:cNvPr id="513" name="Shape 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80675"/>
            <a:ext cx="11678175" cy="59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246100" y="902375"/>
            <a:ext cx="5021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</a:t>
            </a:r>
          </a:p>
        </p:txBody>
      </p:sp>
      <p:sp>
        <p:nvSpPr>
          <p:cNvPr id="519" name="Shape 519"/>
          <p:cNvSpPr txBox="1"/>
          <p:nvPr/>
        </p:nvSpPr>
        <p:spPr>
          <a:xfrm>
            <a:off x="1509425" y="1774700"/>
            <a:ext cx="938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water local fusion module - 98.18%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air local fusion module - 93.88%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soil local fusion module - 92.46%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overall water quality monitoring system - 95.25%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/>
        </p:nvSpPr>
        <p:spPr>
          <a:xfrm>
            <a:off x="541425" y="672675"/>
            <a:ext cx="423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SYSTEM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509400" y="1561275"/>
            <a:ext cx="96321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real-time feature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dynamic decision making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Fusion of all possible parameters that affect water quality - includes air and soil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 reduces dimension; hence faster processing and accurate results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cost-effective and includes real-time compared to NWMP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learning methods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suited to Indian circumstances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/>
        </p:nvSpPr>
        <p:spPr>
          <a:xfrm>
            <a:off x="541425" y="672675"/>
            <a:ext cx="32664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1509400" y="1561275"/>
            <a:ext cx="96321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sensor network to acquire data values from river waters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waters at various zones of the river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other feature extraction methods can be tried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implemented to give more extensive classes of usage regarding water quality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upgraded to support many other water resources such as lakes, oceans, etc.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328680" y="509760"/>
            <a:ext cx="3343319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538" name="Shape 538"/>
          <p:cNvSpPr/>
          <p:nvPr/>
        </p:nvSpPr>
        <p:spPr>
          <a:xfrm>
            <a:off x="592000" y="1149050"/>
            <a:ext cx="11272200" cy="4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Bhardwaj, R. M. "Water quality monitoring in India—achievements and constraints." IWG-Env, International Work Session on Water Statistics, Vienna (2005): 1-12.</a:t>
            </a:r>
          </a:p>
          <a:p>
            <a:pPr indent="-2858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Byer, David, and Kenneth H. Carlson. "Expanded summary: Real-time detection of intentional chemical contamination in the distribution system."Journal (American Water Works Association) 97.7 (2005): 130-133.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Domingos, Pedro. "A few useful things to know about machine learning. "Communications of the ACM 55.10 (2012): 78-87.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Han, Jiawei, Micheline Kamber, and Jian Pei. “Data mining: concepts and techniques”. Elsevier, 2011.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Karami, Ebrahim, Francis M. Bui, and Ha H. Nguyen. "Multisensor data fusion for water quality monitoring using wireless sensor networks." Communications and Electronics (ICCE), 2012 Fourth International Conference on. IEEE, 2012.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Nakamura, Eduardo F., Antonio AF Loureiro, and Alejandro C. Frery. "Information fusion for wireless sensor networks: Methods, models, and classifications." ACM Computing Surveys (CSUR) 39.3 (2007): 9.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Pechenizkiy, M., Puuronen, S. and Tsymbal, A., 2003. “Feature extraction for classification in the data mining process.”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Smith, Richard A., Gregory E. Schwarz, and Richard B. Alexander. "Regional interpretation of water quality monitoring data." Water resources research 33.12 (1997): 2781-2798.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9325" y="530975"/>
            <a:ext cx="4995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</p:txBody>
      </p:sp>
      <p:sp>
        <p:nvSpPr>
          <p:cNvPr id="133" name="Shape 133"/>
          <p:cNvSpPr/>
          <p:nvPr/>
        </p:nvSpPr>
        <p:spPr>
          <a:xfrm>
            <a:off x="1799640" y="1326052"/>
            <a:ext cx="9183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Major pollutants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Asbestos, Lead, Mercury, Nitrates, Phosphates, Sulphur, Oils, Petrochemicals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Industries involved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complex organic chemical industries, electric power plants, food industry, iron and steel industry, mines and quarries, nuclear industry, pulp and paper industry, water treatment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chemicals, pathogens, solids and emulsions, hydraulic fracturing, unregulated industrial waste discharge, lacks sufficient treatment capacity in India, growing population, unrelenting urbanization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elevated temperature, discoloration, increased turbidity, toxic wastes increase, oxygen depletion, affecting plants, fishes' gills, waterborne diseases in humans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361800" y="149900"/>
            <a:ext cx="11468400" cy="4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0" marL="28584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Standard, Indian. "Drinking water-specification." 1st Revision, IS 10500 (1991). 47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Stoianov, Ivan, et al. "Sensor networks for monitoring water supply and sewer systems: Lessons from Boston." Proceedings of the 8th Annual Water Distribution Systems Analysis Symposium. 2006.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“5 Major Causes of Water Pollution in India” - http://www.yourarticlelibrary.com/water-pollution/5-major-causes-of-water-pollution-in-india/19764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“Chi-Square Test of Independence” - http://www.stattrek.com/chi-square-test/independence.aspx?Tutorial=AP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“Data Mining - Decision Tree Induction” - http://www.tutorialspoint.com/data_mining/dm_dti.htm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“Decision Trees” - http://www.ise.bgu.ac.il/faculty/liorr/hbchap9.pdf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Extraction Models” - http://topepo.github.io/caret/Feature_Extraction.html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Selection with the Caret R Package” - http://machinelearningmastery.com/feature-selection-with-the-caret-r-package/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“Naive Bayesian” - http://www.saedsayad.com/naive_bayesian.htm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“National Water Quality Monitoring Programme” - www.cpcb.nic.in/divisionsofheadoffice/pams/NWMP.pdf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“Pearson’s Chi-Square Test for Independence” - http://www.ling.upenn.edu/~clight/chisquared.htm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“RandomForest” - https://en.wikipedia.org/wiki/Random_forest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“Random Forests:some methodological insights” - http://arxiv.org/pdf/0811.3619.pdf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“Support Vector Machines (SVM) Introductory Overview” - http://www.statsoft.com/textbook/support-vector-machines48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“Support Vector Machines” - http://scikit-learn.org/stable/modules/svm.html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k-means clustering algorithm” - http://cs229.stanford.edu/notes/cs229-notes7a.pdf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/>
        </p:nvSpPr>
        <p:spPr>
          <a:xfrm>
            <a:off x="639850" y="311725"/>
            <a:ext cx="111087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“Water Treatment Plant Dataset” - http://archive.ics.uci.edu/ml/machine-learning-databases/water-treatment/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“Air pollutant concentrations 2013” - http://www.eea.europa.eu/data-and-maps/data/air-pollutant-concentrations-at-station/pollutant-concentrations-by-city/air-pollutant-concentrations-2013-dataset-cities</a:t>
            </a:r>
          </a:p>
          <a:p>
            <a:pPr indent="-2858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“ISRIC/WDC-Soil Dataset” -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http://www.isric.org/content/download-form?dataset=SOTWIS_BR.zip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4724280" y="2947319"/>
            <a:ext cx="27421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92060" y="682286"/>
            <a:ext cx="2741999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027825" y="1480700"/>
            <a:ext cx="91833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identify the quality of water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classify the usage of water according to the various uses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alert the user whenever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quality deteriorated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nature and extent of pollution control needed in different water bodies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evaluate water quality trend over a period of time 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understand the environmental fate</a:t>
            </a:r>
          </a:p>
          <a:p>
            <a:pPr indent="-323940" lvl="0" marL="2858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assess the fitness of water for different uses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147675" y="317250"/>
            <a:ext cx="3873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06750" y="1041750"/>
            <a:ext cx="9778500" cy="4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CPCB’s system NWMP monitors around 54 parameters but in a static manner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CPCB tests waters on a yearly or a half yearly basis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plans to bring in a real-time feature to its system in the near future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core parameters and 5 different classes of usage - Drinking, Outdoor bathing, Irrigation, Industrial cooling, Controlled Waste Disposal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 and soil quality parameters not included in existing systems 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Prevalent systems use multi sensor data fusion for monitoring using wireless sensor networks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architectures use local and central fusion modules for same quality parameter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1034550" y="1041750"/>
            <a:ext cx="10122900" cy="47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 is used for Dimensionality Reduction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predecessor step to classification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Support System integrates feature extraction and classification processes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 helps get desired results with parameters reduced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helps achieve automation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helps achieve dynamic performance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only preliminary research done using data analytics and machine learning in water quality monitoring</a:t>
            </a:r>
          </a:p>
          <a:p>
            <a:pPr indent="-323940" lvl="0" marL="285840" rtl="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 initiative to smart water use accustomed to Indian circumstances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541450" y="278950"/>
            <a:ext cx="408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1051400" y="1550387"/>
            <a:ext cx="7694700" cy="4077137"/>
            <a:chOff x="1051400" y="1550387"/>
            <a:chExt cx="7694700" cy="4077137"/>
          </a:xfrm>
        </p:grpSpPr>
        <p:sp>
          <p:nvSpPr>
            <p:cNvPr id="158" name="Shape 158"/>
            <p:cNvSpPr txBox="1"/>
            <p:nvPr/>
          </p:nvSpPr>
          <p:spPr>
            <a:xfrm>
              <a:off x="1051400" y="1550387"/>
              <a:ext cx="7694700" cy="3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-323940" lvl="0" marL="285840" rtl="0">
                <a:lnSpc>
                  <a:spcPct val="115000"/>
                </a:lnSpc>
                <a:spcBef>
                  <a:spcPts val="1800"/>
                </a:spcBef>
                <a:spcAft>
                  <a:spcPts val="400"/>
                </a:spcAft>
                <a:buClr>
                  <a:schemeClr val="dk1"/>
                </a:buClr>
                <a:buSzPct val="100000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RStudio Desktop 0.99.893</a:t>
              </a:r>
            </a:p>
            <a:p>
              <a:pPr indent="-381000" lvl="0" marL="457200" rtl="0">
                <a:lnSpc>
                  <a:spcPct val="115000"/>
                </a:lnSpc>
                <a:spcBef>
                  <a:spcPts val="1800"/>
                </a:spcBef>
                <a:spcAft>
                  <a:spcPts val="400"/>
                </a:spcAft>
                <a:buClr>
                  <a:schemeClr val="dk1"/>
                </a:buClr>
                <a:buSzPct val="100000"/>
                <a:buFont typeface="Calibri"/>
                <a:buChar char="-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Powerful and productive IDE for R </a:t>
              </a:r>
            </a:p>
            <a:p>
              <a:pPr indent="-381000" lvl="0" marL="457200" rtl="0">
                <a:lnSpc>
                  <a:spcPct val="115000"/>
                </a:lnSpc>
                <a:spcBef>
                  <a:spcPts val="1800"/>
                </a:spcBef>
                <a:spcAft>
                  <a:spcPts val="400"/>
                </a:spcAft>
                <a:buClr>
                  <a:schemeClr val="dk1"/>
                </a:buClr>
                <a:buSzPct val="100000"/>
                <a:buFont typeface="Calibri"/>
                <a:buChar char="-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https://www.rstudio.com/products/rstudio/download/</a:t>
              </a:r>
            </a:p>
            <a:p>
              <a:pPr indent="-323940" lvl="0" marL="285840" rtl="0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Clr>
                  <a:schemeClr val="dk1"/>
                </a:buClr>
                <a:buSzPct val="100000"/>
                <a:buChar char="•"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R-3.2.4 for Windows (32/64 bit)</a:t>
              </a:r>
            </a:p>
            <a:p>
              <a:pPr indent="-381000" lvl="0" marL="457200" rtl="0">
                <a:lnSpc>
                  <a:spcPct val="115000"/>
                </a:lnSpc>
                <a:spcBef>
                  <a:spcPts val="2400"/>
                </a:spcBef>
                <a:spcAft>
                  <a:spcPts val="600"/>
                </a:spcAft>
                <a:buClr>
                  <a:schemeClr val="dk1"/>
                </a:buClr>
                <a:buSzPct val="100000"/>
                <a:buFont typeface="Calibri"/>
                <a:buChar char="-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https://cran.r-project.org/bin/windows/base/</a:t>
              </a:r>
            </a:p>
            <a:p>
              <a:pPr lvl="0" rtl="0">
                <a:lnSpc>
                  <a:spcPct val="100000"/>
                </a:lnSpc>
                <a:spcBef>
                  <a:spcPts val="2400"/>
                </a:spcBef>
                <a:spcAft>
                  <a:spcPts val="60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 Packages needed :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stats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caret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e1071</a:t>
              </a: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939000" y="4216625"/>
              <a:ext cx="3543900" cy="14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FSelector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mlbench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randomForest</a:t>
              </a:r>
            </a:p>
            <a:p>
              <a:pPr indent="-323940" lvl="0" marL="285840" rtl="0">
                <a:spcBef>
                  <a:spcPts val="0"/>
                </a:spcBef>
                <a:buClr>
                  <a:schemeClr val="dk1"/>
                </a:buClr>
                <a:buSzPct val="100000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rpart</a:t>
              </a:r>
            </a:p>
          </p:txBody>
        </p:sp>
      </p:grp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475" y="1676225"/>
            <a:ext cx="951600" cy="9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4947" y="2906675"/>
            <a:ext cx="1044650" cy="1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