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71" r:id="rId3"/>
    <p:sldId id="278" r:id="rId4"/>
    <p:sldId id="258" r:id="rId5"/>
    <p:sldId id="279" r:id="rId6"/>
    <p:sldId id="259" r:id="rId7"/>
    <p:sldId id="281" r:id="rId8"/>
    <p:sldId id="282" r:id="rId9"/>
    <p:sldId id="272" r:id="rId10"/>
    <p:sldId id="283" r:id="rId11"/>
    <p:sldId id="284" r:id="rId12"/>
    <p:sldId id="285" r:id="rId13"/>
    <p:sldId id="260" r:id="rId14"/>
    <p:sldId id="261" r:id="rId15"/>
    <p:sldId id="273" r:id="rId16"/>
    <p:sldId id="274" r:id="rId17"/>
    <p:sldId id="275" r:id="rId18"/>
    <p:sldId id="276" r:id="rId19"/>
    <p:sldId id="264" r:id="rId20"/>
    <p:sldId id="265" r:id="rId21"/>
    <p:sldId id="266" r:id="rId22"/>
    <p:sldId id="267" r:id="rId23"/>
    <p:sldId id="268" r:id="rId24"/>
    <p:sldId id="269"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19BA6D-157A-4367-9179-4CEBBA00E3F2}" type="datetimeFigureOut">
              <a:rPr lang="en-US" smtClean="0"/>
              <a:pPr/>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46D0A-D10B-4C27-85F3-934DB27841E8}" type="slidenum">
              <a:rPr lang="en-US" smtClean="0"/>
              <a:pPr/>
              <a:t>‹#›</a:t>
            </a:fld>
            <a:endParaRPr lang="en-US"/>
          </a:p>
        </p:txBody>
      </p:sp>
    </p:spTree>
    <p:extLst>
      <p:ext uri="{BB962C8B-B14F-4D97-AF65-F5344CB8AC3E}">
        <p14:creationId xmlns="" xmlns:p14="http://schemas.microsoft.com/office/powerpoint/2010/main" val="1181507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19BA6D-157A-4367-9179-4CEBBA00E3F2}" type="datetimeFigureOut">
              <a:rPr lang="en-US" smtClean="0"/>
              <a:pPr/>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46D0A-D10B-4C27-85F3-934DB27841E8}" type="slidenum">
              <a:rPr lang="en-US" smtClean="0"/>
              <a:pPr/>
              <a:t>‹#›</a:t>
            </a:fld>
            <a:endParaRPr lang="en-US"/>
          </a:p>
        </p:txBody>
      </p:sp>
    </p:spTree>
    <p:extLst>
      <p:ext uri="{BB962C8B-B14F-4D97-AF65-F5344CB8AC3E}">
        <p14:creationId xmlns="" xmlns:p14="http://schemas.microsoft.com/office/powerpoint/2010/main" val="1745753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19BA6D-157A-4367-9179-4CEBBA00E3F2}" type="datetimeFigureOut">
              <a:rPr lang="en-US" smtClean="0"/>
              <a:pPr/>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46D0A-D10B-4C27-85F3-934DB27841E8}" type="slidenum">
              <a:rPr lang="en-US" smtClean="0"/>
              <a:pPr/>
              <a:t>‹#›</a:t>
            </a:fld>
            <a:endParaRPr lang="en-US"/>
          </a:p>
        </p:txBody>
      </p:sp>
    </p:spTree>
    <p:extLst>
      <p:ext uri="{BB962C8B-B14F-4D97-AF65-F5344CB8AC3E}">
        <p14:creationId xmlns="" xmlns:p14="http://schemas.microsoft.com/office/powerpoint/2010/main" val="11327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19BA6D-157A-4367-9179-4CEBBA00E3F2}" type="datetimeFigureOut">
              <a:rPr lang="en-US" smtClean="0"/>
              <a:pPr/>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46D0A-D10B-4C27-85F3-934DB27841E8}" type="slidenum">
              <a:rPr lang="en-US" smtClean="0"/>
              <a:pPr/>
              <a:t>‹#›</a:t>
            </a:fld>
            <a:endParaRPr lang="en-US"/>
          </a:p>
        </p:txBody>
      </p:sp>
    </p:spTree>
    <p:extLst>
      <p:ext uri="{BB962C8B-B14F-4D97-AF65-F5344CB8AC3E}">
        <p14:creationId xmlns="" xmlns:p14="http://schemas.microsoft.com/office/powerpoint/2010/main" val="2855426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19BA6D-157A-4367-9179-4CEBBA00E3F2}" type="datetimeFigureOut">
              <a:rPr lang="en-US" smtClean="0"/>
              <a:pPr/>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46D0A-D10B-4C27-85F3-934DB27841E8}" type="slidenum">
              <a:rPr lang="en-US" smtClean="0"/>
              <a:pPr/>
              <a:t>‹#›</a:t>
            </a:fld>
            <a:endParaRPr lang="en-US"/>
          </a:p>
        </p:txBody>
      </p:sp>
    </p:spTree>
    <p:extLst>
      <p:ext uri="{BB962C8B-B14F-4D97-AF65-F5344CB8AC3E}">
        <p14:creationId xmlns="" xmlns:p14="http://schemas.microsoft.com/office/powerpoint/2010/main" val="81160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19BA6D-157A-4367-9179-4CEBBA00E3F2}" type="datetimeFigureOut">
              <a:rPr lang="en-US" smtClean="0"/>
              <a:pPr/>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46D0A-D10B-4C27-85F3-934DB27841E8}" type="slidenum">
              <a:rPr lang="en-US" smtClean="0"/>
              <a:pPr/>
              <a:t>‹#›</a:t>
            </a:fld>
            <a:endParaRPr lang="en-US"/>
          </a:p>
        </p:txBody>
      </p:sp>
    </p:spTree>
    <p:extLst>
      <p:ext uri="{BB962C8B-B14F-4D97-AF65-F5344CB8AC3E}">
        <p14:creationId xmlns="" xmlns:p14="http://schemas.microsoft.com/office/powerpoint/2010/main" val="78337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19BA6D-157A-4367-9179-4CEBBA00E3F2}" type="datetimeFigureOut">
              <a:rPr lang="en-US" smtClean="0"/>
              <a:pPr/>
              <a:t>6/9/2017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146D0A-D10B-4C27-85F3-934DB27841E8}" type="slidenum">
              <a:rPr lang="en-US" smtClean="0"/>
              <a:pPr/>
              <a:t>‹#›</a:t>
            </a:fld>
            <a:endParaRPr lang="en-US"/>
          </a:p>
        </p:txBody>
      </p:sp>
    </p:spTree>
    <p:extLst>
      <p:ext uri="{BB962C8B-B14F-4D97-AF65-F5344CB8AC3E}">
        <p14:creationId xmlns="" xmlns:p14="http://schemas.microsoft.com/office/powerpoint/2010/main" val="158804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19BA6D-157A-4367-9179-4CEBBA00E3F2}" type="datetimeFigureOut">
              <a:rPr lang="en-US" smtClean="0"/>
              <a:pPr/>
              <a:t>6/9/2017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146D0A-D10B-4C27-85F3-934DB27841E8}" type="slidenum">
              <a:rPr lang="en-US" smtClean="0"/>
              <a:pPr/>
              <a:t>‹#›</a:t>
            </a:fld>
            <a:endParaRPr lang="en-US"/>
          </a:p>
        </p:txBody>
      </p:sp>
    </p:spTree>
    <p:extLst>
      <p:ext uri="{BB962C8B-B14F-4D97-AF65-F5344CB8AC3E}">
        <p14:creationId xmlns="" xmlns:p14="http://schemas.microsoft.com/office/powerpoint/2010/main" val="323653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19BA6D-157A-4367-9179-4CEBBA00E3F2}" type="datetimeFigureOut">
              <a:rPr lang="en-US" smtClean="0"/>
              <a:pPr/>
              <a:t>6/9/2017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146D0A-D10B-4C27-85F3-934DB27841E8}" type="slidenum">
              <a:rPr lang="en-US" smtClean="0"/>
              <a:pPr/>
              <a:t>‹#›</a:t>
            </a:fld>
            <a:endParaRPr lang="en-US"/>
          </a:p>
        </p:txBody>
      </p:sp>
    </p:spTree>
    <p:extLst>
      <p:ext uri="{BB962C8B-B14F-4D97-AF65-F5344CB8AC3E}">
        <p14:creationId xmlns="" xmlns:p14="http://schemas.microsoft.com/office/powerpoint/2010/main" val="289770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19BA6D-157A-4367-9179-4CEBBA00E3F2}" type="datetimeFigureOut">
              <a:rPr lang="en-US" smtClean="0"/>
              <a:pPr/>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46D0A-D10B-4C27-85F3-934DB27841E8}" type="slidenum">
              <a:rPr lang="en-US" smtClean="0"/>
              <a:pPr/>
              <a:t>‹#›</a:t>
            </a:fld>
            <a:endParaRPr lang="en-US"/>
          </a:p>
        </p:txBody>
      </p:sp>
    </p:spTree>
    <p:extLst>
      <p:ext uri="{BB962C8B-B14F-4D97-AF65-F5344CB8AC3E}">
        <p14:creationId xmlns="" xmlns:p14="http://schemas.microsoft.com/office/powerpoint/2010/main" val="123053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19BA6D-157A-4367-9179-4CEBBA00E3F2}" type="datetimeFigureOut">
              <a:rPr lang="en-US" smtClean="0"/>
              <a:pPr/>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46D0A-D10B-4C27-85F3-934DB27841E8}" type="slidenum">
              <a:rPr lang="en-US" smtClean="0"/>
              <a:pPr/>
              <a:t>‹#›</a:t>
            </a:fld>
            <a:endParaRPr lang="en-US"/>
          </a:p>
        </p:txBody>
      </p:sp>
    </p:spTree>
    <p:extLst>
      <p:ext uri="{BB962C8B-B14F-4D97-AF65-F5344CB8AC3E}">
        <p14:creationId xmlns="" xmlns:p14="http://schemas.microsoft.com/office/powerpoint/2010/main" val="3424103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19BA6D-157A-4367-9179-4CEBBA00E3F2}" type="datetimeFigureOut">
              <a:rPr lang="en-US" smtClean="0"/>
              <a:pPr/>
              <a:t>6/9/2017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46D0A-D10B-4C27-85F3-934DB27841E8}" type="slidenum">
              <a:rPr lang="en-US" smtClean="0"/>
              <a:pPr/>
              <a:t>‹#›</a:t>
            </a:fld>
            <a:endParaRPr lang="en-US"/>
          </a:p>
        </p:txBody>
      </p:sp>
    </p:spTree>
    <p:extLst>
      <p:ext uri="{BB962C8B-B14F-4D97-AF65-F5344CB8AC3E}">
        <p14:creationId xmlns="" xmlns:p14="http://schemas.microsoft.com/office/powerpoint/2010/main" val="1863400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ARBA MINCH UNIVERSITY</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DEPARTMENT </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OF CSIT</a:t>
            </a:r>
            <a:endParaRPr lang="en-US" sz="4000" dirty="0"/>
          </a:p>
        </p:txBody>
      </p:sp>
      <p:sp>
        <p:nvSpPr>
          <p:cNvPr id="3" name="Subtitle 2"/>
          <p:cNvSpPr>
            <a:spLocks noGrp="1"/>
          </p:cNvSpPr>
          <p:nvPr>
            <p:ph type="subTitle" idx="1"/>
          </p:nvPr>
        </p:nvSpPr>
        <p:spPr>
          <a:xfrm>
            <a:off x="228600" y="3886200"/>
            <a:ext cx="8534400" cy="2590800"/>
          </a:xfrm>
        </p:spPr>
        <p:txBody>
          <a:bodyPr>
            <a:normAutofit/>
          </a:bodyPr>
          <a:lstStyle/>
          <a:p>
            <a:r>
              <a:rPr lang="en-US" sz="3600" b="1" dirty="0" smtClean="0">
                <a:latin typeface="Times New Roman" pitchFamily="18" charset="0"/>
                <a:cs typeface="Times New Roman" pitchFamily="18" charset="0"/>
              </a:rPr>
              <a:t>Import Management System </a:t>
            </a:r>
          </a:p>
          <a:p>
            <a:r>
              <a:rPr lang="en-US" sz="3600" b="1" dirty="0" smtClean="0">
                <a:latin typeface="Times New Roman" pitchFamily="18" charset="0"/>
                <a:cs typeface="Times New Roman" pitchFamily="18" charset="0"/>
              </a:rPr>
              <a:t>For</a:t>
            </a:r>
          </a:p>
          <a:p>
            <a:r>
              <a:rPr lang="en-US" sz="3600" b="1" dirty="0" err="1" smtClean="0">
                <a:latin typeface="Times New Roman" pitchFamily="18" charset="0"/>
                <a:cs typeface="Times New Roman" pitchFamily="18" charset="0"/>
              </a:rPr>
              <a:t>Agmas</a:t>
            </a:r>
            <a:r>
              <a:rPr lang="en-US" sz="3600" b="1" dirty="0" smtClean="0">
                <a:latin typeface="Times New Roman" pitchFamily="18" charset="0"/>
                <a:cs typeface="Times New Roman" pitchFamily="18" charset="0"/>
              </a:rPr>
              <a:t> Medical Private Company</a:t>
            </a:r>
          </a:p>
          <a:p>
            <a:endParaRPr lang="en-US" sz="3600" dirty="0"/>
          </a:p>
        </p:txBody>
      </p:sp>
      <p:pic>
        <p:nvPicPr>
          <p:cNvPr id="4" name="Picture 3" descr="download.jpg"/>
          <p:cNvPicPr/>
          <p:nvPr/>
        </p:nvPicPr>
        <p:blipFill>
          <a:blip r:embed="rId2"/>
          <a:stretch>
            <a:fillRect/>
          </a:stretch>
        </p:blipFill>
        <p:spPr>
          <a:xfrm>
            <a:off x="2895600" y="228600"/>
            <a:ext cx="3200400" cy="1905000"/>
          </a:xfrm>
          <a:prstGeom prst="rect">
            <a:avLst/>
          </a:prstGeom>
        </p:spPr>
      </p:pic>
    </p:spTree>
    <p:extLst>
      <p:ext uri="{BB962C8B-B14F-4D97-AF65-F5344CB8AC3E}">
        <p14:creationId xmlns="" xmlns:p14="http://schemas.microsoft.com/office/powerpoint/2010/main" val="2321113623"/>
      </p:ext>
    </p:extLst>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800" b="1" dirty="0" smtClean="0">
                <a:latin typeface="Times New Roman" pitchFamily="18" charset="0"/>
                <a:cs typeface="Times New Roman" pitchFamily="18" charset="0"/>
              </a:rPr>
              <a:t>Nonfunctional requirements</a:t>
            </a:r>
            <a:endParaRPr lang="en-US" sz="38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915400" cy="5486400"/>
          </a:xfrm>
        </p:spPr>
        <p:txBody>
          <a:bodyPr>
            <a:normAutofit lnSpcReduction="10000"/>
          </a:bodyPr>
          <a:lstStyle/>
          <a:p>
            <a:r>
              <a:rPr lang="en-US" sz="2900" dirty="0" smtClean="0">
                <a:latin typeface="Times New Roman" pitchFamily="18" charset="0"/>
                <a:cs typeface="Times New Roman" pitchFamily="18" charset="0"/>
              </a:rPr>
              <a:t>focus on the quality of the application systems needed to be developed from different evaluations point of view. </a:t>
            </a:r>
          </a:p>
          <a:p>
            <a:pPr lvl="0">
              <a:buFont typeface="Wingdings" pitchFamily="2" charset="2"/>
              <a:buChar char="q"/>
            </a:pPr>
            <a:r>
              <a:rPr lang="en-US" sz="2800" b="1" dirty="0" smtClean="0">
                <a:latin typeface="Times New Roman" pitchFamily="18" charset="0"/>
                <a:cs typeface="Times New Roman" pitchFamily="18" charset="0"/>
              </a:rPr>
              <a:t>Security</a:t>
            </a:r>
            <a:r>
              <a:rPr lang="en-US" sz="2800" dirty="0" smtClean="0">
                <a:latin typeface="Times New Roman" pitchFamily="18" charset="0"/>
                <a:cs typeface="Times New Roman" pitchFamily="18" charset="0"/>
              </a:rPr>
              <a:t>: </a:t>
            </a:r>
          </a:p>
          <a:p>
            <a:pPr lvl="0"/>
            <a:r>
              <a:rPr lang="en-US" sz="2800" dirty="0" smtClean="0">
                <a:latin typeface="Times New Roman" pitchFamily="18" charset="0"/>
                <a:cs typeface="Times New Roman" pitchFamily="18" charset="0"/>
              </a:rPr>
              <a:t>The interface of this system consists of Login form for the registered users.</a:t>
            </a:r>
          </a:p>
          <a:p>
            <a:pPr lvl="0"/>
            <a:r>
              <a:rPr lang="en-US" sz="2800" dirty="0" smtClean="0">
                <a:latin typeface="Times New Roman" pitchFamily="18" charset="0"/>
                <a:cs typeface="Times New Roman" pitchFamily="18" charset="0"/>
              </a:rPr>
              <a:t>Users must be registered in order to enter into the page.</a:t>
            </a:r>
          </a:p>
          <a:p>
            <a:pPr lvl="0"/>
            <a:r>
              <a:rPr lang="en-US" sz="2800" dirty="0" smtClean="0">
                <a:latin typeface="Times New Roman" pitchFamily="18" charset="0"/>
                <a:cs typeface="Times New Roman" pitchFamily="18" charset="0"/>
              </a:rPr>
              <a:t>The system should be secure and must use encryption to protect the databases.</a:t>
            </a:r>
          </a:p>
          <a:p>
            <a:pPr>
              <a:buFont typeface="Wingdings" pitchFamily="2" charset="2"/>
              <a:buChar char="q"/>
            </a:pPr>
            <a:r>
              <a:rPr lang="en-US" sz="2800" b="1" dirty="0" smtClean="0">
                <a:latin typeface="Times New Roman" pitchFamily="18" charset="0"/>
                <a:cs typeface="Times New Roman" pitchFamily="18" charset="0"/>
              </a:rPr>
              <a:t>Efficiency:</a:t>
            </a:r>
          </a:p>
          <a:p>
            <a:r>
              <a:rPr lang="en-US" sz="2800" dirty="0" smtClean="0">
                <a:latin typeface="Times New Roman" pitchFamily="18" charset="0"/>
                <a:cs typeface="Times New Roman" pitchFamily="18" charset="0"/>
              </a:rPr>
              <a:t> The system must ensure allocation and use of services being requested for the users by using minimum memory storage, cost, time and human power.</a:t>
            </a:r>
          </a:p>
          <a:p>
            <a:pPr lvl="0"/>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5410200" cy="609600"/>
          </a:xfrm>
        </p:spPr>
        <p:txBody>
          <a:bodyPr>
            <a:normAutofit/>
          </a:bodyPr>
          <a:lstStyle/>
          <a:p>
            <a:pPr algn="l">
              <a:buFont typeface="Wingdings" pitchFamily="2" charset="2"/>
              <a:buChar char="q"/>
            </a:pPr>
            <a:r>
              <a:rPr lang="en-US" sz="3000" b="1" dirty="0" smtClean="0">
                <a:latin typeface="Times New Roman" pitchFamily="18" charset="0"/>
                <a:cs typeface="Times New Roman" pitchFamily="18" charset="0"/>
              </a:rPr>
              <a:t>Reliability</a:t>
            </a:r>
            <a:r>
              <a:rPr lang="en-US" sz="2900" b="1" dirty="0" smtClean="0">
                <a:latin typeface="Times New Roman" pitchFamily="18" charset="0"/>
                <a:cs typeface="Times New Roman" pitchFamily="18" charset="0"/>
              </a:rPr>
              <a:t>: </a:t>
            </a:r>
            <a:endParaRPr lang="en-US" sz="29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609600"/>
            <a:ext cx="8610600" cy="5943600"/>
          </a:xfrm>
        </p:spPr>
        <p:txBody>
          <a:bodyPr>
            <a:normAutofit fontScale="92500" lnSpcReduction="10000"/>
          </a:bodyPr>
          <a:lstStyle/>
          <a:p>
            <a:pPr lvl="0"/>
            <a:r>
              <a:rPr lang="en-US" dirty="0" smtClean="0">
                <a:latin typeface="Times New Roman" pitchFamily="18" charset="0"/>
                <a:cs typeface="Times New Roman" pitchFamily="18" charset="0"/>
              </a:rPr>
              <a:t>The reliability of the proposed system will be better due to proper storage of information when users access the application.</a:t>
            </a:r>
          </a:p>
          <a:p>
            <a:pPr>
              <a:buFont typeface="Wingdings" pitchFamily="2" charset="2"/>
              <a:buChar char="q"/>
            </a:pPr>
            <a:r>
              <a:rPr lang="en-US" b="1" dirty="0" smtClean="0">
                <a:latin typeface="Times New Roman" pitchFamily="18" charset="0"/>
                <a:cs typeface="Times New Roman" pitchFamily="18" charset="0"/>
              </a:rPr>
              <a:t>Accuracy: </a:t>
            </a:r>
            <a:r>
              <a:rPr lang="en-US" dirty="0" smtClean="0">
                <a:latin typeface="Times New Roman" pitchFamily="18" charset="0"/>
                <a:cs typeface="Times New Roman" pitchFamily="18" charset="0"/>
              </a:rPr>
              <a:t>proposed system will be better due to reduction of error. All operation can be done correctly and it ensures that whatever information is coming from the data base is accurate.</a:t>
            </a:r>
          </a:p>
          <a:p>
            <a:pPr lvl="0">
              <a:buFont typeface="Wingdings" pitchFamily="2" charset="2"/>
              <a:buChar char="q"/>
            </a:pPr>
            <a:r>
              <a:rPr lang="en-US" b="1" dirty="0" smtClean="0">
                <a:latin typeface="Times New Roman" pitchFamily="18" charset="0"/>
                <a:cs typeface="Times New Roman" pitchFamily="18" charset="0"/>
              </a:rPr>
              <a:t>Performance</a:t>
            </a:r>
            <a:r>
              <a:rPr lang="en-US" dirty="0" smtClean="0">
                <a:latin typeface="Times New Roman" pitchFamily="18" charset="0"/>
                <a:cs typeface="Times New Roman" pitchFamily="18" charset="0"/>
              </a:rPr>
              <a:t>: </a:t>
            </a:r>
          </a:p>
          <a:p>
            <a:pPr lvl="0"/>
            <a:r>
              <a:rPr lang="en-US" dirty="0" smtClean="0">
                <a:latin typeface="Times New Roman" pitchFamily="18" charset="0"/>
                <a:cs typeface="Times New Roman" pitchFamily="18" charset="0"/>
              </a:rPr>
              <a:t>The performance of the system will depend on availability in which the site will be available all the time.</a:t>
            </a:r>
          </a:p>
          <a:p>
            <a:pPr lvl="0"/>
            <a:r>
              <a:rPr lang="en-US" dirty="0" smtClean="0">
                <a:latin typeface="Times New Roman" pitchFamily="18" charset="0"/>
                <a:cs typeface="Times New Roman" pitchFamily="18" charset="0"/>
              </a:rPr>
              <a:t>Avoiding redundancy of codes increase the time of operation and memory space of the system.</a:t>
            </a:r>
          </a:p>
          <a:p>
            <a:pPr>
              <a:buFont typeface="Wingdings" pitchFamily="2" charset="2"/>
              <a:buChar char="q"/>
            </a:pPr>
            <a:endParaRPr lang="en-US" dirty="0" smtClean="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152400" y="0"/>
            <a:ext cx="8991600" cy="6629400"/>
          </a:xfrm>
        </p:spPr>
        <p:txBody>
          <a:bodyPr>
            <a:noAutofit/>
          </a:bodyPr>
          <a:lstStyle/>
          <a:p>
            <a:pPr lvl="0">
              <a:buFont typeface="Wingdings" pitchFamily="2" charset="2"/>
              <a:buChar char="q"/>
            </a:pPr>
            <a:r>
              <a:rPr lang="en-US" sz="2500" b="1" dirty="0" smtClean="0">
                <a:latin typeface="Times New Roman" pitchFamily="18" charset="0"/>
                <a:cs typeface="Times New Roman" pitchFamily="18" charset="0"/>
              </a:rPr>
              <a:t>User friendly Interface:</a:t>
            </a:r>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The  system consists of Login form for the registered users .</a:t>
            </a:r>
          </a:p>
          <a:p>
            <a:r>
              <a:rPr lang="en-US" sz="2500" dirty="0" smtClean="0">
                <a:latin typeface="Times New Roman" pitchFamily="18" charset="0"/>
                <a:cs typeface="Times New Roman" pitchFamily="18" charset="0"/>
              </a:rPr>
              <a:t>users must be registered in order to enter into the page.</a:t>
            </a:r>
          </a:p>
          <a:p>
            <a:r>
              <a:rPr lang="en-US" sz="2500" dirty="0" smtClean="0">
                <a:latin typeface="Times New Roman" pitchFamily="18" charset="0"/>
                <a:cs typeface="Times New Roman" pitchFamily="18" charset="0"/>
              </a:rPr>
              <a:t>Registered user has the interface to access the order and product information.</a:t>
            </a:r>
          </a:p>
          <a:p>
            <a:r>
              <a:rPr lang="en-US" sz="2500" dirty="0" smtClean="0">
                <a:latin typeface="Times New Roman" pitchFamily="18" charset="0"/>
                <a:cs typeface="Times New Roman" pitchFamily="18" charset="0"/>
              </a:rPr>
              <a:t>Administrator has also its own interface for registering users, validate different customers and update users’ information.</a:t>
            </a:r>
          </a:p>
          <a:p>
            <a:r>
              <a:rPr lang="en-US" sz="2500" dirty="0" smtClean="0">
                <a:latin typeface="Times New Roman" pitchFamily="18" charset="0"/>
                <a:cs typeface="Times New Roman" pitchFamily="18" charset="0"/>
              </a:rPr>
              <a:t>The system has report form which generates the important process reports.</a:t>
            </a:r>
          </a:p>
          <a:p>
            <a:pPr lvl="0">
              <a:buFont typeface="Wingdings" pitchFamily="2" charset="2"/>
              <a:buChar char="q"/>
            </a:pPr>
            <a:r>
              <a:rPr lang="en-US" sz="2500" b="1" dirty="0" smtClean="0">
                <a:latin typeface="Times New Roman" pitchFamily="18" charset="0"/>
                <a:cs typeface="Times New Roman" pitchFamily="18" charset="0"/>
              </a:rPr>
              <a:t>Backup and Recovery</a:t>
            </a:r>
          </a:p>
          <a:p>
            <a:pPr lvl="0"/>
            <a:r>
              <a:rPr lang="en-US" sz="2500" dirty="0" smtClean="0">
                <a:latin typeface="Times New Roman" pitchFamily="18" charset="0"/>
                <a:cs typeface="Times New Roman" pitchFamily="18" charset="0"/>
              </a:rPr>
              <a:t>If the connection between the supplier, distributor and the system is break down the system will automatically save the filled information and the remaining can enable by the administrator by contacting the costumer using phone or email.</a:t>
            </a:r>
          </a:p>
          <a:p>
            <a:pPr lvl="0"/>
            <a:r>
              <a:rPr lang="en-US" sz="2500" dirty="0" smtClean="0">
                <a:latin typeface="Times New Roman" pitchFamily="18" charset="0"/>
                <a:cs typeface="Times New Roman" pitchFamily="18" charset="0"/>
              </a:rPr>
              <a:t>To recover a data we will have a copy of the original data in another place.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latin typeface="Times New Roman" pitchFamily="18" charset="0"/>
                <a:cs typeface="Times New Roman" pitchFamily="18" charset="0"/>
              </a:rPr>
              <a:t>Implementation and Testing</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5" name="Content Placeholder 4"/>
          <p:cNvSpPr>
            <a:spLocks noGrp="1"/>
          </p:cNvSpPr>
          <p:nvPr>
            <p:ph idx="1"/>
          </p:nvPr>
        </p:nvSpPr>
        <p:spPr>
          <a:xfrm>
            <a:off x="457200" y="914400"/>
            <a:ext cx="8229600" cy="5211763"/>
          </a:xfrm>
        </p:spPr>
        <p:txBody>
          <a:bodyPr>
            <a:normAutofit/>
          </a:bodyPr>
          <a:lstStyle/>
          <a:p>
            <a:r>
              <a:rPr lang="en-US" sz="2900" dirty="0" smtClean="0">
                <a:latin typeface="Times New Roman" pitchFamily="18" charset="0"/>
                <a:cs typeface="Times New Roman" pitchFamily="18" charset="0"/>
              </a:rPr>
              <a:t>The testing phase involves some modification to the pervious design phase and system testing has been done to minimize the programming and system error</a:t>
            </a:r>
          </a:p>
          <a:p>
            <a:r>
              <a:rPr lang="en-US" sz="2900" dirty="0">
                <a:latin typeface="Times New Roman" pitchFamily="18" charset="0"/>
                <a:cs typeface="Times New Roman" pitchFamily="18" charset="0"/>
              </a:rPr>
              <a:t>During implementation and operation, physical design specification must be turned into working computer code, and then the code is tested until most of the errors have been detected and corrected. </a:t>
            </a:r>
            <a:endParaRPr lang="en-US" sz="2900" dirty="0" smtClean="0">
              <a:latin typeface="Times New Roman" pitchFamily="18" charset="0"/>
              <a:cs typeface="Times New Roman" pitchFamily="18" charset="0"/>
            </a:endParaRPr>
          </a:p>
          <a:p>
            <a:r>
              <a:rPr lang="en-US" sz="2900" dirty="0">
                <a:latin typeface="Times New Roman" pitchFamily="18" charset="0"/>
                <a:cs typeface="Times New Roman" pitchFamily="18" charset="0"/>
              </a:rPr>
              <a:t>The user sites are prepared for new system and user must come totally on the new system rather than the existing. </a:t>
            </a:r>
          </a:p>
          <a:p>
            <a:endParaRPr lang="en-US" sz="2900" dirty="0">
              <a:latin typeface="Times New Roman" pitchFamily="18" charset="0"/>
              <a:cs typeface="Times New Roman" pitchFamily="18" charset="0"/>
            </a:endParaRPr>
          </a:p>
        </p:txBody>
      </p:sp>
    </p:spTree>
    <p:extLst>
      <p:ext uri="{BB962C8B-B14F-4D97-AF65-F5344CB8AC3E}">
        <p14:creationId xmlns="" xmlns:p14="http://schemas.microsoft.com/office/powerpoint/2010/main" val="780049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a:latin typeface="Times New Roman" pitchFamily="18" charset="0"/>
                <a:cs typeface="Times New Roman" pitchFamily="18" charset="0"/>
              </a:rPr>
              <a:t>Final Testing of the system</a:t>
            </a:r>
          </a:p>
        </p:txBody>
      </p:sp>
      <p:sp>
        <p:nvSpPr>
          <p:cNvPr id="3" name="Content Placeholder 2"/>
          <p:cNvSpPr>
            <a:spLocks noGrp="1"/>
          </p:cNvSpPr>
          <p:nvPr>
            <p:ph idx="1"/>
          </p:nvPr>
        </p:nvSpPr>
        <p:spPr>
          <a:xfrm>
            <a:off x="152400" y="685800"/>
            <a:ext cx="8763000" cy="5791200"/>
          </a:xfrm>
        </p:spPr>
        <p:txBody>
          <a:bodyPr>
            <a:normAutofit fontScale="92500" lnSpcReduction="10000"/>
          </a:bodyPr>
          <a:lstStyle/>
          <a:p>
            <a:pPr>
              <a:buFont typeface="Wingdings" pitchFamily="2" charset="2"/>
              <a:buChar char="Ø"/>
            </a:pPr>
            <a:r>
              <a:rPr lang="en-US" sz="2900" b="1" dirty="0" smtClean="0">
                <a:latin typeface="Times New Roman" pitchFamily="18" charset="0"/>
                <a:cs typeface="Times New Roman" pitchFamily="18" charset="0"/>
              </a:rPr>
              <a:t>Black box testing</a:t>
            </a:r>
            <a:endParaRPr lang="en-US" sz="2900" dirty="0">
              <a:latin typeface="Times New Roman" pitchFamily="18" charset="0"/>
              <a:cs typeface="Times New Roman" pitchFamily="18" charset="0"/>
            </a:endParaRPr>
          </a:p>
          <a:p>
            <a:r>
              <a:rPr lang="en-US" sz="2900" dirty="0" smtClean="0">
                <a:latin typeface="Times New Roman" pitchFamily="18" charset="0"/>
                <a:cs typeface="Times New Roman" pitchFamily="18" charset="0"/>
              </a:rPr>
              <a:t>To </a:t>
            </a:r>
            <a:r>
              <a:rPr lang="en-US" sz="2900" dirty="0">
                <a:latin typeface="Times New Roman" pitchFamily="18" charset="0"/>
                <a:cs typeface="Times New Roman" pitchFamily="18" charset="0"/>
              </a:rPr>
              <a:t>test our system, the tester may use black box </a:t>
            </a:r>
            <a:r>
              <a:rPr lang="en-US" sz="2900" dirty="0" smtClean="0">
                <a:latin typeface="Times New Roman" pitchFamily="18" charset="0"/>
                <a:cs typeface="Times New Roman" pitchFamily="18" charset="0"/>
              </a:rPr>
              <a:t>testing.</a:t>
            </a:r>
          </a:p>
          <a:p>
            <a:r>
              <a:rPr lang="en-US" sz="2900" dirty="0">
                <a:latin typeface="Times New Roman" pitchFamily="18" charset="0"/>
                <a:cs typeface="Times New Roman" pitchFamily="18" charset="0"/>
              </a:rPr>
              <a:t>, if he/she has not enough time to check internal modules or </a:t>
            </a:r>
            <a:r>
              <a:rPr lang="en-US" sz="2900" dirty="0" smtClean="0">
                <a:latin typeface="Times New Roman" pitchFamily="18" charset="0"/>
                <a:cs typeface="Times New Roman" pitchFamily="18" charset="0"/>
              </a:rPr>
              <a:t>codes.</a:t>
            </a:r>
          </a:p>
          <a:p>
            <a:r>
              <a:rPr lang="en-US" sz="2900" dirty="0">
                <a:latin typeface="Times New Roman" pitchFamily="18" charset="0"/>
                <a:cs typeface="Times New Roman" pitchFamily="18" charset="0"/>
              </a:rPr>
              <a:t>By looking only input /output or user interface, the tester can test our systems functionalities without looking the internal code. </a:t>
            </a:r>
            <a:endParaRPr lang="en-US" sz="2900" dirty="0" smtClean="0">
              <a:latin typeface="Times New Roman" pitchFamily="18" charset="0"/>
              <a:cs typeface="Times New Roman" pitchFamily="18" charset="0"/>
            </a:endParaRPr>
          </a:p>
          <a:p>
            <a:pPr lvl="1">
              <a:buFont typeface="Courier New" pitchFamily="49" charset="0"/>
              <a:buChar char="o"/>
            </a:pPr>
            <a:r>
              <a:rPr lang="en-US" sz="2900" dirty="0" smtClean="0">
                <a:latin typeface="Times New Roman" pitchFamily="18" charset="0"/>
                <a:cs typeface="Times New Roman" pitchFamily="18" charset="0"/>
              </a:rPr>
              <a:t>This testing type is more effective on larger units of code.</a:t>
            </a:r>
          </a:p>
          <a:p>
            <a:pPr lvl="1">
              <a:buFont typeface="Courier New" pitchFamily="49" charset="0"/>
              <a:buChar char="o"/>
            </a:pPr>
            <a:r>
              <a:rPr lang="en-US" sz="2900" dirty="0" smtClean="0">
                <a:latin typeface="Times New Roman" pitchFamily="18" charset="0"/>
                <a:cs typeface="Times New Roman" pitchFamily="18" charset="0"/>
              </a:rPr>
              <a:t>Tester needs no knowledge of implementation, including specific programming languages.</a:t>
            </a:r>
          </a:p>
          <a:p>
            <a:pPr lvl="1">
              <a:buFont typeface="Courier New" pitchFamily="49" charset="0"/>
              <a:buChar char="o"/>
            </a:pPr>
            <a:r>
              <a:rPr lang="en-US" sz="2900" dirty="0" smtClean="0">
                <a:latin typeface="Times New Roman" pitchFamily="18" charset="0"/>
                <a:cs typeface="Times New Roman" pitchFamily="18" charset="0"/>
              </a:rPr>
              <a:t>Tester and programmer are independent of each other.</a:t>
            </a:r>
          </a:p>
          <a:p>
            <a:pPr lvl="1">
              <a:buFont typeface="Courier New" pitchFamily="49" charset="0"/>
              <a:buChar char="o"/>
            </a:pPr>
            <a:r>
              <a:rPr lang="en-US" sz="2900" dirty="0" smtClean="0">
                <a:latin typeface="Times New Roman" pitchFamily="18" charset="0"/>
                <a:cs typeface="Times New Roman" pitchFamily="18" charset="0"/>
              </a:rPr>
              <a:t>Tests are done from a user's point of view. </a:t>
            </a:r>
          </a:p>
          <a:p>
            <a:endParaRPr lang="en-US" sz="2900" dirty="0">
              <a:latin typeface="Times New Roman" pitchFamily="18" charset="0"/>
              <a:cs typeface="Times New Roman" pitchFamily="18" charset="0"/>
            </a:endParaRPr>
          </a:p>
        </p:txBody>
      </p:sp>
    </p:spTree>
    <p:extLst>
      <p:ext uri="{BB962C8B-B14F-4D97-AF65-F5344CB8AC3E}">
        <p14:creationId xmlns="" xmlns:p14="http://schemas.microsoft.com/office/powerpoint/2010/main" val="3760670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742950" indent="-742950" algn="l">
              <a:buFont typeface="Wingdings" pitchFamily="2" charset="2"/>
              <a:buChar char="Ø"/>
            </a:pPr>
            <a:r>
              <a:rPr lang="en-US" sz="3900" b="1" dirty="0" smtClean="0">
                <a:latin typeface="Times New Roman" pitchFamily="18" charset="0"/>
                <a:cs typeface="Times New Roman" pitchFamily="18" charset="0"/>
              </a:rPr>
              <a:t>White box testing</a:t>
            </a:r>
            <a:br>
              <a:rPr lang="en-US" sz="3900" b="1" dirty="0" smtClean="0">
                <a:latin typeface="Times New Roman" pitchFamily="18" charset="0"/>
                <a:cs typeface="Times New Roman" pitchFamily="18" charset="0"/>
              </a:rPr>
            </a:br>
            <a:endParaRPr lang="en-US" sz="3900" dirty="0"/>
          </a:p>
        </p:txBody>
      </p:sp>
      <p:sp>
        <p:nvSpPr>
          <p:cNvPr id="3" name="Content Placeholder 2"/>
          <p:cNvSpPr>
            <a:spLocks noGrp="1"/>
          </p:cNvSpPr>
          <p:nvPr>
            <p:ph idx="1"/>
          </p:nvPr>
        </p:nvSpPr>
        <p:spPr>
          <a:xfrm>
            <a:off x="457200" y="914400"/>
            <a:ext cx="8229600" cy="5211763"/>
          </a:xfrm>
        </p:spPr>
        <p:txBody>
          <a:bodyPr>
            <a:noAutofit/>
          </a:bodyPr>
          <a:lstStyle/>
          <a:p>
            <a:r>
              <a:rPr lang="en-US" sz="2900" dirty="0">
                <a:latin typeface="Times New Roman" pitchFamily="18" charset="0"/>
                <a:cs typeface="Times New Roman" pitchFamily="18" charset="0"/>
              </a:rPr>
              <a:t>In this type of testing, skilled man in different programming languages tries to test the logic of our system. </a:t>
            </a:r>
            <a:endParaRPr lang="en-US" sz="2900" dirty="0" smtClean="0">
              <a:latin typeface="Times New Roman" pitchFamily="18" charset="0"/>
              <a:cs typeface="Times New Roman" pitchFamily="18" charset="0"/>
            </a:endParaRPr>
          </a:p>
          <a:p>
            <a:r>
              <a:rPr lang="en-US" sz="2900" dirty="0" smtClean="0">
                <a:latin typeface="Times New Roman" pitchFamily="18" charset="0"/>
                <a:cs typeface="Times New Roman" pitchFamily="18" charset="0"/>
              </a:rPr>
              <a:t>If </a:t>
            </a:r>
            <a:r>
              <a:rPr lang="en-US" sz="2900" dirty="0">
                <a:latin typeface="Times New Roman" pitchFamily="18" charset="0"/>
                <a:cs typeface="Times New Roman" pitchFamily="18" charset="0"/>
              </a:rPr>
              <a:t>the person who tests the system is not skilled, it is difficult to understand our systems functionality. </a:t>
            </a:r>
            <a:endParaRPr lang="en-US" sz="2900" dirty="0" smtClean="0">
              <a:latin typeface="Times New Roman" pitchFamily="18" charset="0"/>
              <a:cs typeface="Times New Roman" pitchFamily="18" charset="0"/>
            </a:endParaRPr>
          </a:p>
          <a:p>
            <a:r>
              <a:rPr lang="en-US" sz="2900" dirty="0" smtClean="0">
                <a:latin typeface="Times New Roman" pitchFamily="18" charset="0"/>
                <a:cs typeface="Times New Roman" pitchFamily="18" charset="0"/>
              </a:rPr>
              <a:t>If </a:t>
            </a:r>
            <a:r>
              <a:rPr lang="en-US" sz="2900" dirty="0">
                <a:latin typeface="Times New Roman" pitchFamily="18" charset="0"/>
                <a:cs typeface="Times New Roman" pitchFamily="18" charset="0"/>
              </a:rPr>
              <a:t>any failures occur while testing the system in all of the above testing methods, the team will take immediate correction where this fault occurred before jumping to next work. So, that it will meet the goal.</a:t>
            </a:r>
          </a:p>
          <a:p>
            <a:endParaRPr lang="en-US" sz="2900" dirty="0">
              <a:latin typeface="Times New Roman" pitchFamily="18" charset="0"/>
              <a:cs typeface="Times New Roman" pitchFamily="18" charset="0"/>
            </a:endParaRPr>
          </a:p>
        </p:txBody>
      </p:sp>
    </p:spTree>
    <p:extLst>
      <p:ext uri="{BB962C8B-B14F-4D97-AF65-F5344CB8AC3E}">
        <p14:creationId xmlns="" xmlns:p14="http://schemas.microsoft.com/office/powerpoint/2010/main" val="4112550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81000"/>
          </a:xfrm>
        </p:spPr>
        <p:txBody>
          <a:bodyPr>
            <a:normAutofit fontScale="90000"/>
          </a:bodyPr>
          <a:lstStyle/>
          <a:p>
            <a:pPr marL="571500" lvl="0" indent="-571500" algn="l">
              <a:buFont typeface="Wingdings" pitchFamily="2" charset="2"/>
              <a:buChar char="Ø"/>
            </a:pPr>
            <a:r>
              <a:rPr lang="en-US" b="1" dirty="0">
                <a:latin typeface="Times New Roman" pitchFamily="18" charset="0"/>
                <a:cs typeface="Times New Roman" pitchFamily="18" charset="0"/>
              </a:rPr>
              <a:t>Unit testing</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382000" cy="6019800"/>
          </a:xfrm>
        </p:spPr>
        <p:txBody>
          <a:bodyPr>
            <a:normAutofit lnSpcReduction="10000"/>
          </a:bodyPr>
          <a:lstStyle/>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this level of testing process, the import management system developers test the different sub procedures, functions and tested by applying the black box and white box testing. </a:t>
            </a:r>
          </a:p>
          <a:p>
            <a:r>
              <a:rPr lang="en-US" dirty="0">
                <a:latin typeface="Times New Roman" pitchFamily="18" charset="0"/>
                <a:cs typeface="Times New Roman" pitchFamily="18" charset="0"/>
              </a:rPr>
              <a:t>Sample Tests </a:t>
            </a:r>
          </a:p>
          <a:p>
            <a:pPr lvl="1">
              <a:buFont typeface="Wingdings" pitchFamily="2" charset="2"/>
              <a:buChar char="ü"/>
            </a:pPr>
            <a:r>
              <a:rPr lang="en-US" sz="3200" dirty="0">
                <a:latin typeface="Times New Roman" pitchFamily="18" charset="0"/>
                <a:cs typeface="Times New Roman" pitchFamily="18" charset="0"/>
              </a:rPr>
              <a:t>Check whether the return type of the functions is correct. </a:t>
            </a:r>
          </a:p>
          <a:p>
            <a:pPr lvl="1">
              <a:buFont typeface="Wingdings" pitchFamily="2" charset="2"/>
              <a:buChar char="ü"/>
            </a:pPr>
            <a:r>
              <a:rPr lang="en-US" sz="3200" dirty="0">
                <a:latin typeface="Times New Roman" pitchFamily="18" charset="0"/>
                <a:cs typeface="Times New Roman" pitchFamily="18" charset="0"/>
              </a:rPr>
              <a:t>Check how the sub procedures or functions are called correctly. </a:t>
            </a:r>
          </a:p>
          <a:p>
            <a:pPr lvl="1">
              <a:buFont typeface="Wingdings" pitchFamily="2" charset="2"/>
              <a:buChar char="ü"/>
            </a:pPr>
            <a:r>
              <a:rPr lang="en-US" sz="3200" dirty="0">
                <a:latin typeface="Times New Roman" pitchFamily="18" charset="0"/>
                <a:cs typeface="Times New Roman" pitchFamily="18" charset="0"/>
              </a:rPr>
              <a:t>Check if the correct output is produced for different inputs. </a:t>
            </a:r>
          </a:p>
        </p:txBody>
      </p:sp>
    </p:spTree>
    <p:extLst>
      <p:ext uri="{BB962C8B-B14F-4D97-AF65-F5344CB8AC3E}">
        <p14:creationId xmlns="" xmlns:p14="http://schemas.microsoft.com/office/powerpoint/2010/main" val="2219140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marL="571500" lvl="0" indent="-571500" algn="l">
              <a:buFont typeface="Wingdings" pitchFamily="2" charset="2"/>
              <a:buChar char="Ø"/>
            </a:pPr>
            <a:r>
              <a:rPr lang="en-US" b="1" dirty="0">
                <a:latin typeface="Times New Roman" pitchFamily="18" charset="0"/>
                <a:cs typeface="Times New Roman" pitchFamily="18" charset="0"/>
              </a:rPr>
              <a:t>Integration testing</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838200"/>
            <a:ext cx="8382000" cy="5486400"/>
          </a:xfrm>
        </p:spPr>
        <p:txBody>
          <a:bodyPr>
            <a:normAutofit/>
          </a:bodyPr>
          <a:lstStyle/>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this level of testing we have examined how the different procedures work together to achieve the goal of the sub system. </a:t>
            </a:r>
          </a:p>
          <a:p>
            <a:r>
              <a:rPr lang="en-US" dirty="0">
                <a:latin typeface="Times New Roman" pitchFamily="18" charset="0"/>
                <a:cs typeface="Times New Roman" pitchFamily="18" charset="0"/>
              </a:rPr>
              <a:t>Sample Tests </a:t>
            </a:r>
          </a:p>
          <a:p>
            <a:pPr lvl="1">
              <a:buFont typeface="Wingdings" pitchFamily="2" charset="2"/>
              <a:buChar char="ü"/>
            </a:pPr>
            <a:r>
              <a:rPr lang="en-US" sz="3000" dirty="0">
                <a:latin typeface="Times New Roman" pitchFamily="18" charset="0"/>
                <a:cs typeface="Times New Roman" pitchFamily="18" charset="0"/>
              </a:rPr>
              <a:t>Get Add supplier (supplier ID) function is called after the set Add supplier (supplier ID) is invoked for the particular supplier ID otherwise it calls the error function.</a:t>
            </a:r>
          </a:p>
          <a:p>
            <a:pPr lvl="1"/>
            <a:endParaRPr lang="en-US" sz="3000" dirty="0">
              <a:latin typeface="Times New Roman" pitchFamily="18" charset="0"/>
              <a:cs typeface="Times New Roman" pitchFamily="18" charset="0"/>
            </a:endParaRPr>
          </a:p>
        </p:txBody>
      </p:sp>
    </p:spTree>
    <p:extLst>
      <p:ext uri="{BB962C8B-B14F-4D97-AF65-F5344CB8AC3E}">
        <p14:creationId xmlns="" xmlns:p14="http://schemas.microsoft.com/office/powerpoint/2010/main" val="923648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marL="571500" lvl="0" indent="-571500" algn="l">
              <a:buFont typeface="Wingdings" pitchFamily="2" charset="2"/>
              <a:buChar char="Ø"/>
            </a:pPr>
            <a:r>
              <a:rPr lang="en-US" b="1" dirty="0">
                <a:latin typeface="Times New Roman" pitchFamily="18" charset="0"/>
                <a:cs typeface="Times New Roman" pitchFamily="18" charset="0"/>
              </a:rPr>
              <a:t>User acceptance testing</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lstStyle/>
          <a:p>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verify if specific requirements are working for the user we use feedback from users as a testing method</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If the feedback is positive and there is no identified problem the system will continue operating as it is, otherwise the identified problem will be solved.</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594622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sz="4000" b="1" dirty="0">
                <a:latin typeface="Times New Roman" pitchFamily="18" charset="0"/>
                <a:cs typeface="Times New Roman" pitchFamily="18" charset="0"/>
              </a:rPr>
              <a:t>Hardware software </a:t>
            </a:r>
            <a:r>
              <a:rPr lang="en-US" sz="4000" b="1" dirty="0" smtClean="0">
                <a:latin typeface="Times New Roman" pitchFamily="18" charset="0"/>
                <a:cs typeface="Times New Roman" pitchFamily="18" charset="0"/>
              </a:rPr>
              <a:t>acquisitions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0" y="838200"/>
            <a:ext cx="9144000" cy="5867400"/>
          </a:xfrm>
        </p:spPr>
        <p:txBody>
          <a:bodyPr>
            <a:normAutofit fontScale="92500" lnSpcReduction="10000"/>
          </a:bodyPr>
          <a:lstStyle/>
          <a:p>
            <a:pPr>
              <a:buFont typeface="Wingdings" pitchFamily="2" charset="2"/>
              <a:buChar char="Ø"/>
            </a:pPr>
            <a:r>
              <a:rPr lang="en-US" b="1" dirty="0">
                <a:latin typeface="Times New Roman" pitchFamily="18" charset="0"/>
                <a:cs typeface="Times New Roman" pitchFamily="18" charset="0"/>
              </a:rPr>
              <a:t>Hardware </a:t>
            </a:r>
            <a:r>
              <a:rPr lang="en-US" b="1" dirty="0" smtClean="0">
                <a:latin typeface="Times New Roman" pitchFamily="18" charset="0"/>
                <a:cs typeface="Times New Roman" pitchFamily="18" charset="0"/>
              </a:rPr>
              <a:t>acquisitions</a:t>
            </a:r>
          </a:p>
          <a:p>
            <a:pPr lvl="1">
              <a:buFont typeface="Courier New" pitchFamily="49" charset="0"/>
              <a:buChar char="o"/>
            </a:pPr>
            <a:r>
              <a:rPr lang="en-US" dirty="0">
                <a:latin typeface="Times New Roman" pitchFamily="18" charset="0"/>
                <a:cs typeface="Times New Roman" pitchFamily="18" charset="0"/>
              </a:rPr>
              <a:t>Computers</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for client side and server side TOSHIBA with Hard Disk: 699GB RAM: 4GB Processor: Intel Core 5 DUO CPU (TM) i5-3210m @ 2.5GHZ (4cpus), ~2.5GHz</a:t>
            </a:r>
          </a:p>
          <a:p>
            <a:pPr lvl="1">
              <a:buFont typeface="Courier New" pitchFamily="49" charset="0"/>
              <a:buChar char="o"/>
            </a:pPr>
            <a:r>
              <a:rPr lang="en-US" dirty="0">
                <a:latin typeface="Times New Roman" pitchFamily="18" charset="0"/>
                <a:cs typeface="Times New Roman" pitchFamily="18" charset="0"/>
              </a:rPr>
              <a:t>Printer</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To printing the documents.</a:t>
            </a:r>
          </a:p>
          <a:p>
            <a:pPr lvl="1">
              <a:buFont typeface="Courier New" pitchFamily="49" charset="0"/>
              <a:buChar char="o"/>
            </a:pPr>
            <a:r>
              <a:rPr lang="en-US" dirty="0">
                <a:latin typeface="Times New Roman" pitchFamily="18" charset="0"/>
                <a:cs typeface="Times New Roman" pitchFamily="18" charset="0"/>
              </a:rPr>
              <a:t>Server</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To create connection to the client computer (to host the system</a:t>
            </a:r>
            <a:r>
              <a:rPr lang="en-US" dirty="0" smtClean="0">
                <a:latin typeface="Times New Roman" pitchFamily="18" charset="0"/>
                <a:cs typeface="Times New Roman" pitchFamily="18" charset="0"/>
              </a:rPr>
              <a:t>)</a:t>
            </a:r>
          </a:p>
          <a:p>
            <a:pPr>
              <a:buFont typeface="Wingdings" pitchFamily="2" charset="2"/>
              <a:buChar char="Ø"/>
            </a:pPr>
            <a:r>
              <a:rPr lang="en-US" b="1" dirty="0">
                <a:latin typeface="Times New Roman" pitchFamily="18" charset="0"/>
                <a:cs typeface="Times New Roman" pitchFamily="18" charset="0"/>
              </a:rPr>
              <a:t>Software acquisitions</a:t>
            </a:r>
            <a:endParaRPr lang="en-US" dirty="0">
              <a:latin typeface="Times New Roman" pitchFamily="18" charset="0"/>
              <a:cs typeface="Times New Roman" pitchFamily="18" charset="0"/>
            </a:endParaRPr>
          </a:p>
          <a:p>
            <a:pPr lvl="1">
              <a:buFont typeface="Courier New" pitchFamily="49" charset="0"/>
              <a:buChar char="o"/>
            </a:pPr>
            <a:r>
              <a:rPr lang="en-US" dirty="0">
                <a:latin typeface="Times New Roman" pitchFamily="18" charset="0"/>
                <a:cs typeface="Times New Roman" pitchFamily="18" charset="0"/>
              </a:rPr>
              <a:t>PHP designer</a:t>
            </a:r>
            <a:endParaRPr lang="en-US" sz="2400" dirty="0">
              <a:latin typeface="Times New Roman" pitchFamily="18" charset="0"/>
              <a:cs typeface="Times New Roman" pitchFamily="18" charset="0"/>
            </a:endParaRPr>
          </a:p>
          <a:p>
            <a:pPr lvl="1">
              <a:buFont typeface="Courier New" pitchFamily="49" charset="0"/>
              <a:buChar char="o"/>
            </a:pPr>
            <a:r>
              <a:rPr lang="en-US" dirty="0" err="1">
                <a:latin typeface="Times New Roman" pitchFamily="18" charset="0"/>
                <a:cs typeface="Times New Roman" pitchFamily="18" charset="0"/>
              </a:rPr>
              <a:t>Xammp</a:t>
            </a:r>
            <a:r>
              <a:rPr lang="en-US" dirty="0">
                <a:latin typeface="Times New Roman" pitchFamily="18" charset="0"/>
                <a:cs typeface="Times New Roman" pitchFamily="18" charset="0"/>
              </a:rPr>
              <a:t> server</a:t>
            </a:r>
            <a:endParaRPr lang="en-US" sz="2400" dirty="0">
              <a:latin typeface="Times New Roman" pitchFamily="18" charset="0"/>
              <a:cs typeface="Times New Roman" pitchFamily="18" charset="0"/>
            </a:endParaRPr>
          </a:p>
          <a:p>
            <a:pPr lvl="1">
              <a:buFont typeface="Courier New" pitchFamily="49" charset="0"/>
              <a:buChar char="o"/>
            </a:pPr>
            <a:r>
              <a:rPr lang="en-US" dirty="0">
                <a:latin typeface="Times New Roman" pitchFamily="18" charset="0"/>
                <a:cs typeface="Times New Roman" pitchFamily="18" charset="0"/>
              </a:rPr>
              <a:t>MySQL database</a:t>
            </a:r>
            <a:endParaRPr lang="en-US" sz="2400" dirty="0">
              <a:latin typeface="Times New Roman" pitchFamily="18" charset="0"/>
              <a:cs typeface="Times New Roman" pitchFamily="18" charset="0"/>
            </a:endParaRPr>
          </a:p>
          <a:p>
            <a:pPr lvl="1">
              <a:buFont typeface="Courier New" pitchFamily="49" charset="0"/>
              <a:buChar char="o"/>
            </a:pPr>
            <a:r>
              <a:rPr lang="en-US" dirty="0">
                <a:latin typeface="Times New Roman" pitchFamily="18" charset="0"/>
                <a:cs typeface="Times New Roman" pitchFamily="18" charset="0"/>
              </a:rPr>
              <a:t>Notepad ++</a:t>
            </a:r>
            <a:endParaRPr lang="en-US" sz="2400" dirty="0">
              <a:latin typeface="Times New Roman" pitchFamily="18" charset="0"/>
              <a:cs typeface="Times New Roman" pitchFamily="18" charset="0"/>
            </a:endParaRPr>
          </a:p>
          <a:p>
            <a:pPr lvl="1">
              <a:buFont typeface="Courier New" pitchFamily="49" charset="0"/>
              <a:buChar char="o"/>
            </a:pPr>
            <a:r>
              <a:rPr lang="en-US" dirty="0">
                <a:latin typeface="Times New Roman" pitchFamily="18" charset="0"/>
                <a:cs typeface="Times New Roman" pitchFamily="18" charset="0"/>
              </a:rPr>
              <a:t>Microsoft Windows 8 and Windows 7 Ultimate SP1</a:t>
            </a:r>
            <a:endParaRPr lang="en-US" sz="2400" dirty="0">
              <a:latin typeface="Times New Roman" pitchFamily="18" charset="0"/>
              <a:cs typeface="Times New Roman" pitchFamily="18" charset="0"/>
            </a:endParaRPr>
          </a:p>
          <a:p>
            <a:pPr lvl="1">
              <a:buFont typeface="Courier New" pitchFamily="49" charset="0"/>
              <a:buChar char="o"/>
            </a:pPr>
            <a:endParaRPr lang="en-US" dirty="0">
              <a:latin typeface="Times New Roman" pitchFamily="18" charset="0"/>
              <a:cs typeface="Times New Roman" pitchFamily="18" charset="0"/>
            </a:endParaRPr>
          </a:p>
          <a:p>
            <a:pPr lvl="1">
              <a:buFont typeface="Courier New" pitchFamily="49" charset="0"/>
              <a:buChar char="o"/>
            </a:pPr>
            <a:endParaRPr lang="en-US" dirty="0" smtClean="0">
              <a:latin typeface="Times New Roman" pitchFamily="18" charset="0"/>
              <a:cs typeface="Times New Roman" pitchFamily="18" charset="0"/>
            </a:endParaRPr>
          </a:p>
          <a:p>
            <a:pPr lvl="1">
              <a:buFont typeface="Courier New" pitchFamily="49" charset="0"/>
              <a:buChar char="o"/>
            </a:pPr>
            <a:endParaRPr lang="en-US" dirty="0">
              <a:latin typeface="Times New Roman" pitchFamily="18" charset="0"/>
              <a:cs typeface="Times New Roman" pitchFamily="18" charset="0"/>
            </a:endParaRPr>
          </a:p>
          <a:p>
            <a:pPr lvl="1">
              <a:buFont typeface="Courier New" pitchFamily="49" charset="0"/>
              <a:buChar char="o"/>
            </a:pPr>
            <a:endParaRPr lang="en-US" dirty="0" smtClean="0">
              <a:latin typeface="Times New Roman" pitchFamily="18" charset="0"/>
              <a:cs typeface="Times New Roman" pitchFamily="18" charset="0"/>
            </a:endParaRPr>
          </a:p>
          <a:p>
            <a:pPr lvl="1">
              <a:buFont typeface="Courier New" pitchFamily="49" charset="0"/>
              <a:buChar char="o"/>
            </a:pPr>
            <a:endParaRPr lang="en-US" dirty="0">
              <a:latin typeface="Times New Roman" pitchFamily="18" charset="0"/>
              <a:cs typeface="Times New Roman" pitchFamily="18" charset="0"/>
            </a:endParaRPr>
          </a:p>
          <a:p>
            <a:pPr lvl="1">
              <a:buFont typeface="Courier New" pitchFamily="49" charset="0"/>
              <a:buChar char="o"/>
            </a:pPr>
            <a:endParaRPr lang="en-US" dirty="0" smtClean="0">
              <a:latin typeface="Times New Roman" pitchFamily="18" charset="0"/>
              <a:cs typeface="Times New Roman" pitchFamily="18" charset="0"/>
            </a:endParaRPr>
          </a:p>
          <a:p>
            <a:pPr lvl="1">
              <a:buFont typeface="Courier New" pitchFamily="49" charset="0"/>
              <a:buChar char="o"/>
            </a:pPr>
            <a:endParaRPr lang="en-US" dirty="0">
              <a:latin typeface="Times New Roman" pitchFamily="18" charset="0"/>
              <a:cs typeface="Times New Roman" pitchFamily="18" charset="0"/>
            </a:endParaRPr>
          </a:p>
          <a:p>
            <a:pPr>
              <a:buFont typeface="Wingdings" pitchFamily="2" charset="2"/>
              <a:buChar char="Ø"/>
            </a:pP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8700743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4200" b="1" dirty="0" smtClean="0">
                <a:latin typeface="Times New Roman" pitchFamily="18" charset="0"/>
                <a:cs typeface="Times New Roman" pitchFamily="18" charset="0"/>
              </a:rPr>
              <a:t>Content Outline </a:t>
            </a:r>
            <a:endParaRPr lang="en-US" sz="4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95400"/>
            <a:ext cx="8915400" cy="5562600"/>
          </a:xfrm>
        </p:spPr>
        <p:txBody>
          <a:bodyPr>
            <a:noAutofit/>
          </a:bodyPr>
          <a:lstStyle/>
          <a:p>
            <a:pPr lvl="1">
              <a:buFont typeface="Wingdings" pitchFamily="2" charset="2"/>
              <a:buChar char="§"/>
            </a:pPr>
            <a:r>
              <a:rPr lang="en-US" sz="3000" dirty="0" smtClean="0">
                <a:latin typeface="Times New Roman" pitchFamily="18" charset="0"/>
                <a:cs typeface="Times New Roman" pitchFamily="18" charset="0"/>
              </a:rPr>
              <a:t>Introduction</a:t>
            </a:r>
          </a:p>
          <a:p>
            <a:pPr lvl="1">
              <a:buFont typeface="Wingdings" pitchFamily="2" charset="2"/>
              <a:buChar char="§"/>
            </a:pPr>
            <a:r>
              <a:rPr lang="en-US" sz="3000" dirty="0" smtClean="0">
                <a:latin typeface="Times New Roman" pitchFamily="18" charset="0"/>
                <a:cs typeface="Times New Roman" pitchFamily="18" charset="0"/>
              </a:rPr>
              <a:t>Problem statement</a:t>
            </a:r>
          </a:p>
          <a:p>
            <a:pPr lvl="1">
              <a:buFont typeface="Wingdings" pitchFamily="2" charset="2"/>
              <a:buChar char="§"/>
            </a:pPr>
            <a:r>
              <a:rPr lang="en-US" sz="3000" dirty="0" smtClean="0">
                <a:latin typeface="Times New Roman" pitchFamily="18" charset="0"/>
                <a:cs typeface="Times New Roman" pitchFamily="18" charset="0"/>
              </a:rPr>
              <a:t>Objective of the Project</a:t>
            </a:r>
          </a:p>
          <a:p>
            <a:pPr lvl="1">
              <a:buFont typeface="Wingdings" pitchFamily="2" charset="2"/>
              <a:buChar char="§"/>
            </a:pPr>
            <a:r>
              <a:rPr lang="en-US" sz="3000" dirty="0" smtClean="0">
                <a:latin typeface="Times New Roman" pitchFamily="18" charset="0"/>
                <a:cs typeface="Times New Roman" pitchFamily="18" charset="0"/>
              </a:rPr>
              <a:t>Scope of the project</a:t>
            </a:r>
          </a:p>
          <a:p>
            <a:pPr lvl="1">
              <a:buFont typeface="Wingdings" pitchFamily="2" charset="2"/>
              <a:buChar char="§"/>
            </a:pPr>
            <a:r>
              <a:rPr lang="en-US" sz="3000" dirty="0" smtClean="0">
                <a:latin typeface="Times New Roman" pitchFamily="18" charset="0"/>
                <a:cs typeface="Times New Roman" pitchFamily="18" charset="0"/>
              </a:rPr>
              <a:t>Functional requirements</a:t>
            </a:r>
          </a:p>
          <a:p>
            <a:pPr lvl="1">
              <a:buFont typeface="Wingdings" pitchFamily="2" charset="2"/>
              <a:buChar char="§"/>
            </a:pPr>
            <a:r>
              <a:rPr lang="en-US" sz="3000" dirty="0" smtClean="0">
                <a:latin typeface="Times New Roman" pitchFamily="18" charset="0"/>
                <a:cs typeface="Times New Roman" pitchFamily="18" charset="0"/>
              </a:rPr>
              <a:t>Non-functional requirements</a:t>
            </a:r>
          </a:p>
          <a:p>
            <a:pPr lvl="1">
              <a:buFont typeface="Wingdings" pitchFamily="2" charset="2"/>
              <a:buChar char="§"/>
            </a:pPr>
            <a:r>
              <a:rPr lang="en-US" sz="3000" dirty="0" smtClean="0">
                <a:latin typeface="Times New Roman" pitchFamily="18" charset="0"/>
                <a:cs typeface="Times New Roman" pitchFamily="18" charset="0"/>
              </a:rPr>
              <a:t>Implementation and Testing</a:t>
            </a:r>
          </a:p>
          <a:p>
            <a:pPr lvl="1">
              <a:buFont typeface="Wingdings" pitchFamily="2" charset="2"/>
              <a:buChar char="§"/>
            </a:pPr>
            <a:r>
              <a:rPr lang="en-US" sz="3000" dirty="0" smtClean="0">
                <a:latin typeface="Times New Roman" pitchFamily="18" charset="0"/>
                <a:cs typeface="Times New Roman" pitchFamily="18" charset="0"/>
              </a:rPr>
              <a:t>Conclusions</a:t>
            </a:r>
          </a:p>
          <a:p>
            <a:pPr lvl="1">
              <a:buFont typeface="Wingdings" pitchFamily="2" charset="2"/>
              <a:buChar char="§"/>
            </a:pPr>
            <a:r>
              <a:rPr lang="en-US" sz="3000" dirty="0" smtClean="0">
                <a:latin typeface="Times New Roman" pitchFamily="18" charset="0"/>
                <a:cs typeface="Times New Roman" pitchFamily="18" charset="0"/>
              </a:rPr>
              <a:t>Recommendations</a:t>
            </a:r>
            <a:br>
              <a:rPr lang="en-US" sz="3000" dirty="0" smtClean="0">
                <a:latin typeface="Times New Roman" pitchFamily="18" charset="0"/>
                <a:cs typeface="Times New Roman" pitchFamily="18" charset="0"/>
              </a:rPr>
            </a:br>
            <a:endParaRPr lang="en-US" sz="3000" dirty="0" smtClean="0">
              <a:latin typeface="Times New Roman" pitchFamily="18" charset="0"/>
              <a:cs typeface="Times New Roman" pitchFamily="18" charset="0"/>
            </a:endParaRPr>
          </a:p>
          <a:p>
            <a:pPr>
              <a:buFont typeface="Wingdings" pitchFamily="2" charset="2"/>
              <a:buChar char="§"/>
            </a:pPr>
            <a:endParaRPr lang="en-US" sz="3000" dirty="0" smtClean="0">
              <a:latin typeface="Times New Roman" pitchFamily="18" charset="0"/>
              <a:cs typeface="Times New Roman" pitchFamily="18" charset="0"/>
            </a:endParaRPr>
          </a:p>
          <a:p>
            <a:pPr>
              <a:buFont typeface="Wingdings" pitchFamily="2" charset="2"/>
              <a:buChar char="§"/>
            </a:pPr>
            <a:endParaRPr lang="en-US" sz="3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67223482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b="1" dirty="0">
                <a:latin typeface="Times New Roman" pitchFamily="18" charset="0"/>
                <a:cs typeface="Times New Roman" pitchFamily="18" charset="0"/>
              </a:rPr>
              <a:t>User manual preparation</a:t>
            </a:r>
          </a:p>
        </p:txBody>
      </p:sp>
      <p:sp>
        <p:nvSpPr>
          <p:cNvPr id="3" name="Content Placeholder 2"/>
          <p:cNvSpPr>
            <a:spLocks noGrp="1"/>
          </p:cNvSpPr>
          <p:nvPr>
            <p:ph idx="1"/>
          </p:nvPr>
        </p:nvSpPr>
        <p:spPr>
          <a:xfrm>
            <a:off x="228600" y="1219200"/>
            <a:ext cx="8458200" cy="5181600"/>
          </a:xfrm>
        </p:spPr>
        <p:txBody>
          <a:bodyPr>
            <a:noAutofit/>
          </a:bodyPr>
          <a:lstStyle/>
          <a:p>
            <a:r>
              <a:rPr lang="en-US" sz="2900" dirty="0">
                <a:latin typeface="Times New Roman" pitchFamily="18" charset="0"/>
                <a:cs typeface="Times New Roman" pitchFamily="18" charset="0"/>
              </a:rPr>
              <a:t>Since the system is web based and easily user friend, everything important for the users will be explained and implemented while giving short training when the system is deployed. </a:t>
            </a:r>
            <a:endParaRPr lang="en-US" sz="2900" dirty="0" smtClean="0">
              <a:latin typeface="Times New Roman" pitchFamily="18" charset="0"/>
              <a:cs typeface="Times New Roman" pitchFamily="18" charset="0"/>
            </a:endParaRPr>
          </a:p>
          <a:p>
            <a:r>
              <a:rPr lang="en-US" sz="2900" dirty="0">
                <a:latin typeface="Times New Roman" pitchFamily="18" charset="0"/>
                <a:cs typeface="Times New Roman" pitchFamily="18" charset="0"/>
              </a:rPr>
              <a:t>There is no need of preparing full user manual because it is only deployed (hosted) on a single machine that is server</a:t>
            </a:r>
            <a:r>
              <a:rPr lang="en-US" sz="2900" dirty="0" smtClean="0">
                <a:latin typeface="Times New Roman" pitchFamily="18" charset="0"/>
                <a:cs typeface="Times New Roman" pitchFamily="18" charset="0"/>
              </a:rPr>
              <a:t>.</a:t>
            </a:r>
          </a:p>
          <a:p>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So anyone who can access the internet can also access the system easily within the given permission by the system administrator.</a:t>
            </a:r>
          </a:p>
          <a:p>
            <a:endParaRPr lang="en-US" sz="2900" dirty="0">
              <a:latin typeface="Times New Roman" pitchFamily="18" charset="0"/>
              <a:cs typeface="Times New Roman" pitchFamily="18" charset="0"/>
            </a:endParaRPr>
          </a:p>
        </p:txBody>
      </p:sp>
    </p:spTree>
    <p:extLst>
      <p:ext uri="{BB962C8B-B14F-4D97-AF65-F5344CB8AC3E}">
        <p14:creationId xmlns="" xmlns:p14="http://schemas.microsoft.com/office/powerpoint/2010/main" val="711840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b="1" dirty="0">
                <a:latin typeface="Times New Roman" pitchFamily="18" charset="0"/>
                <a:cs typeface="Times New Roman" pitchFamily="18" charset="0"/>
              </a:rPr>
              <a:t>Training</a:t>
            </a:r>
          </a:p>
        </p:txBody>
      </p:sp>
      <p:sp>
        <p:nvSpPr>
          <p:cNvPr id="3" name="Content Placeholder 2"/>
          <p:cNvSpPr>
            <a:spLocks noGrp="1"/>
          </p:cNvSpPr>
          <p:nvPr>
            <p:ph idx="1"/>
          </p:nvPr>
        </p:nvSpPr>
        <p:spPr>
          <a:xfrm>
            <a:off x="228600" y="1066800"/>
            <a:ext cx="8458200" cy="5059363"/>
          </a:xfrm>
        </p:spPr>
        <p:txBody>
          <a:bodyPr>
            <a:normAutofit/>
          </a:bodyPr>
          <a:lstStyle/>
          <a:p>
            <a:r>
              <a:rPr lang="en-US" sz="2900" dirty="0">
                <a:latin typeface="Times New Roman" pitchFamily="18" charset="0"/>
                <a:cs typeface="Times New Roman" pitchFamily="18" charset="0"/>
              </a:rPr>
              <a:t>During the deployment of this system, the project group members will give short time training for the system administrator and importer how the system works and in what way they can manage their system. </a:t>
            </a:r>
          </a:p>
          <a:p>
            <a:pPr>
              <a:buFont typeface="Wingdings" pitchFamily="2" charset="2"/>
              <a:buChar char="Ø"/>
            </a:pPr>
            <a:r>
              <a:rPr lang="en-US" sz="3000" b="1" dirty="0">
                <a:latin typeface="Times New Roman" pitchFamily="18" charset="0"/>
                <a:cs typeface="Times New Roman" pitchFamily="18" charset="0"/>
              </a:rPr>
              <a:t>Installation </a:t>
            </a:r>
            <a:r>
              <a:rPr lang="en-US" sz="3000" b="1" dirty="0" smtClean="0">
                <a:latin typeface="Times New Roman" pitchFamily="18" charset="0"/>
                <a:cs typeface="Times New Roman" pitchFamily="18" charset="0"/>
              </a:rPr>
              <a:t>Process</a:t>
            </a:r>
          </a:p>
          <a:p>
            <a:r>
              <a:rPr lang="en-US" sz="2900" dirty="0">
                <a:latin typeface="Times New Roman" pitchFamily="18" charset="0"/>
                <a:cs typeface="Times New Roman" pitchFamily="18" charset="0"/>
              </a:rPr>
              <a:t>Our system is a web based System, there is no need to install it on particular machine ones it is deployed on a server by developer, the user of the system can use it at any time and any place.</a:t>
            </a:r>
          </a:p>
          <a:p>
            <a:pPr>
              <a:buFont typeface="Wingdings" pitchFamily="2" charset="2"/>
              <a:buChar char="Ø"/>
            </a:pPr>
            <a:endParaRPr lang="en-US" sz="29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699246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latin typeface="Times New Roman" pitchFamily="18" charset="0"/>
                <a:cs typeface="Times New Roman" pitchFamily="18" charset="0"/>
              </a:rPr>
              <a:t>Start-up strategy</a:t>
            </a:r>
          </a:p>
        </p:txBody>
      </p:sp>
      <p:sp>
        <p:nvSpPr>
          <p:cNvPr id="3" name="Content Placeholder 2"/>
          <p:cNvSpPr>
            <a:spLocks noGrp="1"/>
          </p:cNvSpPr>
          <p:nvPr>
            <p:ph idx="1"/>
          </p:nvPr>
        </p:nvSpPr>
        <p:spPr>
          <a:xfrm>
            <a:off x="228600" y="1295400"/>
            <a:ext cx="8686800" cy="5181600"/>
          </a:xfrm>
        </p:spPr>
        <p:txBody>
          <a:bodyPr>
            <a:normAutofit/>
          </a:bodyPr>
          <a:lstStyle/>
          <a:p>
            <a:r>
              <a:rPr lang="en-US" sz="2800" dirty="0">
                <a:latin typeface="Times New Roman" pitchFamily="18" charset="0"/>
                <a:cs typeface="Times New Roman" pitchFamily="18" charset="0"/>
              </a:rPr>
              <a:t>Once the system is hosted, it has two start-up strategies: </a:t>
            </a:r>
            <a:endParaRPr lang="en-US" sz="2800" dirty="0" smtClean="0">
              <a:latin typeface="Times New Roman" pitchFamily="18" charset="0"/>
              <a:cs typeface="Times New Roman" pitchFamily="18" charset="0"/>
            </a:endParaRPr>
          </a:p>
          <a:p>
            <a:r>
              <a:rPr lang="en-US" sz="2800" dirty="0">
                <a:latin typeface="Times New Roman" pitchFamily="18" charset="0"/>
                <a:cs typeface="Times New Roman" pitchFamily="18" charset="0"/>
              </a:rPr>
              <a:t>the first start-up strategy is for the administrator, manager, supplier and distributor which require the username and password to access the system. The user’s accessibility part is restricted for the users and the other one is for system administrator.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second start-up strategy part is the system home page which does not require the username and password and it can be viewed by anybody</a:t>
            </a:r>
          </a:p>
        </p:txBody>
      </p:sp>
    </p:spTree>
    <p:extLst>
      <p:ext uri="{BB962C8B-B14F-4D97-AF65-F5344CB8AC3E}">
        <p14:creationId xmlns="" xmlns:p14="http://schemas.microsoft.com/office/powerpoint/2010/main" val="4060406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b="1" dirty="0">
                <a:latin typeface="Times New Roman" pitchFamily="18" charset="0"/>
                <a:cs typeface="Times New Roman" pitchFamily="18" charset="0"/>
              </a:rPr>
              <a:t>Conclusions</a:t>
            </a:r>
          </a:p>
        </p:txBody>
      </p:sp>
      <p:sp>
        <p:nvSpPr>
          <p:cNvPr id="3" name="Content Placeholder 2"/>
          <p:cNvSpPr>
            <a:spLocks noGrp="1"/>
          </p:cNvSpPr>
          <p:nvPr>
            <p:ph idx="1"/>
          </p:nvPr>
        </p:nvSpPr>
        <p:spPr>
          <a:xfrm>
            <a:off x="152400" y="914400"/>
            <a:ext cx="8763000" cy="5562600"/>
          </a:xfrm>
        </p:spPr>
        <p:txBody>
          <a:bodyPr>
            <a:normAutofit lnSpcReduction="10000"/>
          </a:bodyPr>
          <a:lstStyle/>
          <a:p>
            <a:r>
              <a:rPr lang="en-US" sz="2800" dirty="0">
                <a:latin typeface="Times New Roman" pitchFamily="18" charset="0"/>
                <a:cs typeface="Times New Roman" pitchFamily="18" charset="0"/>
              </a:rPr>
              <a:t>So far </a:t>
            </a:r>
            <a:r>
              <a:rPr lang="en-US" sz="2800" dirty="0" smtClean="0">
                <a:latin typeface="Times New Roman" pitchFamily="18" charset="0"/>
                <a:cs typeface="Times New Roman" pitchFamily="18" charset="0"/>
              </a:rPr>
              <a:t>we were intended </a:t>
            </a:r>
            <a:r>
              <a:rPr lang="en-US" sz="2800" dirty="0">
                <a:latin typeface="Times New Roman" pitchFamily="18" charset="0"/>
                <a:cs typeface="Times New Roman" pitchFamily="18" charset="0"/>
              </a:rPr>
              <a:t>in analyzing the existing system of the </a:t>
            </a:r>
            <a:r>
              <a:rPr lang="en-US" sz="2800" dirty="0" err="1">
                <a:latin typeface="Times New Roman" pitchFamily="18" charset="0"/>
                <a:cs typeface="Times New Roman" pitchFamily="18" charset="0"/>
              </a:rPr>
              <a:t>Agmas</a:t>
            </a:r>
            <a:r>
              <a:rPr lang="en-US" sz="2800" dirty="0">
                <a:latin typeface="Times New Roman" pitchFamily="18" charset="0"/>
                <a:cs typeface="Times New Roman" pitchFamily="18" charset="0"/>
              </a:rPr>
              <a:t> Medical Import management system up to proposing our new system that solves the difficulties related to the existing system.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is known that developing a web based system for </a:t>
            </a:r>
            <a:r>
              <a:rPr lang="en-US" sz="2800" dirty="0" err="1">
                <a:latin typeface="Times New Roman" pitchFamily="18" charset="0"/>
                <a:cs typeface="Times New Roman" pitchFamily="18" charset="0"/>
              </a:rPr>
              <a:t>Agmas</a:t>
            </a:r>
            <a:r>
              <a:rPr lang="en-US" sz="2800" dirty="0">
                <a:latin typeface="Times New Roman" pitchFamily="18" charset="0"/>
                <a:cs typeface="Times New Roman" pitchFamily="18" charset="0"/>
              </a:rPr>
              <a:t> Medical Importer company how is importing manage by the system is not easy and system will facilitate the overall process of importing products.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But </a:t>
            </a:r>
            <a:r>
              <a:rPr lang="en-US" sz="2800" dirty="0">
                <a:latin typeface="Times New Roman" pitchFamily="18" charset="0"/>
                <a:cs typeface="Times New Roman" pitchFamily="18" charset="0"/>
              </a:rPr>
              <a:t>the team has developed interesting web based Import management system for </a:t>
            </a:r>
            <a:r>
              <a:rPr lang="en-US" sz="2800" dirty="0" err="1">
                <a:latin typeface="Times New Roman" pitchFamily="18" charset="0"/>
                <a:cs typeface="Times New Roman" pitchFamily="18" charset="0"/>
              </a:rPr>
              <a:t>Agmas</a:t>
            </a:r>
            <a:r>
              <a:rPr lang="en-US" sz="2800" dirty="0">
                <a:latin typeface="Times New Roman" pitchFamily="18" charset="0"/>
                <a:cs typeface="Times New Roman" pitchFamily="18" charset="0"/>
              </a:rPr>
              <a:t> Medical Private Company</a:t>
            </a:r>
            <a:r>
              <a:rPr lang="en-US" sz="2800" b="1"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This system that allows the very soft relation between the suppliers, Import Company &amp; distributors.</a:t>
            </a:r>
          </a:p>
          <a:p>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1405054449"/>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a:latin typeface="Times New Roman" pitchFamily="18" charset="0"/>
                <a:cs typeface="Times New Roman" pitchFamily="18" charset="0"/>
              </a:rPr>
              <a:t>Recommendations</a:t>
            </a:r>
          </a:p>
        </p:txBody>
      </p:sp>
      <p:sp>
        <p:nvSpPr>
          <p:cNvPr id="3" name="Content Placeholder 2"/>
          <p:cNvSpPr>
            <a:spLocks noGrp="1"/>
          </p:cNvSpPr>
          <p:nvPr>
            <p:ph idx="1"/>
          </p:nvPr>
        </p:nvSpPr>
        <p:spPr>
          <a:xfrm>
            <a:off x="152400" y="1143000"/>
            <a:ext cx="8763000" cy="5486400"/>
          </a:xfrm>
        </p:spPr>
        <p:txBody>
          <a:bodyPr>
            <a:normAutofit/>
          </a:bodyPr>
          <a:lstStyle/>
          <a:p>
            <a:r>
              <a:rPr lang="en-US" sz="2800" dirty="0">
                <a:latin typeface="Times New Roman" pitchFamily="18" charset="0"/>
                <a:cs typeface="Times New Roman" pitchFamily="18" charset="0"/>
              </a:rPr>
              <a:t>We would like to recommend that the system is open for interested groups or individuals who wish to add new functionalities especially stock management.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Next</a:t>
            </a:r>
            <a:r>
              <a:rPr lang="en-US" sz="2800" dirty="0">
                <a:latin typeface="Times New Roman" pitchFamily="18" charset="0"/>
                <a:cs typeface="Times New Roman" pitchFamily="18" charset="0"/>
              </a:rPr>
              <a:t>, the team would recommend that further work should be done on the system in order to make the system fully functional like official website. </a:t>
            </a:r>
          </a:p>
          <a:p>
            <a:r>
              <a:rPr lang="en-US" sz="2800" dirty="0">
                <a:latin typeface="Times New Roman" pitchFamily="18" charset="0"/>
                <a:cs typeface="Times New Roman" pitchFamily="18" charset="0"/>
              </a:rPr>
              <a:t>Finally we would like to recommend to the </a:t>
            </a:r>
            <a:r>
              <a:rPr lang="en-US" sz="2800" dirty="0" err="1">
                <a:latin typeface="Times New Roman" pitchFamily="18" charset="0"/>
                <a:cs typeface="Times New Roman" pitchFamily="18" charset="0"/>
              </a:rPr>
              <a:t>Agmas</a:t>
            </a:r>
            <a:r>
              <a:rPr lang="en-US" sz="2800" dirty="0">
                <a:latin typeface="Times New Roman" pitchFamily="18" charset="0"/>
                <a:cs typeface="Times New Roman" pitchFamily="18" charset="0"/>
              </a:rPr>
              <a:t> Medical to use this system to enhance the import management process by using our system.</a:t>
            </a:r>
          </a:p>
          <a:p>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55643425"/>
      </p:ext>
    </p:extLst>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52400" y="457200"/>
            <a:ext cx="8534400" cy="5668963"/>
          </a:xfrm>
        </p:spPr>
        <p:txBody>
          <a:bodyPr>
            <a:normAutofit/>
          </a:bodyPr>
          <a:lstStyle/>
          <a:p>
            <a:endParaRPr lang="en-US" sz="5000" b="1" dirty="0" smtClean="0">
              <a:latin typeface="Times New Roman" pitchFamily="18" charset="0"/>
              <a:cs typeface="Times New Roman" pitchFamily="18" charset="0"/>
            </a:endParaRPr>
          </a:p>
          <a:p>
            <a:endParaRPr lang="en-US" sz="5000" b="1" dirty="0">
              <a:latin typeface="Times New Roman" pitchFamily="18" charset="0"/>
              <a:cs typeface="Times New Roman" pitchFamily="18" charset="0"/>
            </a:endParaRPr>
          </a:p>
          <a:p>
            <a:pPr marL="0" indent="0">
              <a:buNone/>
            </a:pPr>
            <a:endParaRPr lang="en-US" sz="5000" b="1" dirty="0">
              <a:latin typeface="Times New Roman" pitchFamily="18" charset="0"/>
              <a:cs typeface="Times New Roman" pitchFamily="18" charset="0"/>
            </a:endParaRPr>
          </a:p>
          <a:p>
            <a:pPr marL="0" indent="0">
              <a:buNone/>
            </a:pPr>
            <a:r>
              <a:rPr lang="en-US" sz="5000" b="1" dirty="0" smtClean="0">
                <a:latin typeface="Times New Roman" pitchFamily="18" charset="0"/>
                <a:cs typeface="Times New Roman" pitchFamily="18" charset="0"/>
              </a:rPr>
              <a:t>                  THANKS!!</a:t>
            </a:r>
          </a:p>
          <a:p>
            <a:endParaRPr lang="en-US" sz="5000" b="1" dirty="0" smtClean="0">
              <a:latin typeface="Times New Roman" pitchFamily="18" charset="0"/>
              <a:cs typeface="Times New Roman" pitchFamily="18" charset="0"/>
            </a:endParaRPr>
          </a:p>
          <a:p>
            <a:endParaRPr lang="en-US" sz="5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2647490885"/>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700" b="1" dirty="0" smtClean="0">
                <a:latin typeface="Times New Roman" pitchFamily="18" charset="0"/>
                <a:cs typeface="Times New Roman" pitchFamily="18" charset="0"/>
              </a:rPr>
              <a:t>Introduction</a:t>
            </a:r>
            <a:br>
              <a:rPr lang="en-US" sz="3700" b="1" dirty="0" smtClean="0">
                <a:latin typeface="Times New Roman" pitchFamily="18" charset="0"/>
                <a:cs typeface="Times New Roman" pitchFamily="18" charset="0"/>
              </a:rPr>
            </a:br>
            <a:endParaRPr lang="en-US" sz="3700" b="1" dirty="0"/>
          </a:p>
        </p:txBody>
      </p:sp>
      <p:sp>
        <p:nvSpPr>
          <p:cNvPr id="3" name="Content Placeholder 2"/>
          <p:cNvSpPr>
            <a:spLocks noGrp="1"/>
          </p:cNvSpPr>
          <p:nvPr>
            <p:ph idx="1"/>
          </p:nvPr>
        </p:nvSpPr>
        <p:spPr>
          <a:xfrm>
            <a:off x="304800" y="838200"/>
            <a:ext cx="8610600" cy="5562600"/>
          </a:xfrm>
        </p:spPr>
        <p:txBody>
          <a:bodyPr>
            <a:noAutofit/>
          </a:bodyPr>
          <a:lstStyle/>
          <a:p>
            <a:r>
              <a:rPr lang="en-US" sz="2700" dirty="0" smtClean="0">
                <a:latin typeface="Times New Roman" pitchFamily="18" charset="0"/>
                <a:cs typeface="Times New Roman" pitchFamily="18" charset="0"/>
              </a:rPr>
              <a:t>Import Management System is the system that allows the very soft relation between the suppliers, </a:t>
            </a:r>
            <a:r>
              <a:rPr lang="en-US" sz="2700" dirty="0" err="1" smtClean="0">
                <a:latin typeface="Times New Roman" pitchFamily="18" charset="0"/>
                <a:cs typeface="Times New Roman" pitchFamily="18" charset="0"/>
              </a:rPr>
              <a:t>Agmas</a:t>
            </a:r>
            <a:r>
              <a:rPr lang="en-US" sz="2700" dirty="0" smtClean="0">
                <a:latin typeface="Times New Roman" pitchFamily="18" charset="0"/>
                <a:cs typeface="Times New Roman" pitchFamily="18" charset="0"/>
              </a:rPr>
              <a:t> Medical Import Company&amp; distributors.</a:t>
            </a:r>
          </a:p>
          <a:p>
            <a:r>
              <a:rPr lang="en-US" sz="2700" dirty="0" smtClean="0">
                <a:latin typeface="Times New Roman" pitchFamily="18" charset="0"/>
                <a:cs typeface="Times New Roman" pitchFamily="18" charset="0"/>
              </a:rPr>
              <a:t> Those are easily interacted by system Import Management System. Import management activities are performed manually; it takes a lot of time to finish all the activities. </a:t>
            </a:r>
          </a:p>
          <a:p>
            <a:r>
              <a:rPr lang="en-US" sz="2700" dirty="0" smtClean="0">
                <a:latin typeface="Times New Roman" pitchFamily="18" charset="0"/>
                <a:cs typeface="Times New Roman" pitchFamily="18" charset="0"/>
              </a:rPr>
              <a:t>There is no searching and data retrieving mechanism. The new system is developed using the HTML, CSS, JavaScript, PHP and </a:t>
            </a:r>
            <a:r>
              <a:rPr lang="en-US" sz="2700" dirty="0" err="1" smtClean="0">
                <a:latin typeface="Times New Roman" pitchFamily="18" charset="0"/>
                <a:cs typeface="Times New Roman" pitchFamily="18" charset="0"/>
              </a:rPr>
              <a:t>MySQLProgramming</a:t>
            </a:r>
            <a:r>
              <a:rPr lang="en-US" sz="2700" dirty="0" smtClean="0">
                <a:latin typeface="Times New Roman" pitchFamily="18" charset="0"/>
                <a:cs typeface="Times New Roman" pitchFamily="18" charset="0"/>
              </a:rPr>
              <a:t> language. </a:t>
            </a:r>
          </a:p>
          <a:p>
            <a:r>
              <a:rPr lang="en-US" sz="2700" dirty="0" smtClean="0">
                <a:latin typeface="Times New Roman" pitchFamily="18" charset="0"/>
                <a:cs typeface="Times New Roman" pitchFamily="18" charset="0"/>
              </a:rPr>
              <a:t>The module includes operation like online payment, searching mechanism, adding suppliers and distributors and ordering products.</a:t>
            </a:r>
          </a:p>
          <a:p>
            <a:pPr>
              <a:buNone/>
            </a:pPr>
            <a:endParaRPr lang="en-US" sz="27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900" b="1" dirty="0" smtClean="0">
                <a:latin typeface="Times New Roman" pitchFamily="18" charset="0"/>
                <a:cs typeface="Times New Roman" pitchFamily="18" charset="0"/>
              </a:rPr>
              <a:t>Problem statement</a:t>
            </a:r>
            <a:endParaRPr lang="en-US" sz="39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685800"/>
            <a:ext cx="8610600" cy="5791200"/>
          </a:xfrm>
        </p:spPr>
        <p:txBody>
          <a:bodyPr>
            <a:noAutofit/>
          </a:bodyPr>
          <a:lstStyle/>
          <a:p>
            <a:r>
              <a:rPr lang="en-US" sz="2900" dirty="0">
                <a:latin typeface="Times New Roman" pitchFamily="18" charset="0"/>
                <a:cs typeface="Times New Roman" pitchFamily="18" charset="0"/>
              </a:rPr>
              <a:t>the current system is manual systems which have many problems in relation to import process and database management. </a:t>
            </a:r>
            <a:endParaRPr lang="en-US" sz="2900" dirty="0" smtClean="0">
              <a:latin typeface="Times New Roman" pitchFamily="18" charset="0"/>
              <a:cs typeface="Times New Roman" pitchFamily="18" charset="0"/>
            </a:endParaRPr>
          </a:p>
          <a:p>
            <a:pPr lvl="1">
              <a:buFont typeface="Wingdings" pitchFamily="2" charset="2"/>
              <a:buChar char="ü"/>
            </a:pPr>
            <a:r>
              <a:rPr lang="en-US" sz="2900" dirty="0" smtClean="0">
                <a:latin typeface="Times New Roman" pitchFamily="18" charset="0"/>
                <a:cs typeface="Times New Roman" pitchFamily="18" charset="0"/>
              </a:rPr>
              <a:t>Lack </a:t>
            </a:r>
            <a:r>
              <a:rPr lang="en-US" sz="2900" dirty="0">
                <a:latin typeface="Times New Roman" pitchFamily="18" charset="0"/>
                <a:cs typeface="Times New Roman" pitchFamily="18" charset="0"/>
              </a:rPr>
              <a:t>of Online </a:t>
            </a:r>
            <a:r>
              <a:rPr lang="en-US" sz="2900" dirty="0" smtClean="0">
                <a:latin typeface="Times New Roman" pitchFamily="18" charset="0"/>
                <a:cs typeface="Times New Roman" pitchFamily="18" charset="0"/>
              </a:rPr>
              <a:t>payment.</a:t>
            </a:r>
          </a:p>
          <a:p>
            <a:pPr lvl="1">
              <a:buFont typeface="Wingdings" pitchFamily="2" charset="2"/>
              <a:buChar char="ü"/>
            </a:pPr>
            <a:r>
              <a:rPr lang="en-US" sz="2900" dirty="0">
                <a:latin typeface="Times New Roman" pitchFamily="18" charset="0"/>
                <a:cs typeface="Times New Roman" pitchFamily="18" charset="0"/>
              </a:rPr>
              <a:t>There is redundancy of </a:t>
            </a:r>
            <a:r>
              <a:rPr lang="en-US" sz="2900" dirty="0" smtClean="0">
                <a:latin typeface="Times New Roman" pitchFamily="18" charset="0"/>
                <a:cs typeface="Times New Roman" pitchFamily="18" charset="0"/>
              </a:rPr>
              <a:t>activities.</a:t>
            </a:r>
          </a:p>
          <a:p>
            <a:pPr lvl="1">
              <a:buFont typeface="Wingdings" pitchFamily="2" charset="2"/>
              <a:buChar char="ü"/>
            </a:pPr>
            <a:r>
              <a:rPr lang="en-US" sz="2900" dirty="0">
                <a:latin typeface="Times New Roman" pitchFamily="18" charset="0"/>
                <a:cs typeface="Times New Roman" pitchFamily="18" charset="0"/>
              </a:rPr>
              <a:t>Data is not secure as well as it is not well organized.</a:t>
            </a:r>
          </a:p>
          <a:p>
            <a:pPr lvl="1">
              <a:buFont typeface="Wingdings" pitchFamily="2" charset="2"/>
              <a:buChar char="ü"/>
            </a:pPr>
            <a:r>
              <a:rPr lang="en-US" sz="2900" dirty="0">
                <a:latin typeface="Times New Roman" pitchFamily="18" charset="0"/>
                <a:cs typeface="Times New Roman" pitchFamily="18" charset="0"/>
              </a:rPr>
              <a:t>It takes a lot of time to finish all the </a:t>
            </a:r>
            <a:r>
              <a:rPr lang="en-US" sz="2900" dirty="0" smtClean="0">
                <a:latin typeface="Times New Roman" pitchFamily="18" charset="0"/>
                <a:cs typeface="Times New Roman" pitchFamily="18" charset="0"/>
              </a:rPr>
              <a:t>activities.</a:t>
            </a:r>
            <a:endParaRPr lang="en-US" sz="2900" dirty="0">
              <a:latin typeface="Times New Roman" pitchFamily="18" charset="0"/>
              <a:cs typeface="Times New Roman" pitchFamily="18" charset="0"/>
            </a:endParaRPr>
          </a:p>
          <a:p>
            <a:pPr lvl="1">
              <a:buFont typeface="Wingdings" pitchFamily="2" charset="2"/>
              <a:buChar char="ü"/>
            </a:pPr>
            <a:r>
              <a:rPr lang="en-US" sz="2900" dirty="0" smtClean="0">
                <a:latin typeface="Times New Roman" pitchFamily="18" charset="0"/>
                <a:cs typeface="Times New Roman" pitchFamily="18" charset="0"/>
              </a:rPr>
              <a:t>Customers </a:t>
            </a:r>
            <a:r>
              <a:rPr lang="en-US" sz="2900" dirty="0">
                <a:latin typeface="Times New Roman" pitchFamily="18" charset="0"/>
                <a:cs typeface="Times New Roman" pitchFamily="18" charset="0"/>
              </a:rPr>
              <a:t>do not get the </a:t>
            </a:r>
            <a:r>
              <a:rPr lang="en-US" sz="2900" dirty="0" smtClean="0">
                <a:latin typeface="Times New Roman" pitchFamily="18" charset="0"/>
                <a:cs typeface="Times New Roman" pitchFamily="18" charset="0"/>
              </a:rPr>
              <a:t>required information </a:t>
            </a:r>
            <a:r>
              <a:rPr lang="en-US" sz="2900" dirty="0">
                <a:latin typeface="Times New Roman" pitchFamily="18" charset="0"/>
                <a:cs typeface="Times New Roman" pitchFamily="18" charset="0"/>
              </a:rPr>
              <a:t>and report on </a:t>
            </a:r>
            <a:r>
              <a:rPr lang="en-US" sz="2900" dirty="0" smtClean="0">
                <a:latin typeface="Times New Roman" pitchFamily="18" charset="0"/>
                <a:cs typeface="Times New Roman" pitchFamily="18" charset="0"/>
              </a:rPr>
              <a:t>time.</a:t>
            </a:r>
          </a:p>
          <a:p>
            <a:pPr lvl="1">
              <a:buFont typeface="Wingdings" pitchFamily="2" charset="2"/>
              <a:buChar char="ü"/>
            </a:pPr>
            <a:r>
              <a:rPr lang="en-US" sz="2900" dirty="0" smtClean="0">
                <a:latin typeface="Times New Roman" pitchFamily="18" charset="0"/>
                <a:cs typeface="Times New Roman" pitchFamily="18" charset="0"/>
              </a:rPr>
              <a:t>current system makes the performance of the company slower.</a:t>
            </a:r>
          </a:p>
          <a:p>
            <a:pPr lvl="1">
              <a:buFont typeface="Wingdings" pitchFamily="2" charset="2"/>
              <a:buChar char="ü"/>
            </a:pPr>
            <a:endParaRPr lang="en-US" sz="2900" dirty="0">
              <a:latin typeface="Times New Roman" pitchFamily="18" charset="0"/>
              <a:cs typeface="Times New Roman" pitchFamily="18" charset="0"/>
            </a:endParaRPr>
          </a:p>
        </p:txBody>
      </p:sp>
    </p:spTree>
    <p:extLst>
      <p:ext uri="{BB962C8B-B14F-4D97-AF65-F5344CB8AC3E}">
        <p14:creationId xmlns="" xmlns:p14="http://schemas.microsoft.com/office/powerpoint/2010/main" val="25444311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700" b="1" dirty="0" smtClean="0">
                <a:latin typeface="Times New Roman" pitchFamily="18" charset="0"/>
                <a:cs typeface="Times New Roman" pitchFamily="18" charset="0"/>
              </a:rPr>
              <a:t>Objective of the Project</a:t>
            </a:r>
            <a:endParaRPr lang="en-US" sz="37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685800"/>
            <a:ext cx="8610600" cy="6172200"/>
          </a:xfrm>
        </p:spPr>
        <p:txBody>
          <a:bodyPr>
            <a:normAutofit fontScale="92500" lnSpcReduction="10000"/>
          </a:bodyPr>
          <a:lstStyle/>
          <a:p>
            <a:pPr>
              <a:buFont typeface="Wingdings" pitchFamily="2" charset="2"/>
              <a:buChar char="Ø"/>
            </a:pPr>
            <a:r>
              <a:rPr lang="en-US" sz="3300" b="1" dirty="0" smtClean="0">
                <a:latin typeface="Times New Roman" pitchFamily="18" charset="0"/>
                <a:cs typeface="Times New Roman" pitchFamily="18" charset="0"/>
              </a:rPr>
              <a:t>General Objective</a:t>
            </a:r>
          </a:p>
          <a:p>
            <a:pPr lvl="1">
              <a:buFont typeface="Courier New" pitchFamily="49" charset="0"/>
              <a:buChar char="o"/>
            </a:pPr>
            <a:r>
              <a:rPr lang="en-US" dirty="0" smtClean="0">
                <a:latin typeface="Times New Roman" pitchFamily="18" charset="0"/>
                <a:cs typeface="Times New Roman" pitchFamily="18" charset="0"/>
              </a:rPr>
              <a:t>To develop web based import Information management system.</a:t>
            </a:r>
          </a:p>
          <a:p>
            <a:pPr>
              <a:buFont typeface="Wingdings" pitchFamily="2" charset="2"/>
              <a:buChar char="Ø"/>
            </a:pPr>
            <a:r>
              <a:rPr lang="en-US" sz="3300" b="1" dirty="0" smtClean="0">
                <a:latin typeface="Times New Roman" pitchFamily="18" charset="0"/>
                <a:cs typeface="Times New Roman" pitchFamily="18" charset="0"/>
              </a:rPr>
              <a:t>Specific Objectives</a:t>
            </a:r>
          </a:p>
          <a:p>
            <a:pPr lvl="1">
              <a:buFont typeface="Wingdings" pitchFamily="2" charset="2"/>
              <a:buChar char="§"/>
            </a:pPr>
            <a:r>
              <a:rPr lang="en-US" sz="2500" dirty="0" smtClean="0">
                <a:latin typeface="Times New Roman" pitchFamily="18" charset="0"/>
                <a:cs typeface="Times New Roman" pitchFamily="18" charset="0"/>
              </a:rPr>
              <a:t>Use system initiation and planning phase for starting and setting outline of schedule and budget for developing the proposed system.</a:t>
            </a:r>
          </a:p>
          <a:p>
            <a:pPr lvl="1">
              <a:buFont typeface="Wingdings" pitchFamily="2" charset="2"/>
              <a:buChar char="§"/>
            </a:pPr>
            <a:r>
              <a:rPr lang="en-US" sz="2500" dirty="0" smtClean="0">
                <a:latin typeface="Times New Roman" pitchFamily="18" charset="0"/>
                <a:cs typeface="Times New Roman" pitchFamily="18" charset="0"/>
              </a:rPr>
              <a:t> Requirement gathering and elicitation.</a:t>
            </a:r>
          </a:p>
          <a:p>
            <a:pPr lvl="1">
              <a:buFont typeface="Wingdings" pitchFamily="2" charset="2"/>
              <a:buChar char="§"/>
            </a:pPr>
            <a:r>
              <a:rPr lang="en-US" sz="2400" dirty="0" smtClean="0">
                <a:latin typeface="Times New Roman" pitchFamily="18" charset="0"/>
                <a:cs typeface="Times New Roman" pitchFamily="18" charset="0"/>
              </a:rPr>
              <a:t>Provide easy searching mechanism.</a:t>
            </a:r>
          </a:p>
          <a:p>
            <a:pPr lvl="1">
              <a:buFont typeface="Wingdings" pitchFamily="2" charset="2"/>
              <a:buChar char="§"/>
            </a:pPr>
            <a:r>
              <a:rPr lang="en-US" sz="2400" dirty="0" smtClean="0">
                <a:latin typeface="Times New Roman" pitchFamily="18" charset="0"/>
                <a:cs typeface="Times New Roman" pitchFamily="18" charset="0"/>
              </a:rPr>
              <a:t>To develop centralize database</a:t>
            </a:r>
          </a:p>
          <a:p>
            <a:pPr lvl="1">
              <a:buFont typeface="Wingdings" pitchFamily="2" charset="2"/>
              <a:buChar char="§"/>
            </a:pPr>
            <a:r>
              <a:rPr lang="en-US" sz="2400" dirty="0" smtClean="0">
                <a:latin typeface="Times New Roman" pitchFamily="18" charset="0"/>
                <a:cs typeface="Times New Roman" pitchFamily="18" charset="0"/>
              </a:rPr>
              <a:t>Provide a user friendly user interface.</a:t>
            </a:r>
          </a:p>
          <a:p>
            <a:pPr lvl="1">
              <a:buFont typeface="Wingdings" pitchFamily="2" charset="2"/>
              <a:buChar char="§"/>
            </a:pPr>
            <a:r>
              <a:rPr lang="en-US" sz="2400" dirty="0" smtClean="0">
                <a:latin typeface="Times New Roman" pitchFamily="18" charset="0"/>
                <a:cs typeface="Times New Roman" pitchFamily="18" charset="0"/>
              </a:rPr>
              <a:t>Implement the system according to the requirement business processes.</a:t>
            </a:r>
          </a:p>
          <a:p>
            <a:pPr lvl="1">
              <a:buFont typeface="Wingdings" pitchFamily="2" charset="2"/>
              <a:buChar char="§"/>
            </a:pPr>
            <a:r>
              <a:rPr lang="en-US" sz="2400" dirty="0" smtClean="0">
                <a:latin typeface="Times New Roman" pitchFamily="18" charset="0"/>
                <a:cs typeface="Times New Roman" pitchFamily="18" charset="0"/>
              </a:rPr>
              <a:t>Use design and analysis step to identify the suitable models and designs for the system.</a:t>
            </a:r>
          </a:p>
          <a:p>
            <a:pPr lvl="1"/>
            <a:endParaRPr lang="en-US" sz="2400" dirty="0" smtClean="0">
              <a:latin typeface="Times New Roman" pitchFamily="18" charset="0"/>
              <a:cs typeface="Times New Roman" pitchFamily="18" charset="0"/>
            </a:endParaRPr>
          </a:p>
          <a:p>
            <a:pPr lvl="1"/>
            <a:endParaRPr lang="en-US" sz="2400" dirty="0" smtClean="0">
              <a:latin typeface="Times New Roman" pitchFamily="18" charset="0"/>
              <a:cs typeface="Times New Roman" pitchFamily="18" charset="0"/>
            </a:endParaRPr>
          </a:p>
          <a:p>
            <a:pPr lvl="1"/>
            <a:endParaRPr lang="en-US" sz="2400" dirty="0" smtClean="0">
              <a:latin typeface="Times New Roman" pitchFamily="18" charset="0"/>
              <a:cs typeface="Times New Roman" pitchFamily="18" charset="0"/>
            </a:endParaRPr>
          </a:p>
          <a:p>
            <a:pPr lvl="0"/>
            <a:endParaRPr lang="en-US" sz="29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Autofit/>
          </a:bodyPr>
          <a:lstStyle/>
          <a:p>
            <a:r>
              <a:rPr lang="en-US" sz="4200" b="1" dirty="0">
                <a:latin typeface="Times New Roman" pitchFamily="18" charset="0"/>
                <a:cs typeface="Times New Roman" pitchFamily="18" charset="0"/>
              </a:rPr>
              <a:t> </a:t>
            </a:r>
            <a:r>
              <a:rPr lang="en-US" sz="4200" b="1" dirty="0" smtClean="0">
                <a:latin typeface="Times New Roman" pitchFamily="18" charset="0"/>
                <a:cs typeface="Times New Roman" pitchFamily="18" charset="0"/>
              </a:rPr>
              <a:t>Scope of the project</a:t>
            </a:r>
            <a:endParaRPr lang="en-US" sz="42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914400"/>
            <a:ext cx="8839200" cy="5211763"/>
          </a:xfrm>
        </p:spPr>
        <p:txBody>
          <a:bodyPr numCol="1">
            <a:normAutofit/>
          </a:bodyPr>
          <a:lstStyle/>
          <a:p>
            <a:pPr>
              <a:buFont typeface="Wingdings" pitchFamily="2" charset="2"/>
              <a:buChar char="§"/>
            </a:pPr>
            <a:r>
              <a:rPr lang="en-US" sz="2900" dirty="0" smtClean="0">
                <a:latin typeface="Times New Roman" pitchFamily="18" charset="0"/>
                <a:cs typeface="Times New Roman" pitchFamily="18" charset="0"/>
              </a:rPr>
              <a:t>The system </a:t>
            </a:r>
            <a:r>
              <a:rPr lang="en-US" sz="2900" dirty="0">
                <a:latin typeface="Times New Roman" pitchFamily="18" charset="0"/>
                <a:cs typeface="Times New Roman" pitchFamily="18" charset="0"/>
              </a:rPr>
              <a:t>will be designed to maximize </a:t>
            </a:r>
            <a:r>
              <a:rPr lang="en-US" sz="2900" dirty="0" smtClean="0">
                <a:latin typeface="Times New Roman" pitchFamily="18" charset="0"/>
                <a:cs typeface="Times New Roman" pitchFamily="18" charset="0"/>
              </a:rPr>
              <a:t>the imported </a:t>
            </a:r>
            <a:r>
              <a:rPr lang="en-US" sz="2900" dirty="0">
                <a:latin typeface="Times New Roman" pitchFamily="18" charset="0"/>
                <a:cs typeface="Times New Roman" pitchFamily="18" charset="0"/>
              </a:rPr>
              <a:t>product by providing online information transferring and the order transferring between the stalk holders. </a:t>
            </a:r>
            <a:endParaRPr lang="en-US" sz="2900" dirty="0" smtClean="0">
              <a:latin typeface="Times New Roman" pitchFamily="18" charset="0"/>
              <a:cs typeface="Times New Roman" pitchFamily="18" charset="0"/>
            </a:endParaRPr>
          </a:p>
          <a:p>
            <a:pPr lvl="1">
              <a:buFont typeface="Wingdings" pitchFamily="2" charset="2"/>
              <a:buChar char="Ø"/>
            </a:pPr>
            <a:r>
              <a:rPr lang="en-US" sz="2900" dirty="0" smtClean="0">
                <a:latin typeface="Times New Roman" pitchFamily="18" charset="0"/>
                <a:cs typeface="Times New Roman" pitchFamily="18" charset="0"/>
              </a:rPr>
              <a:t>Registration </a:t>
            </a:r>
            <a:r>
              <a:rPr lang="en-US" sz="2900" dirty="0">
                <a:latin typeface="Times New Roman" pitchFamily="18" charset="0"/>
                <a:cs typeface="Times New Roman" pitchFamily="18" charset="0"/>
              </a:rPr>
              <a:t>for suppliers and </a:t>
            </a:r>
            <a:r>
              <a:rPr lang="en-US" sz="2900" dirty="0" smtClean="0">
                <a:latin typeface="Times New Roman" pitchFamily="18" charset="0"/>
                <a:cs typeface="Times New Roman" pitchFamily="18" charset="0"/>
              </a:rPr>
              <a:t>distributors.</a:t>
            </a:r>
          </a:p>
          <a:p>
            <a:pPr lvl="1">
              <a:buFont typeface="Wingdings" pitchFamily="2" charset="2"/>
              <a:buChar char="Ø"/>
            </a:pPr>
            <a:r>
              <a:rPr lang="en-US" sz="2900" dirty="0" smtClean="0">
                <a:latin typeface="Times New Roman" pitchFamily="18" charset="0"/>
                <a:cs typeface="Times New Roman" pitchFamily="18" charset="0"/>
              </a:rPr>
              <a:t>View </a:t>
            </a:r>
            <a:r>
              <a:rPr lang="en-US" sz="2900" dirty="0">
                <a:latin typeface="Times New Roman" pitchFamily="18" charset="0"/>
                <a:cs typeface="Times New Roman" pitchFamily="18" charset="0"/>
              </a:rPr>
              <a:t>product price</a:t>
            </a:r>
            <a:r>
              <a:rPr lang="en-US" sz="2900" dirty="0" smtClean="0">
                <a:latin typeface="Times New Roman" pitchFamily="18" charset="0"/>
                <a:cs typeface="Times New Roman" pitchFamily="18" charset="0"/>
              </a:rPr>
              <a:t>.</a:t>
            </a:r>
          </a:p>
          <a:p>
            <a:pPr lvl="1">
              <a:buFont typeface="Wingdings" pitchFamily="2" charset="2"/>
              <a:buChar char="Ø"/>
            </a:pPr>
            <a:r>
              <a:rPr lang="en-US" sz="2900" dirty="0" smtClean="0">
                <a:latin typeface="Times New Roman" pitchFamily="18" charset="0"/>
                <a:cs typeface="Times New Roman" pitchFamily="18" charset="0"/>
              </a:rPr>
              <a:t>Order product</a:t>
            </a:r>
            <a:endParaRPr lang="en-US" sz="2900" dirty="0">
              <a:latin typeface="Times New Roman" pitchFamily="18" charset="0"/>
              <a:cs typeface="Times New Roman" pitchFamily="18" charset="0"/>
            </a:endParaRPr>
          </a:p>
          <a:p>
            <a:pPr lvl="1">
              <a:buFont typeface="Wingdings" pitchFamily="2" charset="2"/>
              <a:buChar char="Ø"/>
            </a:pPr>
            <a:r>
              <a:rPr lang="en-US" sz="2900" dirty="0" smtClean="0">
                <a:latin typeface="Times New Roman" pitchFamily="18" charset="0"/>
                <a:cs typeface="Times New Roman" pitchFamily="18" charset="0"/>
              </a:rPr>
              <a:t>E-mail </a:t>
            </a:r>
            <a:r>
              <a:rPr lang="en-US" sz="2900" dirty="0">
                <a:latin typeface="Times New Roman" pitchFamily="18" charset="0"/>
                <a:cs typeface="Times New Roman" pitchFamily="18" charset="0"/>
              </a:rPr>
              <a:t>communication.</a:t>
            </a:r>
          </a:p>
          <a:p>
            <a:pPr lvl="1">
              <a:buFont typeface="Wingdings" pitchFamily="2" charset="2"/>
              <a:buChar char="Ø"/>
            </a:pPr>
            <a:r>
              <a:rPr lang="en-US" sz="2900" dirty="0" smtClean="0">
                <a:latin typeface="Times New Roman" pitchFamily="18" charset="0"/>
                <a:cs typeface="Times New Roman" pitchFamily="18" charset="0"/>
              </a:rPr>
              <a:t>Online </a:t>
            </a:r>
            <a:r>
              <a:rPr lang="en-US" sz="2900" dirty="0">
                <a:latin typeface="Times New Roman" pitchFamily="18" charset="0"/>
                <a:cs typeface="Times New Roman" pitchFamily="18" charset="0"/>
              </a:rPr>
              <a:t>payment system.</a:t>
            </a:r>
          </a:p>
          <a:p>
            <a:pPr lvl="1">
              <a:buFont typeface="Wingdings" pitchFamily="2" charset="2"/>
              <a:buChar char="Ø"/>
            </a:pPr>
            <a:r>
              <a:rPr lang="en-US" sz="2900" dirty="0">
                <a:latin typeface="Times New Roman" pitchFamily="18" charset="0"/>
                <a:cs typeface="Times New Roman" pitchFamily="18" charset="0"/>
              </a:rPr>
              <a:t>Searching mechanism.</a:t>
            </a:r>
          </a:p>
          <a:p>
            <a:pPr lvl="1">
              <a:buFont typeface="Wingdings" pitchFamily="2" charset="2"/>
              <a:buChar char="Ø"/>
            </a:pPr>
            <a:r>
              <a:rPr lang="en-US" sz="2900" dirty="0">
                <a:latin typeface="Times New Roman" pitchFamily="18" charset="0"/>
                <a:cs typeface="Times New Roman" pitchFamily="18" charset="0"/>
              </a:rPr>
              <a:t>Advertisement.</a:t>
            </a:r>
          </a:p>
          <a:p>
            <a:pPr>
              <a:buNone/>
            </a:pPr>
            <a:endParaRPr lang="en-US" sz="2900" dirty="0">
              <a:latin typeface="Times New Roman" pitchFamily="18" charset="0"/>
              <a:cs typeface="Times New Roman" pitchFamily="18" charset="0"/>
            </a:endParaRPr>
          </a:p>
          <a:p>
            <a:endParaRPr lang="en-US" sz="2900" dirty="0">
              <a:latin typeface="Times New Roman" pitchFamily="18" charset="0"/>
              <a:cs typeface="Times New Roman" pitchFamily="18" charset="0"/>
            </a:endParaRPr>
          </a:p>
        </p:txBody>
      </p:sp>
    </p:spTree>
    <p:extLst>
      <p:ext uri="{BB962C8B-B14F-4D97-AF65-F5344CB8AC3E}">
        <p14:creationId xmlns="" xmlns:p14="http://schemas.microsoft.com/office/powerpoint/2010/main" val="100527724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4000" b="1" dirty="0" smtClean="0">
                <a:latin typeface="Times New Roman" pitchFamily="18" charset="0"/>
                <a:cs typeface="Times New Roman" pitchFamily="18" charset="0"/>
              </a:rPr>
              <a:t>Functional requirements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0" y="914400"/>
            <a:ext cx="9144000" cy="5943600"/>
          </a:xfrm>
        </p:spPr>
        <p:txBody>
          <a:bodyPr>
            <a:normAutofit fontScale="92500" lnSpcReduction="10000"/>
          </a:bodyPr>
          <a:lstStyle/>
          <a:p>
            <a:r>
              <a:rPr lang="en-US" sz="2800" dirty="0" smtClean="0">
                <a:latin typeface="Times New Roman" pitchFamily="18" charset="0"/>
                <a:cs typeface="Times New Roman" pitchFamily="18" charset="0"/>
              </a:rPr>
              <a:t>Functional requirements specify specific behavior or functions.</a:t>
            </a:r>
          </a:p>
          <a:p>
            <a:pPr>
              <a:buFont typeface="Wingdings" pitchFamily="2" charset="2"/>
              <a:buChar char="Ø"/>
            </a:pPr>
            <a:r>
              <a:rPr lang="en-US" sz="2800" b="1" dirty="0" smtClean="0">
                <a:latin typeface="Times New Roman" pitchFamily="18" charset="0"/>
                <a:cs typeface="Times New Roman" pitchFamily="18" charset="0"/>
              </a:rPr>
              <a:t> </a:t>
            </a:r>
            <a:r>
              <a:rPr lang="en-US" sz="3100" b="1" dirty="0" smtClean="0">
                <a:latin typeface="Times New Roman" pitchFamily="18" charset="0"/>
                <a:cs typeface="Times New Roman" pitchFamily="18" charset="0"/>
              </a:rPr>
              <a:t>Company Administrator</a:t>
            </a:r>
          </a:p>
          <a:p>
            <a:pPr lvl="1">
              <a:buFont typeface="Wingdings" pitchFamily="2" charset="2"/>
              <a:buChar char="§"/>
            </a:pPr>
            <a:r>
              <a:rPr lang="en-US" dirty="0" smtClean="0">
                <a:latin typeface="Times New Roman" pitchFamily="18" charset="0"/>
                <a:cs typeface="Times New Roman" pitchFamily="18" charset="0"/>
              </a:rPr>
              <a:t>Create account </a:t>
            </a:r>
          </a:p>
          <a:p>
            <a:pPr lvl="1">
              <a:buFont typeface="Wingdings" pitchFamily="2" charset="2"/>
              <a:buChar char="§"/>
            </a:pPr>
            <a:r>
              <a:rPr lang="en-US" dirty="0" smtClean="0">
                <a:latin typeface="Times New Roman" pitchFamily="18" charset="0"/>
                <a:cs typeface="Times New Roman" pitchFamily="18" charset="0"/>
              </a:rPr>
              <a:t>Update account </a:t>
            </a:r>
          </a:p>
          <a:p>
            <a:pPr lvl="1">
              <a:buFont typeface="Wingdings" pitchFamily="2" charset="2"/>
              <a:buChar char="§"/>
            </a:pPr>
            <a:r>
              <a:rPr lang="en-US" dirty="0" smtClean="0">
                <a:latin typeface="Times New Roman" pitchFamily="18" charset="0"/>
                <a:cs typeface="Times New Roman" pitchFamily="18" charset="0"/>
              </a:rPr>
              <a:t>Control Manager</a:t>
            </a:r>
          </a:p>
          <a:p>
            <a:pPr lvl="0">
              <a:buFont typeface="Wingdings" pitchFamily="2" charset="2"/>
              <a:buChar char="Ø"/>
            </a:pPr>
            <a:r>
              <a:rPr lang="en-US" b="1" dirty="0" smtClean="0">
                <a:latin typeface="Times New Roman" pitchFamily="18" charset="0"/>
                <a:cs typeface="Times New Roman" pitchFamily="18" charset="0"/>
              </a:rPr>
              <a:t> </a:t>
            </a:r>
            <a:r>
              <a:rPr lang="en-US" sz="3100" b="1" dirty="0" smtClean="0">
                <a:latin typeface="Times New Roman" pitchFamily="18" charset="0"/>
                <a:cs typeface="Times New Roman" pitchFamily="18" charset="0"/>
              </a:rPr>
              <a:t>Company Manager</a:t>
            </a:r>
          </a:p>
          <a:p>
            <a:pPr lvl="1">
              <a:buFont typeface="Wingdings" pitchFamily="2" charset="2"/>
              <a:buChar char="§"/>
            </a:pPr>
            <a:r>
              <a:rPr lang="en-US" dirty="0" smtClean="0">
                <a:latin typeface="Times New Roman" pitchFamily="18" charset="0"/>
                <a:cs typeface="Times New Roman" pitchFamily="18" charset="0"/>
              </a:rPr>
              <a:t>Add supplier and distributers</a:t>
            </a:r>
          </a:p>
          <a:p>
            <a:pPr lvl="1">
              <a:buFont typeface="Wingdings" pitchFamily="2" charset="2"/>
              <a:buChar char="§"/>
            </a:pPr>
            <a:r>
              <a:rPr lang="en-US" dirty="0" smtClean="0">
                <a:latin typeface="Times New Roman" pitchFamily="18" charset="0"/>
                <a:cs typeface="Times New Roman" pitchFamily="18" charset="0"/>
              </a:rPr>
              <a:t>Order item</a:t>
            </a:r>
          </a:p>
          <a:p>
            <a:pPr lvl="1">
              <a:buFont typeface="Wingdings" pitchFamily="2" charset="2"/>
              <a:buChar char="§"/>
            </a:pPr>
            <a:r>
              <a:rPr lang="en-US" dirty="0" smtClean="0">
                <a:latin typeface="Times New Roman" pitchFamily="18" charset="0"/>
                <a:cs typeface="Times New Roman" pitchFamily="18" charset="0"/>
              </a:rPr>
              <a:t>Send e-mail </a:t>
            </a:r>
          </a:p>
          <a:p>
            <a:pPr lvl="1">
              <a:buFont typeface="Wingdings" pitchFamily="2" charset="2"/>
              <a:buChar char="§"/>
            </a:pPr>
            <a:r>
              <a:rPr lang="en-US" dirty="0" smtClean="0">
                <a:latin typeface="Times New Roman" pitchFamily="18" charset="0"/>
                <a:cs typeface="Times New Roman" pitchFamily="18" charset="0"/>
              </a:rPr>
              <a:t>Online payment </a:t>
            </a:r>
          </a:p>
          <a:p>
            <a:pPr lvl="1">
              <a:buFont typeface="Wingdings" pitchFamily="2" charset="2"/>
              <a:buChar char="§"/>
            </a:pPr>
            <a:r>
              <a:rPr lang="en-US" dirty="0" smtClean="0">
                <a:latin typeface="Times New Roman" pitchFamily="18" charset="0"/>
                <a:cs typeface="Times New Roman" pitchFamily="18" charset="0"/>
              </a:rPr>
              <a:t>Manage supplier </a:t>
            </a:r>
          </a:p>
          <a:p>
            <a:pPr lvl="1">
              <a:buFont typeface="Wingdings" pitchFamily="2" charset="2"/>
              <a:buChar char="§"/>
            </a:pPr>
            <a:r>
              <a:rPr lang="en-US" dirty="0" smtClean="0">
                <a:latin typeface="Times New Roman" pitchFamily="18" charset="0"/>
                <a:cs typeface="Times New Roman" pitchFamily="18" charset="0"/>
              </a:rPr>
              <a:t>Generate report </a:t>
            </a:r>
          </a:p>
          <a:p>
            <a:pPr lvl="1">
              <a:buFont typeface="Wingdings" pitchFamily="2" charset="2"/>
              <a:buChar char="§"/>
            </a:pPr>
            <a:r>
              <a:rPr lang="en-US" dirty="0" smtClean="0">
                <a:latin typeface="Times New Roman" pitchFamily="18" charset="0"/>
                <a:cs typeface="Times New Roman" pitchFamily="18" charset="0"/>
              </a:rPr>
              <a:t>View order</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a:t>
            </a:r>
            <a:br>
              <a:rPr lang="en-US" dirty="0" smtClean="0"/>
            </a:br>
            <a:endParaRPr lang="en-US" dirty="0"/>
          </a:p>
        </p:txBody>
      </p:sp>
      <p:sp>
        <p:nvSpPr>
          <p:cNvPr id="3" name="Content Placeholder 2"/>
          <p:cNvSpPr>
            <a:spLocks noGrp="1"/>
          </p:cNvSpPr>
          <p:nvPr>
            <p:ph idx="1"/>
          </p:nvPr>
        </p:nvSpPr>
        <p:spPr>
          <a:xfrm>
            <a:off x="1066800" y="762000"/>
            <a:ext cx="7620000" cy="5791200"/>
          </a:xfrm>
        </p:spPr>
        <p:txBody>
          <a:bodyPr>
            <a:normAutofit fontScale="92500" lnSpcReduction="20000"/>
          </a:bodyPr>
          <a:lstStyle/>
          <a:p>
            <a:pPr lvl="0">
              <a:buFont typeface="Wingdings" pitchFamily="2" charset="2"/>
              <a:buChar char="Ø"/>
            </a:pPr>
            <a:r>
              <a:rPr lang="en-US" b="1" dirty="0" smtClean="0"/>
              <a:t>Supplier</a:t>
            </a:r>
          </a:p>
          <a:p>
            <a:pPr lvl="1">
              <a:buFont typeface="Wingdings" pitchFamily="2" charset="2"/>
              <a:buChar char="§"/>
            </a:pPr>
            <a:r>
              <a:rPr lang="en-US" dirty="0" smtClean="0"/>
              <a:t>View profile</a:t>
            </a:r>
          </a:p>
          <a:p>
            <a:pPr lvl="1">
              <a:buFont typeface="Wingdings" pitchFamily="2" charset="2"/>
              <a:buChar char="§"/>
            </a:pPr>
            <a:r>
              <a:rPr lang="en-US" dirty="0" smtClean="0"/>
              <a:t>View order</a:t>
            </a:r>
          </a:p>
          <a:p>
            <a:pPr lvl="1">
              <a:buFont typeface="Wingdings" pitchFamily="2" charset="2"/>
              <a:buChar char="§"/>
            </a:pPr>
            <a:r>
              <a:rPr lang="en-US" dirty="0" smtClean="0"/>
              <a:t>Add product </a:t>
            </a:r>
          </a:p>
          <a:p>
            <a:pPr lvl="1">
              <a:buFont typeface="Wingdings" pitchFamily="2" charset="2"/>
              <a:buChar char="§"/>
            </a:pPr>
            <a:r>
              <a:rPr lang="en-US" dirty="0" smtClean="0"/>
              <a:t>Login </a:t>
            </a:r>
          </a:p>
          <a:p>
            <a:pPr lvl="1">
              <a:buFont typeface="Wingdings" pitchFamily="2" charset="2"/>
              <a:buChar char="§"/>
            </a:pPr>
            <a:r>
              <a:rPr lang="en-US" dirty="0" smtClean="0"/>
              <a:t>Send e-mail </a:t>
            </a:r>
          </a:p>
          <a:p>
            <a:pPr lvl="1">
              <a:buFont typeface="Wingdings" pitchFamily="2" charset="2"/>
              <a:buChar char="§"/>
            </a:pPr>
            <a:r>
              <a:rPr lang="en-US" dirty="0" smtClean="0"/>
              <a:t>View message</a:t>
            </a:r>
          </a:p>
          <a:p>
            <a:pPr lvl="0">
              <a:buFont typeface="Wingdings" pitchFamily="2" charset="2"/>
              <a:buChar char="Ø"/>
            </a:pPr>
            <a:r>
              <a:rPr lang="en-US" b="1" dirty="0" smtClean="0"/>
              <a:t>Distributers</a:t>
            </a:r>
          </a:p>
          <a:p>
            <a:pPr lvl="1">
              <a:buFont typeface="Wingdings" pitchFamily="2" charset="2"/>
              <a:buChar char="§"/>
            </a:pPr>
            <a:r>
              <a:rPr lang="en-US" dirty="0" smtClean="0"/>
              <a:t>Order item</a:t>
            </a:r>
          </a:p>
          <a:p>
            <a:pPr lvl="1">
              <a:buFont typeface="Wingdings" pitchFamily="2" charset="2"/>
              <a:buChar char="§"/>
            </a:pPr>
            <a:r>
              <a:rPr lang="en-US" dirty="0" smtClean="0"/>
              <a:t>View product</a:t>
            </a:r>
          </a:p>
          <a:p>
            <a:pPr lvl="1">
              <a:buFont typeface="Wingdings" pitchFamily="2" charset="2"/>
              <a:buChar char="§"/>
            </a:pPr>
            <a:r>
              <a:rPr lang="en-US" dirty="0" smtClean="0"/>
              <a:t>Login</a:t>
            </a:r>
          </a:p>
          <a:p>
            <a:pPr lvl="1">
              <a:buFont typeface="Wingdings" pitchFamily="2" charset="2"/>
              <a:buChar char="§"/>
            </a:pPr>
            <a:r>
              <a:rPr lang="en-US" dirty="0" smtClean="0"/>
              <a:t>Online payment </a:t>
            </a:r>
          </a:p>
          <a:p>
            <a:pPr lvl="1">
              <a:buFont typeface="Wingdings" pitchFamily="2" charset="2"/>
              <a:buChar char="§"/>
            </a:pPr>
            <a:r>
              <a:rPr lang="en-US" dirty="0" smtClean="0"/>
              <a:t>Send e-mail </a:t>
            </a:r>
          </a:p>
          <a:p>
            <a:pPr lvl="1">
              <a:buFont typeface="Wingdings" pitchFamily="2" charset="2"/>
              <a:buChar char="§"/>
            </a:pPr>
            <a:r>
              <a:rPr lang="en-US" dirty="0" smtClean="0"/>
              <a:t>View massage</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Autofit/>
          </a:bodyPr>
          <a:lstStyle/>
          <a:p>
            <a:r>
              <a:rPr lang="en-US" sz="4200" b="1" dirty="0" smtClean="0">
                <a:latin typeface="Times New Roman" pitchFamily="18" charset="0"/>
                <a:cs typeface="Times New Roman" pitchFamily="18" charset="0"/>
              </a:rPr>
              <a:t>The system interface</a:t>
            </a:r>
            <a:endParaRPr lang="en-US" sz="4200" b="1"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76200" y="838200"/>
            <a:ext cx="8763000" cy="5562600"/>
          </a:xfrm>
          <a:prstGeom prst="rect">
            <a:avLst/>
          </a:prstGeom>
          <a:noFill/>
          <a:ln w="9525">
            <a:noFill/>
            <a:miter lim="800000"/>
            <a:headEnd/>
            <a:tailEnd/>
          </a:ln>
        </p:spPr>
      </p:pic>
    </p:spTree>
    <p:extLst>
      <p:ext uri="{BB962C8B-B14F-4D97-AF65-F5344CB8AC3E}">
        <p14:creationId xmlns="" xmlns:p14="http://schemas.microsoft.com/office/powerpoint/2010/main" val="3304261473"/>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1693</Words>
  <Application>Microsoft Office PowerPoint</Application>
  <PresentationFormat>On-screen Show (4:3)</PresentationFormat>
  <Paragraphs>178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 ARBA MINCH UNIVERSITY DEPARTMENT  OF CSIT</vt:lpstr>
      <vt:lpstr>Content Outline </vt:lpstr>
      <vt:lpstr>Introduction </vt:lpstr>
      <vt:lpstr>Problem statement</vt:lpstr>
      <vt:lpstr>Objective of the Project</vt:lpstr>
      <vt:lpstr> Scope of the project</vt:lpstr>
      <vt:lpstr>Functional requirements</vt:lpstr>
      <vt:lpstr>… </vt:lpstr>
      <vt:lpstr>The system interface</vt:lpstr>
      <vt:lpstr>Nonfunctional requirements</vt:lpstr>
      <vt:lpstr>Reliability: </vt:lpstr>
      <vt:lpstr>…</vt:lpstr>
      <vt:lpstr>Implementation and Testing </vt:lpstr>
      <vt:lpstr>Final Testing of the system</vt:lpstr>
      <vt:lpstr>White box testing </vt:lpstr>
      <vt:lpstr>Unit testing </vt:lpstr>
      <vt:lpstr>Integration testing </vt:lpstr>
      <vt:lpstr>User acceptance testing </vt:lpstr>
      <vt:lpstr>Hardware software acquisitions</vt:lpstr>
      <vt:lpstr>User manual preparation</vt:lpstr>
      <vt:lpstr>Training</vt:lpstr>
      <vt:lpstr>Start-up strategy</vt:lpstr>
      <vt:lpstr>Conclusions</vt:lpstr>
      <vt:lpstr>Recommendations</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57</cp:revision>
  <dcterms:created xsi:type="dcterms:W3CDTF">2017-06-07T11:24:39Z</dcterms:created>
  <dcterms:modified xsi:type="dcterms:W3CDTF">2017-06-09T11:26:50Z</dcterms:modified>
</cp:coreProperties>
</file>