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3438" autoAdjust="0"/>
  </p:normalViewPr>
  <p:slideViewPr>
    <p:cSldViewPr snapToGrid="0">
      <p:cViewPr>
        <p:scale>
          <a:sx n="69" d="100"/>
          <a:sy n="69" d="100"/>
        </p:scale>
        <p:origin x="48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4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064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3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5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3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8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5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6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1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3B09-6B67-4266-8AAA-EF17CE99051D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F5B8-17BD-4087-8F54-D5DAA6085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ED193B-9826-4F2B-AE0E-93261EA8A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t="512" r="3954" b="-514"/>
          <a:stretch/>
        </p:blipFill>
        <p:spPr>
          <a:xfrm>
            <a:off x="4632205" y="-1"/>
            <a:ext cx="7552945" cy="70480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D611BD-13D6-4754-93F1-8ABAB81169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564798-5942-49A9-89E9-7BF6D02392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13DF0-6F1A-4F76-817D-17204026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94" y="1707906"/>
            <a:ext cx="4562333" cy="2529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AUTOSCALING USING BOTO3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23AED-7FBC-4835-8327-C4C02D9BE6B3}"/>
              </a:ext>
            </a:extLst>
          </p:cNvPr>
          <p:cNvSpPr txBox="1"/>
          <p:nvPr/>
        </p:nvSpPr>
        <p:spPr>
          <a:xfrm flipH="1">
            <a:off x="2054967" y="6488668"/>
            <a:ext cx="27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-Aishwarya Srivastava</a:t>
            </a:r>
          </a:p>
        </p:txBody>
      </p:sp>
    </p:spTree>
    <p:extLst>
      <p:ext uri="{BB962C8B-B14F-4D97-AF65-F5344CB8AC3E}">
        <p14:creationId xmlns:p14="http://schemas.microsoft.com/office/powerpoint/2010/main" val="147867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CEFE-8FFE-4D7A-A0ED-0CD0B05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Internet Gateway and Route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3D394-7837-4AE0-BEB0-257311F90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8" y="2368419"/>
            <a:ext cx="11368954" cy="965770"/>
          </a:xfrm>
        </p:spPr>
      </p:pic>
      <p:pic>
        <p:nvPicPr>
          <p:cNvPr id="7" name="Picture 6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8C50ABD-D2D6-4A20-8D0D-E07436EE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8" y="4002006"/>
            <a:ext cx="11889512" cy="22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28AF-696F-4007-8EA2-CD69340E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Security Groups (Ingress Rules)</a:t>
            </a:r>
          </a:p>
        </p:txBody>
      </p:sp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5076EC7-63D9-4CD4-ACBE-969AD3382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" y="2236381"/>
            <a:ext cx="9396789" cy="3988005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C8CCC7F-D65D-425E-9763-DF19ECDC0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" y="2236381"/>
            <a:ext cx="9396789" cy="3988005"/>
          </a:xfrm>
        </p:spPr>
      </p:pic>
    </p:spTree>
    <p:extLst>
      <p:ext uri="{BB962C8B-B14F-4D97-AF65-F5344CB8AC3E}">
        <p14:creationId xmlns:p14="http://schemas.microsoft.com/office/powerpoint/2010/main" val="34613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A7CD-BA85-4DA2-84E1-84368066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</a:t>
            </a:r>
            <a:r>
              <a:rPr lang="en-US" sz="4000" dirty="0"/>
              <a:t> </a:t>
            </a:r>
            <a:r>
              <a:rPr lang="en-US" sz="4400" dirty="0"/>
              <a:t>instances</a:t>
            </a:r>
            <a:endParaRPr lang="en-US" sz="4000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A31515-E03C-4BC0-8193-6E14FD86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7" y="3170565"/>
            <a:ext cx="7444661" cy="3598863"/>
          </a:xfrm>
        </p:spPr>
      </p:pic>
      <p:pic>
        <p:nvPicPr>
          <p:cNvPr id="7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436E3C0-49C7-4179-8F6D-EC9FB0F1E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7" y="2196518"/>
            <a:ext cx="10531876" cy="9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1872-6A37-48AE-BD5B-2C4F7B6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View Instances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DBEE1E-3A31-4864-9F67-A588ACDC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3" y="2342508"/>
            <a:ext cx="11884994" cy="3936226"/>
          </a:xfrm>
        </p:spPr>
      </p:pic>
    </p:spTree>
    <p:extLst>
      <p:ext uri="{BB962C8B-B14F-4D97-AF65-F5344CB8AC3E}">
        <p14:creationId xmlns:p14="http://schemas.microsoft.com/office/powerpoint/2010/main" val="321152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7DFD-230A-4DCF-9C49-986A24D8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Amazon Machine Image (AMI)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AA6422-ECBB-4070-8726-85D396726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4" y="2388170"/>
            <a:ext cx="8454487" cy="3879066"/>
          </a:xfrm>
        </p:spPr>
      </p:pic>
    </p:spTree>
    <p:extLst>
      <p:ext uri="{BB962C8B-B14F-4D97-AF65-F5344CB8AC3E}">
        <p14:creationId xmlns:p14="http://schemas.microsoft.com/office/powerpoint/2010/main" val="34212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521345-CA3B-4EA5-BC0F-D585FD44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" y="2144543"/>
            <a:ext cx="11207931" cy="4522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BE613-20C9-4BCD-87FB-07214611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Creating Elastic Load Balancer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193434D-9439-415C-B4FD-BACA964E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63" y="2379330"/>
            <a:ext cx="8006993" cy="3598863"/>
          </a:xfrm>
        </p:spPr>
      </p:pic>
    </p:spTree>
    <p:extLst>
      <p:ext uri="{BB962C8B-B14F-4D97-AF65-F5344CB8AC3E}">
        <p14:creationId xmlns:p14="http://schemas.microsoft.com/office/powerpoint/2010/main" val="30972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395-8C71-4C36-BF02-31071089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Creating Launch Configuration</a:t>
            </a:r>
          </a:p>
        </p:txBody>
      </p:sp>
      <p:pic>
        <p:nvPicPr>
          <p:cNvPr id="5" name="Content Placeholder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C58CB207-BC80-414E-95FC-11E1A959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3" y="2194442"/>
            <a:ext cx="10074977" cy="3322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5A8C6-C951-4A20-817B-C0AF2F81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1" y="2194442"/>
            <a:ext cx="11359247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8442-F9FD-4DED-890E-7FC29051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Auto Scaling Group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DF5EAF-9002-4277-956A-3A22F47D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7" y="2774023"/>
            <a:ext cx="9613861" cy="2866262"/>
          </a:xfr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C35F673-307C-44FF-A839-705D900F0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5760" r="18006"/>
          <a:stretch/>
        </p:blipFill>
        <p:spPr>
          <a:xfrm>
            <a:off x="1673311" y="2114340"/>
            <a:ext cx="8527551" cy="48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9F0C-B78C-48AB-A71C-4EB8F1DF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Cloud Watch Alarms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F2DC3E-98D1-44D5-9E98-1E28D17A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7"/>
          <a:stretch/>
        </p:blipFill>
        <p:spPr>
          <a:xfrm>
            <a:off x="185722" y="2167856"/>
            <a:ext cx="7221489" cy="3051188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F7BB03-D952-40E5-B016-D0EA754D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761622" y="3646476"/>
            <a:ext cx="6481749" cy="3309521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F8CFF1-9FEA-4A08-8E68-D12667356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7" y="2249057"/>
            <a:ext cx="9349483" cy="3946260"/>
          </a:xfrm>
        </p:spPr>
      </p:pic>
    </p:spTree>
    <p:extLst>
      <p:ext uri="{BB962C8B-B14F-4D97-AF65-F5344CB8AC3E}">
        <p14:creationId xmlns:p14="http://schemas.microsoft.com/office/powerpoint/2010/main" val="41289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783944B-0BD8-4FD6-A11A-380B6F3EFC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8B18FF6C-F551-4A55-AACB-0ED309AFCA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C15DF1A-7AF9-43AE-9F6E-64912F069A5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8AE37-5DCE-4B0C-9F72-62A76C25E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DCCA751-5047-4730-8D91-72C39212ED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39D3105-89EA-4856-B020-D7696D3ABB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D07316-46BA-4EBF-8E93-2EDA103F06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F7C9A0-2FFC-4138-A93C-A8C383C090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3BBDE4-899C-4BDD-93D5-CEC2412B6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41" y="718144"/>
            <a:ext cx="3056465" cy="3056465"/>
          </a:xfrm>
          <a:prstGeom prst="rect">
            <a:avLst/>
          </a:prstGeom>
        </p:spPr>
      </p:pic>
      <p:pic>
        <p:nvPicPr>
          <p:cNvPr id="15" name="Picture 14" descr="Python.png">
            <a:extLst>
              <a:ext uri="{FF2B5EF4-FFF2-40B4-BE49-F238E27FC236}">
                <a16:creationId xmlns:a16="http://schemas.microsoft.com/office/drawing/2014/main" id="{D25F7AF8-41A8-49D8-99F5-013CB4411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72" y="3521018"/>
            <a:ext cx="2451617" cy="245161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01E8F2A-55B5-4931-BEBE-B5D2E22D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251DA-48CB-4893-AA20-3FD5304A5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80" y="718144"/>
            <a:ext cx="2993411" cy="20064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EC3D6D-91C6-4A32-A2A1-91FB0028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References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3DE1D6-F984-4782-9576-0C333451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/>
              <a:t>http://boto3.readthedocs.io</a:t>
            </a:r>
          </a:p>
          <a:p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08C96-5C6F-4937-ACF8-A6E6DB295829}"/>
              </a:ext>
            </a:extLst>
          </p:cNvPr>
          <p:cNvSpPr txBox="1"/>
          <p:nvPr/>
        </p:nvSpPr>
        <p:spPr>
          <a:xfrm>
            <a:off x="5609941" y="5732286"/>
            <a:ext cx="318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-AISHWARYA SRIVASTAVA</a:t>
            </a:r>
          </a:p>
          <a:p>
            <a:r>
              <a:rPr lang="en-US" dirty="0"/>
              <a:t>  Graduate Student</a:t>
            </a:r>
          </a:p>
        </p:txBody>
      </p:sp>
    </p:spTree>
    <p:extLst>
      <p:ext uri="{BB962C8B-B14F-4D97-AF65-F5344CB8AC3E}">
        <p14:creationId xmlns:p14="http://schemas.microsoft.com/office/powerpoint/2010/main" val="32029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4198-2AD6-4663-810C-5955825F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/>
              <a:t>BOTO3 : Introduction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4B75-1F1C-43A5-AB83-DAFE38CB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BOTO is the Amazon Web Services (AWS) SDK for Python.</a:t>
            </a:r>
          </a:p>
          <a:p>
            <a:endParaRPr lang="en-US" dirty="0"/>
          </a:p>
          <a:p>
            <a:r>
              <a:rPr lang="en-US" dirty="0"/>
              <a:t>BOTO is a Python library supported by AWS. Each service needs to be hand coded therefore its difficult to maintain.</a:t>
            </a:r>
          </a:p>
          <a:p>
            <a:endParaRPr lang="en-US" dirty="0"/>
          </a:p>
          <a:p>
            <a:r>
              <a:rPr lang="en-US" dirty="0"/>
              <a:t>BOTO 3 is a new version of BOTO library based on ‘BotoCore’. JSON service descriptions are  used to generate AWS services which provides</a:t>
            </a:r>
          </a:p>
          <a:p>
            <a:pPr lvl="1"/>
            <a:r>
              <a:rPr lang="en-US" sz="2400" dirty="0"/>
              <a:t>Faster updates</a:t>
            </a:r>
          </a:p>
          <a:p>
            <a:pPr lvl="1"/>
            <a:r>
              <a:rPr lang="en-US" sz="2400" dirty="0"/>
              <a:t>Consistency</a:t>
            </a:r>
          </a:p>
          <a:p>
            <a:pPr marL="457200" lvl="1" indent="0">
              <a:buNone/>
            </a:pPr>
            <a:r>
              <a:rPr lang="en-US" sz="2400" dirty="0"/>
              <a:t>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382-65B6-4322-B894-4982F04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024553"/>
            <a:ext cx="9613861" cy="1080938"/>
          </a:xfrm>
        </p:spPr>
        <p:txBody>
          <a:bodyPr>
            <a:noAutofit/>
          </a:bodyPr>
          <a:lstStyle/>
          <a:p>
            <a:r>
              <a:rPr lang="en-US" sz="4400" dirty="0"/>
              <a:t>BOTO3 : Features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7B13-E921-4AFC-8FB3-19B56CD6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Resources</a:t>
            </a:r>
            <a:r>
              <a:rPr lang="en-US" dirty="0"/>
              <a:t>: a high level Python objects</a:t>
            </a:r>
          </a:p>
          <a:p>
            <a:endParaRPr lang="en-US" dirty="0"/>
          </a:p>
          <a:p>
            <a:r>
              <a:rPr lang="en-US" b="1" dirty="0"/>
              <a:t>Collections</a:t>
            </a:r>
            <a:r>
              <a:rPr lang="en-US" dirty="0"/>
              <a:t>: a tool to iterate and manipulate groups of resources</a:t>
            </a:r>
          </a:p>
          <a:p>
            <a:endParaRPr lang="en-US" b="1" dirty="0"/>
          </a:p>
          <a:p>
            <a:r>
              <a:rPr lang="en-US" b="1" dirty="0"/>
              <a:t>Clients</a:t>
            </a:r>
            <a:r>
              <a:rPr lang="en-US" dirty="0"/>
              <a:t>: low level service connections</a:t>
            </a:r>
          </a:p>
          <a:p>
            <a:endParaRPr lang="en-US" b="1" dirty="0"/>
          </a:p>
          <a:p>
            <a:r>
              <a:rPr lang="en-US" b="1" dirty="0"/>
              <a:t>Paginators</a:t>
            </a:r>
            <a:r>
              <a:rPr lang="en-US" dirty="0"/>
              <a:t>: automatic paging of responses</a:t>
            </a:r>
          </a:p>
          <a:p>
            <a:endParaRPr lang="en-US" b="1" dirty="0"/>
          </a:p>
          <a:p>
            <a:r>
              <a:rPr lang="en-US" b="1" dirty="0"/>
              <a:t>Waiters</a:t>
            </a:r>
            <a:r>
              <a:rPr lang="en-US" dirty="0"/>
              <a:t>: a way to block until a certain state has been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C00-9ED3-411E-A586-279335A6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BOTO3 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B194-67C8-4AF3-A4ED-FE69FC01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4557"/>
            <a:ext cx="9613861" cy="3891632"/>
          </a:xfrm>
        </p:spPr>
        <p:txBody>
          <a:bodyPr/>
          <a:lstStyle/>
          <a:p>
            <a:r>
              <a:rPr lang="en-US" dirty="0"/>
              <a:t>Named arguments for functions, methods or parameters.</a:t>
            </a:r>
          </a:p>
          <a:p>
            <a:r>
              <a:rPr lang="en-US" dirty="0"/>
              <a:t>Response in form of dictionaries.</a:t>
            </a:r>
          </a:p>
          <a:p>
            <a:r>
              <a:rPr lang="en-US" dirty="0"/>
              <a:t>Naming convention for variables – Capitalized Camelcase (unlike Python)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9357EC0-BB99-4489-BEF5-9BBD3710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59" y="3756793"/>
            <a:ext cx="6537788" cy="301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CORRECT APPROCH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Response=client.create_subnet(CidrBlock=’10.0.1.0/24’,VpcId=’vpc-ad0014c2’)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Print(Response)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Output: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'Subnet': { 'AvailabilityZone': 'us-west-2c’,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'CidrBlock': '10.0.1.0/24’,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'State': 'pending’,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'SubnetId': 'subnet-9d4a7b6c’,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'VpcId': 'vpc-a01106c2',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'ResponseMetadata': { '...': '...', }, }</a:t>
            </a:r>
            <a:r>
              <a: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78739-5D84-4A0F-BA95-576743FBCF5A}"/>
              </a:ext>
            </a:extLst>
          </p:cNvPr>
          <p:cNvSpPr txBox="1"/>
          <p:nvPr/>
        </p:nvSpPr>
        <p:spPr>
          <a:xfrm>
            <a:off x="7200985" y="3756793"/>
            <a:ext cx="4792380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</a:rPr>
              <a:t>WRONG APPROACH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Response=client.create_subnet(’10.0.1.0/24’,’vpc-ad0014c2’)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Response=client.create_subnet(cidr_block=’10.0.1.0/24’,vpc_id=’vpc-ad0014c2’)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8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A05-EC7E-4979-92D0-52C3942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BOTO3 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4468-817E-4866-B21F-A5F9D310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4525"/>
            <a:ext cx="10439400" cy="457835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Prerequisite – Python should be install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r>
              <a:rPr lang="en-US" sz="2400" dirty="0"/>
              <a:t>Install AWS CLI and configure AWS credentials and region.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71731-6589-4846-9F13-D60A5D66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19" y="3092513"/>
            <a:ext cx="3721406" cy="672973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92A1167B-7C85-4E8B-AC5B-125A62D44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18" y="4769868"/>
            <a:ext cx="8509164" cy="13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AC5C-6ADF-4335-92C2-9160AD45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83E9-B9D2-43DD-BA91-12499AC8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~/.aws/credentials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~/.aws/config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A7D0E-F5DA-4936-81F6-53707725D7F2}"/>
              </a:ext>
            </a:extLst>
          </p:cNvPr>
          <p:cNvSpPr/>
          <p:nvPr/>
        </p:nvSpPr>
        <p:spPr>
          <a:xfrm>
            <a:off x="4396322" y="2441654"/>
            <a:ext cx="6052495" cy="1267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[default]</a:t>
            </a:r>
          </a:p>
          <a:p>
            <a:r>
              <a:rPr lang="en-US" dirty="0"/>
              <a:t> aws_access_key_id=EXAMPLEkeyid</a:t>
            </a:r>
          </a:p>
          <a:p>
            <a:r>
              <a:rPr lang="en-US" dirty="0"/>
              <a:t>aws_secret_access_key=EXAMPLEKEYsecretsccesskey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9BD20-0346-437D-A2A3-03DE422F530F}"/>
              </a:ext>
            </a:extLst>
          </p:cNvPr>
          <p:cNvSpPr/>
          <p:nvPr/>
        </p:nvSpPr>
        <p:spPr>
          <a:xfrm>
            <a:off x="4396322" y="4211678"/>
            <a:ext cx="6052495" cy="1372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[default] </a:t>
            </a:r>
          </a:p>
          <a:p>
            <a:r>
              <a:rPr lang="en-US" dirty="0"/>
              <a:t>region=us-east-1</a:t>
            </a:r>
          </a:p>
          <a:p>
            <a:r>
              <a:rPr lang="en-US" dirty="0"/>
              <a:t>output=json</a:t>
            </a:r>
          </a:p>
        </p:txBody>
      </p:sp>
    </p:spTree>
    <p:extLst>
      <p:ext uri="{BB962C8B-B14F-4D97-AF65-F5344CB8AC3E}">
        <p14:creationId xmlns:p14="http://schemas.microsoft.com/office/powerpoint/2010/main" val="427366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C448-7164-44B5-8F94-0B1DF97E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/>
              <a:t>Autoscaling using BOTO3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9F4C-690D-4D7F-A3D1-D3AAFD93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6727"/>
            <a:ext cx="9943158" cy="4221017"/>
          </a:xfrm>
        </p:spPr>
        <p:txBody>
          <a:bodyPr>
            <a:normAutofit/>
          </a:bodyPr>
          <a:lstStyle/>
          <a:p>
            <a:r>
              <a:rPr lang="en-US" dirty="0"/>
              <a:t>Create the basic architecture including VPC, Subnets, Internet Gateway, Security Groups, Route Tables, Instance.</a:t>
            </a:r>
          </a:p>
          <a:p>
            <a:r>
              <a:rPr lang="en-US" dirty="0"/>
              <a:t>Create an AMI of the instance.</a:t>
            </a:r>
          </a:p>
          <a:p>
            <a:r>
              <a:rPr lang="en-US" dirty="0"/>
              <a:t>Auto scaling Group - used for maintaining or scaling a set of EC2 instances </a:t>
            </a:r>
          </a:p>
          <a:p>
            <a:r>
              <a:rPr lang="en-US" dirty="0"/>
              <a:t>Launch Configuration: Information needed by the Auto scaling group to launch EC2 instances.</a:t>
            </a:r>
          </a:p>
          <a:p>
            <a:r>
              <a:rPr lang="en-US" dirty="0"/>
              <a:t>Scaling Policies and Alarms: Set of rules for determining when to scale an instance up or down in an auto scaling group.</a:t>
            </a:r>
          </a:p>
          <a:p>
            <a:r>
              <a:rPr lang="en-US" dirty="0"/>
              <a:t>Elastic Load Balancer – To distribute the traffic.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5C6234-3435-4292-B5CD-56C366EC7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6" y="2070134"/>
            <a:ext cx="10097270" cy="468797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C71F-5423-40C1-A1C4-58CB7DDB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Creating a VPC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A56A7-1757-488D-8A7A-6271A2DC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DC2-4D98-425F-AE7D-D60C32E8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Creating Subnets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9E5A5B-7799-4B58-9E4E-48243530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339CFFAB-759A-4D93-91C7-FB3EDB462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5"/>
          <a:stretch/>
        </p:blipFill>
        <p:spPr>
          <a:xfrm>
            <a:off x="90361" y="2141184"/>
            <a:ext cx="10602930" cy="172608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76074A-D529-4826-B136-B4FFBF7C0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3" t="2357" r="2125" b="24734"/>
          <a:stretch/>
        </p:blipFill>
        <p:spPr>
          <a:xfrm>
            <a:off x="90361" y="3975350"/>
            <a:ext cx="10602930" cy="25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944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4026</TotalTime>
  <Words>427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AUTOSCALING USING BOTO3</vt:lpstr>
      <vt:lpstr>BOTO3 : Introduction </vt:lpstr>
      <vt:lpstr>BOTO3 : Features </vt:lpstr>
      <vt:lpstr>BOTO3 : Basics</vt:lpstr>
      <vt:lpstr>BOTO3 : Installation</vt:lpstr>
      <vt:lpstr>Configuration files</vt:lpstr>
      <vt:lpstr>Autoscaling using BOTO3</vt:lpstr>
      <vt:lpstr>Creating a VPC</vt:lpstr>
      <vt:lpstr>Creating Subnets</vt:lpstr>
      <vt:lpstr>Internet Gateway and Route Tables</vt:lpstr>
      <vt:lpstr>Security Groups (Ingress Rules)</vt:lpstr>
      <vt:lpstr>Create instances</vt:lpstr>
      <vt:lpstr>View Instances</vt:lpstr>
      <vt:lpstr>Create Amazon Machine Image (AMI)</vt:lpstr>
      <vt:lpstr>Creating Elastic Load Balancer</vt:lpstr>
      <vt:lpstr>Creating Launch Configuration</vt:lpstr>
      <vt:lpstr>Create Auto Scaling Group</vt:lpstr>
      <vt:lpstr>Cloud Watch Alarms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Srivastava</dc:creator>
  <cp:lastModifiedBy>Aishwarya Srivastava</cp:lastModifiedBy>
  <cp:revision>43</cp:revision>
  <dcterms:created xsi:type="dcterms:W3CDTF">2017-12-10T01:44:06Z</dcterms:created>
  <dcterms:modified xsi:type="dcterms:W3CDTF">2017-12-15T21:33:14Z</dcterms:modified>
</cp:coreProperties>
</file>