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62" r:id="rId3"/>
    <p:sldId id="256" r:id="rId4"/>
    <p:sldId id="260" r:id="rId5"/>
    <p:sldId id="261" r:id="rId6"/>
    <p:sldId id="263" r:id="rId7"/>
    <p:sldId id="275" r:id="rId8"/>
    <p:sldId id="264" r:id="rId9"/>
    <p:sldId id="272" r:id="rId10"/>
    <p:sldId id="265" r:id="rId11"/>
    <p:sldId id="273" r:id="rId12"/>
    <p:sldId id="266" r:id="rId13"/>
    <p:sldId id="267" r:id="rId14"/>
    <p:sldId id="268" r:id="rId15"/>
    <p:sldId id="257" r:id="rId16"/>
    <p:sldId id="269" r:id="rId17"/>
    <p:sldId id="270" r:id="rId18"/>
    <p:sldId id="27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30D84-498F-44F5-1B7C-1530EE96C7DD}" v="1265" dt="2020-09-05T13:04:23.006"/>
    <p1510:client id="{66A8B3E9-5E7E-4F05-86E7-CE9DB4820C7D}" v="165" dt="2020-09-05T16:16:38.654"/>
    <p1510:client id="{DB5FA111-70D2-40C4-EA1C-81CAF80CE063}" v="73" dt="2020-09-06T09:52:05.348"/>
    <p1510:client id="{E51AAD0E-D99D-4619-640F-51CC5548762A}" v="1336" dt="2020-09-05T11:26:49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368E808-227D-42B1-90C4-536CD0B7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2336"/>
            <a:ext cx="12275387" cy="69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5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4CB7FAD-D3CA-4C21-B0E7-4CF1E291430B}"/>
              </a:ext>
            </a:extLst>
          </p:cNvPr>
          <p:cNvGrpSpPr/>
          <p:nvPr/>
        </p:nvGrpSpPr>
        <p:grpSpPr>
          <a:xfrm>
            <a:off x="3042186" y="1837261"/>
            <a:ext cx="6514813" cy="4403086"/>
            <a:chOff x="941538" y="550101"/>
            <a:chExt cx="8409515" cy="5865301"/>
          </a:xfrm>
        </p:grpSpPr>
        <p:pic>
          <p:nvPicPr>
            <p:cNvPr id="2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15B54642-DC3A-45A9-A7D0-5906691E9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80" b="12672"/>
            <a:stretch/>
          </p:blipFill>
          <p:spPr>
            <a:xfrm>
              <a:off x="1039660" y="2287043"/>
              <a:ext cx="1240087" cy="1080359"/>
            </a:xfrm>
            <a:prstGeom prst="rect">
              <a:avLst/>
            </a:prstGeom>
          </p:spPr>
        </p:pic>
        <p:pic>
          <p:nvPicPr>
            <p:cNvPr id="3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E8B2F8EA-989F-420B-98EC-AF7A18AA8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80" b="12290"/>
            <a:stretch/>
          </p:blipFill>
          <p:spPr>
            <a:xfrm>
              <a:off x="1039660" y="3811043"/>
              <a:ext cx="1240087" cy="1080391"/>
            </a:xfrm>
            <a:prstGeom prst="rect">
              <a:avLst/>
            </a:prstGeom>
          </p:spPr>
        </p:pic>
        <p:pic>
          <p:nvPicPr>
            <p:cNvPr id="4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DA1461DA-00EE-43BC-B3B7-CD68C63666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80" b="12672"/>
            <a:stretch/>
          </p:blipFill>
          <p:spPr>
            <a:xfrm>
              <a:off x="1039660" y="5335043"/>
              <a:ext cx="1240087" cy="1080359"/>
            </a:xfrm>
            <a:prstGeom prst="rect">
              <a:avLst/>
            </a:prstGeom>
          </p:spPr>
        </p:pic>
        <p:pic>
          <p:nvPicPr>
            <p:cNvPr id="5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F1869C03-E1B5-43EC-9190-9E99B3AE99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80" b="12977"/>
            <a:stretch/>
          </p:blipFill>
          <p:spPr>
            <a:xfrm>
              <a:off x="1039660" y="721290"/>
              <a:ext cx="1240087" cy="107198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44B014-E247-4B2E-A84F-0735814F4F8B}"/>
                </a:ext>
              </a:extLst>
            </p:cNvPr>
            <p:cNvSpPr/>
            <p:nvPr/>
          </p:nvSpPr>
          <p:spPr>
            <a:xfrm>
              <a:off x="941538" y="550101"/>
              <a:ext cx="1419616" cy="12317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E216DE-4E96-428D-983B-A147EED5A5BE}"/>
                </a:ext>
              </a:extLst>
            </p:cNvPr>
            <p:cNvSpPr/>
            <p:nvPr/>
          </p:nvSpPr>
          <p:spPr>
            <a:xfrm>
              <a:off x="941539" y="2084539"/>
              <a:ext cx="1419615" cy="12421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72732A-BC52-4FF1-871C-D97DD830246C}"/>
                </a:ext>
              </a:extLst>
            </p:cNvPr>
            <p:cNvSpPr/>
            <p:nvPr/>
          </p:nvSpPr>
          <p:spPr>
            <a:xfrm>
              <a:off x="948715" y="3615714"/>
              <a:ext cx="1419616" cy="1242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F1E39A3-F64A-4727-BCB2-9DC410BD761F}"/>
                </a:ext>
              </a:extLst>
            </p:cNvPr>
            <p:cNvSpPr/>
            <p:nvPr/>
          </p:nvSpPr>
          <p:spPr>
            <a:xfrm>
              <a:off x="945453" y="5136452"/>
              <a:ext cx="1419616" cy="12421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932FE6-A254-4A9E-B189-823EA829DB9C}"/>
                </a:ext>
              </a:extLst>
            </p:cNvPr>
            <p:cNvCxnSpPr/>
            <p:nvPr/>
          </p:nvCxnSpPr>
          <p:spPr>
            <a:xfrm flipV="1">
              <a:off x="2870026" y="1263565"/>
              <a:ext cx="1645083" cy="4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221EA6-B4DC-466D-B3FB-0D4BAFB27488}"/>
                </a:ext>
              </a:extLst>
            </p:cNvPr>
            <p:cNvCxnSpPr/>
            <p:nvPr/>
          </p:nvCxnSpPr>
          <p:spPr>
            <a:xfrm>
              <a:off x="2869746" y="2704671"/>
              <a:ext cx="16437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98340D-5FA5-4636-8169-046435046C3C}"/>
                </a:ext>
              </a:extLst>
            </p:cNvPr>
            <p:cNvCxnSpPr/>
            <p:nvPr/>
          </p:nvCxnSpPr>
          <p:spPr>
            <a:xfrm>
              <a:off x="2871107" y="4240917"/>
              <a:ext cx="16437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8D52D51-8096-43FA-A2F9-2308221768DE}"/>
                </a:ext>
              </a:extLst>
            </p:cNvPr>
            <p:cNvCxnSpPr/>
            <p:nvPr/>
          </p:nvCxnSpPr>
          <p:spPr>
            <a:xfrm>
              <a:off x="2872468" y="5768515"/>
              <a:ext cx="16437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1895C271-FD2E-4E34-AC5F-ED95C7D13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95" t="-428" b="17447"/>
            <a:stretch/>
          </p:blipFill>
          <p:spPr>
            <a:xfrm>
              <a:off x="4579903" y="641452"/>
              <a:ext cx="1461866" cy="1231307"/>
            </a:xfrm>
            <a:prstGeom prst="rect">
              <a:avLst/>
            </a:prstGeom>
          </p:spPr>
        </p:pic>
        <p:pic>
          <p:nvPicPr>
            <p:cNvPr id="16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3F0F3360-FA82-4E9D-BA39-8B738B3768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427" r="380" b="17328"/>
            <a:stretch/>
          </p:blipFill>
          <p:spPr>
            <a:xfrm>
              <a:off x="4578263" y="2087462"/>
              <a:ext cx="1469731" cy="1235746"/>
            </a:xfrm>
            <a:prstGeom prst="rect">
              <a:avLst/>
            </a:prstGeom>
          </p:spPr>
        </p:pic>
        <p:pic>
          <p:nvPicPr>
            <p:cNvPr id="17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C2AD4D45-6584-4BD2-A879-066346A9FF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342" r="380" b="17481"/>
            <a:stretch/>
          </p:blipFill>
          <p:spPr>
            <a:xfrm>
              <a:off x="4578263" y="3613801"/>
              <a:ext cx="1469730" cy="1239648"/>
            </a:xfrm>
            <a:prstGeom prst="rect">
              <a:avLst/>
            </a:prstGeom>
          </p:spPr>
        </p:pic>
        <p:pic>
          <p:nvPicPr>
            <p:cNvPr id="18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54D91191-2EB1-4B82-B525-18410B6AEC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80" b="17175"/>
            <a:stretch/>
          </p:blipFill>
          <p:spPr>
            <a:xfrm>
              <a:off x="4578262" y="5126276"/>
              <a:ext cx="1469730" cy="1280398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6868193-99A8-4745-9E15-5956539BA295}"/>
                </a:ext>
              </a:extLst>
            </p:cNvPr>
            <p:cNvCxnSpPr/>
            <p:nvPr/>
          </p:nvCxnSpPr>
          <p:spPr>
            <a:xfrm flipV="1">
              <a:off x="6092868" y="1260954"/>
              <a:ext cx="1655523" cy="41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C6AA8C6-1BAB-448D-AA54-C780BF422563}"/>
                </a:ext>
              </a:extLst>
            </p:cNvPr>
            <p:cNvCxnSpPr/>
            <p:nvPr/>
          </p:nvCxnSpPr>
          <p:spPr>
            <a:xfrm>
              <a:off x="6100045" y="2702360"/>
              <a:ext cx="1645084" cy="62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66BCA03-948C-4E5A-B548-F65D06C49F0D}"/>
                </a:ext>
              </a:extLst>
            </p:cNvPr>
            <p:cNvCxnSpPr/>
            <p:nvPr/>
          </p:nvCxnSpPr>
          <p:spPr>
            <a:xfrm>
              <a:off x="6096783" y="4243974"/>
              <a:ext cx="1645084" cy="62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106CE8-D578-4234-888E-FEC16C7434FA}"/>
                </a:ext>
              </a:extLst>
            </p:cNvPr>
            <p:cNvCxnSpPr/>
            <p:nvPr/>
          </p:nvCxnSpPr>
          <p:spPr>
            <a:xfrm flipV="1">
              <a:off x="6093521" y="5770976"/>
              <a:ext cx="1655523" cy="41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F44F1E8C-D774-42C7-850B-E91010AFEB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98" b="13636"/>
            <a:stretch/>
          </p:blipFill>
          <p:spPr>
            <a:xfrm>
              <a:off x="8054235" y="689976"/>
              <a:ext cx="1250526" cy="1144995"/>
            </a:xfrm>
            <a:prstGeom prst="rect">
              <a:avLst/>
            </a:prstGeom>
          </p:spPr>
        </p:pic>
        <p:pic>
          <p:nvPicPr>
            <p:cNvPr id="24" name="Picture 24" descr="A close up of a logo&#10;&#10;Description automatically generated">
              <a:extLst>
                <a:ext uri="{FF2B5EF4-FFF2-40B4-BE49-F238E27FC236}">
                  <a16:creationId xmlns:a16="http://schemas.microsoft.com/office/drawing/2014/main" id="{ED15F8E8-9543-47BE-BB5D-85EFB24F44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95" r="523" b="13158"/>
            <a:stretch/>
          </p:blipFill>
          <p:spPr>
            <a:xfrm>
              <a:off x="8059945" y="2128428"/>
              <a:ext cx="1291107" cy="1189740"/>
            </a:xfrm>
            <a:prstGeom prst="rect">
              <a:avLst/>
            </a:prstGeom>
          </p:spPr>
        </p:pic>
        <p:pic>
          <p:nvPicPr>
            <p:cNvPr id="25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7597B231-2AC6-4D1B-9037-1E4B3F9C0D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23" b="13956"/>
            <a:stretch/>
          </p:blipFill>
          <p:spPr>
            <a:xfrm>
              <a:off x="8031191" y="3610154"/>
              <a:ext cx="1319860" cy="1267694"/>
            </a:xfrm>
            <a:prstGeom prst="rect">
              <a:avLst/>
            </a:prstGeom>
          </p:spPr>
        </p:pic>
        <p:pic>
          <p:nvPicPr>
            <p:cNvPr id="26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AC92BCF3-EE13-4E65-BD4B-4AB26884B6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23" b="12067"/>
            <a:stretch/>
          </p:blipFill>
          <p:spPr>
            <a:xfrm>
              <a:off x="8045570" y="5119777"/>
              <a:ext cx="1305483" cy="1276359"/>
            </a:xfrm>
            <a:prstGeom prst="rect">
              <a:avLst/>
            </a:prstGeom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773879-E1A5-4A9A-991E-00CBB85F8E87}"/>
                </a:ext>
              </a:extLst>
            </p:cNvPr>
            <p:cNvSpPr/>
            <p:nvPr/>
          </p:nvSpPr>
          <p:spPr>
            <a:xfrm>
              <a:off x="3050390" y="689393"/>
              <a:ext cx="505150" cy="5094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4425FBA-29C0-4157-9608-202200411CA4}"/>
                </a:ext>
              </a:extLst>
            </p:cNvPr>
            <p:cNvSpPr/>
            <p:nvPr/>
          </p:nvSpPr>
          <p:spPr>
            <a:xfrm>
              <a:off x="3235741" y="689392"/>
              <a:ext cx="505150" cy="5094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EE614A2-1588-410D-8AAF-F7FB4D24826C}"/>
                </a:ext>
              </a:extLst>
            </p:cNvPr>
            <p:cNvSpPr/>
            <p:nvPr/>
          </p:nvSpPr>
          <p:spPr>
            <a:xfrm>
              <a:off x="3421092" y="689392"/>
              <a:ext cx="505150" cy="5094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162FDC9-C5C8-4FE1-9F5F-5870C43AEE83}"/>
                </a:ext>
              </a:extLst>
            </p:cNvPr>
            <p:cNvSpPr/>
            <p:nvPr/>
          </p:nvSpPr>
          <p:spPr>
            <a:xfrm>
              <a:off x="3596146" y="699689"/>
              <a:ext cx="505150" cy="5094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39A1CD4-9968-49D6-B615-17AF13457538}"/>
                </a:ext>
              </a:extLst>
            </p:cNvPr>
            <p:cNvSpPr/>
            <p:nvPr/>
          </p:nvSpPr>
          <p:spPr>
            <a:xfrm>
              <a:off x="3791794" y="689391"/>
              <a:ext cx="505150" cy="5094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b="1" dirty="0">
                  <a:cs typeface="Calibri"/>
                </a:rPr>
                <a:t>$</a:t>
              </a:r>
              <a:endParaRPr lang="en-US" sz="2000" b="1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DA213B1-A7EE-4233-BC38-9039A6042CDF}"/>
                </a:ext>
              </a:extLst>
            </p:cNvPr>
            <p:cNvSpPr/>
            <p:nvPr/>
          </p:nvSpPr>
          <p:spPr>
            <a:xfrm>
              <a:off x="3163660" y="2120717"/>
              <a:ext cx="505150" cy="5094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E0E301-CB51-4A6E-8160-E4FEF4AAC130}"/>
                </a:ext>
              </a:extLst>
            </p:cNvPr>
            <p:cNvSpPr/>
            <p:nvPr/>
          </p:nvSpPr>
          <p:spPr>
            <a:xfrm>
              <a:off x="3349011" y="2120716"/>
              <a:ext cx="505150" cy="5094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210C52-69DE-4387-982B-8DA308F90A93}"/>
                </a:ext>
              </a:extLst>
            </p:cNvPr>
            <p:cNvSpPr/>
            <p:nvPr/>
          </p:nvSpPr>
          <p:spPr>
            <a:xfrm>
              <a:off x="3524065" y="2120716"/>
              <a:ext cx="505150" cy="5094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0EE90F7-A61A-45A6-9A5B-A79BBB63DE81}"/>
                </a:ext>
              </a:extLst>
            </p:cNvPr>
            <p:cNvSpPr/>
            <p:nvPr/>
          </p:nvSpPr>
          <p:spPr>
            <a:xfrm>
              <a:off x="3699118" y="2120715"/>
              <a:ext cx="505150" cy="5094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b="1" dirty="0">
                  <a:cs typeface="Calibri"/>
                </a:rPr>
                <a:t>$</a:t>
              </a:r>
              <a:endParaRPr lang="en-US" sz="2000" b="1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6AACD9-397C-4163-8931-2E29B9544909}"/>
                </a:ext>
              </a:extLst>
            </p:cNvPr>
            <p:cNvSpPr/>
            <p:nvPr/>
          </p:nvSpPr>
          <p:spPr>
            <a:xfrm>
              <a:off x="3379902" y="3665310"/>
              <a:ext cx="505150" cy="5094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CDBF742-287E-4714-BECF-05659E6D579C}"/>
                </a:ext>
              </a:extLst>
            </p:cNvPr>
            <p:cNvSpPr/>
            <p:nvPr/>
          </p:nvSpPr>
          <p:spPr>
            <a:xfrm>
              <a:off x="3554955" y="3665309"/>
              <a:ext cx="505150" cy="5094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b="1" dirty="0">
                  <a:cs typeface="Calibri"/>
                </a:rPr>
                <a:t>$</a:t>
              </a:r>
              <a:endParaRPr lang="en-US" sz="2000" b="1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E136C7D-540C-4138-B312-73DE877D0F01}"/>
                </a:ext>
              </a:extLst>
            </p:cNvPr>
            <p:cNvSpPr/>
            <p:nvPr/>
          </p:nvSpPr>
          <p:spPr>
            <a:xfrm>
              <a:off x="3421090" y="5209903"/>
              <a:ext cx="505150" cy="5094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b="1" dirty="0">
                  <a:cs typeface="Calibri"/>
                </a:rPr>
                <a:t>$</a:t>
              </a:r>
              <a:endParaRPr lang="en-US" sz="2000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8C94A8-50C4-4FB4-A25D-7E56FA3C5290}"/>
              </a:ext>
            </a:extLst>
          </p:cNvPr>
          <p:cNvSpPr txBox="1"/>
          <p:nvPr/>
        </p:nvSpPr>
        <p:spPr>
          <a:xfrm>
            <a:off x="1222032" y="21075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/>
              <a:t>VALIDATOR</a:t>
            </a:r>
            <a:endParaRPr lang="en-US" b="1" u="sng"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D0C85D-7EE3-4A1C-B9A0-949B3B6396D6}"/>
              </a:ext>
            </a:extLst>
          </p:cNvPr>
          <p:cNvSpPr txBox="1"/>
          <p:nvPr/>
        </p:nvSpPr>
        <p:spPr>
          <a:xfrm>
            <a:off x="3280204" y="489636"/>
            <a:ext cx="604863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The higher the Stake placed, </a:t>
            </a:r>
            <a:endParaRPr lang="en-US" sz="2400" b="1" dirty="0">
              <a:cs typeface="Calibri"/>
            </a:endParaRPr>
          </a:p>
          <a:p>
            <a:pPr algn="ctr"/>
            <a:r>
              <a:rPr lang="en-US" sz="2400" b="1" dirty="0">
                <a:cs typeface="Calibri"/>
              </a:rPr>
              <a:t>the higher the chance to be selected</a:t>
            </a:r>
          </a:p>
        </p:txBody>
      </p:sp>
    </p:spTree>
    <p:extLst>
      <p:ext uri="{BB962C8B-B14F-4D97-AF65-F5344CB8AC3E}">
        <p14:creationId xmlns:p14="http://schemas.microsoft.com/office/powerpoint/2010/main" val="335418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B970660-94D9-4BDE-8352-69C6CD4A1428}"/>
              </a:ext>
            </a:extLst>
          </p:cNvPr>
          <p:cNvSpPr/>
          <p:nvPr/>
        </p:nvSpPr>
        <p:spPr>
          <a:xfrm>
            <a:off x="4336511" y="1245269"/>
            <a:ext cx="3508703" cy="339805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989574929">
                  <a:custGeom>
                    <a:avLst/>
                    <a:gdLst>
                      <a:gd name="connsiteX0" fmla="*/ 0 w 2717549"/>
                      <a:gd name="connsiteY0" fmla="*/ 1320898 h 2641796"/>
                      <a:gd name="connsiteX1" fmla="*/ 1358775 w 2717549"/>
                      <a:gd name="connsiteY1" fmla="*/ 0 h 2641796"/>
                      <a:gd name="connsiteX2" fmla="*/ 2717550 w 2717549"/>
                      <a:gd name="connsiteY2" fmla="*/ 1320898 h 2641796"/>
                      <a:gd name="connsiteX3" fmla="*/ 1358775 w 2717549"/>
                      <a:gd name="connsiteY3" fmla="*/ 2641796 h 2641796"/>
                      <a:gd name="connsiteX4" fmla="*/ 0 w 2717549"/>
                      <a:gd name="connsiteY4" fmla="*/ 1320898 h 2641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7549" h="2641796" extrusionOk="0">
                        <a:moveTo>
                          <a:pt x="0" y="1320898"/>
                        </a:moveTo>
                        <a:cubicBezTo>
                          <a:pt x="-156092" y="683827"/>
                          <a:pt x="713125" y="113195"/>
                          <a:pt x="1358775" y="0"/>
                        </a:cubicBezTo>
                        <a:cubicBezTo>
                          <a:pt x="2173952" y="-77389"/>
                          <a:pt x="2681972" y="574304"/>
                          <a:pt x="2717550" y="1320898"/>
                        </a:cubicBezTo>
                        <a:cubicBezTo>
                          <a:pt x="2634175" y="2169759"/>
                          <a:pt x="2213237" y="2602255"/>
                          <a:pt x="1358775" y="2641796"/>
                        </a:cubicBezTo>
                        <a:cubicBezTo>
                          <a:pt x="639056" y="2646387"/>
                          <a:pt x="-155379" y="2078507"/>
                          <a:pt x="0" y="132089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AC666-7B2A-409C-A0F5-90B96E867AF4}"/>
              </a:ext>
            </a:extLst>
          </p:cNvPr>
          <p:cNvSpPr txBox="1"/>
          <p:nvPr/>
        </p:nvSpPr>
        <p:spPr>
          <a:xfrm>
            <a:off x="4078720" y="4964200"/>
            <a:ext cx="40303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Proof of Authority</a:t>
            </a:r>
            <a:endParaRPr lang="en-US" sz="2800" b="1" dirty="0">
              <a:cs typeface="Calibri"/>
            </a:endParaRPr>
          </a:p>
        </p:txBody>
      </p:sp>
      <p:pic>
        <p:nvPicPr>
          <p:cNvPr id="11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B407B5C-7F78-4B3A-9CD5-B34BAE461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" b="24212"/>
          <a:stretch/>
        </p:blipFill>
        <p:spPr>
          <a:xfrm>
            <a:off x="4819617" y="1984331"/>
            <a:ext cx="2539097" cy="192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0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5891B9C-6023-48D1-A8C2-4CAAFA166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" b="12595"/>
          <a:stretch/>
        </p:blipFill>
        <p:spPr>
          <a:xfrm>
            <a:off x="5068867" y="616906"/>
            <a:ext cx="6386195" cy="5623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F96B5D-A488-434F-A100-073195E87778}"/>
              </a:ext>
            </a:extLst>
          </p:cNvPr>
          <p:cNvSpPr txBox="1"/>
          <p:nvPr/>
        </p:nvSpPr>
        <p:spPr>
          <a:xfrm>
            <a:off x="837629" y="1021992"/>
            <a:ext cx="4670767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Validators are selected based</a:t>
            </a:r>
            <a:endParaRPr lang="en-US" sz="2400" b="1" dirty="0">
              <a:cs typeface="Calibri"/>
            </a:endParaRPr>
          </a:p>
          <a:p>
            <a:r>
              <a:rPr lang="en-US" sz="2400" b="1" dirty="0">
                <a:cs typeface="Calibri"/>
              </a:rPr>
              <a:t>on Reputation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CC110F-873A-4279-9483-26AE3B3E94BA}"/>
              </a:ext>
            </a:extLst>
          </p:cNvPr>
          <p:cNvGrpSpPr/>
          <p:nvPr/>
        </p:nvGrpSpPr>
        <p:grpSpPr>
          <a:xfrm>
            <a:off x="6968648" y="1719197"/>
            <a:ext cx="589950" cy="542796"/>
            <a:chOff x="1144045" y="3712923"/>
            <a:chExt cx="589950" cy="54279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B7CFAD0-7428-4444-99E6-052213BD3D95}"/>
                </a:ext>
              </a:extLst>
            </p:cNvPr>
            <p:cNvSpPr/>
            <p:nvPr/>
          </p:nvSpPr>
          <p:spPr>
            <a:xfrm>
              <a:off x="1160745" y="3712923"/>
              <a:ext cx="542796" cy="5427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E96B7190-4AD1-4215-B4F3-95A34C9A6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62" r="488" b="24809"/>
            <a:stretch/>
          </p:blipFill>
          <p:spPr>
            <a:xfrm>
              <a:off x="1144045" y="3758853"/>
              <a:ext cx="589950" cy="42340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551462-84A2-4FCF-8DEB-5F40FAF82F19}"/>
              </a:ext>
            </a:extLst>
          </p:cNvPr>
          <p:cNvGrpSpPr/>
          <p:nvPr/>
        </p:nvGrpSpPr>
        <p:grpSpPr>
          <a:xfrm>
            <a:off x="8404964" y="1719196"/>
            <a:ext cx="542796" cy="542796"/>
            <a:chOff x="3864279" y="3441525"/>
            <a:chExt cx="542796" cy="54279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BE3C58-4C1B-47FE-B5D1-7EB56A5885EF}"/>
                </a:ext>
              </a:extLst>
            </p:cNvPr>
            <p:cNvSpPr/>
            <p:nvPr/>
          </p:nvSpPr>
          <p:spPr>
            <a:xfrm>
              <a:off x="3864279" y="3441525"/>
              <a:ext cx="542796" cy="5427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15526A05-F36F-4A68-BECA-4FCF98096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80" b="14504"/>
            <a:stretch/>
          </p:blipFill>
          <p:spPr>
            <a:xfrm>
              <a:off x="3951962" y="3570962"/>
              <a:ext cx="394580" cy="33073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DEA781-BAAF-4D41-8959-8709A6DBA2A3}"/>
              </a:ext>
            </a:extLst>
          </p:cNvPr>
          <p:cNvGrpSpPr/>
          <p:nvPr/>
        </p:nvGrpSpPr>
        <p:grpSpPr>
          <a:xfrm>
            <a:off x="9807881" y="1719197"/>
            <a:ext cx="589950" cy="542796"/>
            <a:chOff x="1144045" y="3712923"/>
            <a:chExt cx="589950" cy="54279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A51166-F1A0-483E-8DEE-73516684DCB7}"/>
                </a:ext>
              </a:extLst>
            </p:cNvPr>
            <p:cNvSpPr/>
            <p:nvPr/>
          </p:nvSpPr>
          <p:spPr>
            <a:xfrm>
              <a:off x="1160745" y="3712923"/>
              <a:ext cx="542796" cy="5427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F2B2017-BD49-43C1-A916-F2AAA7BF8F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62" r="488" b="24809"/>
            <a:stretch/>
          </p:blipFill>
          <p:spPr>
            <a:xfrm>
              <a:off x="1144045" y="3758853"/>
              <a:ext cx="589950" cy="42340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A4BDEE-1B3C-47F8-85F4-297AD40F542A}"/>
              </a:ext>
            </a:extLst>
          </p:cNvPr>
          <p:cNvGrpSpPr/>
          <p:nvPr/>
        </p:nvGrpSpPr>
        <p:grpSpPr>
          <a:xfrm>
            <a:off x="6985347" y="3712921"/>
            <a:ext cx="542796" cy="542796"/>
            <a:chOff x="3864279" y="3441525"/>
            <a:chExt cx="542796" cy="5427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810CC88-032A-4E6D-93C6-6CFA56877304}"/>
                </a:ext>
              </a:extLst>
            </p:cNvPr>
            <p:cNvSpPr/>
            <p:nvPr/>
          </p:nvSpPr>
          <p:spPr>
            <a:xfrm>
              <a:off x="3864279" y="3441525"/>
              <a:ext cx="542796" cy="5427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70D7CC28-CFC9-4B91-8B9F-F101B0B0B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80" b="14504"/>
            <a:stretch/>
          </p:blipFill>
          <p:spPr>
            <a:xfrm>
              <a:off x="3951962" y="3570962"/>
              <a:ext cx="394580" cy="33073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9D1FEF-90C4-4D09-A4CD-7BD7FA9FA2EE}"/>
              </a:ext>
            </a:extLst>
          </p:cNvPr>
          <p:cNvGrpSpPr/>
          <p:nvPr/>
        </p:nvGrpSpPr>
        <p:grpSpPr>
          <a:xfrm>
            <a:off x="8409141" y="3712923"/>
            <a:ext cx="589950" cy="542796"/>
            <a:chOff x="1144045" y="3712923"/>
            <a:chExt cx="589950" cy="54279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2BDBEE-C618-4400-BD43-8F8BAC3C65F8}"/>
                </a:ext>
              </a:extLst>
            </p:cNvPr>
            <p:cNvSpPr/>
            <p:nvPr/>
          </p:nvSpPr>
          <p:spPr>
            <a:xfrm>
              <a:off x="1160745" y="3712923"/>
              <a:ext cx="542796" cy="5427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4C0606AE-93BD-4573-AEE5-7708C499D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62" r="488" b="24809"/>
            <a:stretch/>
          </p:blipFill>
          <p:spPr>
            <a:xfrm>
              <a:off x="1144045" y="3758853"/>
              <a:ext cx="589950" cy="42340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CB11CD-AB1E-440A-AEDC-0B42942EC4B3}"/>
              </a:ext>
            </a:extLst>
          </p:cNvPr>
          <p:cNvGrpSpPr/>
          <p:nvPr/>
        </p:nvGrpSpPr>
        <p:grpSpPr>
          <a:xfrm>
            <a:off x="9807881" y="3712923"/>
            <a:ext cx="589950" cy="542796"/>
            <a:chOff x="1144045" y="3712923"/>
            <a:chExt cx="589950" cy="54279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54EF695-07C6-4688-98A0-ACEF592167A7}"/>
                </a:ext>
              </a:extLst>
            </p:cNvPr>
            <p:cNvSpPr/>
            <p:nvPr/>
          </p:nvSpPr>
          <p:spPr>
            <a:xfrm>
              <a:off x="1160745" y="3712923"/>
              <a:ext cx="542796" cy="5427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76D9FFCF-B209-497A-A6DC-E9DE794D9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62" r="488" b="24809"/>
            <a:stretch/>
          </p:blipFill>
          <p:spPr>
            <a:xfrm>
              <a:off x="1144045" y="3758853"/>
              <a:ext cx="589950" cy="42340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D3409E-8EBC-4EB9-A437-01E13AAF33E0}"/>
              </a:ext>
            </a:extLst>
          </p:cNvPr>
          <p:cNvGrpSpPr/>
          <p:nvPr/>
        </p:nvGrpSpPr>
        <p:grpSpPr>
          <a:xfrm>
            <a:off x="6968647" y="5737963"/>
            <a:ext cx="589950" cy="542796"/>
            <a:chOff x="1144045" y="3712923"/>
            <a:chExt cx="589950" cy="54279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8B1187D-D72A-41F7-94E6-A32BA9AE8072}"/>
                </a:ext>
              </a:extLst>
            </p:cNvPr>
            <p:cNvSpPr/>
            <p:nvPr/>
          </p:nvSpPr>
          <p:spPr>
            <a:xfrm>
              <a:off x="1160745" y="3712923"/>
              <a:ext cx="542796" cy="5427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920C69B8-C9C8-4630-B60D-02BBADA9C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62" r="488" b="24809"/>
            <a:stretch/>
          </p:blipFill>
          <p:spPr>
            <a:xfrm>
              <a:off x="1144045" y="3758853"/>
              <a:ext cx="589950" cy="423403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74566C-9C7C-4485-BAD6-F198CE6961DA}"/>
              </a:ext>
            </a:extLst>
          </p:cNvPr>
          <p:cNvGrpSpPr/>
          <p:nvPr/>
        </p:nvGrpSpPr>
        <p:grpSpPr>
          <a:xfrm>
            <a:off x="8404962" y="5737961"/>
            <a:ext cx="542796" cy="542796"/>
            <a:chOff x="3864279" y="3441525"/>
            <a:chExt cx="542796" cy="54279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BAB5FA-E145-43C0-8FF3-A4F8AA9CFBBD}"/>
                </a:ext>
              </a:extLst>
            </p:cNvPr>
            <p:cNvSpPr/>
            <p:nvPr/>
          </p:nvSpPr>
          <p:spPr>
            <a:xfrm>
              <a:off x="3864279" y="3441525"/>
              <a:ext cx="542796" cy="5427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F94911C4-C250-4F9A-95A5-DBCF8909AB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80" b="14504"/>
            <a:stretch/>
          </p:blipFill>
          <p:spPr>
            <a:xfrm>
              <a:off x="3951962" y="3570962"/>
              <a:ext cx="394580" cy="33073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99559C-58B9-4D60-988E-1351150F1FB1}"/>
              </a:ext>
            </a:extLst>
          </p:cNvPr>
          <p:cNvGrpSpPr/>
          <p:nvPr/>
        </p:nvGrpSpPr>
        <p:grpSpPr>
          <a:xfrm>
            <a:off x="9845456" y="5737961"/>
            <a:ext cx="542796" cy="542796"/>
            <a:chOff x="3864279" y="3441525"/>
            <a:chExt cx="542796" cy="54279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7A4FFD5-E082-4D37-892A-F690CB8795F4}"/>
                </a:ext>
              </a:extLst>
            </p:cNvPr>
            <p:cNvSpPr/>
            <p:nvPr/>
          </p:nvSpPr>
          <p:spPr>
            <a:xfrm>
              <a:off x="3864279" y="3441525"/>
              <a:ext cx="542796" cy="5427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050C664A-5059-4FB3-ACD9-9E373FBD1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80" b="14504"/>
            <a:stretch/>
          </p:blipFill>
          <p:spPr>
            <a:xfrm>
              <a:off x="3951962" y="3570962"/>
              <a:ext cx="394580" cy="330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97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3C35B4-4327-43F3-910B-1AB2A7220EEE}"/>
              </a:ext>
            </a:extLst>
          </p:cNvPr>
          <p:cNvSpPr txBox="1"/>
          <p:nvPr/>
        </p:nvSpPr>
        <p:spPr>
          <a:xfrm>
            <a:off x="941942" y="872964"/>
            <a:ext cx="4945692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cs typeface="Calibri"/>
              </a:rPr>
              <a:t>BLOCKCHAIN TECHNOLOGY</a:t>
            </a:r>
          </a:p>
        </p:txBody>
      </p:sp>
      <p:pic>
        <p:nvPicPr>
          <p:cNvPr id="6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7A200BD-BDCE-4638-BE0C-BE44026E7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04" r="375" b="13483"/>
          <a:stretch/>
        </p:blipFill>
        <p:spPr>
          <a:xfrm>
            <a:off x="5247729" y="662019"/>
            <a:ext cx="6420064" cy="5571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0357B-BDBE-4864-9D68-0A64947F2ADE}"/>
              </a:ext>
            </a:extLst>
          </p:cNvPr>
          <p:cNvSpPr txBox="1"/>
          <p:nvPr/>
        </p:nvSpPr>
        <p:spPr>
          <a:xfrm>
            <a:off x="1181142" y="2567188"/>
            <a:ext cx="448344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Cryptography</a:t>
            </a:r>
            <a:endParaRPr lang="en-US" sz="2800" b="1" dirty="0">
              <a:cs typeface="Calibri"/>
            </a:endParaRPr>
          </a:p>
          <a:p>
            <a:pPr algn="ctr"/>
            <a:r>
              <a:rPr lang="en-US" sz="2800" b="1" dirty="0">
                <a:cs typeface="Calibri"/>
              </a:rPr>
              <a:t>+</a:t>
            </a:r>
          </a:p>
          <a:p>
            <a:pPr algn="ctr"/>
            <a:r>
              <a:rPr lang="en-US" sz="2800" b="1" dirty="0">
                <a:cs typeface="Calibri"/>
              </a:rPr>
              <a:t>Proof of Work</a:t>
            </a:r>
          </a:p>
          <a:p>
            <a:pPr algn="ctr"/>
            <a:r>
              <a:rPr lang="en-US" sz="2800" b="1" dirty="0">
                <a:cs typeface="Calibri"/>
              </a:rPr>
              <a:t>+</a:t>
            </a:r>
          </a:p>
          <a:p>
            <a:pPr algn="ctr"/>
            <a:r>
              <a:rPr lang="en-US" sz="2800" b="1" dirty="0">
                <a:cs typeface="Calibri"/>
              </a:rPr>
              <a:t>Decentralized</a:t>
            </a:r>
          </a:p>
          <a:p>
            <a:pPr algn="ctr"/>
            <a:r>
              <a:rPr lang="en-US" sz="2800" b="1" dirty="0">
                <a:cs typeface="Calibri"/>
              </a:rPr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403243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F7C317-4E0E-4A08-8A39-BAB43F5B2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35" t="9265" r="28007" b="10543"/>
          <a:stretch/>
        </p:blipFill>
        <p:spPr>
          <a:xfrm>
            <a:off x="2780503" y="692897"/>
            <a:ext cx="5781880" cy="55413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074EA1-26D7-4B15-8A9C-CA3869BA4A0C}"/>
              </a:ext>
            </a:extLst>
          </p:cNvPr>
          <p:cNvSpPr txBox="1"/>
          <p:nvPr/>
        </p:nvSpPr>
        <p:spPr>
          <a:xfrm>
            <a:off x="3434673" y="5970487"/>
            <a:ext cx="44834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Turing Incomplete</a:t>
            </a:r>
            <a:endParaRPr lang="en-US" sz="24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2DEC6-E0CB-4E2E-9567-151677134D20}"/>
              </a:ext>
            </a:extLst>
          </p:cNvPr>
          <p:cNvSpPr txBox="1"/>
          <p:nvPr/>
        </p:nvSpPr>
        <p:spPr>
          <a:xfrm>
            <a:off x="3204635" y="427266"/>
            <a:ext cx="4945692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cs typeface="Calibri"/>
              </a:rPr>
              <a:t>THE BITCOIN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4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1486B33-40A8-40FF-A3A5-01B34121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" b="16794"/>
          <a:stretch/>
        </p:blipFill>
        <p:spPr>
          <a:xfrm>
            <a:off x="1463756" y="970917"/>
            <a:ext cx="4245886" cy="3545256"/>
          </a:xfrm>
          <a:prstGeom prst="rect">
            <a:avLst/>
          </a:prstGeom>
        </p:spPr>
      </p:pic>
      <p:pic>
        <p:nvPicPr>
          <p:cNvPr id="3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0764F8F-D3FD-40F5-8296-9DA5DA0AF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" b="13492"/>
          <a:stretch/>
        </p:blipFill>
        <p:spPr>
          <a:xfrm>
            <a:off x="1430085" y="1077686"/>
            <a:ext cx="4328462" cy="3755573"/>
          </a:xfrm>
          <a:prstGeom prst="rect">
            <a:avLst/>
          </a:prstGeom>
        </p:spPr>
      </p:pic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5A61EB9-0889-421C-B6D7-06492FAD3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485" y="370114"/>
            <a:ext cx="5192485" cy="5170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44414F-0EA9-480B-AA91-ED1C3DCC6780}"/>
              </a:ext>
            </a:extLst>
          </p:cNvPr>
          <p:cNvSpPr txBox="1"/>
          <p:nvPr/>
        </p:nvSpPr>
        <p:spPr>
          <a:xfrm>
            <a:off x="2220685" y="523602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Bitcoin</a:t>
            </a:r>
            <a:endParaRPr lang="en-US" sz="2400" b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B84B7-E3A9-48F2-A5D5-6574C4AA8E41}"/>
              </a:ext>
            </a:extLst>
          </p:cNvPr>
          <p:cNvSpPr txBox="1"/>
          <p:nvPr/>
        </p:nvSpPr>
        <p:spPr>
          <a:xfrm>
            <a:off x="7556047" y="522650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Ethereum</a:t>
            </a:r>
            <a:endParaRPr lang="en-U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456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C6884F0C-B6F6-4787-B39F-88EDF0100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35" t="9265" r="28007" b="10543"/>
          <a:stretch/>
        </p:blipFill>
        <p:spPr>
          <a:xfrm>
            <a:off x="5507277" y="820324"/>
            <a:ext cx="5865386" cy="5645689"/>
          </a:xfrm>
          <a:prstGeom prst="rect">
            <a:avLst/>
          </a:prstGeom>
        </p:spPr>
      </p:pic>
      <p:pic>
        <p:nvPicPr>
          <p:cNvPr id="2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38AC837-0F91-41E3-A6CD-39EF21B5A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68" y="1716661"/>
            <a:ext cx="4117334" cy="409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074EA1-26D7-4B15-8A9C-CA3869BA4A0C}"/>
              </a:ext>
            </a:extLst>
          </p:cNvPr>
          <p:cNvSpPr txBox="1"/>
          <p:nvPr/>
        </p:nvSpPr>
        <p:spPr>
          <a:xfrm>
            <a:off x="920184" y="5479489"/>
            <a:ext cx="44834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DIY Platform for </a:t>
            </a:r>
            <a:r>
              <a:rPr lang="en-US" sz="2000" b="1" dirty="0" err="1"/>
              <a:t>Dapps</a:t>
            </a:r>
            <a:endParaRPr lang="en-US" sz="2000">
              <a:cs typeface="Calibri"/>
            </a:endParaRPr>
          </a:p>
        </p:txBody>
      </p:sp>
      <p:pic>
        <p:nvPicPr>
          <p:cNvPr id="10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1C8C7D-F36C-4C07-904B-9306ACE4B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676" y="1716660"/>
            <a:ext cx="4117334" cy="4095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C2DEC6-E0CB-4E2E-9567-151677134D20}"/>
              </a:ext>
            </a:extLst>
          </p:cNvPr>
          <p:cNvSpPr txBox="1"/>
          <p:nvPr/>
        </p:nvSpPr>
        <p:spPr>
          <a:xfrm>
            <a:off x="941942" y="872964"/>
            <a:ext cx="4945692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cs typeface="Calibri"/>
              </a:rPr>
              <a:t>THE ETHEREUM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3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3C35B4-4327-43F3-910B-1AB2A7220EEE}"/>
              </a:ext>
            </a:extLst>
          </p:cNvPr>
          <p:cNvSpPr txBox="1"/>
          <p:nvPr/>
        </p:nvSpPr>
        <p:spPr>
          <a:xfrm>
            <a:off x="3624600" y="1486070"/>
            <a:ext cx="4945692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cs typeface="Calibri"/>
              </a:rPr>
              <a:t>SMART CONTRACTS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0357B-BDBE-4864-9D68-0A64947F2ADE}"/>
              </a:ext>
            </a:extLst>
          </p:cNvPr>
          <p:cNvSpPr txBox="1"/>
          <p:nvPr/>
        </p:nvSpPr>
        <p:spPr>
          <a:xfrm>
            <a:off x="3853361" y="2671572"/>
            <a:ext cx="448344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en-US" sz="3600" b="1" dirty="0"/>
              <a:t>Self-Executing</a:t>
            </a:r>
            <a:endParaRPr lang="en-US" sz="3600" b="1" dirty="0">
              <a:cs typeface="Calibri"/>
            </a:endParaRPr>
          </a:p>
          <a:p>
            <a:pPr marL="571500" indent="-571500">
              <a:buFont typeface="Wingdings"/>
              <a:buChar char="q"/>
            </a:pPr>
            <a:r>
              <a:rPr lang="en-US" sz="3600" b="1" dirty="0">
                <a:cs typeface="Calibri"/>
              </a:rPr>
              <a:t>Letter Strict</a:t>
            </a:r>
          </a:p>
          <a:p>
            <a:pPr marL="571500" indent="-571500">
              <a:buFont typeface="Wingdings"/>
              <a:buChar char="q"/>
            </a:pPr>
            <a:r>
              <a:rPr lang="en-US" sz="3600" b="1" dirty="0">
                <a:cs typeface="Calibri"/>
              </a:rPr>
              <a:t>Immutable</a:t>
            </a:r>
          </a:p>
          <a:p>
            <a:pPr marL="571500" indent="-571500">
              <a:buFont typeface="Wingdings"/>
              <a:buChar char="q"/>
            </a:pPr>
            <a:r>
              <a:rPr lang="en-US" sz="3600" b="1" dirty="0">
                <a:cs typeface="Calibri"/>
              </a:rPr>
              <a:t>Difficult to Secure</a:t>
            </a:r>
          </a:p>
        </p:txBody>
      </p:sp>
    </p:spTree>
    <p:extLst>
      <p:ext uri="{BB962C8B-B14F-4D97-AF65-F5344CB8AC3E}">
        <p14:creationId xmlns:p14="http://schemas.microsoft.com/office/powerpoint/2010/main" val="133714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0011A8-776B-4853-A5EF-6D1CDAADA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1" y="626459"/>
            <a:ext cx="10172152" cy="55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99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5D99BF-9A09-4FF1-8C5E-3580D892147F}"/>
              </a:ext>
            </a:extLst>
          </p:cNvPr>
          <p:cNvSpPr txBox="1"/>
          <p:nvPr/>
        </p:nvSpPr>
        <p:spPr>
          <a:xfrm>
            <a:off x="3624600" y="2899234"/>
            <a:ext cx="4945692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cs typeface="Calibri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36453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3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3DBD350A-52E4-47F0-8170-6D5E3CF70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68" t="8384" r="6855" b="5793"/>
          <a:stretch/>
        </p:blipFill>
        <p:spPr>
          <a:xfrm>
            <a:off x="1714865" y="1923515"/>
            <a:ext cx="8899957" cy="4219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146D0-CF7F-4881-BBE3-55CF6DF03768}"/>
              </a:ext>
            </a:extLst>
          </p:cNvPr>
          <p:cNvSpPr txBox="1"/>
          <p:nvPr/>
        </p:nvSpPr>
        <p:spPr>
          <a:xfrm>
            <a:off x="3619239" y="800883"/>
            <a:ext cx="4945692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cs typeface="Calibri"/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276479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0CDB1979-E27A-458A-874A-75C6CDB26DF9}"/>
              </a:ext>
            </a:extLst>
          </p:cNvPr>
          <p:cNvSpPr/>
          <p:nvPr/>
        </p:nvSpPr>
        <p:spPr>
          <a:xfrm>
            <a:off x="3938205" y="3790769"/>
            <a:ext cx="4602077" cy="1704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B3B2-5DD5-43E9-810E-8CC65C2B1EAE}"/>
              </a:ext>
            </a:extLst>
          </p:cNvPr>
          <p:cNvSpPr txBox="1"/>
          <p:nvPr/>
        </p:nvSpPr>
        <p:spPr>
          <a:xfrm>
            <a:off x="658729" y="1320466"/>
            <a:ext cx="38160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Address:</a:t>
            </a:r>
            <a:endParaRPr lang="en-US" b="1" dirty="0">
              <a:cs typeface="Calibri"/>
            </a:endParaRPr>
          </a:p>
          <a:p>
            <a:pPr algn="ctr"/>
            <a:r>
              <a:rPr lang="en-US" sz="1600" b="1" dirty="0">
                <a:cs typeface="Calibri"/>
              </a:rPr>
              <a:t>14M1HCMJSxmAndskdjgsu8273KSsj81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1E27A-BF4D-4424-8C95-3E5145ECDA55}"/>
              </a:ext>
            </a:extLst>
          </p:cNvPr>
          <p:cNvSpPr txBox="1"/>
          <p:nvPr/>
        </p:nvSpPr>
        <p:spPr>
          <a:xfrm>
            <a:off x="8030578" y="1322972"/>
            <a:ext cx="342498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+mn-lt"/>
                <a:cs typeface="+mn-lt"/>
              </a:rPr>
              <a:t>Address: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1600" b="1" dirty="0">
                <a:ea typeface="+mn-lt"/>
                <a:cs typeface="+mn-lt"/>
              </a:rPr>
              <a:t>13dP72HD9288hdjsnsj63jHG227bxk72</a:t>
            </a:r>
            <a:endParaRPr lang="en-US" sz="1600">
              <a:cs typeface="Calibri"/>
            </a:endParaRPr>
          </a:p>
          <a:p>
            <a:pPr algn="l"/>
            <a:endParaRPr lang="en-US" sz="16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25D17-EB16-4223-B1F4-1AAE2D256DD7}"/>
              </a:ext>
            </a:extLst>
          </p:cNvPr>
          <p:cNvSpPr txBox="1"/>
          <p:nvPr/>
        </p:nvSpPr>
        <p:spPr>
          <a:xfrm>
            <a:off x="1195137" y="53861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Amy</a:t>
            </a:r>
            <a:endParaRPr lang="en-US" b="1" dirty="0"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0EB374-0DB6-4EA4-9861-18F171B56716}"/>
              </a:ext>
            </a:extLst>
          </p:cNvPr>
          <p:cNvSpPr txBox="1"/>
          <p:nvPr/>
        </p:nvSpPr>
        <p:spPr>
          <a:xfrm>
            <a:off x="8376485" y="53886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Jim</a:t>
            </a:r>
          </a:p>
        </p:txBody>
      </p:sp>
      <p:pic>
        <p:nvPicPr>
          <p:cNvPr id="13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1135DA9-F893-41EA-A92C-937A9932E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" b="14885"/>
          <a:stretch/>
        </p:blipFill>
        <p:spPr>
          <a:xfrm>
            <a:off x="611688" y="2046962"/>
            <a:ext cx="3922743" cy="3378699"/>
          </a:xfrm>
          <a:prstGeom prst="rect">
            <a:avLst/>
          </a:prstGeom>
        </p:spPr>
      </p:pic>
      <p:pic>
        <p:nvPicPr>
          <p:cNvPr id="14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81F479A-3AA6-40FE-BCFF-F0D0C1A76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" b="15649"/>
          <a:stretch/>
        </p:blipFill>
        <p:spPr>
          <a:xfrm>
            <a:off x="7793277" y="2067839"/>
            <a:ext cx="3912305" cy="3326442"/>
          </a:xfrm>
          <a:prstGeom prst="rect">
            <a:avLst/>
          </a:prstGeom>
        </p:spPr>
      </p:pic>
      <p:pic>
        <p:nvPicPr>
          <p:cNvPr id="15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F10DB3CA-24F2-4FDB-B2B6-7EC24A0B39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05" r="380" b="14885"/>
          <a:stretch/>
        </p:blipFill>
        <p:spPr>
          <a:xfrm>
            <a:off x="4526071" y="2351762"/>
            <a:ext cx="1688936" cy="14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0CDB1979-E27A-458A-874A-75C6CDB26DF9}"/>
              </a:ext>
            </a:extLst>
          </p:cNvPr>
          <p:cNvSpPr/>
          <p:nvPr/>
        </p:nvSpPr>
        <p:spPr>
          <a:xfrm>
            <a:off x="4926745" y="3790769"/>
            <a:ext cx="3613537" cy="1498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B3B2-5DD5-43E9-810E-8CC65C2B1EAE}"/>
              </a:ext>
            </a:extLst>
          </p:cNvPr>
          <p:cNvSpPr txBox="1"/>
          <p:nvPr/>
        </p:nvSpPr>
        <p:spPr>
          <a:xfrm>
            <a:off x="658729" y="1320466"/>
            <a:ext cx="38160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Address:</a:t>
            </a:r>
            <a:endParaRPr lang="en-US" b="1" dirty="0">
              <a:cs typeface="Calibri"/>
            </a:endParaRPr>
          </a:p>
          <a:p>
            <a:pPr algn="ctr"/>
            <a:r>
              <a:rPr lang="en-US" sz="1600" b="1" dirty="0">
                <a:cs typeface="Calibri"/>
              </a:rPr>
              <a:t>14M1HCMJSxmAndskdjgsu8273KSsj81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1E27A-BF4D-4424-8C95-3E5145ECDA55}"/>
              </a:ext>
            </a:extLst>
          </p:cNvPr>
          <p:cNvSpPr txBox="1"/>
          <p:nvPr/>
        </p:nvSpPr>
        <p:spPr>
          <a:xfrm>
            <a:off x="8030578" y="1322972"/>
            <a:ext cx="342498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+mn-lt"/>
                <a:cs typeface="+mn-lt"/>
              </a:rPr>
              <a:t>Address: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1600" b="1" dirty="0">
                <a:ea typeface="+mn-lt"/>
                <a:cs typeface="+mn-lt"/>
              </a:rPr>
              <a:t>13dP72HD9288hdjsnsj63jHG227bxk72</a:t>
            </a:r>
            <a:endParaRPr lang="en-US" sz="1600">
              <a:cs typeface="Calibri"/>
            </a:endParaRPr>
          </a:p>
          <a:p>
            <a:pPr algn="l"/>
            <a:endParaRPr lang="en-US" sz="16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25D17-EB16-4223-B1F4-1AAE2D256DD7}"/>
              </a:ext>
            </a:extLst>
          </p:cNvPr>
          <p:cNvSpPr txBox="1"/>
          <p:nvPr/>
        </p:nvSpPr>
        <p:spPr>
          <a:xfrm>
            <a:off x="1195137" y="53861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Amy</a:t>
            </a:r>
            <a:endParaRPr lang="en-US" b="1" dirty="0"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0EB374-0DB6-4EA4-9861-18F171B56716}"/>
              </a:ext>
            </a:extLst>
          </p:cNvPr>
          <p:cNvSpPr txBox="1"/>
          <p:nvPr/>
        </p:nvSpPr>
        <p:spPr>
          <a:xfrm>
            <a:off x="8376485" y="538864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Jim</a:t>
            </a:r>
          </a:p>
          <a:p>
            <a:pPr algn="ctr"/>
            <a:r>
              <a:rPr lang="en-US" b="1" dirty="0">
                <a:cs typeface="Calibri"/>
              </a:rPr>
              <a:t>(Recipient)</a:t>
            </a:r>
          </a:p>
        </p:txBody>
      </p:sp>
      <p:pic>
        <p:nvPicPr>
          <p:cNvPr id="13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1135DA9-F893-41EA-A92C-937A9932E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" b="14885"/>
          <a:stretch/>
        </p:blipFill>
        <p:spPr>
          <a:xfrm>
            <a:off x="611688" y="2046962"/>
            <a:ext cx="3922743" cy="3378699"/>
          </a:xfrm>
          <a:prstGeom prst="rect">
            <a:avLst/>
          </a:prstGeom>
        </p:spPr>
      </p:pic>
      <p:pic>
        <p:nvPicPr>
          <p:cNvPr id="14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81F479A-3AA6-40FE-BCFF-F0D0C1A76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" b="15649"/>
          <a:stretch/>
        </p:blipFill>
        <p:spPr>
          <a:xfrm>
            <a:off x="7793277" y="2067839"/>
            <a:ext cx="3912305" cy="3326442"/>
          </a:xfrm>
          <a:prstGeom prst="rect">
            <a:avLst/>
          </a:prstGeom>
        </p:spPr>
      </p:pic>
      <p:pic>
        <p:nvPicPr>
          <p:cNvPr id="15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F10DB3CA-24F2-4FDB-B2B6-7EC24A0B39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05" r="380" b="14885"/>
          <a:stretch/>
        </p:blipFill>
        <p:spPr>
          <a:xfrm>
            <a:off x="5288071" y="2351762"/>
            <a:ext cx="1688936" cy="1435105"/>
          </a:xfrm>
          <a:prstGeom prst="rect">
            <a:avLst/>
          </a:prstGeom>
        </p:spPr>
      </p:pic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0AEA5EB-EBFA-48CC-A8C2-67EE9942B7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04" r="375" b="13858"/>
          <a:stretch/>
        </p:blipFill>
        <p:spPr>
          <a:xfrm>
            <a:off x="3931508" y="4273267"/>
            <a:ext cx="941198" cy="816501"/>
          </a:xfrm>
          <a:prstGeom prst="rect">
            <a:avLst/>
          </a:prstGeom>
        </p:spPr>
      </p:pic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B7AE6C-1391-4FBF-9D24-534D8D0599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304" r="375" b="22472"/>
          <a:stretch/>
        </p:blipFill>
        <p:spPr>
          <a:xfrm>
            <a:off x="3694670" y="2481537"/>
            <a:ext cx="1281009" cy="101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0CDB1979-E27A-458A-874A-75C6CDB26DF9}"/>
              </a:ext>
            </a:extLst>
          </p:cNvPr>
          <p:cNvSpPr/>
          <p:nvPr/>
        </p:nvSpPr>
        <p:spPr>
          <a:xfrm>
            <a:off x="3361555" y="3698093"/>
            <a:ext cx="1337834" cy="232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B3B2-5DD5-43E9-810E-8CC65C2B1EAE}"/>
              </a:ext>
            </a:extLst>
          </p:cNvPr>
          <p:cNvSpPr txBox="1"/>
          <p:nvPr/>
        </p:nvSpPr>
        <p:spPr>
          <a:xfrm>
            <a:off x="61486" y="1320466"/>
            <a:ext cx="381601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Address:</a:t>
            </a:r>
            <a:endParaRPr lang="en-US" b="1" dirty="0">
              <a:cs typeface="Calibri"/>
            </a:endParaRPr>
          </a:p>
          <a:p>
            <a:pPr algn="ctr"/>
            <a:r>
              <a:rPr lang="en-US" sz="1600" b="1" dirty="0">
                <a:cs typeface="Calibri"/>
              </a:rPr>
              <a:t>14M1HCMJSxmAndskdjgsu8273KSsj81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1E27A-BF4D-4424-8C95-3E5145ECDA55}"/>
              </a:ext>
            </a:extLst>
          </p:cNvPr>
          <p:cNvSpPr txBox="1"/>
          <p:nvPr/>
        </p:nvSpPr>
        <p:spPr>
          <a:xfrm>
            <a:off x="8401280" y="1322972"/>
            <a:ext cx="342498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+mn-lt"/>
                <a:cs typeface="+mn-lt"/>
              </a:rPr>
              <a:t>Address: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1600" b="1" dirty="0">
                <a:ea typeface="+mn-lt"/>
                <a:cs typeface="+mn-lt"/>
              </a:rPr>
              <a:t>13dP72HD9288hdjsnsj63jHG227bxk72</a:t>
            </a:r>
            <a:endParaRPr lang="en-US" sz="1600">
              <a:cs typeface="Calibri"/>
            </a:endParaRPr>
          </a:p>
          <a:p>
            <a:pPr algn="l"/>
            <a:endParaRPr lang="en-US" sz="16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25D17-EB16-4223-B1F4-1AAE2D256DD7}"/>
              </a:ext>
            </a:extLst>
          </p:cNvPr>
          <p:cNvSpPr txBox="1"/>
          <p:nvPr/>
        </p:nvSpPr>
        <p:spPr>
          <a:xfrm>
            <a:off x="597894" y="52110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Amy</a:t>
            </a:r>
            <a:endParaRPr lang="en-US" b="1" dirty="0"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0EB374-0DB6-4EA4-9861-18F171B56716}"/>
              </a:ext>
            </a:extLst>
          </p:cNvPr>
          <p:cNvSpPr txBox="1"/>
          <p:nvPr/>
        </p:nvSpPr>
        <p:spPr>
          <a:xfrm>
            <a:off x="8736890" y="511061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Jim</a:t>
            </a:r>
          </a:p>
          <a:p>
            <a:pPr algn="ctr"/>
            <a:r>
              <a:rPr lang="en-US" b="1" dirty="0">
                <a:cs typeface="Calibri"/>
              </a:rPr>
              <a:t>(Recipient)</a:t>
            </a:r>
          </a:p>
        </p:txBody>
      </p:sp>
      <p:pic>
        <p:nvPicPr>
          <p:cNvPr id="13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1135DA9-F893-41EA-A92C-937A9932E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" b="14885"/>
          <a:stretch/>
        </p:blipFill>
        <p:spPr>
          <a:xfrm>
            <a:off x="4147" y="2016070"/>
            <a:ext cx="3922743" cy="3378699"/>
          </a:xfrm>
          <a:prstGeom prst="rect">
            <a:avLst/>
          </a:prstGeom>
        </p:spPr>
      </p:pic>
      <p:pic>
        <p:nvPicPr>
          <p:cNvPr id="14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81F479A-3AA6-40FE-BCFF-F0D0C1A76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" b="15649"/>
          <a:stretch/>
        </p:blipFill>
        <p:spPr>
          <a:xfrm>
            <a:off x="8153682" y="1933974"/>
            <a:ext cx="3912305" cy="332644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F83491F-1FED-4405-A69F-C58EACC9B751}"/>
              </a:ext>
            </a:extLst>
          </p:cNvPr>
          <p:cNvSpPr/>
          <p:nvPr/>
        </p:nvSpPr>
        <p:spPr>
          <a:xfrm>
            <a:off x="7666254" y="3701548"/>
            <a:ext cx="1338648" cy="24713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3AFF049-95DB-4D69-A678-D0DD1C5B0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756" y="2369664"/>
            <a:ext cx="3400816" cy="29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7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EE90650-6024-48DA-A1E2-762958D43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" b="12350"/>
          <a:stretch/>
        </p:blipFill>
        <p:spPr>
          <a:xfrm>
            <a:off x="1383081" y="2777199"/>
            <a:ext cx="1426076" cy="1250517"/>
          </a:xfrm>
          <a:prstGeom prst="rect">
            <a:avLst/>
          </a:prstGeom>
        </p:spPr>
      </p:pic>
      <p:pic>
        <p:nvPicPr>
          <p:cNvPr id="3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B97DA33-F9A1-43B5-9A99-D8AF55470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4" b="13944"/>
          <a:stretch/>
        </p:blipFill>
        <p:spPr>
          <a:xfrm>
            <a:off x="2547852" y="3343258"/>
            <a:ext cx="816419" cy="68428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D5E0296-4915-4703-8970-8FA001BCCE3F}"/>
              </a:ext>
            </a:extLst>
          </p:cNvPr>
          <p:cNvSpPr/>
          <p:nvPr/>
        </p:nvSpPr>
        <p:spPr>
          <a:xfrm>
            <a:off x="1106765" y="2233809"/>
            <a:ext cx="2717549" cy="2641796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989574929">
                  <a:custGeom>
                    <a:avLst/>
                    <a:gdLst>
                      <a:gd name="connsiteX0" fmla="*/ 0 w 2717549"/>
                      <a:gd name="connsiteY0" fmla="*/ 1320898 h 2641796"/>
                      <a:gd name="connsiteX1" fmla="*/ 1358775 w 2717549"/>
                      <a:gd name="connsiteY1" fmla="*/ 0 h 2641796"/>
                      <a:gd name="connsiteX2" fmla="*/ 2717550 w 2717549"/>
                      <a:gd name="connsiteY2" fmla="*/ 1320898 h 2641796"/>
                      <a:gd name="connsiteX3" fmla="*/ 1358775 w 2717549"/>
                      <a:gd name="connsiteY3" fmla="*/ 2641796 h 2641796"/>
                      <a:gd name="connsiteX4" fmla="*/ 0 w 2717549"/>
                      <a:gd name="connsiteY4" fmla="*/ 1320898 h 2641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7549" h="2641796" extrusionOk="0">
                        <a:moveTo>
                          <a:pt x="0" y="1320898"/>
                        </a:moveTo>
                        <a:cubicBezTo>
                          <a:pt x="-156092" y="683827"/>
                          <a:pt x="713125" y="113195"/>
                          <a:pt x="1358775" y="0"/>
                        </a:cubicBezTo>
                        <a:cubicBezTo>
                          <a:pt x="2173952" y="-77389"/>
                          <a:pt x="2681972" y="574304"/>
                          <a:pt x="2717550" y="1320898"/>
                        </a:cubicBezTo>
                        <a:cubicBezTo>
                          <a:pt x="2634175" y="2169759"/>
                          <a:pt x="2213237" y="2602255"/>
                          <a:pt x="1358775" y="2641796"/>
                        </a:cubicBezTo>
                        <a:cubicBezTo>
                          <a:pt x="639056" y="2646387"/>
                          <a:pt x="-155379" y="2078507"/>
                          <a:pt x="0" y="132089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B647DC9-1825-4482-87D8-BDEC066662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5" b="15299"/>
          <a:stretch/>
        </p:blipFill>
        <p:spPr>
          <a:xfrm>
            <a:off x="4931675" y="3403053"/>
            <a:ext cx="740277" cy="636239"/>
          </a:xfrm>
          <a:prstGeom prst="rect">
            <a:avLst/>
          </a:prstGeom>
        </p:spPr>
      </p:pic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FF6F283-8BC3-41FD-B2B7-302CD3D234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131"/>
          <a:stretch/>
        </p:blipFill>
        <p:spPr>
          <a:xfrm>
            <a:off x="5465076" y="2651937"/>
            <a:ext cx="1828803" cy="151125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C47F2C2-ED44-4A70-9320-401FBB39D5BE}"/>
              </a:ext>
            </a:extLst>
          </p:cNvPr>
          <p:cNvSpPr/>
          <p:nvPr/>
        </p:nvSpPr>
        <p:spPr>
          <a:xfrm>
            <a:off x="4727399" y="2237852"/>
            <a:ext cx="2713971" cy="2640903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051213978">
                  <a:custGeom>
                    <a:avLst/>
                    <a:gdLst>
                      <a:gd name="connsiteX0" fmla="*/ 0 w 2713971"/>
                      <a:gd name="connsiteY0" fmla="*/ 1320452 h 2640903"/>
                      <a:gd name="connsiteX1" fmla="*/ 1356986 w 2713971"/>
                      <a:gd name="connsiteY1" fmla="*/ 0 h 2640903"/>
                      <a:gd name="connsiteX2" fmla="*/ 2713972 w 2713971"/>
                      <a:gd name="connsiteY2" fmla="*/ 1320452 h 2640903"/>
                      <a:gd name="connsiteX3" fmla="*/ 1356986 w 2713971"/>
                      <a:gd name="connsiteY3" fmla="*/ 2640904 h 2640903"/>
                      <a:gd name="connsiteX4" fmla="*/ 0 w 2713971"/>
                      <a:gd name="connsiteY4" fmla="*/ 1320452 h 26409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3971" h="2640903" extrusionOk="0">
                        <a:moveTo>
                          <a:pt x="0" y="1320452"/>
                        </a:moveTo>
                        <a:cubicBezTo>
                          <a:pt x="52920" y="504250"/>
                          <a:pt x="629891" y="47153"/>
                          <a:pt x="1356986" y="0"/>
                        </a:cubicBezTo>
                        <a:cubicBezTo>
                          <a:pt x="2038201" y="-130160"/>
                          <a:pt x="2709542" y="573500"/>
                          <a:pt x="2713972" y="1320452"/>
                        </a:cubicBezTo>
                        <a:cubicBezTo>
                          <a:pt x="2672697" y="2009173"/>
                          <a:pt x="2136230" y="2681031"/>
                          <a:pt x="1356986" y="2640904"/>
                        </a:cubicBezTo>
                        <a:cubicBezTo>
                          <a:pt x="755247" y="2572805"/>
                          <a:pt x="-8756" y="2100000"/>
                          <a:pt x="0" y="13204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CBB51E2-7E80-4924-9C5D-88C5296CA8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80" b="24212"/>
          <a:stretch/>
        </p:blipFill>
        <p:spPr>
          <a:xfrm>
            <a:off x="8722292" y="2746331"/>
            <a:ext cx="2116908" cy="160930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4A338E8-B552-4113-A9CD-6519FFAE01FF}"/>
              </a:ext>
            </a:extLst>
          </p:cNvPr>
          <p:cNvSpPr/>
          <p:nvPr/>
        </p:nvSpPr>
        <p:spPr>
          <a:xfrm>
            <a:off x="8398440" y="2234590"/>
            <a:ext cx="2713970" cy="2640902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872637913">
                  <a:custGeom>
                    <a:avLst/>
                    <a:gdLst>
                      <a:gd name="connsiteX0" fmla="*/ 0 w 2713970"/>
                      <a:gd name="connsiteY0" fmla="*/ 1320451 h 2640902"/>
                      <a:gd name="connsiteX1" fmla="*/ 1356985 w 2713970"/>
                      <a:gd name="connsiteY1" fmla="*/ 0 h 2640902"/>
                      <a:gd name="connsiteX2" fmla="*/ 2713970 w 2713970"/>
                      <a:gd name="connsiteY2" fmla="*/ 1320451 h 2640902"/>
                      <a:gd name="connsiteX3" fmla="*/ 1356985 w 2713970"/>
                      <a:gd name="connsiteY3" fmla="*/ 2640902 h 2640902"/>
                      <a:gd name="connsiteX4" fmla="*/ 0 w 2713970"/>
                      <a:gd name="connsiteY4" fmla="*/ 1320451 h 26409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3970" h="2640902" extrusionOk="0">
                        <a:moveTo>
                          <a:pt x="0" y="1320451"/>
                        </a:moveTo>
                        <a:cubicBezTo>
                          <a:pt x="-20597" y="495112"/>
                          <a:pt x="635007" y="-42728"/>
                          <a:pt x="1356985" y="0"/>
                        </a:cubicBezTo>
                        <a:cubicBezTo>
                          <a:pt x="2143543" y="-60257"/>
                          <a:pt x="2777729" y="705139"/>
                          <a:pt x="2713970" y="1320451"/>
                        </a:cubicBezTo>
                        <a:cubicBezTo>
                          <a:pt x="2622411" y="2150666"/>
                          <a:pt x="2087797" y="2682485"/>
                          <a:pt x="1356985" y="2640902"/>
                        </a:cubicBezTo>
                        <a:cubicBezTo>
                          <a:pt x="595952" y="2625611"/>
                          <a:pt x="63629" y="2007127"/>
                          <a:pt x="0" y="132045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A088B9-EB2F-4CF7-B313-0732863D5598}"/>
              </a:ext>
            </a:extLst>
          </p:cNvPr>
          <p:cNvSpPr txBox="1"/>
          <p:nvPr/>
        </p:nvSpPr>
        <p:spPr>
          <a:xfrm>
            <a:off x="1092504" y="5079957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Proof of Stake</a:t>
            </a:r>
            <a:endParaRPr lang="en-US" sz="2000" b="1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980A5-AFE4-4D01-B0C6-AF81041AE80E}"/>
              </a:ext>
            </a:extLst>
          </p:cNvPr>
          <p:cNvSpPr txBox="1"/>
          <p:nvPr/>
        </p:nvSpPr>
        <p:spPr>
          <a:xfrm>
            <a:off x="4721790" y="5076695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Proof of Work</a:t>
            </a:r>
            <a:endParaRPr lang="en-US" sz="2000" b="1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0D93A6-1F49-41D2-A17D-3E56B01CFA8F}"/>
              </a:ext>
            </a:extLst>
          </p:cNvPr>
          <p:cNvSpPr txBox="1"/>
          <p:nvPr/>
        </p:nvSpPr>
        <p:spPr>
          <a:xfrm>
            <a:off x="8403269" y="508387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Proof of Authority</a:t>
            </a:r>
            <a:endParaRPr lang="en-US" sz="2000" b="1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16E5F6-7034-43FD-A570-A6B4611ECAAC}"/>
              </a:ext>
            </a:extLst>
          </p:cNvPr>
          <p:cNvSpPr txBox="1"/>
          <p:nvPr/>
        </p:nvSpPr>
        <p:spPr>
          <a:xfrm>
            <a:off x="3619239" y="800883"/>
            <a:ext cx="4945692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cs typeface="Calibri"/>
              </a:rPr>
              <a:t>CONSENSUS MECHANISMS</a:t>
            </a:r>
          </a:p>
        </p:txBody>
      </p:sp>
    </p:spTree>
    <p:extLst>
      <p:ext uri="{BB962C8B-B14F-4D97-AF65-F5344CB8AC3E}">
        <p14:creationId xmlns:p14="http://schemas.microsoft.com/office/powerpoint/2010/main" val="122663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E272FEC-ADC1-4B7E-84B7-A4A57A7E5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" b="15299"/>
          <a:stretch/>
        </p:blipFill>
        <p:spPr>
          <a:xfrm>
            <a:off x="4543486" y="2827959"/>
            <a:ext cx="1013446" cy="866276"/>
          </a:xfrm>
          <a:prstGeom prst="rect">
            <a:avLst/>
          </a:prstGeom>
        </p:spPr>
      </p:pic>
      <p:pic>
        <p:nvPicPr>
          <p:cNvPr id="5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5C0EAAA-25D7-4459-A035-DBC8F667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131"/>
          <a:stretch/>
        </p:blipFill>
        <p:spPr>
          <a:xfrm>
            <a:off x="5249415" y="1746163"/>
            <a:ext cx="2504538" cy="2071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BFCCF9-8A36-4016-B9CF-AF0ABA49DA87}"/>
              </a:ext>
            </a:extLst>
          </p:cNvPr>
          <p:cNvSpPr txBox="1"/>
          <p:nvPr/>
        </p:nvSpPr>
        <p:spPr>
          <a:xfrm>
            <a:off x="4078720" y="4964200"/>
            <a:ext cx="40303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Proof of Work</a:t>
            </a:r>
            <a:endParaRPr lang="en-US" sz="2800" b="1" dirty="0"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AFDAEC-3A5A-4118-8712-6174AA83980D}"/>
              </a:ext>
            </a:extLst>
          </p:cNvPr>
          <p:cNvSpPr/>
          <p:nvPr/>
        </p:nvSpPr>
        <p:spPr>
          <a:xfrm>
            <a:off x="4336511" y="1245269"/>
            <a:ext cx="3508703" cy="339805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989574929">
                  <a:custGeom>
                    <a:avLst/>
                    <a:gdLst>
                      <a:gd name="connsiteX0" fmla="*/ 0 w 2717549"/>
                      <a:gd name="connsiteY0" fmla="*/ 1320898 h 2641796"/>
                      <a:gd name="connsiteX1" fmla="*/ 1358775 w 2717549"/>
                      <a:gd name="connsiteY1" fmla="*/ 0 h 2641796"/>
                      <a:gd name="connsiteX2" fmla="*/ 2717550 w 2717549"/>
                      <a:gd name="connsiteY2" fmla="*/ 1320898 h 2641796"/>
                      <a:gd name="connsiteX3" fmla="*/ 1358775 w 2717549"/>
                      <a:gd name="connsiteY3" fmla="*/ 2641796 h 2641796"/>
                      <a:gd name="connsiteX4" fmla="*/ 0 w 2717549"/>
                      <a:gd name="connsiteY4" fmla="*/ 1320898 h 2641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7549" h="2641796" extrusionOk="0">
                        <a:moveTo>
                          <a:pt x="0" y="1320898"/>
                        </a:moveTo>
                        <a:cubicBezTo>
                          <a:pt x="-156092" y="683827"/>
                          <a:pt x="713125" y="113195"/>
                          <a:pt x="1358775" y="0"/>
                        </a:cubicBezTo>
                        <a:cubicBezTo>
                          <a:pt x="2173952" y="-77389"/>
                          <a:pt x="2681972" y="574304"/>
                          <a:pt x="2717550" y="1320898"/>
                        </a:cubicBezTo>
                        <a:cubicBezTo>
                          <a:pt x="2634175" y="2169759"/>
                          <a:pt x="2213237" y="2602255"/>
                          <a:pt x="1358775" y="2641796"/>
                        </a:cubicBezTo>
                        <a:cubicBezTo>
                          <a:pt x="639056" y="2646387"/>
                          <a:pt x="-155379" y="2078507"/>
                          <a:pt x="0" y="132089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0CDB1979-E27A-458A-874A-75C6CDB26DF9}"/>
              </a:ext>
            </a:extLst>
          </p:cNvPr>
          <p:cNvSpPr/>
          <p:nvPr/>
        </p:nvSpPr>
        <p:spPr>
          <a:xfrm>
            <a:off x="3664267" y="2215847"/>
            <a:ext cx="1139506" cy="2009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1135DA9-F893-41EA-A92C-937A9932E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" b="14885"/>
          <a:stretch/>
        </p:blipFill>
        <p:spPr>
          <a:xfrm>
            <a:off x="713955" y="565139"/>
            <a:ext cx="3442579" cy="2971604"/>
          </a:xfrm>
          <a:prstGeom prst="rect">
            <a:avLst/>
          </a:prstGeom>
        </p:spPr>
      </p:pic>
      <p:pic>
        <p:nvPicPr>
          <p:cNvPr id="14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81F479A-3AA6-40FE-BCFF-F0D0C1A76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" b="15649"/>
          <a:stretch/>
        </p:blipFill>
        <p:spPr>
          <a:xfrm>
            <a:off x="8038860" y="566550"/>
            <a:ext cx="3432141" cy="291934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F83491F-1FED-4405-A69F-C58EACC9B751}"/>
              </a:ext>
            </a:extLst>
          </p:cNvPr>
          <p:cNvSpPr/>
          <p:nvPr/>
        </p:nvSpPr>
        <p:spPr>
          <a:xfrm>
            <a:off x="7509678" y="2219302"/>
            <a:ext cx="1140320" cy="2158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EB7B38D-7B09-430E-81BF-E902AEE24C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0" b="16794"/>
          <a:stretch/>
        </p:blipFill>
        <p:spPr>
          <a:xfrm>
            <a:off x="3210838" y="5157591"/>
            <a:ext cx="1146143" cy="967282"/>
          </a:xfrm>
          <a:prstGeom prst="rect">
            <a:avLst/>
          </a:prstGeom>
        </p:spPr>
      </p:pic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4FA4A5B-7314-4D96-BD35-A80E3AAA59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0" b="12977"/>
          <a:stretch/>
        </p:blipFill>
        <p:spPr>
          <a:xfrm>
            <a:off x="3471798" y="4186825"/>
            <a:ext cx="613785" cy="518750"/>
          </a:xfrm>
          <a:prstGeom prst="rect">
            <a:avLst/>
          </a:prstGeom>
        </p:spPr>
      </p:pic>
      <p:pic>
        <p:nvPicPr>
          <p:cNvPr id="6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E2068D5-1F23-421F-A1D8-B454B5223E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80" b="13740"/>
          <a:stretch/>
        </p:blipFill>
        <p:spPr>
          <a:xfrm>
            <a:off x="5173249" y="4531290"/>
            <a:ext cx="1845512" cy="1593837"/>
          </a:xfrm>
          <a:prstGeom prst="rect">
            <a:avLst/>
          </a:prstGeom>
        </p:spPr>
      </p:pic>
      <p:pic>
        <p:nvPicPr>
          <p:cNvPr id="8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49D50D52-7F6B-473B-BBDA-B397F0D5961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80" b="16794"/>
          <a:stretch/>
        </p:blipFill>
        <p:spPr>
          <a:xfrm>
            <a:off x="7845467" y="5157592"/>
            <a:ext cx="1198335" cy="9881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0A2BD1-3840-433A-A665-D9C2665848F0}"/>
              </a:ext>
            </a:extLst>
          </p:cNvPr>
          <p:cNvSpPr txBox="1"/>
          <p:nvPr/>
        </p:nvSpPr>
        <p:spPr>
          <a:xfrm>
            <a:off x="2407085" y="4839222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Guesses Number</a:t>
            </a:r>
            <a:endParaRPr lang="en-US" sz="2000" b="1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F5D76-462F-4C3F-AD86-B2B183FD19FC}"/>
              </a:ext>
            </a:extLst>
          </p:cNvPr>
          <p:cNvSpPr txBox="1"/>
          <p:nvPr/>
        </p:nvSpPr>
        <p:spPr>
          <a:xfrm>
            <a:off x="7069768" y="4835960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Receives Reward</a:t>
            </a:r>
            <a:endParaRPr lang="en-US" sz="2000" b="1">
              <a:cs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AC09B5-B4E1-4EF5-B6DD-BC595C0F9C65}"/>
              </a:ext>
            </a:extLst>
          </p:cNvPr>
          <p:cNvSpPr/>
          <p:nvPr/>
        </p:nvSpPr>
        <p:spPr>
          <a:xfrm>
            <a:off x="5110357" y="4238756"/>
            <a:ext cx="1962410" cy="193109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0B7D363F-589F-4BA4-8803-F890407865D6}"/>
              </a:ext>
            </a:extLst>
          </p:cNvPr>
          <p:cNvSpPr/>
          <p:nvPr/>
        </p:nvSpPr>
        <p:spPr>
          <a:xfrm>
            <a:off x="5979596" y="3577187"/>
            <a:ext cx="114822" cy="48016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4923A29-469C-443B-AB76-E5A4DDA91B15}"/>
              </a:ext>
            </a:extLst>
          </p:cNvPr>
          <p:cNvSpPr/>
          <p:nvPr/>
        </p:nvSpPr>
        <p:spPr>
          <a:xfrm>
            <a:off x="6164225" y="3605240"/>
            <a:ext cx="114822" cy="4906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9C392AD-8916-418C-94F6-4CD6D12D85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0016" y="1002239"/>
            <a:ext cx="3066789" cy="26405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281DA2-D67A-446F-A8A1-1C08F8F991DC}"/>
              </a:ext>
            </a:extLst>
          </p:cNvPr>
          <p:cNvSpPr txBox="1"/>
          <p:nvPr/>
        </p:nvSpPr>
        <p:spPr>
          <a:xfrm>
            <a:off x="3619239" y="326430"/>
            <a:ext cx="4945692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cs typeface="Calibri"/>
              </a:rPr>
              <a:t>PROOF OF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3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9AD7DF5-460E-4160-AD92-AC2953B35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" b="12350"/>
          <a:stretch/>
        </p:blipFill>
        <p:spPr>
          <a:xfrm>
            <a:off x="4505641" y="2023166"/>
            <a:ext cx="2095218" cy="1837589"/>
          </a:xfrm>
          <a:prstGeom prst="rect">
            <a:avLst/>
          </a:prstGeom>
        </p:spPr>
      </p:pic>
      <p:pic>
        <p:nvPicPr>
          <p:cNvPr id="5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71B66B7-CEAC-4017-B30E-68507C921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4" b="13944"/>
          <a:stretch/>
        </p:blipFill>
        <p:spPr>
          <a:xfrm>
            <a:off x="6216945" y="2854969"/>
            <a:ext cx="1199499" cy="100552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B970660-94D9-4BDE-8352-69C6CD4A1428}"/>
              </a:ext>
            </a:extLst>
          </p:cNvPr>
          <p:cNvSpPr/>
          <p:nvPr/>
        </p:nvSpPr>
        <p:spPr>
          <a:xfrm>
            <a:off x="4336511" y="1245269"/>
            <a:ext cx="3508703" cy="339805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989574929">
                  <a:custGeom>
                    <a:avLst/>
                    <a:gdLst>
                      <a:gd name="connsiteX0" fmla="*/ 0 w 2717549"/>
                      <a:gd name="connsiteY0" fmla="*/ 1320898 h 2641796"/>
                      <a:gd name="connsiteX1" fmla="*/ 1358775 w 2717549"/>
                      <a:gd name="connsiteY1" fmla="*/ 0 h 2641796"/>
                      <a:gd name="connsiteX2" fmla="*/ 2717550 w 2717549"/>
                      <a:gd name="connsiteY2" fmla="*/ 1320898 h 2641796"/>
                      <a:gd name="connsiteX3" fmla="*/ 1358775 w 2717549"/>
                      <a:gd name="connsiteY3" fmla="*/ 2641796 h 2641796"/>
                      <a:gd name="connsiteX4" fmla="*/ 0 w 2717549"/>
                      <a:gd name="connsiteY4" fmla="*/ 1320898 h 2641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7549" h="2641796" extrusionOk="0">
                        <a:moveTo>
                          <a:pt x="0" y="1320898"/>
                        </a:moveTo>
                        <a:cubicBezTo>
                          <a:pt x="-156092" y="683827"/>
                          <a:pt x="713125" y="113195"/>
                          <a:pt x="1358775" y="0"/>
                        </a:cubicBezTo>
                        <a:cubicBezTo>
                          <a:pt x="2173952" y="-77389"/>
                          <a:pt x="2681972" y="574304"/>
                          <a:pt x="2717550" y="1320898"/>
                        </a:cubicBezTo>
                        <a:cubicBezTo>
                          <a:pt x="2634175" y="2169759"/>
                          <a:pt x="2213237" y="2602255"/>
                          <a:pt x="1358775" y="2641796"/>
                        </a:cubicBezTo>
                        <a:cubicBezTo>
                          <a:pt x="639056" y="2646387"/>
                          <a:pt x="-155379" y="2078507"/>
                          <a:pt x="0" y="132089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AC666-7B2A-409C-A0F5-90B96E867AF4}"/>
              </a:ext>
            </a:extLst>
          </p:cNvPr>
          <p:cNvSpPr txBox="1"/>
          <p:nvPr/>
        </p:nvSpPr>
        <p:spPr>
          <a:xfrm>
            <a:off x="4078720" y="4964200"/>
            <a:ext cx="40303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Proof of Stake</a:t>
            </a:r>
            <a:endParaRPr lang="en-US" sz="28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436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1263</cp:revision>
  <dcterms:created xsi:type="dcterms:W3CDTF">2020-09-05T08:40:12Z</dcterms:created>
  <dcterms:modified xsi:type="dcterms:W3CDTF">2020-09-06T09:52:23Z</dcterms:modified>
</cp:coreProperties>
</file>