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5" r:id="rId2"/>
  </p:sldMasterIdLst>
  <p:notesMasterIdLst>
    <p:notesMasterId r:id="rId22"/>
  </p:notesMasterIdLst>
  <p:sldIdLst>
    <p:sldId id="256" r:id="rId3"/>
    <p:sldId id="258" r:id="rId4"/>
    <p:sldId id="259" r:id="rId5"/>
    <p:sldId id="260" r:id="rId6"/>
    <p:sldId id="261" r:id="rId7"/>
    <p:sldId id="299" r:id="rId8"/>
    <p:sldId id="298" r:id="rId9"/>
    <p:sldId id="262" r:id="rId10"/>
    <p:sldId id="263" r:id="rId11"/>
    <p:sldId id="264" r:id="rId12"/>
    <p:sldId id="291" r:id="rId13"/>
    <p:sldId id="292" r:id="rId14"/>
    <p:sldId id="289" r:id="rId15"/>
    <p:sldId id="272" r:id="rId16"/>
    <p:sldId id="295" r:id="rId17"/>
    <p:sldId id="296" r:id="rId18"/>
    <p:sldId id="267" r:id="rId19"/>
    <p:sldId id="297" r:id="rId20"/>
    <p:sldId id="285" r:id="rId2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Montserrat Black" panose="00000A00000000000000" pitchFamily="2" charset="0"/>
      <p:bold r:id="rId27"/>
      <p:italic r:id="rId28"/>
      <p:boldItalic r:id="rId29"/>
    </p:embeddedFont>
    <p:embeddedFont>
      <p:font typeface="Montserrat Light" panose="00000400000000000000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7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78"/>
  </p:normalViewPr>
  <p:slideViewPr>
    <p:cSldViewPr snapToGrid="0">
      <p:cViewPr varScale="1">
        <p:scale>
          <a:sx n="93" d="100"/>
          <a:sy n="93" d="100"/>
        </p:scale>
        <p:origin x="520" y="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4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55f88139f9_2_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155f88139f9_2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a60932197f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g1a60932197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55f88139f9_2_1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g155f88139f9_2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28739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a60932197f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g1a60932197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36643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55f88139f9_2_1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g155f88139f9_2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86972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55f88139f9_2_2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g155f88139f9_2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55f88139f9_2_2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g155f88139f9_2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00467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55f88139f9_2_2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g155f88139f9_2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91353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a60932197f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g1a60932197f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55f88139f9_2_2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g155f88139f9_2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73337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155f88139f9_2_80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g155f88139f9_2_8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55f88139f9_2_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155f88139f9_2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55f88139f9_2_2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g155f88139f9_2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a4d733f216_1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1a4d733f216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a4d733f216_1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g1a4d733f216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a60932197f_0_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1a60932197f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6945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a4d733f216_1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g1a4d733f216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6172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a60932197f_0_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1a60932197f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55f88139f9_2_1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g155f88139f9_2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pptmon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pptmon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pptmon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.png"/><Relationship Id="rId5" Type="http://schemas.openxmlformats.org/officeDocument/2006/relationships/hyperlink" Target="http://www.pptmon.com/" TargetMode="External"/><Relationship Id="rId4" Type="http://schemas.openxmlformats.org/officeDocument/2006/relationships/hyperlink" Target="https://pptmon.com/" TargetMode="Externa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2.xml"/><Relationship Id="rId5" Type="http://schemas.openxmlformats.org/officeDocument/2006/relationships/hyperlink" Target="http://www.pptmon.com/" TargetMode="External"/><Relationship Id="rId4" Type="http://schemas.openxmlformats.org/officeDocument/2006/relationships/hyperlink" Target="https://pptmon.com/" TargetMode="Externa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hyperlink" Target="http://pptmon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PTMON title">
  <p:cSld name="PPTMON title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4"/>
          <p:cNvPicPr preferRelativeResize="0"/>
          <p:nvPr/>
        </p:nvPicPr>
        <p:blipFill rotWithShape="1">
          <a:blip r:embed="rId2">
            <a:alphaModFix/>
          </a:blip>
          <a:srcRect l="61974"/>
          <a:stretch/>
        </p:blipFill>
        <p:spPr>
          <a:xfrm>
            <a:off x="5666874" y="0"/>
            <a:ext cx="3477126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l="29909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4">
            <a:hlinkClick r:id="rId5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PPTMON slide">
  <p:cSld name="3_PPTMON slid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6"/>
          <p:cNvPicPr preferRelativeResize="0"/>
          <p:nvPr/>
        </p:nvPicPr>
        <p:blipFill rotWithShape="1">
          <a:blip r:embed="rId2">
            <a:alphaModFix/>
          </a:blip>
          <a:srcRect b="71575"/>
          <a:stretch/>
        </p:blipFill>
        <p:spPr>
          <a:xfrm>
            <a:off x="0" y="0"/>
            <a:ext cx="9144000" cy="1462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6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l="29909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6">
            <a:hlinkClick r:id="rId5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PPTMON slide">
  <p:cSld name="4_PPTMON slide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7"/>
          <p:cNvPicPr preferRelativeResize="0"/>
          <p:nvPr/>
        </p:nvPicPr>
        <p:blipFill rotWithShape="1">
          <a:blip r:embed="rId2">
            <a:alphaModFix/>
          </a:blip>
          <a:srcRect l="21875" t="23065" r="21874" b="21965"/>
          <a:stretch/>
        </p:blipFill>
        <p:spPr>
          <a:xfrm>
            <a:off x="2000250" y="1158044"/>
            <a:ext cx="5143500" cy="2827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7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l="29909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7">
            <a:hlinkClick r:id="rId5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PPTMON slide">
  <p:cSld name="5_PPTMON slide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/>
          <p:nvPr/>
        </p:nvSpPr>
        <p:spPr>
          <a:xfrm>
            <a:off x="365760" y="342900"/>
            <a:ext cx="8412480" cy="4457700"/>
          </a:xfrm>
          <a:prstGeom prst="rect">
            <a:avLst/>
          </a:prstGeom>
          <a:solidFill>
            <a:srgbClr val="F8B6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1A194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70" name="Google Shape;70;p18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l="29909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8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p18"/>
          <p:cNvPicPr preferRelativeResize="0"/>
          <p:nvPr/>
        </p:nvPicPr>
        <p:blipFill rotWithShape="1">
          <a:blip r:embed="rId6">
            <a:alphaModFix/>
          </a:blip>
          <a:srcRect l="3999" t="6666" r="4000" b="6665"/>
          <a:stretch/>
        </p:blipFill>
        <p:spPr>
          <a:xfrm>
            <a:off x="365760" y="342900"/>
            <a:ext cx="8412480" cy="44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PTMON slide">
  <p:cSld name="PPTMON slide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20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l="29909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20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PPTMON slide">
  <p:cSld name="9_PPTMON slide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3"/>
          <p:cNvPicPr preferRelativeResize="0"/>
          <p:nvPr/>
        </p:nvPicPr>
        <p:blipFill rotWithShape="1">
          <a:blip r:embed="rId2">
            <a:alphaModFix/>
          </a:blip>
          <a:srcRect l="585" r="66227"/>
          <a:stretch/>
        </p:blipFill>
        <p:spPr>
          <a:xfrm>
            <a:off x="0" y="0"/>
            <a:ext cx="303466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23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l="29909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23">
            <a:hlinkClick r:id="rId5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5" r:id="rId5"/>
    <p:sldLayoutId id="2147483668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9"/>
          <p:cNvSpPr txBox="1"/>
          <p:nvPr/>
        </p:nvSpPr>
        <p:spPr>
          <a:xfrm>
            <a:off x="229251" y="1354153"/>
            <a:ext cx="5368800" cy="407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r>
              <a:rPr lang="en-US" altLang="ko" sz="2200" dirty="0">
                <a:solidFill>
                  <a:schemeClr val="dk1"/>
                </a:solidFill>
                <a:latin typeface="Montserrat Black"/>
                <a:sym typeface="Calibri"/>
              </a:rPr>
              <a:t>Bank Loan Default Prediction</a:t>
            </a:r>
            <a:endParaRPr sz="2200" dirty="0">
              <a:solidFill>
                <a:schemeClr val="dk1"/>
              </a:solidFill>
              <a:latin typeface="Montserrat Black"/>
              <a:sym typeface="Calibri"/>
            </a:endParaRPr>
          </a:p>
        </p:txBody>
      </p:sp>
      <p:sp>
        <p:nvSpPr>
          <p:cNvPr id="119" name="Google Shape;119;p29"/>
          <p:cNvSpPr txBox="1"/>
          <p:nvPr/>
        </p:nvSpPr>
        <p:spPr>
          <a:xfrm>
            <a:off x="4938002" y="2630750"/>
            <a:ext cx="3885000" cy="15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u="sng" dirty="0">
                <a:solidFill>
                  <a:schemeClr val="lt1"/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Group 18</a:t>
            </a:r>
            <a:endParaRPr b="1" u="sng" dirty="0">
              <a:solidFill>
                <a:schemeClr val="lt1"/>
              </a:solidFill>
              <a:latin typeface="Calibri" panose="020F0502020204030204" pitchFamily="34" charset="0"/>
              <a:ea typeface="Montserrat"/>
              <a:cs typeface="Calibri" panose="020F0502020204030204" pitchFamily="34" charset="0"/>
              <a:sym typeface="Montserrat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chemeClr val="lt1"/>
                </a:solidFill>
                <a:latin typeface="Calibri" panose="020F0502020204030204" pitchFamily="34" charset="0"/>
                <a:ea typeface="Montserrat Light"/>
                <a:cs typeface="Calibri" panose="020F0502020204030204" pitchFamily="34" charset="0"/>
                <a:sym typeface="Montserrat Light"/>
              </a:rPr>
              <a:t>Srivats Narain </a:t>
            </a:r>
            <a:endParaRPr dirty="0">
              <a:solidFill>
                <a:schemeClr val="lt1"/>
              </a:solidFill>
              <a:latin typeface="Calibri" panose="020F0502020204030204" pitchFamily="34" charset="0"/>
              <a:ea typeface="Montserrat Light"/>
              <a:cs typeface="Calibri" panose="020F0502020204030204" pitchFamily="34" charset="0"/>
              <a:sym typeface="Montserrat Light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chemeClr val="lt1"/>
                </a:solidFill>
                <a:latin typeface="Calibri" panose="020F0502020204030204" pitchFamily="34" charset="0"/>
                <a:ea typeface="Montserrat Light"/>
                <a:cs typeface="Calibri" panose="020F0502020204030204" pitchFamily="34" charset="0"/>
                <a:sym typeface="Montserrat Light"/>
              </a:rPr>
              <a:t>Aishwarya Sadagopan</a:t>
            </a:r>
            <a:endParaRPr dirty="0">
              <a:solidFill>
                <a:schemeClr val="lt1"/>
              </a:solidFill>
              <a:latin typeface="Calibri" panose="020F0502020204030204" pitchFamily="34" charset="0"/>
              <a:ea typeface="Montserrat Light"/>
              <a:cs typeface="Calibri" panose="020F0502020204030204" pitchFamily="34" charset="0"/>
              <a:sym typeface="Montserrat Light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chemeClr val="lt1"/>
                </a:solidFill>
                <a:latin typeface="Calibri" panose="020F0502020204030204" pitchFamily="34" charset="0"/>
                <a:ea typeface="Montserrat Light"/>
                <a:cs typeface="Calibri" panose="020F0502020204030204" pitchFamily="34" charset="0"/>
                <a:sym typeface="Montserrat Light"/>
              </a:rPr>
              <a:t>Madathil Geetanjali Menon </a:t>
            </a:r>
            <a:endParaRPr dirty="0">
              <a:solidFill>
                <a:schemeClr val="lt1"/>
              </a:solidFill>
              <a:latin typeface="Calibri" panose="020F0502020204030204" pitchFamily="34" charset="0"/>
              <a:ea typeface="Montserrat Light"/>
              <a:cs typeface="Calibri" panose="020F0502020204030204" pitchFamily="34" charset="0"/>
              <a:sym typeface="Montserrat Light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chemeClr val="lt1"/>
                </a:solidFill>
                <a:latin typeface="Calibri" panose="020F0502020204030204" pitchFamily="34" charset="0"/>
                <a:ea typeface="Montserrat Light"/>
                <a:cs typeface="Calibri" panose="020F0502020204030204" pitchFamily="34" charset="0"/>
                <a:sym typeface="Montserrat Light"/>
              </a:rPr>
              <a:t>Gunakshi Sharma </a:t>
            </a:r>
            <a:endParaRPr dirty="0">
              <a:solidFill>
                <a:schemeClr val="lt1"/>
              </a:solidFill>
              <a:latin typeface="Calibri" panose="020F0502020204030204" pitchFamily="34" charset="0"/>
              <a:ea typeface="Montserrat Light"/>
              <a:cs typeface="Calibri" panose="020F0502020204030204" pitchFamily="34" charset="0"/>
              <a:sym typeface="Montserrat Light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chemeClr val="lt1"/>
                </a:solidFill>
                <a:latin typeface="Calibri" panose="020F0502020204030204" pitchFamily="34" charset="0"/>
                <a:ea typeface="Montserrat Light"/>
                <a:cs typeface="Calibri" panose="020F0502020204030204" pitchFamily="34" charset="0"/>
                <a:sym typeface="Montserrat Light"/>
              </a:rPr>
              <a:t>Sai Sravanthi Varanasi </a:t>
            </a:r>
            <a:endParaRPr dirty="0">
              <a:solidFill>
                <a:schemeClr val="lt1"/>
              </a:solidFill>
              <a:latin typeface="Calibri" panose="020F0502020204030204" pitchFamily="34" charset="0"/>
              <a:ea typeface="Montserrat Light"/>
              <a:cs typeface="Calibri" panose="020F0502020204030204" pitchFamily="34" charset="0"/>
              <a:sym typeface="Montserrat Light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chemeClr val="lt1"/>
                </a:solidFill>
                <a:latin typeface="Calibri" panose="020F0502020204030204" pitchFamily="34" charset="0"/>
                <a:ea typeface="Montserrat Light"/>
                <a:cs typeface="Calibri" panose="020F0502020204030204" pitchFamily="34" charset="0"/>
                <a:sym typeface="Montserrat Light"/>
              </a:rPr>
              <a:t>Varsha Sharma</a:t>
            </a:r>
            <a:endParaRPr dirty="0">
              <a:solidFill>
                <a:schemeClr val="lt1"/>
              </a:solidFill>
              <a:latin typeface="Calibri" panose="020F0502020204030204" pitchFamily="34" charset="0"/>
              <a:ea typeface="Montserrat Light"/>
              <a:cs typeface="Calibri" panose="020F0502020204030204" pitchFamily="34" charset="0"/>
              <a:sym typeface="Montserrat Light"/>
            </a:endParaRPr>
          </a:p>
        </p:txBody>
      </p:sp>
      <p:sp>
        <p:nvSpPr>
          <p:cNvPr id="120" name="Google Shape;120;p29"/>
          <p:cNvSpPr txBox="1"/>
          <p:nvPr/>
        </p:nvSpPr>
        <p:spPr>
          <a:xfrm>
            <a:off x="6199546" y="4235528"/>
            <a:ext cx="2623458" cy="28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chemeClr val="lt1"/>
                </a:solidFill>
                <a:latin typeface="Calibri" panose="020F0502020204030204" pitchFamily="34" charset="0"/>
                <a:ea typeface="Montserrat Black"/>
                <a:cs typeface="Calibri" panose="020F0502020204030204" pitchFamily="34" charset="0"/>
                <a:sym typeface="Montserrat Black"/>
              </a:rPr>
              <a:t>06.12.2022.</a:t>
            </a:r>
            <a:endParaRPr dirty="0">
              <a:solidFill>
                <a:schemeClr val="lt1"/>
              </a:solidFill>
              <a:latin typeface="Calibri" panose="020F0502020204030204" pitchFamily="34" charset="0"/>
              <a:ea typeface="Montserrat Light"/>
              <a:cs typeface="Calibri" panose="020F0502020204030204" pitchFamily="34" charset="0"/>
              <a:sym typeface="Montserrat Light"/>
            </a:endParaRPr>
          </a:p>
        </p:txBody>
      </p:sp>
      <p:sp>
        <p:nvSpPr>
          <p:cNvPr id="121" name="Google Shape;121;p29"/>
          <p:cNvSpPr/>
          <p:nvPr/>
        </p:nvSpPr>
        <p:spPr>
          <a:xfrm>
            <a:off x="382741" y="517485"/>
            <a:ext cx="611400" cy="223200"/>
          </a:xfrm>
          <a:prstGeom prst="rect">
            <a:avLst/>
          </a:prstGeom>
          <a:solidFill>
            <a:srgbClr val="2D73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122" name="Google Shape;12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375" y="2844725"/>
            <a:ext cx="2670900" cy="18736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749442A-BE70-80B0-0087-5BBD3C8D1F4C}"/>
              </a:ext>
            </a:extLst>
          </p:cNvPr>
          <p:cNvSpPr/>
          <p:nvPr/>
        </p:nvSpPr>
        <p:spPr>
          <a:xfrm>
            <a:off x="258831" y="4868408"/>
            <a:ext cx="178729" cy="172496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7"/>
          <p:cNvSpPr txBox="1"/>
          <p:nvPr/>
        </p:nvSpPr>
        <p:spPr>
          <a:xfrm>
            <a:off x="350741" y="563442"/>
            <a:ext cx="2416658" cy="407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 dirty="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Data</a:t>
            </a:r>
            <a:r>
              <a:rPr lang="ko" sz="2200" dirty="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r>
              <a:rPr lang="ko" sz="2200" dirty="0">
                <a:solidFill>
                  <a:srgbClr val="2D73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Cleaning</a:t>
            </a:r>
            <a:endParaRPr sz="2200" dirty="0">
              <a:solidFill>
                <a:srgbClr val="2D73FF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59" name="Google Shape;259;p37"/>
          <p:cNvSpPr txBox="1"/>
          <p:nvPr/>
        </p:nvSpPr>
        <p:spPr>
          <a:xfrm>
            <a:off x="152775" y="1307100"/>
            <a:ext cx="2682000" cy="3962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2"/>
            <a:r>
              <a:rPr lang="ko" sz="1100" dirty="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Removing redundant columns</a:t>
            </a:r>
            <a:endParaRPr sz="1100" dirty="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100" dirty="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33020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 pitchFamily="34" charset="0"/>
              <a:buChar char="•"/>
            </a:pPr>
            <a:r>
              <a:rPr lang="ko" sz="1100" dirty="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The columns</a:t>
            </a:r>
            <a:r>
              <a:rPr lang="en-US" altLang="ko" sz="1100" dirty="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-</a:t>
            </a:r>
            <a:r>
              <a:rPr lang="ko" sz="1100" dirty="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Loan ID and column ID are irrelevant for the model</a:t>
            </a:r>
            <a:endParaRPr sz="1100" dirty="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100" dirty="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33020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 pitchFamily="34" charset="0"/>
              <a:buChar char="•"/>
            </a:pPr>
            <a:r>
              <a:rPr lang="ko" sz="1100" dirty="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The column ‘Months since last delinquent’ has high null values. Replacing them will impact the correlation coefficient hence we are dropping the column</a:t>
            </a:r>
            <a:endParaRPr lang="en-US" altLang="ko" sz="1100" dirty="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158750"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</a:pPr>
            <a:endParaRPr lang="en-US" altLang="ko" sz="1100" dirty="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33020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 pitchFamily="34" charset="0"/>
              <a:buChar char="•"/>
            </a:pPr>
            <a:endParaRPr lang="en-US" altLang="ko" sz="1100" dirty="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lvl="2"/>
            <a:r>
              <a:rPr lang="en-US" altLang="ko" sz="1100" dirty="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Replacing categorical variables</a:t>
            </a:r>
            <a:endParaRPr lang="en-US" sz="1100" dirty="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33020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Coded categorical variables into numerical values</a:t>
            </a:r>
          </a:p>
          <a:p>
            <a:pPr marL="33020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 pitchFamily="34" charset="0"/>
              <a:buChar char="•"/>
            </a:pPr>
            <a:endParaRPr lang="en-US" altLang="ko" sz="1100" dirty="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158750"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</a:pPr>
            <a:endParaRPr lang="en-US" altLang="ko" sz="1100" dirty="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158750"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</a:pPr>
            <a:endParaRPr lang="en-US" altLang="ko" sz="1100" dirty="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171450" indent="-171450">
              <a:buSzPts val="1100"/>
              <a:buFont typeface="Arial" panose="020B0604020202020204" pitchFamily="34" charset="0"/>
              <a:buChar char="•"/>
            </a:pPr>
            <a:endParaRPr lang="en-US" altLang="ko" sz="1100" dirty="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171450" indent="-171450">
              <a:buSzPts val="1100"/>
              <a:buFont typeface="Arial" panose="020B0604020202020204" pitchFamily="34" charset="0"/>
              <a:buChar char="•"/>
            </a:pPr>
            <a:endParaRPr lang="en-US" altLang="ko" sz="1100" dirty="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>
              <a:buSzPts val="1100"/>
            </a:pPr>
            <a:endParaRPr lang="en-US" altLang="ko" sz="1100" dirty="0">
              <a:solidFill>
                <a:schemeClr val="lt1"/>
              </a:solidFill>
              <a:latin typeface="Montserrat Light"/>
              <a:sym typeface="Montserrat Light"/>
            </a:endParaRPr>
          </a:p>
        </p:txBody>
      </p:sp>
      <p:pic>
        <p:nvPicPr>
          <p:cNvPr id="260" name="Google Shape;26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1622" y="1195926"/>
            <a:ext cx="2416658" cy="22279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261" name="Google Shape;26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5315" y="1195926"/>
            <a:ext cx="2416658" cy="22279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F1DC84-4FC2-0167-79F6-4A81F95E15C1}"/>
              </a:ext>
            </a:extLst>
          </p:cNvPr>
          <p:cNvSpPr txBox="1"/>
          <p:nvPr/>
        </p:nvSpPr>
        <p:spPr>
          <a:xfrm>
            <a:off x="3478845" y="756235"/>
            <a:ext cx="18219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Montserrat Black" panose="00000A00000000000000" pitchFamily="2" charset="0"/>
              </a:rPr>
              <a:t>Before Cleaning 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7214F35-1E5E-DD56-708B-A476E27DFC34}"/>
              </a:ext>
            </a:extLst>
          </p:cNvPr>
          <p:cNvSpPr/>
          <p:nvPr/>
        </p:nvSpPr>
        <p:spPr>
          <a:xfrm rot="5400000">
            <a:off x="5823285" y="2062556"/>
            <a:ext cx="360493" cy="350634"/>
          </a:xfrm>
          <a:prstGeom prst="triangle">
            <a:avLst/>
          </a:prstGeom>
          <a:solidFill>
            <a:srgbClr val="2D73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F143CA-3C60-04FD-6D14-DC6F094A62EF}"/>
              </a:ext>
            </a:extLst>
          </p:cNvPr>
          <p:cNvSpPr txBox="1"/>
          <p:nvPr/>
        </p:nvSpPr>
        <p:spPr>
          <a:xfrm>
            <a:off x="6532573" y="756235"/>
            <a:ext cx="18219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Montserrat Black" panose="00000A00000000000000" pitchFamily="2" charset="0"/>
              </a:rPr>
              <a:t>After Cleaning 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CD8CD6A-D05F-A68B-5CE7-0FA0AC86CBCC}"/>
              </a:ext>
            </a:extLst>
          </p:cNvPr>
          <p:cNvSpPr/>
          <p:nvPr/>
        </p:nvSpPr>
        <p:spPr>
          <a:xfrm>
            <a:off x="258831" y="4868408"/>
            <a:ext cx="178729" cy="172496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4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6"/>
          <p:cNvSpPr txBox="1"/>
          <p:nvPr/>
        </p:nvSpPr>
        <p:spPr>
          <a:xfrm>
            <a:off x="2634343" y="2222988"/>
            <a:ext cx="3875400" cy="407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lt1"/>
                </a:solidFill>
                <a:latin typeface="Montserrat Black"/>
                <a:sym typeface="Montserrat Black"/>
              </a:rPr>
              <a:t>Data Imbalance</a:t>
            </a:r>
            <a:endParaRPr sz="22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69E5E25-3738-94FC-F21E-A89AA885B6D7}"/>
              </a:ext>
            </a:extLst>
          </p:cNvPr>
          <p:cNvSpPr/>
          <p:nvPr/>
        </p:nvSpPr>
        <p:spPr>
          <a:xfrm>
            <a:off x="258831" y="4868408"/>
            <a:ext cx="178729" cy="172496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667338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7"/>
          <p:cNvSpPr txBox="1"/>
          <p:nvPr/>
        </p:nvSpPr>
        <p:spPr>
          <a:xfrm>
            <a:off x="256571" y="588135"/>
            <a:ext cx="2743200" cy="407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 dirty="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Data</a:t>
            </a:r>
            <a:r>
              <a:rPr lang="ko" sz="2200" dirty="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r>
              <a:rPr lang="en-US" altLang="ko" sz="2200" dirty="0">
                <a:solidFill>
                  <a:srgbClr val="2D73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Imbalance</a:t>
            </a:r>
            <a:endParaRPr sz="2200" dirty="0">
              <a:solidFill>
                <a:srgbClr val="2D73FF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59" name="Google Shape;259;p37"/>
          <p:cNvSpPr txBox="1"/>
          <p:nvPr/>
        </p:nvSpPr>
        <p:spPr>
          <a:xfrm>
            <a:off x="152775" y="1307100"/>
            <a:ext cx="2682000" cy="2946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2"/>
            <a:r>
              <a:rPr lang="en-US" sz="1100" dirty="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Loan Status vs Customer Count</a:t>
            </a:r>
            <a:endParaRPr sz="1100" dirty="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100" dirty="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33020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Decision Variable ‘Loan Status’ has majority of data inclined towards  ‘Fully Paid’ category</a:t>
            </a:r>
            <a:endParaRPr sz="1100" dirty="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100" dirty="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33020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 pitchFamily="34" charset="0"/>
              <a:buChar char="•"/>
            </a:pPr>
            <a:r>
              <a:rPr lang="ko" sz="1100" dirty="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Th</a:t>
            </a:r>
            <a:r>
              <a:rPr lang="en-US" altLang="ko" sz="1100" dirty="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is would result in overfitting of data </a:t>
            </a:r>
          </a:p>
          <a:p>
            <a:pPr marL="158750"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</a:pPr>
            <a:endParaRPr lang="en-US" altLang="ko" sz="1100" dirty="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33020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altLang="ko" sz="1100" dirty="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To resolve this issue , we performed data resampling </a:t>
            </a:r>
          </a:p>
          <a:p>
            <a:pPr marL="158750"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</a:pPr>
            <a:endParaRPr lang="en-US" altLang="ko" sz="1100" dirty="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158750"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</a:pPr>
            <a:endParaRPr lang="en-US" altLang="ko" sz="1100" dirty="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158750"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</a:pPr>
            <a:endParaRPr lang="en-US" altLang="ko" sz="1100" dirty="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171450" indent="-171450">
              <a:buSzPts val="1100"/>
              <a:buFont typeface="Arial" panose="020B0604020202020204" pitchFamily="34" charset="0"/>
              <a:buChar char="•"/>
            </a:pPr>
            <a:endParaRPr lang="en-US" altLang="ko" sz="1100" dirty="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171450" indent="-171450">
              <a:buSzPts val="1100"/>
              <a:buFont typeface="Arial" panose="020B0604020202020204" pitchFamily="34" charset="0"/>
              <a:buChar char="•"/>
            </a:pPr>
            <a:endParaRPr lang="en-US" altLang="ko" sz="1100" dirty="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>
              <a:buSzPts val="1100"/>
            </a:pPr>
            <a:endParaRPr lang="en-US" altLang="ko" sz="1100" dirty="0">
              <a:solidFill>
                <a:schemeClr val="lt1"/>
              </a:solidFill>
              <a:latin typeface="Montserrat Light"/>
              <a:sym typeface="Montserrat Light"/>
            </a:endParaRP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7214F35-1E5E-DD56-708B-A476E27DFC34}"/>
              </a:ext>
            </a:extLst>
          </p:cNvPr>
          <p:cNvSpPr/>
          <p:nvPr/>
        </p:nvSpPr>
        <p:spPr>
          <a:xfrm rot="5400000">
            <a:off x="5871410" y="2062558"/>
            <a:ext cx="360493" cy="350634"/>
          </a:xfrm>
          <a:prstGeom prst="triangle">
            <a:avLst/>
          </a:prstGeom>
          <a:solidFill>
            <a:srgbClr val="2D73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8E2BB1-DBE4-CE0D-5497-A6A4F261B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5014" y="1411677"/>
            <a:ext cx="2743200" cy="17841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29B42E-AC43-D4BB-7F1F-BD8F48DDAB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6974" y="1411677"/>
            <a:ext cx="2743200" cy="18044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064636C-0245-B2E6-A480-EAC990FEF9C2}"/>
              </a:ext>
            </a:extLst>
          </p:cNvPr>
          <p:cNvSpPr txBox="1"/>
          <p:nvPr/>
        </p:nvSpPr>
        <p:spPr>
          <a:xfrm>
            <a:off x="3368841" y="995319"/>
            <a:ext cx="20247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Montserrat Black" panose="00000A00000000000000" pitchFamily="2" charset="0"/>
              </a:rPr>
              <a:t>Before Resampling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8C15E9-D655-7F7A-A561-7FDED7695DED}"/>
              </a:ext>
            </a:extLst>
          </p:cNvPr>
          <p:cNvSpPr txBox="1"/>
          <p:nvPr/>
        </p:nvSpPr>
        <p:spPr>
          <a:xfrm>
            <a:off x="6556638" y="995319"/>
            <a:ext cx="20247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Montserrat Black" panose="00000A00000000000000" pitchFamily="2" charset="0"/>
              </a:rPr>
              <a:t>After Resampling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D1CE944-3236-49E8-08B1-7C35C66AE23E}"/>
              </a:ext>
            </a:extLst>
          </p:cNvPr>
          <p:cNvSpPr/>
          <p:nvPr/>
        </p:nvSpPr>
        <p:spPr>
          <a:xfrm>
            <a:off x="258831" y="4868408"/>
            <a:ext cx="178729" cy="172496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633968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6"/>
          <p:cNvSpPr txBox="1"/>
          <p:nvPr/>
        </p:nvSpPr>
        <p:spPr>
          <a:xfrm>
            <a:off x="2634343" y="2184516"/>
            <a:ext cx="3875400" cy="48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>
                <a:solidFill>
                  <a:schemeClr val="lt1"/>
                </a:solidFill>
                <a:latin typeface="Montserrat Black"/>
                <a:sym typeface="Montserrat Black"/>
              </a:rPr>
              <a:t>Model</a:t>
            </a:r>
            <a:endParaRPr sz="1100" dirty="0"/>
          </a:p>
        </p:txBody>
      </p:sp>
      <p:sp>
        <p:nvSpPr>
          <p:cNvPr id="3" name="Google Shape;252;p36">
            <a:extLst>
              <a:ext uri="{FF2B5EF4-FFF2-40B4-BE49-F238E27FC236}">
                <a16:creationId xmlns:a16="http://schemas.microsoft.com/office/drawing/2014/main" id="{EA11F4EE-3D7D-0179-382E-3624CB342811}"/>
              </a:ext>
            </a:extLst>
          </p:cNvPr>
          <p:cNvSpPr txBox="1"/>
          <p:nvPr/>
        </p:nvSpPr>
        <p:spPr>
          <a:xfrm>
            <a:off x="4359240" y="2901326"/>
            <a:ext cx="3875400" cy="623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Montserrat Black"/>
              </a:rPr>
              <a:t>Logistic Regression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lt1"/>
              </a:solidFill>
              <a:latin typeface="Calibri" panose="020F0502020204030204" pitchFamily="34" charset="0"/>
              <a:cs typeface="Calibri" panose="020F0502020204030204" pitchFamily="34" charset="0"/>
              <a:sym typeface="Montserrat Black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Montserrat Black"/>
              </a:rPr>
              <a:t>Decision Tree</a:t>
            </a:r>
            <a:endParaRPr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Google Shape;790;p56">
            <a:extLst>
              <a:ext uri="{FF2B5EF4-FFF2-40B4-BE49-F238E27FC236}">
                <a16:creationId xmlns:a16="http://schemas.microsoft.com/office/drawing/2014/main" id="{3AD96379-167E-405C-35A4-AE25C0AB89A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300" y="2935670"/>
            <a:ext cx="188040" cy="196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790;p56">
            <a:extLst>
              <a:ext uri="{FF2B5EF4-FFF2-40B4-BE49-F238E27FC236}">
                <a16:creationId xmlns:a16="http://schemas.microsoft.com/office/drawing/2014/main" id="{52679DC4-218E-1ACA-4A2B-41635E4ABDB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64319" y="3308073"/>
            <a:ext cx="188040" cy="196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790;p56">
            <a:extLst>
              <a:ext uri="{FF2B5EF4-FFF2-40B4-BE49-F238E27FC236}">
                <a16:creationId xmlns:a16="http://schemas.microsoft.com/office/drawing/2014/main" id="{3F80524D-2AB2-4B5A-8C80-7C70745BD22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71200" y="3624334"/>
            <a:ext cx="188040" cy="19695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252;p36">
            <a:extLst>
              <a:ext uri="{FF2B5EF4-FFF2-40B4-BE49-F238E27FC236}">
                <a16:creationId xmlns:a16="http://schemas.microsoft.com/office/drawing/2014/main" id="{4ED0626C-6F62-0875-70F3-5F8667F87D08}"/>
              </a:ext>
            </a:extLst>
          </p:cNvPr>
          <p:cNvSpPr txBox="1"/>
          <p:nvPr/>
        </p:nvSpPr>
        <p:spPr>
          <a:xfrm>
            <a:off x="4353515" y="3584194"/>
            <a:ext cx="3875400" cy="623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Montserrat Black"/>
              </a:rPr>
              <a:t> KNN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lt1"/>
              </a:solidFill>
              <a:latin typeface="Calibri" panose="020F0502020204030204" pitchFamily="34" charset="0"/>
              <a:cs typeface="Calibri" panose="020F0502020204030204" pitchFamily="34" charset="0"/>
              <a:sym typeface="Montserrat Black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Montserrat Black"/>
              </a:rPr>
              <a:t>Decision Tree</a:t>
            </a:r>
            <a:endParaRPr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42463C4-4718-B9C2-DDE6-B7EF4F704FFB}"/>
              </a:ext>
            </a:extLst>
          </p:cNvPr>
          <p:cNvSpPr/>
          <p:nvPr/>
        </p:nvSpPr>
        <p:spPr>
          <a:xfrm>
            <a:off x="258831" y="4868408"/>
            <a:ext cx="178729" cy="172496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779709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69;p45">
            <a:extLst>
              <a:ext uri="{FF2B5EF4-FFF2-40B4-BE49-F238E27FC236}">
                <a16:creationId xmlns:a16="http://schemas.microsoft.com/office/drawing/2014/main" id="{56C08C3F-726D-436B-C9A5-9E1EE432E064}"/>
              </a:ext>
            </a:extLst>
          </p:cNvPr>
          <p:cNvSpPr txBox="1"/>
          <p:nvPr/>
        </p:nvSpPr>
        <p:spPr>
          <a:xfrm>
            <a:off x="936330" y="388187"/>
            <a:ext cx="6178129" cy="407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Logistic Regression</a:t>
            </a:r>
            <a:endParaRPr sz="2200" dirty="0">
              <a:solidFill>
                <a:srgbClr val="0156FF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92A57C-1BED-C4A0-F5D4-7910539AB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00" y="1210033"/>
            <a:ext cx="3498055" cy="293919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B094670-2DA8-6693-4258-B38D0E40EDFA}"/>
              </a:ext>
            </a:extLst>
          </p:cNvPr>
          <p:cNvSpPr txBox="1"/>
          <p:nvPr/>
        </p:nvSpPr>
        <p:spPr>
          <a:xfrm>
            <a:off x="446887" y="1388788"/>
            <a:ext cx="403573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Montserrat Light" panose="00000400000000000000" pitchFamily="2" charset="0"/>
              </a:rPr>
              <a:t>Logistic regression is used to describe data and explain relationship with one dependent binary variable and one or more independent variables</a:t>
            </a:r>
          </a:p>
          <a:p>
            <a:r>
              <a:rPr lang="en-US" sz="1100" dirty="0">
                <a:latin typeface="Montserrat Light" panose="00000400000000000000" pitchFamily="2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Montserrat Light" panose="00000400000000000000" pitchFamily="2" charset="0"/>
              </a:rPr>
              <a:t>Based on the logistic regression model we are trying to fit our financial model of predicting the target variable – Loan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>
              <a:latin typeface="Montserrat Light" panose="000004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Montserrat Light" panose="00000400000000000000" pitchFamily="2" charset="0"/>
              </a:rPr>
              <a:t>Model Accuracy : 78.02%</a:t>
            </a:r>
          </a:p>
        </p:txBody>
      </p:sp>
      <p:sp>
        <p:nvSpPr>
          <p:cNvPr id="9" name="Google Shape;121;p29">
            <a:extLst>
              <a:ext uri="{FF2B5EF4-FFF2-40B4-BE49-F238E27FC236}">
                <a16:creationId xmlns:a16="http://schemas.microsoft.com/office/drawing/2014/main" id="{D69DDBFF-F21E-3E52-30A0-8AA04DA26CE7}"/>
              </a:ext>
            </a:extLst>
          </p:cNvPr>
          <p:cNvSpPr/>
          <p:nvPr/>
        </p:nvSpPr>
        <p:spPr>
          <a:xfrm>
            <a:off x="141187" y="480474"/>
            <a:ext cx="611400" cy="223200"/>
          </a:xfrm>
          <a:prstGeom prst="rect">
            <a:avLst/>
          </a:prstGeom>
          <a:solidFill>
            <a:srgbClr val="2D73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2B5FA1B-9DBA-F5D3-8B8F-CC880B14FFD5}"/>
              </a:ext>
            </a:extLst>
          </p:cNvPr>
          <p:cNvSpPr/>
          <p:nvPr/>
        </p:nvSpPr>
        <p:spPr>
          <a:xfrm>
            <a:off x="258831" y="4868408"/>
            <a:ext cx="178729" cy="172496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5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3F603B-9AE4-815D-505B-26D7034E2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1933" y="2358959"/>
            <a:ext cx="4076075" cy="22860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429602-EF96-76D6-3F70-72EE2D7DC3C7}"/>
              </a:ext>
            </a:extLst>
          </p:cNvPr>
          <p:cNvSpPr txBox="1"/>
          <p:nvPr/>
        </p:nvSpPr>
        <p:spPr>
          <a:xfrm>
            <a:off x="333446" y="818148"/>
            <a:ext cx="84771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Montserrat Light" panose="00000400000000000000" pitchFamily="2" charset="0"/>
              </a:rPr>
              <a:t>Used to develop a training model that may be used to forecast the category or value of the target variable by learning straightforward decision rules extrapolated from historical data (training data)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>
              <a:latin typeface="Montserrat Light" panose="000004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Montserrat Light" panose="00000400000000000000" pitchFamily="2" charset="0"/>
              </a:rPr>
              <a:t>Our model's accuracy tends to increase as </a:t>
            </a:r>
            <a:r>
              <a:rPr lang="en-US" sz="1100" dirty="0" err="1">
                <a:latin typeface="Montserrat Light" panose="00000400000000000000" pitchFamily="2" charset="0"/>
              </a:rPr>
              <a:t>max_depth</a:t>
            </a:r>
            <a:r>
              <a:rPr lang="en-US" sz="1100" dirty="0">
                <a:latin typeface="Montserrat Light" panose="00000400000000000000" pitchFamily="2" charset="0"/>
              </a:rPr>
              <a:t> is increased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>
              <a:latin typeface="Montserrat Light" panose="000004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Montserrat Light" panose="00000400000000000000" pitchFamily="2" charset="0"/>
              </a:rPr>
              <a:t>Model Accuracy : 76.79%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D34C18-8C52-0D14-A476-BAB9D35A5F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58" y="2358959"/>
            <a:ext cx="4366207" cy="22860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sp>
        <p:nvSpPr>
          <p:cNvPr id="11" name="Google Shape;369;p45">
            <a:extLst>
              <a:ext uri="{FF2B5EF4-FFF2-40B4-BE49-F238E27FC236}">
                <a16:creationId xmlns:a16="http://schemas.microsoft.com/office/drawing/2014/main" id="{B075E2F2-06BE-D8A5-871E-7CA6D2F60080}"/>
              </a:ext>
            </a:extLst>
          </p:cNvPr>
          <p:cNvSpPr txBox="1"/>
          <p:nvPr/>
        </p:nvSpPr>
        <p:spPr>
          <a:xfrm>
            <a:off x="936330" y="388187"/>
            <a:ext cx="6178129" cy="407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Decision Tree</a:t>
            </a:r>
            <a:endParaRPr sz="2200" dirty="0">
              <a:solidFill>
                <a:srgbClr val="0156FF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2" name="Google Shape;121;p29">
            <a:extLst>
              <a:ext uri="{FF2B5EF4-FFF2-40B4-BE49-F238E27FC236}">
                <a16:creationId xmlns:a16="http://schemas.microsoft.com/office/drawing/2014/main" id="{65152484-AE40-74B8-58BE-4F18B3DF4D93}"/>
              </a:ext>
            </a:extLst>
          </p:cNvPr>
          <p:cNvSpPr/>
          <p:nvPr/>
        </p:nvSpPr>
        <p:spPr>
          <a:xfrm>
            <a:off x="141187" y="480474"/>
            <a:ext cx="611400" cy="223200"/>
          </a:xfrm>
          <a:prstGeom prst="rect">
            <a:avLst/>
          </a:prstGeom>
          <a:solidFill>
            <a:srgbClr val="2D73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6283442-8615-8326-B226-64B3610035BC}"/>
              </a:ext>
            </a:extLst>
          </p:cNvPr>
          <p:cNvSpPr/>
          <p:nvPr/>
        </p:nvSpPr>
        <p:spPr>
          <a:xfrm>
            <a:off x="258831" y="4868408"/>
            <a:ext cx="178729" cy="172496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738008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318F18-5C83-C49D-8672-0A8B5CC4A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3179" y="1072247"/>
            <a:ext cx="5083940" cy="281075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EB3492-7577-3026-FFE9-2109D1DF113B}"/>
              </a:ext>
            </a:extLst>
          </p:cNvPr>
          <p:cNvSpPr txBox="1"/>
          <p:nvPr/>
        </p:nvSpPr>
        <p:spPr>
          <a:xfrm>
            <a:off x="302507" y="1176188"/>
            <a:ext cx="3196963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>
              <a:latin typeface="Montserrat Light" panose="000004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Montserrat Light" panose="00000400000000000000" pitchFamily="2" charset="0"/>
              </a:rPr>
              <a:t>The model predicts the elements based on k neighbors value and distance calculation method</a:t>
            </a:r>
          </a:p>
          <a:p>
            <a:endParaRPr lang="en-US" sz="1100" dirty="0">
              <a:latin typeface="Montserrat Light" panose="000004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Montserrat Light" panose="00000400000000000000" pitchFamily="2" charset="0"/>
              </a:rPr>
              <a:t>The model's accuracy tends to decrease with increase in the model parameter – neighbors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>
              <a:latin typeface="Montserrat Light" panose="000004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Montserrat Light" panose="00000400000000000000" pitchFamily="2" charset="0"/>
              </a:rPr>
              <a:t>Model Accuracy : 64.19%</a:t>
            </a:r>
          </a:p>
          <a:p>
            <a:endParaRPr lang="en-US" dirty="0"/>
          </a:p>
        </p:txBody>
      </p:sp>
      <p:sp>
        <p:nvSpPr>
          <p:cNvPr id="5" name="Google Shape;369;p45">
            <a:extLst>
              <a:ext uri="{FF2B5EF4-FFF2-40B4-BE49-F238E27FC236}">
                <a16:creationId xmlns:a16="http://schemas.microsoft.com/office/drawing/2014/main" id="{5A41460E-12AC-67B9-5122-0CC75C54D4EF}"/>
              </a:ext>
            </a:extLst>
          </p:cNvPr>
          <p:cNvSpPr txBox="1"/>
          <p:nvPr/>
        </p:nvSpPr>
        <p:spPr>
          <a:xfrm>
            <a:off x="936330" y="388187"/>
            <a:ext cx="6178129" cy="407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KNN</a:t>
            </a:r>
            <a:endParaRPr lang="en-US" sz="2200" dirty="0">
              <a:solidFill>
                <a:srgbClr val="0156FF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" name="Google Shape;121;p29">
            <a:extLst>
              <a:ext uri="{FF2B5EF4-FFF2-40B4-BE49-F238E27FC236}">
                <a16:creationId xmlns:a16="http://schemas.microsoft.com/office/drawing/2014/main" id="{6253040B-E8BA-0AC4-A768-F25C03916157}"/>
              </a:ext>
            </a:extLst>
          </p:cNvPr>
          <p:cNvSpPr/>
          <p:nvPr/>
        </p:nvSpPr>
        <p:spPr>
          <a:xfrm>
            <a:off x="141187" y="480474"/>
            <a:ext cx="611400" cy="223200"/>
          </a:xfrm>
          <a:prstGeom prst="rect">
            <a:avLst/>
          </a:prstGeom>
          <a:solidFill>
            <a:srgbClr val="2D73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4B1A9F4-7871-BB24-A138-00190BF74707}"/>
              </a:ext>
            </a:extLst>
          </p:cNvPr>
          <p:cNvSpPr/>
          <p:nvPr/>
        </p:nvSpPr>
        <p:spPr>
          <a:xfrm>
            <a:off x="258831" y="4868408"/>
            <a:ext cx="178729" cy="172496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20130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0"/>
          <p:cNvSpPr txBox="1"/>
          <p:nvPr/>
        </p:nvSpPr>
        <p:spPr>
          <a:xfrm>
            <a:off x="2634343" y="1916346"/>
            <a:ext cx="3875400" cy="900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>
                <a:solidFill>
                  <a:schemeClr val="lt1"/>
                </a:solidFill>
                <a:latin typeface="Montserrat Black"/>
                <a:sym typeface="Montserrat Black"/>
              </a:rPr>
              <a:t>Post Modeling Analysis</a:t>
            </a:r>
            <a:endParaRPr sz="1100" dirty="0"/>
          </a:p>
        </p:txBody>
      </p:sp>
      <p:sp>
        <p:nvSpPr>
          <p:cNvPr id="296" name="Google Shape;296;p40"/>
          <p:cNvSpPr txBox="1"/>
          <p:nvPr/>
        </p:nvSpPr>
        <p:spPr>
          <a:xfrm>
            <a:off x="2637664" y="2916841"/>
            <a:ext cx="38721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endParaRPr sz="11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6E9F3C9-E336-40EA-D5FD-174B54F8C801}"/>
              </a:ext>
            </a:extLst>
          </p:cNvPr>
          <p:cNvSpPr/>
          <p:nvPr/>
        </p:nvSpPr>
        <p:spPr>
          <a:xfrm>
            <a:off x="258831" y="4878347"/>
            <a:ext cx="178729" cy="172496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6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589ED32-3EAE-DFA3-8005-FBF987CBB63F}"/>
              </a:ext>
            </a:extLst>
          </p:cNvPr>
          <p:cNvSpPr txBox="1"/>
          <p:nvPr/>
        </p:nvSpPr>
        <p:spPr>
          <a:xfrm>
            <a:off x="914398" y="1301200"/>
            <a:ext cx="2901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Montserrat Black" panose="00000A00000000000000" pitchFamily="2" charset="0"/>
              </a:rPr>
              <a:t>Logistic Regression Output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EFAAED-81C5-CA21-C543-7C9E0F14D6D5}"/>
              </a:ext>
            </a:extLst>
          </p:cNvPr>
          <p:cNvSpPr txBox="1"/>
          <p:nvPr/>
        </p:nvSpPr>
        <p:spPr>
          <a:xfrm>
            <a:off x="5327101" y="1301200"/>
            <a:ext cx="2901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Montserrat Black" panose="00000A00000000000000" pitchFamily="2" charset="0"/>
              </a:rPr>
              <a:t>Decision Tree Output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FE5E050-E3C3-66B5-9995-57383FADA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6502" y="1613130"/>
            <a:ext cx="3657600" cy="19172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FC203C4-822C-6D43-ED91-2918F19A74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770" y="1610591"/>
            <a:ext cx="4294272" cy="19701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B0C52C0-2148-9FA9-400C-2A50238CA858}"/>
              </a:ext>
            </a:extLst>
          </p:cNvPr>
          <p:cNvSpPr txBox="1"/>
          <p:nvPr/>
        </p:nvSpPr>
        <p:spPr>
          <a:xfrm>
            <a:off x="540021" y="3736740"/>
            <a:ext cx="704642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Montserrat Light" panose="00000400000000000000" pitchFamily="2" charset="0"/>
              </a:rPr>
              <a:t>We can observe that people categorized as “Fully Paid” and “Charged Off” are in the credit score range of [640,740]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>
              <a:latin typeface="Montserrat Light" panose="000004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Montserrat Light" panose="00000400000000000000" pitchFamily="2" charset="0"/>
              </a:rPr>
              <a:t>To avoid any further financial risks for the company we need to scrutinize the loan sanctions from this credit range </a:t>
            </a:r>
          </a:p>
        </p:txBody>
      </p:sp>
      <p:sp>
        <p:nvSpPr>
          <p:cNvPr id="18" name="Google Shape;369;p45">
            <a:extLst>
              <a:ext uri="{FF2B5EF4-FFF2-40B4-BE49-F238E27FC236}">
                <a16:creationId xmlns:a16="http://schemas.microsoft.com/office/drawing/2014/main" id="{C436DF67-9D65-53D9-4645-C67F51B32139}"/>
              </a:ext>
            </a:extLst>
          </p:cNvPr>
          <p:cNvSpPr txBox="1"/>
          <p:nvPr/>
        </p:nvSpPr>
        <p:spPr>
          <a:xfrm>
            <a:off x="936330" y="388187"/>
            <a:ext cx="6818882" cy="407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Customer Loan Distribution by credit score</a:t>
            </a:r>
            <a:endParaRPr lang="en-US" sz="2200" dirty="0">
              <a:solidFill>
                <a:srgbClr val="0156FF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9" name="Google Shape;121;p29">
            <a:extLst>
              <a:ext uri="{FF2B5EF4-FFF2-40B4-BE49-F238E27FC236}">
                <a16:creationId xmlns:a16="http://schemas.microsoft.com/office/drawing/2014/main" id="{CBFFBD1A-5164-A32F-2573-60A8F506F797}"/>
              </a:ext>
            </a:extLst>
          </p:cNvPr>
          <p:cNvSpPr/>
          <p:nvPr/>
        </p:nvSpPr>
        <p:spPr>
          <a:xfrm>
            <a:off x="141187" y="480474"/>
            <a:ext cx="611400" cy="223200"/>
          </a:xfrm>
          <a:prstGeom prst="rect">
            <a:avLst/>
          </a:prstGeom>
          <a:solidFill>
            <a:srgbClr val="2D73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DE9FA3F-4F73-1E69-0166-C503EA915C00}"/>
              </a:ext>
            </a:extLst>
          </p:cNvPr>
          <p:cNvSpPr/>
          <p:nvPr/>
        </p:nvSpPr>
        <p:spPr>
          <a:xfrm>
            <a:off x="258831" y="4868408"/>
            <a:ext cx="178729" cy="172496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787504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58"/>
          <p:cNvSpPr txBox="1"/>
          <p:nvPr/>
        </p:nvSpPr>
        <p:spPr>
          <a:xfrm>
            <a:off x="2740794" y="2163976"/>
            <a:ext cx="3662412" cy="407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/>
          <a:p>
            <a:pPr marL="0" lvl="0" indent="0" algn="ctr">
              <a:buFont typeface="Arial"/>
              <a:buNone/>
            </a:pPr>
            <a:r>
              <a:rPr lang="en-US" altLang="ko" sz="2200" dirty="0">
                <a:solidFill>
                  <a:schemeClr val="bg1"/>
                </a:solidFill>
                <a:latin typeface="Montserrat Black"/>
                <a:sym typeface="Montserrat Black"/>
              </a:rPr>
              <a:t>Thanks !</a:t>
            </a:r>
            <a:endParaRPr sz="2200" dirty="0">
              <a:solidFill>
                <a:schemeClr val="bg1"/>
              </a:solidFill>
              <a:latin typeface="Montserrat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1"/>
          <p:cNvSpPr txBox="1"/>
          <p:nvPr/>
        </p:nvSpPr>
        <p:spPr>
          <a:xfrm>
            <a:off x="2172248" y="542125"/>
            <a:ext cx="4565748" cy="407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 b="0" dirty="0">
                <a:solidFill>
                  <a:schemeClr val="lt1"/>
                </a:solidFill>
                <a:latin typeface="Calibri" panose="020F0502020204030204" pitchFamily="34" charset="0"/>
                <a:ea typeface="Montserrat Black"/>
                <a:cs typeface="Calibri" panose="020F0502020204030204" pitchFamily="34" charset="0"/>
                <a:sym typeface="Montserrat Black"/>
              </a:rPr>
              <a:t>Agenda</a:t>
            </a:r>
            <a:endParaRPr sz="2200" b="0" dirty="0">
              <a:solidFill>
                <a:schemeClr val="lt1"/>
              </a:solidFill>
              <a:latin typeface="Calibri" panose="020F0502020204030204" pitchFamily="34" charset="0"/>
              <a:ea typeface="Montserrat Black"/>
              <a:cs typeface="Calibri" panose="020F0502020204030204" pitchFamily="34" charset="0"/>
              <a:sym typeface="Montserrat Black"/>
            </a:endParaRPr>
          </a:p>
        </p:txBody>
      </p:sp>
      <p:sp>
        <p:nvSpPr>
          <p:cNvPr id="141" name="Google Shape;141;p31"/>
          <p:cNvSpPr/>
          <p:nvPr/>
        </p:nvSpPr>
        <p:spPr>
          <a:xfrm>
            <a:off x="899659" y="2163929"/>
            <a:ext cx="773100" cy="773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lt1"/>
              </a:solidFill>
              <a:latin typeface="Calibri" panose="020F0502020204030204" pitchFamily="34" charset="0"/>
              <a:ea typeface="Montserrat Black"/>
              <a:cs typeface="Calibri" panose="020F0502020204030204" pitchFamily="34" charset="0"/>
              <a:sym typeface="Montserrat Black"/>
            </a:endParaRPr>
          </a:p>
        </p:txBody>
      </p:sp>
      <p:sp>
        <p:nvSpPr>
          <p:cNvPr id="142" name="Google Shape;142;p31"/>
          <p:cNvSpPr/>
          <p:nvPr/>
        </p:nvSpPr>
        <p:spPr>
          <a:xfrm>
            <a:off x="4660014" y="2163928"/>
            <a:ext cx="772993" cy="772992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lt1"/>
              </a:solidFill>
              <a:latin typeface="Calibri" panose="020F0502020204030204" pitchFamily="34" charset="0"/>
              <a:ea typeface="Montserrat Black"/>
              <a:cs typeface="Calibri" panose="020F0502020204030204" pitchFamily="34" charset="0"/>
              <a:sym typeface="Montserrat Black"/>
            </a:endParaRPr>
          </a:p>
        </p:txBody>
      </p:sp>
      <p:grpSp>
        <p:nvGrpSpPr>
          <p:cNvPr id="143" name="Google Shape;143;p31"/>
          <p:cNvGrpSpPr/>
          <p:nvPr/>
        </p:nvGrpSpPr>
        <p:grpSpPr>
          <a:xfrm>
            <a:off x="1107538" y="2328834"/>
            <a:ext cx="407607" cy="407107"/>
            <a:chOff x="2090919" y="902017"/>
            <a:chExt cx="388715" cy="388239"/>
          </a:xfrm>
        </p:grpSpPr>
        <p:sp>
          <p:nvSpPr>
            <p:cNvPr id="144" name="Google Shape;144;p31"/>
            <p:cNvSpPr/>
            <p:nvPr/>
          </p:nvSpPr>
          <p:spPr>
            <a:xfrm>
              <a:off x="2412959" y="991314"/>
              <a:ext cx="66675" cy="66675"/>
            </a:xfrm>
            <a:custGeom>
              <a:avLst/>
              <a:gdLst/>
              <a:ahLst/>
              <a:cxnLst/>
              <a:rect l="l" t="t" r="r" b="b"/>
              <a:pathLst>
                <a:path w="66675" h="66675" extrusionOk="0">
                  <a:moveTo>
                    <a:pt x="62198" y="26146"/>
                  </a:moveTo>
                  <a:lnTo>
                    <a:pt x="46482" y="10430"/>
                  </a:lnTo>
                  <a:cubicBezTo>
                    <a:pt x="42100" y="6048"/>
                    <a:pt x="35052" y="6048"/>
                    <a:pt x="30766" y="10430"/>
                  </a:cubicBezTo>
                  <a:lnTo>
                    <a:pt x="7144" y="34052"/>
                  </a:lnTo>
                  <a:lnTo>
                    <a:pt x="38671" y="65580"/>
                  </a:lnTo>
                  <a:lnTo>
                    <a:pt x="62293" y="41958"/>
                  </a:lnTo>
                  <a:cubicBezTo>
                    <a:pt x="66580" y="37481"/>
                    <a:pt x="66580" y="30432"/>
                    <a:pt x="62198" y="2614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111A2A"/>
                </a:solidFill>
                <a:latin typeface="Calibri" panose="020F0502020204030204" pitchFamily="34" charset="0"/>
                <a:ea typeface="Montserrat Light"/>
                <a:cs typeface="Calibri" panose="020F0502020204030204" pitchFamily="34" charset="0"/>
                <a:sym typeface="Montserrat Light"/>
              </a:endParaRPr>
            </a:p>
          </p:txBody>
        </p:sp>
        <p:sp>
          <p:nvSpPr>
            <p:cNvPr id="145" name="Google Shape;145;p31"/>
            <p:cNvSpPr/>
            <p:nvPr/>
          </p:nvSpPr>
          <p:spPr>
            <a:xfrm>
              <a:off x="2331893" y="1034034"/>
              <a:ext cx="104775" cy="104775"/>
            </a:xfrm>
            <a:custGeom>
              <a:avLst/>
              <a:gdLst/>
              <a:ahLst/>
              <a:cxnLst/>
              <a:rect l="l" t="t" r="r" b="b"/>
              <a:pathLst>
                <a:path w="104775" h="104775" extrusionOk="0">
                  <a:moveTo>
                    <a:pt x="19725" y="59531"/>
                  </a:moveTo>
                  <a:lnTo>
                    <a:pt x="7438" y="96488"/>
                  </a:lnTo>
                  <a:cubicBezTo>
                    <a:pt x="6771" y="98488"/>
                    <a:pt x="7247" y="100584"/>
                    <a:pt x="8771" y="102108"/>
                  </a:cubicBezTo>
                  <a:cubicBezTo>
                    <a:pt x="10200" y="103537"/>
                    <a:pt x="12391" y="104108"/>
                    <a:pt x="14391" y="103442"/>
                  </a:cubicBezTo>
                  <a:lnTo>
                    <a:pt x="51348" y="91154"/>
                  </a:lnTo>
                  <a:lnTo>
                    <a:pt x="104021" y="38672"/>
                  </a:lnTo>
                  <a:lnTo>
                    <a:pt x="72494" y="7144"/>
                  </a:lnTo>
                  <a:lnTo>
                    <a:pt x="19725" y="59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111A2A"/>
                </a:solidFill>
                <a:latin typeface="Calibri" panose="020F0502020204030204" pitchFamily="34" charset="0"/>
                <a:ea typeface="Montserrat Light"/>
                <a:cs typeface="Calibri" panose="020F0502020204030204" pitchFamily="34" charset="0"/>
                <a:sym typeface="Montserrat Light"/>
              </a:endParaRPr>
            </a:p>
          </p:txBody>
        </p:sp>
        <p:sp>
          <p:nvSpPr>
            <p:cNvPr id="146" name="Google Shape;146;p31"/>
            <p:cNvSpPr/>
            <p:nvPr/>
          </p:nvSpPr>
          <p:spPr>
            <a:xfrm>
              <a:off x="2090919" y="947356"/>
              <a:ext cx="257175" cy="342900"/>
            </a:xfrm>
            <a:custGeom>
              <a:avLst/>
              <a:gdLst/>
              <a:ahLst/>
              <a:cxnLst/>
              <a:rect l="l" t="t" r="r" b="b"/>
              <a:pathLst>
                <a:path w="257175" h="342900" extrusionOk="0">
                  <a:moveTo>
                    <a:pt x="29432" y="308705"/>
                  </a:moveTo>
                  <a:lnTo>
                    <a:pt x="29432" y="7144"/>
                  </a:ln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331089"/>
                  </a:lnTo>
                  <a:cubicBezTo>
                    <a:pt x="7144" y="337280"/>
                    <a:pt x="12097" y="342233"/>
                    <a:pt x="18288" y="342233"/>
                  </a:cubicBezTo>
                  <a:lnTo>
                    <a:pt x="241935" y="342233"/>
                  </a:lnTo>
                  <a:cubicBezTo>
                    <a:pt x="248126" y="342233"/>
                    <a:pt x="253079" y="337280"/>
                    <a:pt x="253079" y="331089"/>
                  </a:cubicBezTo>
                  <a:lnTo>
                    <a:pt x="253079" y="319945"/>
                  </a:lnTo>
                  <a:lnTo>
                    <a:pt x="40577" y="319945"/>
                  </a:lnTo>
                  <a:cubicBezTo>
                    <a:pt x="34385" y="319850"/>
                    <a:pt x="29432" y="314897"/>
                    <a:pt x="29432" y="30870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111A2A"/>
                </a:solidFill>
                <a:latin typeface="Calibri" panose="020F0502020204030204" pitchFamily="34" charset="0"/>
                <a:ea typeface="Montserrat Light"/>
                <a:cs typeface="Calibri" panose="020F0502020204030204" pitchFamily="34" charset="0"/>
                <a:sym typeface="Montserrat Light"/>
              </a:endParaRPr>
            </a:p>
          </p:txBody>
        </p:sp>
        <p:sp>
          <p:nvSpPr>
            <p:cNvPr id="147" name="Google Shape;147;p31"/>
            <p:cNvSpPr/>
            <p:nvPr/>
          </p:nvSpPr>
          <p:spPr>
            <a:xfrm>
              <a:off x="2225317" y="969645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 extrusionOk="0">
                  <a:moveTo>
                    <a:pt x="18288" y="7144"/>
                  </a:move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ubicBezTo>
                    <a:pt x="24479" y="29432"/>
                    <a:pt x="29432" y="24479"/>
                    <a:pt x="29432" y="18288"/>
                  </a:cubicBezTo>
                  <a:cubicBezTo>
                    <a:pt x="29432" y="12097"/>
                    <a:pt x="24479" y="7144"/>
                    <a:pt x="18288" y="71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111A2A"/>
                </a:solidFill>
                <a:latin typeface="Calibri" panose="020F0502020204030204" pitchFamily="34" charset="0"/>
                <a:ea typeface="Montserrat Light"/>
                <a:cs typeface="Calibri" panose="020F0502020204030204" pitchFamily="34" charset="0"/>
                <a:sym typeface="Montserrat Light"/>
              </a:endParaRPr>
            </a:p>
          </p:txBody>
        </p:sp>
        <p:sp>
          <p:nvSpPr>
            <p:cNvPr id="148" name="Google Shape;148;p31"/>
            <p:cNvSpPr/>
            <p:nvPr/>
          </p:nvSpPr>
          <p:spPr>
            <a:xfrm>
              <a:off x="2203028" y="1036510"/>
              <a:ext cx="76200" cy="57150"/>
            </a:xfrm>
            <a:custGeom>
              <a:avLst/>
              <a:gdLst/>
              <a:ahLst/>
              <a:cxnLst/>
              <a:rect l="l" t="t" r="r" b="b"/>
              <a:pathLst>
                <a:path w="76200" h="57150" extrusionOk="0">
                  <a:moveTo>
                    <a:pt x="40576" y="7144"/>
                  </a:moveTo>
                  <a:cubicBezTo>
                    <a:pt x="22098" y="7144"/>
                    <a:pt x="7144" y="22098"/>
                    <a:pt x="7144" y="40577"/>
                  </a:cubicBezTo>
                  <a:lnTo>
                    <a:pt x="7144" y="51721"/>
                  </a:lnTo>
                  <a:lnTo>
                    <a:pt x="74009" y="51721"/>
                  </a:lnTo>
                  <a:lnTo>
                    <a:pt x="74009" y="40577"/>
                  </a:lnTo>
                  <a:cubicBezTo>
                    <a:pt x="74009" y="22098"/>
                    <a:pt x="59055" y="7144"/>
                    <a:pt x="40576" y="71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111A2A"/>
                </a:solidFill>
                <a:latin typeface="Calibri" panose="020F0502020204030204" pitchFamily="34" charset="0"/>
                <a:ea typeface="Montserrat Light"/>
                <a:cs typeface="Calibri" panose="020F0502020204030204" pitchFamily="34" charset="0"/>
                <a:sym typeface="Montserrat Light"/>
              </a:endParaRPr>
            </a:p>
          </p:txBody>
        </p:sp>
        <p:sp>
          <p:nvSpPr>
            <p:cNvPr id="149" name="Google Shape;149;p31"/>
            <p:cNvSpPr/>
            <p:nvPr/>
          </p:nvSpPr>
          <p:spPr>
            <a:xfrm>
              <a:off x="2135496" y="902017"/>
              <a:ext cx="257175" cy="342900"/>
            </a:xfrm>
            <a:custGeom>
              <a:avLst/>
              <a:gdLst/>
              <a:ahLst/>
              <a:cxnLst/>
              <a:rect l="l" t="t" r="r" b="b"/>
              <a:pathLst>
                <a:path w="257175" h="342900" extrusionOk="0">
                  <a:moveTo>
                    <a:pt x="189357" y="249936"/>
                  </a:moveTo>
                  <a:cubicBezTo>
                    <a:pt x="181832" y="242316"/>
                    <a:pt x="179260" y="231458"/>
                    <a:pt x="182594" y="221551"/>
                  </a:cubicBezTo>
                  <a:lnTo>
                    <a:pt x="196596" y="179642"/>
                  </a:lnTo>
                  <a:lnTo>
                    <a:pt x="252984" y="123254"/>
                  </a:lnTo>
                  <a:lnTo>
                    <a:pt x="252984" y="97155"/>
                  </a:lnTo>
                  <a:lnTo>
                    <a:pt x="174974" y="97155"/>
                  </a:lnTo>
                  <a:cubicBezTo>
                    <a:pt x="168783" y="97155"/>
                    <a:pt x="163830" y="92202"/>
                    <a:pt x="163830" y="86011"/>
                  </a:cubicBezTo>
                  <a:lnTo>
                    <a:pt x="163830" y="7144"/>
                  </a:ln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331851"/>
                  </a:lnTo>
                  <a:cubicBezTo>
                    <a:pt x="7144" y="338042"/>
                    <a:pt x="12097" y="342995"/>
                    <a:pt x="18288" y="342995"/>
                  </a:cubicBezTo>
                  <a:lnTo>
                    <a:pt x="241935" y="342995"/>
                  </a:lnTo>
                  <a:cubicBezTo>
                    <a:pt x="248126" y="342995"/>
                    <a:pt x="253079" y="338042"/>
                    <a:pt x="253079" y="331851"/>
                  </a:cubicBezTo>
                  <a:lnTo>
                    <a:pt x="253079" y="244793"/>
                  </a:lnTo>
                  <a:lnTo>
                    <a:pt x="214408" y="257747"/>
                  </a:lnTo>
                  <a:cubicBezTo>
                    <a:pt x="204597" y="258223"/>
                    <a:pt x="197263" y="257651"/>
                    <a:pt x="189357" y="249936"/>
                  </a:cubicBezTo>
                  <a:close/>
                  <a:moveTo>
                    <a:pt x="152686" y="297656"/>
                  </a:moveTo>
                  <a:lnTo>
                    <a:pt x="63532" y="297656"/>
                  </a:lnTo>
                  <a:cubicBezTo>
                    <a:pt x="57341" y="297656"/>
                    <a:pt x="52388" y="292703"/>
                    <a:pt x="52388" y="286512"/>
                  </a:cubicBezTo>
                  <a:cubicBezTo>
                    <a:pt x="52388" y="280321"/>
                    <a:pt x="57341" y="275368"/>
                    <a:pt x="63532" y="275368"/>
                  </a:cubicBezTo>
                  <a:lnTo>
                    <a:pt x="152686" y="275368"/>
                  </a:lnTo>
                  <a:cubicBezTo>
                    <a:pt x="158877" y="275368"/>
                    <a:pt x="163830" y="280321"/>
                    <a:pt x="163830" y="286512"/>
                  </a:cubicBezTo>
                  <a:cubicBezTo>
                    <a:pt x="163830" y="292608"/>
                    <a:pt x="158877" y="297656"/>
                    <a:pt x="152686" y="297656"/>
                  </a:cubicBezTo>
                  <a:close/>
                  <a:moveTo>
                    <a:pt x="152686" y="253079"/>
                  </a:moveTo>
                  <a:lnTo>
                    <a:pt x="63532" y="253079"/>
                  </a:lnTo>
                  <a:cubicBezTo>
                    <a:pt x="57341" y="253079"/>
                    <a:pt x="52388" y="248126"/>
                    <a:pt x="52388" y="241935"/>
                  </a:cubicBezTo>
                  <a:cubicBezTo>
                    <a:pt x="52388" y="235744"/>
                    <a:pt x="57341" y="230791"/>
                    <a:pt x="63532" y="230791"/>
                  </a:cubicBezTo>
                  <a:lnTo>
                    <a:pt x="152686" y="230791"/>
                  </a:lnTo>
                  <a:cubicBezTo>
                    <a:pt x="158877" y="230791"/>
                    <a:pt x="163830" y="235744"/>
                    <a:pt x="163830" y="241935"/>
                  </a:cubicBezTo>
                  <a:cubicBezTo>
                    <a:pt x="163830" y="248126"/>
                    <a:pt x="158877" y="253079"/>
                    <a:pt x="152686" y="253079"/>
                  </a:cubicBezTo>
                  <a:close/>
                  <a:moveTo>
                    <a:pt x="163830" y="197358"/>
                  </a:moveTo>
                  <a:cubicBezTo>
                    <a:pt x="163830" y="203549"/>
                    <a:pt x="158877" y="208502"/>
                    <a:pt x="152686" y="208502"/>
                  </a:cubicBezTo>
                  <a:lnTo>
                    <a:pt x="63532" y="208502"/>
                  </a:lnTo>
                  <a:cubicBezTo>
                    <a:pt x="57341" y="208502"/>
                    <a:pt x="52388" y="203549"/>
                    <a:pt x="52388" y="197358"/>
                  </a:cubicBezTo>
                  <a:lnTo>
                    <a:pt x="52388" y="175070"/>
                  </a:lnTo>
                  <a:cubicBezTo>
                    <a:pt x="52388" y="144304"/>
                    <a:pt x="77343" y="119348"/>
                    <a:pt x="108109" y="119348"/>
                  </a:cubicBezTo>
                  <a:cubicBezTo>
                    <a:pt x="89630" y="119348"/>
                    <a:pt x="74676" y="104394"/>
                    <a:pt x="74676" y="85916"/>
                  </a:cubicBezTo>
                  <a:cubicBezTo>
                    <a:pt x="74676" y="67437"/>
                    <a:pt x="89630" y="52483"/>
                    <a:pt x="108109" y="52483"/>
                  </a:cubicBezTo>
                  <a:cubicBezTo>
                    <a:pt x="126587" y="52483"/>
                    <a:pt x="141542" y="67437"/>
                    <a:pt x="141542" y="85916"/>
                  </a:cubicBezTo>
                  <a:cubicBezTo>
                    <a:pt x="141542" y="104394"/>
                    <a:pt x="126587" y="119348"/>
                    <a:pt x="108109" y="119348"/>
                  </a:cubicBezTo>
                  <a:cubicBezTo>
                    <a:pt x="138875" y="119348"/>
                    <a:pt x="163830" y="144304"/>
                    <a:pt x="163830" y="175070"/>
                  </a:cubicBezTo>
                  <a:lnTo>
                    <a:pt x="163830" y="19735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111A2A"/>
                </a:solidFill>
                <a:latin typeface="Calibri" panose="020F0502020204030204" pitchFamily="34" charset="0"/>
                <a:ea typeface="Montserrat Light"/>
                <a:cs typeface="Calibri" panose="020F0502020204030204" pitchFamily="34" charset="0"/>
                <a:sym typeface="Montserrat Light"/>
              </a:endParaRPr>
            </a:p>
          </p:txBody>
        </p:sp>
        <p:sp>
          <p:nvSpPr>
            <p:cNvPr id="150" name="Google Shape;150;p31"/>
            <p:cNvSpPr/>
            <p:nvPr/>
          </p:nvSpPr>
          <p:spPr>
            <a:xfrm>
              <a:off x="2314471" y="902017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 extrusionOk="0">
                  <a:moveTo>
                    <a:pt x="7144" y="7144"/>
                  </a:moveTo>
                  <a:lnTo>
                    <a:pt x="7144" y="74771"/>
                  </a:lnTo>
                  <a:lnTo>
                    <a:pt x="74009" y="7477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111A2A"/>
                </a:solidFill>
                <a:latin typeface="Calibri" panose="020F0502020204030204" pitchFamily="34" charset="0"/>
                <a:ea typeface="Montserrat Light"/>
                <a:cs typeface="Calibri" panose="020F0502020204030204" pitchFamily="34" charset="0"/>
                <a:sym typeface="Montserrat Light"/>
              </a:endParaRPr>
            </a:p>
          </p:txBody>
        </p:sp>
      </p:grpSp>
      <p:sp>
        <p:nvSpPr>
          <p:cNvPr id="151" name="Google Shape;151;p31"/>
          <p:cNvSpPr txBox="1"/>
          <p:nvPr/>
        </p:nvSpPr>
        <p:spPr>
          <a:xfrm>
            <a:off x="1750825" y="2437500"/>
            <a:ext cx="2637600" cy="577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chemeClr val="dk1"/>
                </a:solidFill>
                <a:latin typeface="Calibri" panose="020F0502020204030204" pitchFamily="34" charset="0"/>
                <a:ea typeface="Montserrat Light"/>
                <a:cs typeface="Calibri" panose="020F0502020204030204" pitchFamily="34" charset="0"/>
                <a:sym typeface="Montserrat Light"/>
              </a:rPr>
              <a:t>The banks have a challenging problem to predict if a customer will default on loan payment with limited information</a:t>
            </a:r>
            <a:endParaRPr sz="1100" dirty="0">
              <a:solidFill>
                <a:schemeClr val="dk1"/>
              </a:solidFill>
              <a:latin typeface="Calibri" panose="020F0502020204030204" pitchFamily="34" charset="0"/>
              <a:ea typeface="Montserrat Light"/>
              <a:cs typeface="Calibri" panose="020F0502020204030204" pitchFamily="34" charset="0"/>
              <a:sym typeface="Montserrat Light"/>
            </a:endParaRPr>
          </a:p>
        </p:txBody>
      </p:sp>
      <p:sp>
        <p:nvSpPr>
          <p:cNvPr id="152" name="Google Shape;152;p31"/>
          <p:cNvSpPr/>
          <p:nvPr/>
        </p:nvSpPr>
        <p:spPr>
          <a:xfrm>
            <a:off x="1736103" y="2154874"/>
            <a:ext cx="22710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dirty="0">
                <a:solidFill>
                  <a:srgbClr val="111A2A"/>
                </a:solidFill>
                <a:latin typeface="Calibri" panose="020F0502020204030204" pitchFamily="34" charset="0"/>
                <a:ea typeface="Montserrat Black"/>
                <a:cs typeface="Calibri" panose="020F0502020204030204" pitchFamily="34" charset="0"/>
                <a:sym typeface="Montserrat Black"/>
              </a:rPr>
              <a:t>Situation</a:t>
            </a:r>
            <a:endParaRPr sz="1500" dirty="0">
              <a:solidFill>
                <a:srgbClr val="111A2A"/>
              </a:solidFill>
              <a:latin typeface="Calibri" panose="020F0502020204030204" pitchFamily="34" charset="0"/>
              <a:ea typeface="Montserrat Black"/>
              <a:cs typeface="Calibri" panose="020F0502020204030204" pitchFamily="34" charset="0"/>
              <a:sym typeface="Montserrat Black"/>
            </a:endParaRPr>
          </a:p>
        </p:txBody>
      </p:sp>
      <p:sp>
        <p:nvSpPr>
          <p:cNvPr id="153" name="Google Shape;153;p31"/>
          <p:cNvSpPr txBox="1"/>
          <p:nvPr/>
        </p:nvSpPr>
        <p:spPr>
          <a:xfrm>
            <a:off x="5530802" y="2293342"/>
            <a:ext cx="2826000" cy="7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11A2A"/>
                </a:solidFill>
                <a:latin typeface="Calibri" panose="020F0502020204030204" pitchFamily="34" charset="0"/>
                <a:ea typeface="Montserrat Light"/>
                <a:cs typeface="Calibri" panose="020F0502020204030204" pitchFamily="34" charset="0"/>
                <a:sym typeface="Montserrat Light"/>
              </a:rPr>
              <a:t>We have bank dataset with loan payment status as dependant variable.</a:t>
            </a:r>
            <a:endParaRPr sz="1100" dirty="0">
              <a:solidFill>
                <a:srgbClr val="111A2A"/>
              </a:solidFill>
              <a:latin typeface="Calibri" panose="020F0502020204030204" pitchFamily="34" charset="0"/>
              <a:ea typeface="Montserrat Light"/>
              <a:cs typeface="Calibri" panose="020F0502020204030204" pitchFamily="34" charset="0"/>
              <a:sym typeface="Montserrat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11A2A"/>
                </a:solidFill>
                <a:latin typeface="Calibri" panose="020F0502020204030204" pitchFamily="34" charset="0"/>
                <a:ea typeface="Montserrat Light"/>
                <a:cs typeface="Calibri" panose="020F0502020204030204" pitchFamily="34" charset="0"/>
                <a:sym typeface="Montserrat Light"/>
              </a:rPr>
              <a:t>→ Data had irregularities like: Blank values, N/A, outliers</a:t>
            </a:r>
            <a:endParaRPr sz="1100" dirty="0">
              <a:solidFill>
                <a:srgbClr val="111A2A"/>
              </a:solidFill>
              <a:latin typeface="Calibri" panose="020F0502020204030204" pitchFamily="34" charset="0"/>
              <a:ea typeface="Montserrat Light"/>
              <a:cs typeface="Calibri" panose="020F0502020204030204" pitchFamily="34" charset="0"/>
              <a:sym typeface="Montserrat Light"/>
            </a:endParaRPr>
          </a:p>
        </p:txBody>
      </p:sp>
      <p:sp>
        <p:nvSpPr>
          <p:cNvPr id="154" name="Google Shape;154;p31"/>
          <p:cNvSpPr/>
          <p:nvPr/>
        </p:nvSpPr>
        <p:spPr>
          <a:xfrm>
            <a:off x="5516070" y="2032491"/>
            <a:ext cx="2271070" cy="300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dirty="0">
                <a:solidFill>
                  <a:schemeClr val="dk1"/>
                </a:solidFill>
                <a:latin typeface="Calibri" panose="020F0502020204030204" pitchFamily="34" charset="0"/>
                <a:ea typeface="Montserrat Black"/>
                <a:cs typeface="Calibri" panose="020F0502020204030204" pitchFamily="34" charset="0"/>
                <a:sym typeface="Montserrat Black"/>
              </a:rPr>
              <a:t>Complication</a:t>
            </a:r>
            <a:endParaRPr sz="1500" dirty="0">
              <a:solidFill>
                <a:schemeClr val="dk1"/>
              </a:solidFill>
              <a:latin typeface="Calibri" panose="020F0502020204030204" pitchFamily="34" charset="0"/>
              <a:ea typeface="Montserrat Black"/>
              <a:cs typeface="Calibri" panose="020F0502020204030204" pitchFamily="34" charset="0"/>
              <a:sym typeface="Montserrat Black"/>
            </a:endParaRPr>
          </a:p>
        </p:txBody>
      </p:sp>
      <p:grpSp>
        <p:nvGrpSpPr>
          <p:cNvPr id="155" name="Google Shape;155;p31"/>
          <p:cNvGrpSpPr/>
          <p:nvPr/>
        </p:nvGrpSpPr>
        <p:grpSpPr>
          <a:xfrm>
            <a:off x="4841749" y="2312006"/>
            <a:ext cx="409519" cy="409518"/>
            <a:chOff x="752656" y="1562597"/>
            <a:chExt cx="390525" cy="390525"/>
          </a:xfrm>
        </p:grpSpPr>
        <p:sp>
          <p:nvSpPr>
            <p:cNvPr id="156" name="Google Shape;156;p31"/>
            <p:cNvSpPr/>
            <p:nvPr/>
          </p:nvSpPr>
          <p:spPr>
            <a:xfrm>
              <a:off x="797621" y="1607153"/>
              <a:ext cx="209550" cy="161925"/>
            </a:xfrm>
            <a:custGeom>
              <a:avLst/>
              <a:gdLst/>
              <a:ahLst/>
              <a:cxnLst/>
              <a:rect l="l" t="t" r="r" b="b"/>
              <a:pathLst>
                <a:path w="209550" h="161925" extrusionOk="0">
                  <a:moveTo>
                    <a:pt x="26568" y="159925"/>
                  </a:moveTo>
                  <a:lnTo>
                    <a:pt x="85528" y="100965"/>
                  </a:lnTo>
                  <a:lnTo>
                    <a:pt x="102292" y="117729"/>
                  </a:lnTo>
                  <a:cubicBezTo>
                    <a:pt x="105340" y="120777"/>
                    <a:pt x="110388" y="120777"/>
                    <a:pt x="113437" y="117729"/>
                  </a:cubicBezTo>
                  <a:lnTo>
                    <a:pt x="185922" y="45244"/>
                  </a:lnTo>
                  <a:lnTo>
                    <a:pt x="185922" y="64770"/>
                  </a:lnTo>
                  <a:cubicBezTo>
                    <a:pt x="185922" y="67246"/>
                    <a:pt x="187065" y="69723"/>
                    <a:pt x="189065" y="71152"/>
                  </a:cubicBezTo>
                  <a:cubicBezTo>
                    <a:pt x="198209" y="77915"/>
                    <a:pt x="208210" y="71533"/>
                    <a:pt x="208210" y="62865"/>
                  </a:cubicBezTo>
                  <a:lnTo>
                    <a:pt x="208210" y="18288"/>
                  </a:lnTo>
                  <a:cubicBezTo>
                    <a:pt x="208210" y="12097"/>
                    <a:pt x="203162" y="7144"/>
                    <a:pt x="197066" y="7144"/>
                  </a:cubicBezTo>
                  <a:lnTo>
                    <a:pt x="150584" y="7144"/>
                  </a:lnTo>
                  <a:cubicBezTo>
                    <a:pt x="148107" y="7144"/>
                    <a:pt x="145631" y="8287"/>
                    <a:pt x="144202" y="10287"/>
                  </a:cubicBezTo>
                  <a:cubicBezTo>
                    <a:pt x="137439" y="19431"/>
                    <a:pt x="143821" y="29432"/>
                    <a:pt x="152489" y="29432"/>
                  </a:cubicBezTo>
                  <a:lnTo>
                    <a:pt x="170205" y="29432"/>
                  </a:lnTo>
                  <a:lnTo>
                    <a:pt x="107912" y="91726"/>
                  </a:lnTo>
                  <a:lnTo>
                    <a:pt x="91148" y="74962"/>
                  </a:lnTo>
                  <a:cubicBezTo>
                    <a:pt x="88100" y="71914"/>
                    <a:pt x="83052" y="71914"/>
                    <a:pt x="80004" y="74962"/>
                  </a:cubicBezTo>
                  <a:lnTo>
                    <a:pt x="9519" y="145447"/>
                  </a:lnTo>
                  <a:cubicBezTo>
                    <a:pt x="7709" y="147256"/>
                    <a:pt x="6852" y="149733"/>
                    <a:pt x="7233" y="152209"/>
                  </a:cubicBezTo>
                  <a:cubicBezTo>
                    <a:pt x="8852" y="163544"/>
                    <a:pt x="20377" y="166116"/>
                    <a:pt x="26568" y="1599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111A2A"/>
                </a:solidFill>
                <a:latin typeface="Calibri" panose="020F0502020204030204" pitchFamily="34" charset="0"/>
                <a:ea typeface="Montserrat Light"/>
                <a:cs typeface="Calibri" panose="020F0502020204030204" pitchFamily="34" charset="0"/>
                <a:sym typeface="Montserrat Light"/>
              </a:endParaRPr>
            </a:p>
          </p:txBody>
        </p:sp>
        <p:sp>
          <p:nvSpPr>
            <p:cNvPr id="157" name="Google Shape;157;p31"/>
            <p:cNvSpPr/>
            <p:nvPr/>
          </p:nvSpPr>
          <p:spPr>
            <a:xfrm>
              <a:off x="797995" y="1807749"/>
              <a:ext cx="95250" cy="104775"/>
            </a:xfrm>
            <a:custGeom>
              <a:avLst/>
              <a:gdLst/>
              <a:ahLst/>
              <a:cxnLst/>
              <a:rect l="l" t="t" r="r" b="b"/>
              <a:pathLst>
                <a:path w="95250" h="104775" extrusionOk="0">
                  <a:moveTo>
                    <a:pt x="18288" y="97822"/>
                  </a:moveTo>
                  <a:lnTo>
                    <a:pt x="85154" y="97822"/>
                  </a:lnTo>
                  <a:cubicBezTo>
                    <a:pt x="91345" y="97822"/>
                    <a:pt x="96298" y="92869"/>
                    <a:pt x="96298" y="86677"/>
                  </a:cubicBezTo>
                  <a:lnTo>
                    <a:pt x="96298" y="18288"/>
                  </a:lnTo>
                  <a:cubicBezTo>
                    <a:pt x="96298" y="12097"/>
                    <a:pt x="91345" y="7144"/>
                    <a:pt x="85154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86677"/>
                  </a:lnTo>
                  <a:cubicBezTo>
                    <a:pt x="7144" y="92773"/>
                    <a:pt x="12097" y="97822"/>
                    <a:pt x="18288" y="978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111A2A"/>
                </a:solidFill>
                <a:latin typeface="Calibri" panose="020F0502020204030204" pitchFamily="34" charset="0"/>
                <a:ea typeface="Montserrat Light"/>
                <a:cs typeface="Calibri" panose="020F0502020204030204" pitchFamily="34" charset="0"/>
                <a:sym typeface="Montserrat Light"/>
              </a:endParaRPr>
            </a:p>
          </p:txBody>
        </p:sp>
        <p:sp>
          <p:nvSpPr>
            <p:cNvPr id="158" name="Google Shape;158;p31"/>
            <p:cNvSpPr/>
            <p:nvPr/>
          </p:nvSpPr>
          <p:spPr>
            <a:xfrm>
              <a:off x="909438" y="1740884"/>
              <a:ext cx="95250" cy="171450"/>
            </a:xfrm>
            <a:custGeom>
              <a:avLst/>
              <a:gdLst/>
              <a:ahLst/>
              <a:cxnLst/>
              <a:rect l="l" t="t" r="r" b="b"/>
              <a:pathLst>
                <a:path w="95250" h="171450" extrusionOk="0">
                  <a:moveTo>
                    <a:pt x="85153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153543"/>
                  </a:lnTo>
                  <a:cubicBezTo>
                    <a:pt x="7144" y="159734"/>
                    <a:pt x="12097" y="164687"/>
                    <a:pt x="18288" y="164687"/>
                  </a:cubicBezTo>
                  <a:lnTo>
                    <a:pt x="85153" y="164687"/>
                  </a:lnTo>
                  <a:cubicBezTo>
                    <a:pt x="91345" y="164687"/>
                    <a:pt x="96298" y="159734"/>
                    <a:pt x="96298" y="153543"/>
                  </a:cubicBezTo>
                  <a:lnTo>
                    <a:pt x="96298" y="18288"/>
                  </a:lnTo>
                  <a:cubicBezTo>
                    <a:pt x="96298" y="12192"/>
                    <a:pt x="91345" y="7144"/>
                    <a:pt x="85153" y="71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111A2A"/>
                </a:solidFill>
                <a:latin typeface="Calibri" panose="020F0502020204030204" pitchFamily="34" charset="0"/>
                <a:ea typeface="Montserrat Light"/>
                <a:cs typeface="Calibri" panose="020F0502020204030204" pitchFamily="34" charset="0"/>
                <a:sym typeface="Montserrat Light"/>
              </a:endParaRPr>
            </a:p>
          </p:txBody>
        </p:sp>
        <p:sp>
          <p:nvSpPr>
            <p:cNvPr id="159" name="Google Shape;159;p31"/>
            <p:cNvSpPr/>
            <p:nvPr/>
          </p:nvSpPr>
          <p:spPr>
            <a:xfrm>
              <a:off x="998589" y="1607534"/>
              <a:ext cx="142875" cy="304800"/>
            </a:xfrm>
            <a:custGeom>
              <a:avLst/>
              <a:gdLst/>
              <a:ahLst/>
              <a:cxnLst/>
              <a:rect l="l" t="t" r="r" b="b"/>
              <a:pathLst>
                <a:path w="142875" h="304800" extrusionOk="0">
                  <a:moveTo>
                    <a:pt x="18291" y="118205"/>
                  </a:moveTo>
                  <a:lnTo>
                    <a:pt x="29435" y="118205"/>
                  </a:lnTo>
                  <a:lnTo>
                    <a:pt x="29435" y="286893"/>
                  </a:lnTo>
                  <a:cubicBezTo>
                    <a:pt x="29435" y="293084"/>
                    <a:pt x="34388" y="298037"/>
                    <a:pt x="40580" y="298037"/>
                  </a:cubicBezTo>
                  <a:lnTo>
                    <a:pt x="108207" y="298037"/>
                  </a:lnTo>
                  <a:cubicBezTo>
                    <a:pt x="114398" y="298037"/>
                    <a:pt x="119352" y="293084"/>
                    <a:pt x="119352" y="286893"/>
                  </a:cubicBezTo>
                  <a:lnTo>
                    <a:pt x="119352" y="118205"/>
                  </a:lnTo>
                  <a:lnTo>
                    <a:pt x="130496" y="118205"/>
                  </a:lnTo>
                  <a:cubicBezTo>
                    <a:pt x="134591" y="118205"/>
                    <a:pt x="138306" y="116014"/>
                    <a:pt x="140211" y="112490"/>
                  </a:cubicBezTo>
                  <a:cubicBezTo>
                    <a:pt x="142212" y="108966"/>
                    <a:pt x="142021" y="104585"/>
                    <a:pt x="139926" y="101156"/>
                  </a:cubicBezTo>
                  <a:lnTo>
                    <a:pt x="83442" y="12002"/>
                  </a:lnTo>
                  <a:cubicBezTo>
                    <a:pt x="79346" y="5524"/>
                    <a:pt x="68583" y="5524"/>
                    <a:pt x="64583" y="12002"/>
                  </a:cubicBezTo>
                  <a:lnTo>
                    <a:pt x="8861" y="101156"/>
                  </a:lnTo>
                  <a:cubicBezTo>
                    <a:pt x="6671" y="104585"/>
                    <a:pt x="6575" y="108966"/>
                    <a:pt x="8576" y="112490"/>
                  </a:cubicBezTo>
                  <a:cubicBezTo>
                    <a:pt x="10481" y="116014"/>
                    <a:pt x="14291" y="118205"/>
                    <a:pt x="18291" y="11820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111A2A"/>
                </a:solidFill>
                <a:latin typeface="Calibri" panose="020F0502020204030204" pitchFamily="34" charset="0"/>
                <a:ea typeface="Montserrat Light"/>
                <a:cs typeface="Calibri" panose="020F0502020204030204" pitchFamily="34" charset="0"/>
                <a:sym typeface="Montserrat Light"/>
              </a:endParaRPr>
            </a:p>
          </p:txBody>
        </p:sp>
        <p:sp>
          <p:nvSpPr>
            <p:cNvPr id="160" name="Google Shape;160;p31"/>
            <p:cNvSpPr/>
            <p:nvPr/>
          </p:nvSpPr>
          <p:spPr>
            <a:xfrm>
              <a:off x="752656" y="1562597"/>
              <a:ext cx="390525" cy="390525"/>
            </a:xfrm>
            <a:custGeom>
              <a:avLst/>
              <a:gdLst/>
              <a:ahLst/>
              <a:cxnLst/>
              <a:rect l="l" t="t" r="r" b="b"/>
              <a:pathLst>
                <a:path w="390525" h="390525" extrusionOk="0">
                  <a:moveTo>
                    <a:pt x="376142" y="365262"/>
                  </a:moveTo>
                  <a:lnTo>
                    <a:pt x="29432" y="365262"/>
                  </a:lnTo>
                  <a:lnTo>
                    <a:pt x="29432" y="18552"/>
                  </a:lnTo>
                  <a:cubicBezTo>
                    <a:pt x="29432" y="12837"/>
                    <a:pt x="25241" y="7789"/>
                    <a:pt x="19526" y="7218"/>
                  </a:cubicBezTo>
                  <a:cubicBezTo>
                    <a:pt x="12764" y="6456"/>
                    <a:pt x="7144" y="11694"/>
                    <a:pt x="7144" y="18267"/>
                  </a:cubicBezTo>
                  <a:lnTo>
                    <a:pt x="7144" y="376407"/>
                  </a:lnTo>
                  <a:cubicBezTo>
                    <a:pt x="7144" y="382598"/>
                    <a:pt x="12097" y="387551"/>
                    <a:pt x="18288" y="387551"/>
                  </a:cubicBezTo>
                  <a:lnTo>
                    <a:pt x="376428" y="387551"/>
                  </a:lnTo>
                  <a:cubicBezTo>
                    <a:pt x="383000" y="387551"/>
                    <a:pt x="388239" y="381836"/>
                    <a:pt x="387477" y="375168"/>
                  </a:cubicBezTo>
                  <a:cubicBezTo>
                    <a:pt x="386906" y="369453"/>
                    <a:pt x="381857" y="365262"/>
                    <a:pt x="376142" y="3652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111A2A"/>
                </a:solidFill>
                <a:latin typeface="Calibri" panose="020F0502020204030204" pitchFamily="34" charset="0"/>
                <a:ea typeface="Montserrat Light"/>
                <a:cs typeface="Calibri" panose="020F0502020204030204" pitchFamily="34" charset="0"/>
                <a:sym typeface="Montserrat Light"/>
              </a:endParaRPr>
            </a:p>
          </p:txBody>
        </p:sp>
      </p:grpSp>
      <p:sp>
        <p:nvSpPr>
          <p:cNvPr id="161" name="Google Shape;161;p31"/>
          <p:cNvSpPr/>
          <p:nvPr/>
        </p:nvSpPr>
        <p:spPr>
          <a:xfrm>
            <a:off x="899659" y="3725171"/>
            <a:ext cx="773100" cy="7731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lt1"/>
              </a:solidFill>
              <a:latin typeface="Calibri" panose="020F0502020204030204" pitchFamily="34" charset="0"/>
              <a:ea typeface="Montserrat Black"/>
              <a:cs typeface="Calibri" panose="020F0502020204030204" pitchFamily="34" charset="0"/>
              <a:sym typeface="Montserrat Black"/>
            </a:endParaRPr>
          </a:p>
        </p:txBody>
      </p:sp>
      <p:sp>
        <p:nvSpPr>
          <p:cNvPr id="162" name="Google Shape;162;p31"/>
          <p:cNvSpPr/>
          <p:nvPr/>
        </p:nvSpPr>
        <p:spPr>
          <a:xfrm>
            <a:off x="4660014" y="3725171"/>
            <a:ext cx="772993" cy="772992"/>
          </a:xfrm>
          <a:prstGeom prst="rect">
            <a:avLst/>
          </a:prstGeom>
          <a:solidFill>
            <a:srgbClr val="FC566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lt1"/>
              </a:solidFill>
              <a:latin typeface="Calibri" panose="020F0502020204030204" pitchFamily="34" charset="0"/>
              <a:ea typeface="Montserrat Black"/>
              <a:cs typeface="Calibri" panose="020F0502020204030204" pitchFamily="34" charset="0"/>
              <a:sym typeface="Montserrat Black"/>
            </a:endParaRPr>
          </a:p>
        </p:txBody>
      </p:sp>
      <p:sp>
        <p:nvSpPr>
          <p:cNvPr id="163" name="Google Shape;163;p31"/>
          <p:cNvSpPr/>
          <p:nvPr/>
        </p:nvSpPr>
        <p:spPr>
          <a:xfrm>
            <a:off x="4866721" y="3931770"/>
            <a:ext cx="359579" cy="409517"/>
          </a:xfrm>
          <a:custGeom>
            <a:avLst/>
            <a:gdLst/>
            <a:ahLst/>
            <a:cxnLst/>
            <a:rect l="l" t="t" r="r" b="b"/>
            <a:pathLst>
              <a:path w="342900" h="390525" extrusionOk="0">
                <a:moveTo>
                  <a:pt x="336869" y="48482"/>
                </a:moveTo>
                <a:cubicBezTo>
                  <a:pt x="330678" y="24098"/>
                  <a:pt x="309723" y="7144"/>
                  <a:pt x="286006" y="7144"/>
                </a:cubicBezTo>
                <a:cubicBezTo>
                  <a:pt x="286006" y="7144"/>
                  <a:pt x="286006" y="7144"/>
                  <a:pt x="286006" y="7144"/>
                </a:cubicBezTo>
                <a:lnTo>
                  <a:pt x="255716" y="7144"/>
                </a:lnTo>
                <a:lnTo>
                  <a:pt x="90172" y="7144"/>
                </a:lnTo>
                <a:lnTo>
                  <a:pt x="59882" y="7144"/>
                </a:lnTo>
                <a:cubicBezTo>
                  <a:pt x="59882" y="7144"/>
                  <a:pt x="59882" y="7144"/>
                  <a:pt x="59882" y="7144"/>
                </a:cubicBezTo>
                <a:cubicBezTo>
                  <a:pt x="36165" y="7144"/>
                  <a:pt x="15305" y="24194"/>
                  <a:pt x="9019" y="48482"/>
                </a:cubicBezTo>
                <a:cubicBezTo>
                  <a:pt x="5876" y="60865"/>
                  <a:pt x="5113" y="80581"/>
                  <a:pt x="19592" y="103727"/>
                </a:cubicBezTo>
                <a:cubicBezTo>
                  <a:pt x="30640" y="121444"/>
                  <a:pt x="48738" y="137731"/>
                  <a:pt x="73217" y="152305"/>
                </a:cubicBezTo>
                <a:cubicBezTo>
                  <a:pt x="76265" y="198501"/>
                  <a:pt x="110841" y="236220"/>
                  <a:pt x="155704" y="244126"/>
                </a:cubicBezTo>
                <a:lnTo>
                  <a:pt x="155704" y="282035"/>
                </a:lnTo>
                <a:lnTo>
                  <a:pt x="102459" y="282035"/>
                </a:lnTo>
                <a:cubicBezTo>
                  <a:pt x="92934" y="282035"/>
                  <a:pt x="85124" y="289751"/>
                  <a:pt x="85124" y="299371"/>
                </a:cubicBezTo>
                <a:lnTo>
                  <a:pt x="85124" y="370332"/>
                </a:lnTo>
                <a:cubicBezTo>
                  <a:pt x="85124" y="379857"/>
                  <a:pt x="92839" y="387667"/>
                  <a:pt x="102459" y="387667"/>
                </a:cubicBezTo>
                <a:lnTo>
                  <a:pt x="244001" y="387667"/>
                </a:lnTo>
                <a:cubicBezTo>
                  <a:pt x="253526" y="387667"/>
                  <a:pt x="261336" y="379952"/>
                  <a:pt x="261336" y="370332"/>
                </a:cubicBezTo>
                <a:lnTo>
                  <a:pt x="261336" y="299371"/>
                </a:lnTo>
                <a:cubicBezTo>
                  <a:pt x="261336" y="289846"/>
                  <a:pt x="253621" y="282035"/>
                  <a:pt x="244001" y="282035"/>
                </a:cubicBezTo>
                <a:lnTo>
                  <a:pt x="190756" y="282035"/>
                </a:lnTo>
                <a:lnTo>
                  <a:pt x="190756" y="244221"/>
                </a:lnTo>
                <a:cubicBezTo>
                  <a:pt x="235238" y="236410"/>
                  <a:pt x="269908" y="198596"/>
                  <a:pt x="272862" y="152305"/>
                </a:cubicBezTo>
                <a:cubicBezTo>
                  <a:pt x="297246" y="137731"/>
                  <a:pt x="315247" y="121444"/>
                  <a:pt x="326297" y="103822"/>
                </a:cubicBezTo>
                <a:cubicBezTo>
                  <a:pt x="340774" y="80581"/>
                  <a:pt x="340013" y="60865"/>
                  <a:pt x="336869" y="48482"/>
                </a:cubicBezTo>
                <a:close/>
                <a:moveTo>
                  <a:pt x="42833" y="57340"/>
                </a:moveTo>
                <a:cubicBezTo>
                  <a:pt x="45405" y="47244"/>
                  <a:pt x="53501" y="42005"/>
                  <a:pt x="60168" y="42005"/>
                </a:cubicBezTo>
                <a:lnTo>
                  <a:pt x="60168" y="42005"/>
                </a:lnTo>
                <a:lnTo>
                  <a:pt x="73217" y="42005"/>
                </a:lnTo>
                <a:lnTo>
                  <a:pt x="73313" y="110871"/>
                </a:lnTo>
                <a:cubicBezTo>
                  <a:pt x="46643" y="90297"/>
                  <a:pt x="39499" y="70580"/>
                  <a:pt x="42833" y="57340"/>
                </a:cubicBezTo>
                <a:close/>
                <a:moveTo>
                  <a:pt x="273052" y="110776"/>
                </a:moveTo>
                <a:lnTo>
                  <a:pt x="273052" y="42005"/>
                </a:lnTo>
                <a:lnTo>
                  <a:pt x="286101" y="42005"/>
                </a:lnTo>
                <a:lnTo>
                  <a:pt x="286101" y="42005"/>
                </a:lnTo>
                <a:cubicBezTo>
                  <a:pt x="292769" y="42005"/>
                  <a:pt x="300865" y="47244"/>
                  <a:pt x="303436" y="57340"/>
                </a:cubicBezTo>
                <a:cubicBezTo>
                  <a:pt x="306865" y="70580"/>
                  <a:pt x="299722" y="90202"/>
                  <a:pt x="273052" y="11077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111A2A"/>
              </a:solidFill>
              <a:latin typeface="Calibri" panose="020F0502020204030204" pitchFamily="34" charset="0"/>
              <a:ea typeface="Montserrat Light"/>
              <a:cs typeface="Calibri" panose="020F0502020204030204" pitchFamily="34" charset="0"/>
              <a:sym typeface="Montserrat Light"/>
            </a:endParaRPr>
          </a:p>
        </p:txBody>
      </p:sp>
      <p:grpSp>
        <p:nvGrpSpPr>
          <p:cNvPr id="164" name="Google Shape;164;p31"/>
          <p:cNvGrpSpPr/>
          <p:nvPr/>
        </p:nvGrpSpPr>
        <p:grpSpPr>
          <a:xfrm>
            <a:off x="1095088" y="3915474"/>
            <a:ext cx="409206" cy="392226"/>
            <a:chOff x="6793030" y="2235612"/>
            <a:chExt cx="390240" cy="374047"/>
          </a:xfrm>
        </p:grpSpPr>
        <p:sp>
          <p:nvSpPr>
            <p:cNvPr id="165" name="Google Shape;165;p31"/>
            <p:cNvSpPr/>
            <p:nvPr/>
          </p:nvSpPr>
          <p:spPr>
            <a:xfrm>
              <a:off x="6897520" y="2314384"/>
              <a:ext cx="285750" cy="295275"/>
            </a:xfrm>
            <a:custGeom>
              <a:avLst/>
              <a:gdLst/>
              <a:ahLst/>
              <a:cxnLst/>
              <a:rect l="l" t="t" r="r" b="b"/>
              <a:pathLst>
                <a:path w="285750" h="295275" extrusionOk="0">
                  <a:moveTo>
                    <a:pt x="266033" y="7144"/>
                  </a:moveTo>
                  <a:lnTo>
                    <a:pt x="215455" y="7144"/>
                  </a:lnTo>
                  <a:lnTo>
                    <a:pt x="215455" y="24194"/>
                  </a:lnTo>
                  <a:lnTo>
                    <a:pt x="215455" y="40958"/>
                  </a:lnTo>
                  <a:lnTo>
                    <a:pt x="215455" y="142589"/>
                  </a:lnTo>
                  <a:cubicBezTo>
                    <a:pt x="215455" y="170402"/>
                    <a:pt x="192881" y="192977"/>
                    <a:pt x="165068" y="192977"/>
                  </a:cubicBezTo>
                  <a:lnTo>
                    <a:pt x="61436" y="192977"/>
                  </a:lnTo>
                  <a:lnTo>
                    <a:pt x="45529" y="204121"/>
                  </a:lnTo>
                  <a:lnTo>
                    <a:pt x="21621" y="220885"/>
                  </a:lnTo>
                  <a:lnTo>
                    <a:pt x="7144" y="231077"/>
                  </a:lnTo>
                  <a:cubicBezTo>
                    <a:pt x="10191" y="235077"/>
                    <a:pt x="14954" y="237649"/>
                    <a:pt x="20383" y="237649"/>
                  </a:cubicBezTo>
                  <a:lnTo>
                    <a:pt x="134683" y="237649"/>
                  </a:lnTo>
                  <a:lnTo>
                    <a:pt x="215836" y="294418"/>
                  </a:lnTo>
                  <a:cubicBezTo>
                    <a:pt x="218694" y="296418"/>
                    <a:pt x="222028" y="297466"/>
                    <a:pt x="225457" y="297466"/>
                  </a:cubicBezTo>
                  <a:cubicBezTo>
                    <a:pt x="229457" y="297466"/>
                    <a:pt x="233457" y="296037"/>
                    <a:pt x="236696" y="293084"/>
                  </a:cubicBezTo>
                  <a:cubicBezTo>
                    <a:pt x="240220" y="289846"/>
                    <a:pt x="242125" y="285179"/>
                    <a:pt x="242125" y="280416"/>
                  </a:cubicBezTo>
                  <a:lnTo>
                    <a:pt x="242125" y="238411"/>
                  </a:lnTo>
                  <a:lnTo>
                    <a:pt x="266223" y="238411"/>
                  </a:lnTo>
                  <a:cubicBezTo>
                    <a:pt x="275463" y="238411"/>
                    <a:pt x="282987" y="230886"/>
                    <a:pt x="282987" y="221647"/>
                  </a:cubicBezTo>
                  <a:lnTo>
                    <a:pt x="282987" y="24003"/>
                  </a:lnTo>
                  <a:cubicBezTo>
                    <a:pt x="283083" y="14669"/>
                    <a:pt x="275463" y="7144"/>
                    <a:pt x="266033" y="71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111A2A"/>
                </a:solidFill>
                <a:latin typeface="Calibri" panose="020F0502020204030204" pitchFamily="34" charset="0"/>
                <a:ea typeface="Montserrat Light"/>
                <a:cs typeface="Calibri" panose="020F0502020204030204" pitchFamily="34" charset="0"/>
                <a:sym typeface="Montserrat Light"/>
              </a:endParaRPr>
            </a:p>
          </p:txBody>
        </p:sp>
        <p:sp>
          <p:nvSpPr>
            <p:cNvPr id="166" name="Google Shape;166;p31"/>
            <p:cNvSpPr/>
            <p:nvPr/>
          </p:nvSpPr>
          <p:spPr>
            <a:xfrm>
              <a:off x="6793030" y="2235612"/>
              <a:ext cx="285750" cy="304800"/>
            </a:xfrm>
            <a:custGeom>
              <a:avLst/>
              <a:gdLst/>
              <a:ahLst/>
              <a:cxnLst/>
              <a:rect l="l" t="t" r="r" b="b"/>
              <a:pathLst>
                <a:path w="285750" h="304800" extrusionOk="0">
                  <a:moveTo>
                    <a:pt x="269748" y="7144"/>
                  </a:moveTo>
                  <a:lnTo>
                    <a:pt x="23908" y="7144"/>
                  </a:lnTo>
                  <a:cubicBezTo>
                    <a:pt x="14668" y="7144"/>
                    <a:pt x="7144" y="14668"/>
                    <a:pt x="7144" y="23908"/>
                  </a:cubicBezTo>
                  <a:lnTo>
                    <a:pt x="7144" y="221361"/>
                  </a:lnTo>
                  <a:cubicBezTo>
                    <a:pt x="7144" y="230600"/>
                    <a:pt x="14668" y="238125"/>
                    <a:pt x="23908" y="238125"/>
                  </a:cubicBezTo>
                  <a:lnTo>
                    <a:pt x="47244" y="238125"/>
                  </a:lnTo>
                  <a:lnTo>
                    <a:pt x="47244" y="281178"/>
                  </a:lnTo>
                  <a:cubicBezTo>
                    <a:pt x="47244" y="285655"/>
                    <a:pt x="48863" y="290036"/>
                    <a:pt x="52007" y="293180"/>
                  </a:cubicBezTo>
                  <a:cubicBezTo>
                    <a:pt x="55340" y="296609"/>
                    <a:pt x="59722" y="298228"/>
                    <a:pt x="64008" y="298228"/>
                  </a:cubicBezTo>
                  <a:cubicBezTo>
                    <a:pt x="67342" y="298228"/>
                    <a:pt x="70771" y="297180"/>
                    <a:pt x="73628" y="295180"/>
                  </a:cubicBezTo>
                  <a:lnTo>
                    <a:pt x="107632" y="271367"/>
                  </a:lnTo>
                  <a:lnTo>
                    <a:pt x="124396" y="259651"/>
                  </a:lnTo>
                  <a:lnTo>
                    <a:pt x="141161" y="247936"/>
                  </a:lnTo>
                  <a:lnTo>
                    <a:pt x="154972" y="238220"/>
                  </a:lnTo>
                  <a:lnTo>
                    <a:pt x="269653" y="238220"/>
                  </a:lnTo>
                  <a:cubicBezTo>
                    <a:pt x="278892" y="238220"/>
                    <a:pt x="286417" y="230695"/>
                    <a:pt x="286417" y="221456"/>
                  </a:cubicBezTo>
                  <a:lnTo>
                    <a:pt x="286417" y="119158"/>
                  </a:lnTo>
                  <a:lnTo>
                    <a:pt x="286417" y="102394"/>
                  </a:lnTo>
                  <a:lnTo>
                    <a:pt x="286417" y="85630"/>
                  </a:lnTo>
                  <a:lnTo>
                    <a:pt x="286417" y="24003"/>
                  </a:lnTo>
                  <a:cubicBezTo>
                    <a:pt x="286512" y="14668"/>
                    <a:pt x="279082" y="7144"/>
                    <a:pt x="269748" y="7144"/>
                  </a:cubicBezTo>
                  <a:close/>
                  <a:moveTo>
                    <a:pt x="219170" y="160877"/>
                  </a:moveTo>
                  <a:cubicBezTo>
                    <a:pt x="217932" y="169164"/>
                    <a:pt x="210598" y="175165"/>
                    <a:pt x="202216" y="175165"/>
                  </a:cubicBezTo>
                  <a:lnTo>
                    <a:pt x="192405" y="175165"/>
                  </a:lnTo>
                  <a:lnTo>
                    <a:pt x="91630" y="175165"/>
                  </a:lnTo>
                  <a:cubicBezTo>
                    <a:pt x="82582" y="175165"/>
                    <a:pt x="74771" y="168116"/>
                    <a:pt x="74486" y="158972"/>
                  </a:cubicBezTo>
                  <a:cubicBezTo>
                    <a:pt x="74200" y="149447"/>
                    <a:pt x="81725" y="141732"/>
                    <a:pt x="91154" y="141732"/>
                  </a:cubicBezTo>
                  <a:lnTo>
                    <a:pt x="202597" y="141732"/>
                  </a:lnTo>
                  <a:cubicBezTo>
                    <a:pt x="209265" y="141732"/>
                    <a:pt x="215075" y="145637"/>
                    <a:pt x="217741" y="151352"/>
                  </a:cubicBezTo>
                  <a:cubicBezTo>
                    <a:pt x="219075" y="154114"/>
                    <a:pt x="219646" y="157353"/>
                    <a:pt x="219170" y="160877"/>
                  </a:cubicBezTo>
                  <a:close/>
                  <a:moveTo>
                    <a:pt x="202597" y="108204"/>
                  </a:moveTo>
                  <a:lnTo>
                    <a:pt x="91630" y="108204"/>
                  </a:lnTo>
                  <a:cubicBezTo>
                    <a:pt x="82582" y="108204"/>
                    <a:pt x="74771" y="101155"/>
                    <a:pt x="74486" y="92107"/>
                  </a:cubicBezTo>
                  <a:cubicBezTo>
                    <a:pt x="74200" y="82582"/>
                    <a:pt x="81725" y="74771"/>
                    <a:pt x="91154" y="74771"/>
                  </a:cubicBezTo>
                  <a:lnTo>
                    <a:pt x="202597" y="74771"/>
                  </a:lnTo>
                  <a:cubicBezTo>
                    <a:pt x="211836" y="74771"/>
                    <a:pt x="219361" y="82296"/>
                    <a:pt x="219361" y="91535"/>
                  </a:cubicBezTo>
                  <a:cubicBezTo>
                    <a:pt x="219266" y="100774"/>
                    <a:pt x="211836" y="108204"/>
                    <a:pt x="202597" y="10820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111A2A"/>
                </a:solidFill>
                <a:latin typeface="Calibri" panose="020F0502020204030204" pitchFamily="34" charset="0"/>
                <a:ea typeface="Montserrat Light"/>
                <a:cs typeface="Calibri" panose="020F0502020204030204" pitchFamily="34" charset="0"/>
                <a:sym typeface="Montserrat Light"/>
              </a:endParaRPr>
            </a:p>
          </p:txBody>
        </p:sp>
      </p:grpSp>
      <p:sp>
        <p:nvSpPr>
          <p:cNvPr id="167" name="Google Shape;167;p31"/>
          <p:cNvSpPr txBox="1"/>
          <p:nvPr/>
        </p:nvSpPr>
        <p:spPr>
          <a:xfrm>
            <a:off x="1750825" y="3989800"/>
            <a:ext cx="2637600" cy="407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latin typeface="Calibri" panose="020F0502020204030204" pitchFamily="34" charset="0"/>
                <a:ea typeface="Montserrat Light"/>
                <a:cs typeface="Calibri" panose="020F0502020204030204" pitchFamily="34" charset="0"/>
                <a:sym typeface="Montserrat Light"/>
              </a:rPr>
              <a:t>To build predictive ML models to assess if a customer will default on the loan </a:t>
            </a:r>
            <a:endParaRPr sz="1100">
              <a:solidFill>
                <a:schemeClr val="dk1"/>
              </a:solidFill>
              <a:latin typeface="Calibri" panose="020F0502020204030204" pitchFamily="34" charset="0"/>
              <a:ea typeface="Montserrat Light"/>
              <a:cs typeface="Calibri" panose="020F0502020204030204" pitchFamily="34" charset="0"/>
              <a:sym typeface="Montserrat Light"/>
            </a:endParaRPr>
          </a:p>
        </p:txBody>
      </p:sp>
      <p:sp>
        <p:nvSpPr>
          <p:cNvPr id="168" name="Google Shape;168;p31"/>
          <p:cNvSpPr/>
          <p:nvPr/>
        </p:nvSpPr>
        <p:spPr>
          <a:xfrm>
            <a:off x="1736103" y="3707181"/>
            <a:ext cx="22710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111A2A"/>
                </a:solidFill>
                <a:latin typeface="Calibri" panose="020F0502020204030204" pitchFamily="34" charset="0"/>
                <a:ea typeface="Montserrat Black"/>
                <a:cs typeface="Calibri" panose="020F0502020204030204" pitchFamily="34" charset="0"/>
                <a:sym typeface="Montserrat Black"/>
              </a:rPr>
              <a:t>Question</a:t>
            </a:r>
            <a:endParaRPr sz="1500">
              <a:solidFill>
                <a:srgbClr val="111A2A"/>
              </a:solidFill>
              <a:latin typeface="Calibri" panose="020F0502020204030204" pitchFamily="34" charset="0"/>
              <a:ea typeface="Montserrat Black"/>
              <a:cs typeface="Calibri" panose="020F0502020204030204" pitchFamily="34" charset="0"/>
              <a:sym typeface="Montserrat Black"/>
            </a:endParaRPr>
          </a:p>
        </p:txBody>
      </p:sp>
      <p:sp>
        <p:nvSpPr>
          <p:cNvPr id="169" name="Google Shape;169;p31"/>
          <p:cNvSpPr txBox="1"/>
          <p:nvPr/>
        </p:nvSpPr>
        <p:spPr>
          <a:xfrm>
            <a:off x="5530802" y="3855047"/>
            <a:ext cx="2826000" cy="746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chemeClr val="dk1"/>
                </a:solidFill>
                <a:latin typeface="Calibri" panose="020F0502020204030204" pitchFamily="34" charset="0"/>
                <a:ea typeface="Montserrat Light"/>
                <a:cs typeface="Calibri" panose="020F0502020204030204" pitchFamily="34" charset="0"/>
                <a:sym typeface="Montserrat Light"/>
              </a:rPr>
              <a:t>Models applied:</a:t>
            </a:r>
            <a:endParaRPr sz="1100" dirty="0">
              <a:solidFill>
                <a:schemeClr val="dk1"/>
              </a:solidFill>
              <a:latin typeface="Calibri" panose="020F0502020204030204" pitchFamily="34" charset="0"/>
              <a:ea typeface="Montserrat Light"/>
              <a:cs typeface="Calibri" panose="020F0502020204030204" pitchFamily="34" charset="0"/>
              <a:sym typeface="Montserrat Light"/>
            </a:endParaRPr>
          </a:p>
          <a:p>
            <a:pPr marL="457200" marR="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 Light"/>
              <a:buChar char="●"/>
            </a:pPr>
            <a:r>
              <a:rPr lang="ko" sz="1100" dirty="0">
                <a:solidFill>
                  <a:schemeClr val="dk1"/>
                </a:solidFill>
                <a:latin typeface="Calibri" panose="020F0502020204030204" pitchFamily="34" charset="0"/>
                <a:ea typeface="Montserrat Light"/>
                <a:cs typeface="Calibri" panose="020F0502020204030204" pitchFamily="34" charset="0"/>
                <a:sym typeface="Montserrat Light"/>
              </a:rPr>
              <a:t>LogisticRegression</a:t>
            </a:r>
            <a:endParaRPr sz="1100" dirty="0">
              <a:solidFill>
                <a:schemeClr val="dk1"/>
              </a:solidFill>
              <a:latin typeface="Calibri" panose="020F0502020204030204" pitchFamily="34" charset="0"/>
              <a:ea typeface="Montserrat Light"/>
              <a:cs typeface="Calibri" panose="020F0502020204030204" pitchFamily="34" charset="0"/>
              <a:sym typeface="Montserrat Light"/>
            </a:endParaRPr>
          </a:p>
          <a:p>
            <a:pPr marL="457200" marR="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 Light"/>
              <a:buChar char="●"/>
            </a:pPr>
            <a:r>
              <a:rPr lang="ko" sz="1100" dirty="0">
                <a:solidFill>
                  <a:schemeClr val="dk1"/>
                </a:solidFill>
                <a:latin typeface="Calibri" panose="020F0502020204030204" pitchFamily="34" charset="0"/>
                <a:ea typeface="Montserrat Light"/>
                <a:cs typeface="Calibri" panose="020F0502020204030204" pitchFamily="34" charset="0"/>
                <a:sym typeface="Montserrat Light"/>
              </a:rPr>
              <a:t>Decision Tree</a:t>
            </a:r>
            <a:endParaRPr lang="en-US" altLang="ko" sz="1100" dirty="0">
              <a:solidFill>
                <a:schemeClr val="dk1"/>
              </a:solidFill>
              <a:latin typeface="Calibri" panose="020F0502020204030204" pitchFamily="34" charset="0"/>
              <a:ea typeface="Montserrat Light"/>
              <a:cs typeface="Calibri" panose="020F0502020204030204" pitchFamily="34" charset="0"/>
              <a:sym typeface="Montserrat Light"/>
            </a:endParaRPr>
          </a:p>
          <a:p>
            <a:pPr marL="457200" marR="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 Light"/>
              <a:buChar char="●"/>
            </a:pPr>
            <a:r>
              <a:rPr lang="en-US" sz="1100" dirty="0">
                <a:solidFill>
                  <a:schemeClr val="dk1"/>
                </a:solidFill>
                <a:latin typeface="Calibri" panose="020F0502020204030204" pitchFamily="34" charset="0"/>
                <a:ea typeface="Montserrat Light"/>
                <a:cs typeface="Calibri" panose="020F0502020204030204" pitchFamily="34" charset="0"/>
                <a:sym typeface="Montserrat Light"/>
              </a:rPr>
              <a:t>KNN</a:t>
            </a:r>
            <a:endParaRPr sz="1100" dirty="0">
              <a:solidFill>
                <a:schemeClr val="dk1"/>
              </a:solidFill>
              <a:latin typeface="Calibri" panose="020F0502020204030204" pitchFamily="34" charset="0"/>
              <a:ea typeface="Montserrat Light"/>
              <a:cs typeface="Calibri" panose="020F0502020204030204" pitchFamily="34" charset="0"/>
              <a:sym typeface="Montserrat Light"/>
            </a:endParaRPr>
          </a:p>
        </p:txBody>
      </p:sp>
      <p:sp>
        <p:nvSpPr>
          <p:cNvPr id="170" name="Google Shape;170;p31"/>
          <p:cNvSpPr/>
          <p:nvPr/>
        </p:nvSpPr>
        <p:spPr>
          <a:xfrm>
            <a:off x="5516070" y="3639798"/>
            <a:ext cx="2271070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dirty="0">
                <a:solidFill>
                  <a:srgbClr val="111A2A"/>
                </a:solidFill>
                <a:latin typeface="Calibri" panose="020F0502020204030204" pitchFamily="34" charset="0"/>
                <a:ea typeface="Montserrat Black"/>
                <a:cs typeface="Calibri" panose="020F0502020204030204" pitchFamily="34" charset="0"/>
                <a:sym typeface="Montserrat Black"/>
              </a:rPr>
              <a:t>Answer</a:t>
            </a:r>
            <a:endParaRPr sz="1500" dirty="0">
              <a:solidFill>
                <a:srgbClr val="111A2A"/>
              </a:solidFill>
              <a:latin typeface="Calibri" panose="020F0502020204030204" pitchFamily="34" charset="0"/>
              <a:ea typeface="Montserrat Black"/>
              <a:cs typeface="Calibri" panose="020F0502020204030204" pitchFamily="34" charset="0"/>
              <a:sym typeface="Montserrat Black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C644955-91E8-F3EC-42DD-9377472E6DBB}"/>
              </a:ext>
            </a:extLst>
          </p:cNvPr>
          <p:cNvSpPr/>
          <p:nvPr/>
        </p:nvSpPr>
        <p:spPr>
          <a:xfrm>
            <a:off x="258831" y="4868408"/>
            <a:ext cx="178729" cy="172496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/>
          <p:nvPr/>
        </p:nvSpPr>
        <p:spPr>
          <a:xfrm>
            <a:off x="592665" y="638554"/>
            <a:ext cx="6178129" cy="407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 dirty="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Project Steps</a:t>
            </a:r>
            <a:endParaRPr sz="2200" dirty="0">
              <a:solidFill>
                <a:schemeClr val="dk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76" name="Google Shape;176;p32"/>
          <p:cNvSpPr/>
          <p:nvPr/>
        </p:nvSpPr>
        <p:spPr>
          <a:xfrm>
            <a:off x="592665" y="1694520"/>
            <a:ext cx="1877382" cy="2806882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27000" dist="63500" dir="5400000" algn="t" rotWithShape="0">
              <a:srgbClr val="000000">
                <a:alpha val="14901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grpSp>
        <p:nvGrpSpPr>
          <p:cNvPr id="177" name="Google Shape;177;p32"/>
          <p:cNvGrpSpPr/>
          <p:nvPr/>
        </p:nvGrpSpPr>
        <p:grpSpPr>
          <a:xfrm>
            <a:off x="1300694" y="2746083"/>
            <a:ext cx="461325" cy="453213"/>
            <a:chOff x="6810557" y="892968"/>
            <a:chExt cx="384524" cy="377762"/>
          </a:xfrm>
        </p:grpSpPr>
        <p:sp>
          <p:nvSpPr>
            <p:cNvPr id="178" name="Google Shape;178;p32"/>
            <p:cNvSpPr/>
            <p:nvPr/>
          </p:nvSpPr>
          <p:spPr>
            <a:xfrm>
              <a:off x="6810557" y="977836"/>
              <a:ext cx="114300" cy="85725"/>
            </a:xfrm>
            <a:custGeom>
              <a:avLst/>
              <a:gdLst/>
              <a:ahLst/>
              <a:cxnLst/>
              <a:rect l="l" t="t" r="r" b="b"/>
              <a:pathLst>
                <a:path w="114300" h="85725" extrusionOk="0">
                  <a:moveTo>
                    <a:pt x="86106" y="7144"/>
                  </a:moveTo>
                  <a:cubicBezTo>
                    <a:pt x="77343" y="7144"/>
                    <a:pt x="68485" y="7144"/>
                    <a:pt x="59626" y="7144"/>
                  </a:cubicBezTo>
                  <a:cubicBezTo>
                    <a:pt x="50768" y="7144"/>
                    <a:pt x="41910" y="7144"/>
                    <a:pt x="33147" y="7144"/>
                  </a:cubicBezTo>
                  <a:cubicBezTo>
                    <a:pt x="26194" y="7144"/>
                    <a:pt x="19716" y="9811"/>
                    <a:pt x="14764" y="14764"/>
                  </a:cubicBezTo>
                  <a:cubicBezTo>
                    <a:pt x="9810" y="19717"/>
                    <a:pt x="7144" y="26194"/>
                    <a:pt x="7144" y="33147"/>
                  </a:cubicBezTo>
                  <a:lnTo>
                    <a:pt x="7144" y="57436"/>
                  </a:lnTo>
                  <a:cubicBezTo>
                    <a:pt x="7144" y="61627"/>
                    <a:pt x="9525" y="65437"/>
                    <a:pt x="13145" y="67342"/>
                  </a:cubicBezTo>
                  <a:cubicBezTo>
                    <a:pt x="27432" y="74676"/>
                    <a:pt x="43529" y="78581"/>
                    <a:pt x="59626" y="78581"/>
                  </a:cubicBezTo>
                  <a:cubicBezTo>
                    <a:pt x="75723" y="78581"/>
                    <a:pt x="91821" y="74676"/>
                    <a:pt x="106108" y="67342"/>
                  </a:cubicBezTo>
                  <a:cubicBezTo>
                    <a:pt x="109823" y="65437"/>
                    <a:pt x="112109" y="61627"/>
                    <a:pt x="112109" y="57436"/>
                  </a:cubicBezTo>
                  <a:lnTo>
                    <a:pt x="112109" y="33147"/>
                  </a:lnTo>
                  <a:cubicBezTo>
                    <a:pt x="112109" y="26289"/>
                    <a:pt x="109442" y="19812"/>
                    <a:pt x="104489" y="14859"/>
                  </a:cubicBezTo>
                  <a:cubicBezTo>
                    <a:pt x="99822" y="10001"/>
                    <a:pt x="93059" y="7144"/>
                    <a:pt x="86106" y="7144"/>
                  </a:cubicBezTo>
                  <a:close/>
                  <a:moveTo>
                    <a:pt x="90106" y="50483"/>
                  </a:moveTo>
                  <a:cubicBezTo>
                    <a:pt x="80486" y="54388"/>
                    <a:pt x="70389" y="56388"/>
                    <a:pt x="59817" y="56388"/>
                  </a:cubicBezTo>
                  <a:cubicBezTo>
                    <a:pt x="49244" y="56388"/>
                    <a:pt x="39052" y="54388"/>
                    <a:pt x="29527" y="50483"/>
                  </a:cubicBezTo>
                  <a:lnTo>
                    <a:pt x="29527" y="33338"/>
                  </a:lnTo>
                  <a:cubicBezTo>
                    <a:pt x="29527" y="31337"/>
                    <a:pt x="31242" y="29623"/>
                    <a:pt x="33242" y="29623"/>
                  </a:cubicBezTo>
                  <a:cubicBezTo>
                    <a:pt x="50863" y="29623"/>
                    <a:pt x="68580" y="29623"/>
                    <a:pt x="86201" y="29623"/>
                  </a:cubicBezTo>
                  <a:cubicBezTo>
                    <a:pt x="88201" y="29623"/>
                    <a:pt x="90201" y="31242"/>
                    <a:pt x="90201" y="33338"/>
                  </a:cubicBezTo>
                  <a:lnTo>
                    <a:pt x="90106" y="50483"/>
                  </a:lnTo>
                  <a:close/>
                </a:path>
              </a:pathLst>
            </a:custGeom>
            <a:solidFill>
              <a:srgbClr val="2D73F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179" name="Google Shape;179;p32"/>
            <p:cNvSpPr/>
            <p:nvPr/>
          </p:nvSpPr>
          <p:spPr>
            <a:xfrm>
              <a:off x="6824939" y="893349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 extrusionOk="0">
                  <a:moveTo>
                    <a:pt x="45434" y="83725"/>
                  </a:moveTo>
                  <a:cubicBezTo>
                    <a:pt x="66580" y="83725"/>
                    <a:pt x="83725" y="66580"/>
                    <a:pt x="83725" y="45434"/>
                  </a:cubicBezTo>
                  <a:cubicBezTo>
                    <a:pt x="83725" y="24289"/>
                    <a:pt x="66580" y="7144"/>
                    <a:pt x="45434" y="7144"/>
                  </a:cubicBezTo>
                  <a:cubicBezTo>
                    <a:pt x="24289" y="7144"/>
                    <a:pt x="7144" y="24289"/>
                    <a:pt x="7144" y="45434"/>
                  </a:cubicBezTo>
                  <a:cubicBezTo>
                    <a:pt x="7144" y="66580"/>
                    <a:pt x="24289" y="83725"/>
                    <a:pt x="45434" y="83725"/>
                  </a:cubicBezTo>
                  <a:close/>
                  <a:moveTo>
                    <a:pt x="45434" y="29242"/>
                  </a:moveTo>
                  <a:cubicBezTo>
                    <a:pt x="54293" y="29242"/>
                    <a:pt x="61532" y="36481"/>
                    <a:pt x="61532" y="45339"/>
                  </a:cubicBezTo>
                  <a:cubicBezTo>
                    <a:pt x="61532" y="54197"/>
                    <a:pt x="54293" y="61436"/>
                    <a:pt x="45434" y="61436"/>
                  </a:cubicBezTo>
                  <a:cubicBezTo>
                    <a:pt x="36576" y="61436"/>
                    <a:pt x="29337" y="54197"/>
                    <a:pt x="29337" y="45339"/>
                  </a:cubicBezTo>
                  <a:cubicBezTo>
                    <a:pt x="29337" y="36481"/>
                    <a:pt x="36576" y="29242"/>
                    <a:pt x="45434" y="29242"/>
                  </a:cubicBezTo>
                  <a:close/>
                </a:path>
              </a:pathLst>
            </a:custGeom>
            <a:solidFill>
              <a:srgbClr val="2D73F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180" name="Google Shape;180;p32"/>
            <p:cNvSpPr/>
            <p:nvPr/>
          </p:nvSpPr>
          <p:spPr>
            <a:xfrm>
              <a:off x="6937906" y="892968"/>
              <a:ext cx="257175" cy="76200"/>
            </a:xfrm>
            <a:custGeom>
              <a:avLst/>
              <a:gdLst/>
              <a:ahLst/>
              <a:cxnLst/>
              <a:rect l="l" t="t" r="r" b="b"/>
              <a:pathLst>
                <a:path w="257175" h="76200" extrusionOk="0">
                  <a:moveTo>
                    <a:pt x="247745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62675"/>
                  </a:lnTo>
                  <a:cubicBezTo>
                    <a:pt x="7144" y="68771"/>
                    <a:pt x="12096" y="73819"/>
                    <a:pt x="18288" y="73819"/>
                  </a:cubicBezTo>
                  <a:lnTo>
                    <a:pt x="247745" y="73819"/>
                  </a:lnTo>
                  <a:cubicBezTo>
                    <a:pt x="253841" y="73819"/>
                    <a:pt x="258889" y="68866"/>
                    <a:pt x="258889" y="62675"/>
                  </a:cubicBezTo>
                  <a:lnTo>
                    <a:pt x="258889" y="18288"/>
                  </a:lnTo>
                  <a:cubicBezTo>
                    <a:pt x="258794" y="12097"/>
                    <a:pt x="253841" y="7144"/>
                    <a:pt x="247745" y="7144"/>
                  </a:cubicBezTo>
                  <a:close/>
                  <a:moveTo>
                    <a:pt x="95250" y="51530"/>
                  </a:moveTo>
                  <a:lnTo>
                    <a:pt x="29337" y="51530"/>
                  </a:lnTo>
                  <a:lnTo>
                    <a:pt x="29337" y="29337"/>
                  </a:lnTo>
                  <a:lnTo>
                    <a:pt x="95250" y="29337"/>
                  </a:lnTo>
                  <a:lnTo>
                    <a:pt x="95250" y="51530"/>
                  </a:lnTo>
                  <a:close/>
                  <a:moveTo>
                    <a:pt x="236601" y="51530"/>
                  </a:moveTo>
                  <a:lnTo>
                    <a:pt x="117443" y="51530"/>
                  </a:lnTo>
                  <a:lnTo>
                    <a:pt x="117443" y="29337"/>
                  </a:lnTo>
                  <a:lnTo>
                    <a:pt x="236601" y="29337"/>
                  </a:lnTo>
                  <a:lnTo>
                    <a:pt x="236601" y="51530"/>
                  </a:lnTo>
                  <a:close/>
                </a:path>
              </a:pathLst>
            </a:custGeom>
            <a:solidFill>
              <a:srgbClr val="2D73F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181" name="Google Shape;181;p32"/>
            <p:cNvSpPr/>
            <p:nvPr/>
          </p:nvSpPr>
          <p:spPr>
            <a:xfrm>
              <a:off x="6810557" y="1185005"/>
              <a:ext cx="114300" cy="85725"/>
            </a:xfrm>
            <a:custGeom>
              <a:avLst/>
              <a:gdLst/>
              <a:ahLst/>
              <a:cxnLst/>
              <a:rect l="l" t="t" r="r" b="b"/>
              <a:pathLst>
                <a:path w="114300" h="85725" extrusionOk="0">
                  <a:moveTo>
                    <a:pt x="86106" y="7144"/>
                  </a:moveTo>
                  <a:cubicBezTo>
                    <a:pt x="77343" y="7144"/>
                    <a:pt x="68485" y="7144"/>
                    <a:pt x="59626" y="7144"/>
                  </a:cubicBezTo>
                  <a:cubicBezTo>
                    <a:pt x="50768" y="7144"/>
                    <a:pt x="41910" y="7144"/>
                    <a:pt x="33147" y="7144"/>
                  </a:cubicBezTo>
                  <a:cubicBezTo>
                    <a:pt x="26194" y="7144"/>
                    <a:pt x="19716" y="9811"/>
                    <a:pt x="14764" y="14764"/>
                  </a:cubicBezTo>
                  <a:cubicBezTo>
                    <a:pt x="9810" y="19717"/>
                    <a:pt x="7144" y="26194"/>
                    <a:pt x="7144" y="33147"/>
                  </a:cubicBezTo>
                  <a:lnTo>
                    <a:pt x="7144" y="57436"/>
                  </a:lnTo>
                  <a:cubicBezTo>
                    <a:pt x="7144" y="61627"/>
                    <a:pt x="9525" y="65437"/>
                    <a:pt x="13145" y="67342"/>
                  </a:cubicBezTo>
                  <a:cubicBezTo>
                    <a:pt x="27432" y="74676"/>
                    <a:pt x="43529" y="78581"/>
                    <a:pt x="59626" y="78581"/>
                  </a:cubicBezTo>
                  <a:cubicBezTo>
                    <a:pt x="75819" y="78581"/>
                    <a:pt x="91821" y="74676"/>
                    <a:pt x="106108" y="67342"/>
                  </a:cubicBezTo>
                  <a:cubicBezTo>
                    <a:pt x="109823" y="65437"/>
                    <a:pt x="112109" y="61627"/>
                    <a:pt x="112109" y="57436"/>
                  </a:cubicBezTo>
                  <a:lnTo>
                    <a:pt x="112109" y="33147"/>
                  </a:lnTo>
                  <a:cubicBezTo>
                    <a:pt x="112109" y="26289"/>
                    <a:pt x="109442" y="19812"/>
                    <a:pt x="104489" y="14859"/>
                  </a:cubicBezTo>
                  <a:cubicBezTo>
                    <a:pt x="99822" y="10001"/>
                    <a:pt x="93059" y="7144"/>
                    <a:pt x="86106" y="7144"/>
                  </a:cubicBezTo>
                  <a:close/>
                  <a:moveTo>
                    <a:pt x="90106" y="50387"/>
                  </a:moveTo>
                  <a:cubicBezTo>
                    <a:pt x="80486" y="54388"/>
                    <a:pt x="70389" y="56388"/>
                    <a:pt x="59817" y="56388"/>
                  </a:cubicBezTo>
                  <a:cubicBezTo>
                    <a:pt x="49244" y="56388"/>
                    <a:pt x="39052" y="54388"/>
                    <a:pt x="29527" y="50387"/>
                  </a:cubicBezTo>
                  <a:lnTo>
                    <a:pt x="29527" y="33147"/>
                  </a:lnTo>
                  <a:cubicBezTo>
                    <a:pt x="29527" y="31147"/>
                    <a:pt x="31242" y="29432"/>
                    <a:pt x="33242" y="29432"/>
                  </a:cubicBezTo>
                  <a:cubicBezTo>
                    <a:pt x="42005" y="29432"/>
                    <a:pt x="50863" y="29432"/>
                    <a:pt x="59721" y="29432"/>
                  </a:cubicBezTo>
                  <a:cubicBezTo>
                    <a:pt x="68580" y="29432"/>
                    <a:pt x="77438" y="29432"/>
                    <a:pt x="86201" y="29432"/>
                  </a:cubicBezTo>
                  <a:cubicBezTo>
                    <a:pt x="88201" y="29432"/>
                    <a:pt x="90201" y="31051"/>
                    <a:pt x="90201" y="33147"/>
                  </a:cubicBezTo>
                  <a:lnTo>
                    <a:pt x="90106" y="50387"/>
                  </a:lnTo>
                  <a:close/>
                </a:path>
              </a:pathLst>
            </a:custGeom>
            <a:solidFill>
              <a:srgbClr val="2D73F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182" name="Google Shape;182;p32"/>
            <p:cNvSpPr/>
            <p:nvPr/>
          </p:nvSpPr>
          <p:spPr>
            <a:xfrm>
              <a:off x="6824939" y="1100518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 extrusionOk="0">
                  <a:moveTo>
                    <a:pt x="83725" y="45434"/>
                  </a:moveTo>
                  <a:cubicBezTo>
                    <a:pt x="83725" y="24289"/>
                    <a:pt x="66580" y="7144"/>
                    <a:pt x="45434" y="7144"/>
                  </a:cubicBezTo>
                  <a:cubicBezTo>
                    <a:pt x="24289" y="7144"/>
                    <a:pt x="7144" y="24289"/>
                    <a:pt x="7144" y="45434"/>
                  </a:cubicBezTo>
                  <a:cubicBezTo>
                    <a:pt x="7144" y="66580"/>
                    <a:pt x="24289" y="83725"/>
                    <a:pt x="45434" y="83725"/>
                  </a:cubicBezTo>
                  <a:cubicBezTo>
                    <a:pt x="66580" y="83725"/>
                    <a:pt x="83725" y="66484"/>
                    <a:pt x="83725" y="45434"/>
                  </a:cubicBezTo>
                  <a:close/>
                  <a:moveTo>
                    <a:pt x="29337" y="45434"/>
                  </a:moveTo>
                  <a:cubicBezTo>
                    <a:pt x="29337" y="36576"/>
                    <a:pt x="36576" y="29337"/>
                    <a:pt x="45434" y="29337"/>
                  </a:cubicBezTo>
                  <a:cubicBezTo>
                    <a:pt x="54293" y="29337"/>
                    <a:pt x="61532" y="36576"/>
                    <a:pt x="61532" y="45434"/>
                  </a:cubicBezTo>
                  <a:cubicBezTo>
                    <a:pt x="61532" y="54292"/>
                    <a:pt x="54293" y="61531"/>
                    <a:pt x="45434" y="61531"/>
                  </a:cubicBezTo>
                  <a:cubicBezTo>
                    <a:pt x="36576" y="61531"/>
                    <a:pt x="29337" y="54292"/>
                    <a:pt x="29337" y="45434"/>
                  </a:cubicBezTo>
                  <a:close/>
                </a:path>
              </a:pathLst>
            </a:custGeom>
            <a:solidFill>
              <a:srgbClr val="2D73F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183" name="Google Shape;183;p32"/>
            <p:cNvSpPr/>
            <p:nvPr/>
          </p:nvSpPr>
          <p:spPr>
            <a:xfrm>
              <a:off x="6937906" y="982503"/>
              <a:ext cx="257175" cy="76200"/>
            </a:xfrm>
            <a:custGeom>
              <a:avLst/>
              <a:gdLst/>
              <a:ahLst/>
              <a:cxnLst/>
              <a:rect l="l" t="t" r="r" b="b"/>
              <a:pathLst>
                <a:path w="257175" h="76200" extrusionOk="0">
                  <a:moveTo>
                    <a:pt x="247745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62675"/>
                  </a:lnTo>
                  <a:cubicBezTo>
                    <a:pt x="7144" y="68771"/>
                    <a:pt x="12096" y="73819"/>
                    <a:pt x="18288" y="73819"/>
                  </a:cubicBezTo>
                  <a:lnTo>
                    <a:pt x="247745" y="73819"/>
                  </a:lnTo>
                  <a:cubicBezTo>
                    <a:pt x="253841" y="73819"/>
                    <a:pt x="258889" y="68866"/>
                    <a:pt x="258889" y="62675"/>
                  </a:cubicBezTo>
                  <a:lnTo>
                    <a:pt x="258889" y="18288"/>
                  </a:lnTo>
                  <a:cubicBezTo>
                    <a:pt x="258794" y="12097"/>
                    <a:pt x="253841" y="7144"/>
                    <a:pt x="247745" y="7144"/>
                  </a:cubicBezTo>
                  <a:close/>
                  <a:moveTo>
                    <a:pt x="157448" y="51530"/>
                  </a:moveTo>
                  <a:lnTo>
                    <a:pt x="29432" y="51530"/>
                  </a:lnTo>
                  <a:lnTo>
                    <a:pt x="29432" y="29337"/>
                  </a:lnTo>
                  <a:lnTo>
                    <a:pt x="157448" y="29337"/>
                  </a:lnTo>
                  <a:lnTo>
                    <a:pt x="157448" y="51530"/>
                  </a:lnTo>
                  <a:close/>
                  <a:moveTo>
                    <a:pt x="236601" y="51530"/>
                  </a:moveTo>
                  <a:lnTo>
                    <a:pt x="179641" y="51530"/>
                  </a:lnTo>
                  <a:lnTo>
                    <a:pt x="179641" y="29337"/>
                  </a:lnTo>
                  <a:lnTo>
                    <a:pt x="236601" y="29337"/>
                  </a:lnTo>
                  <a:lnTo>
                    <a:pt x="236601" y="51530"/>
                  </a:lnTo>
                  <a:close/>
                </a:path>
              </a:pathLst>
            </a:custGeom>
            <a:solidFill>
              <a:srgbClr val="2D73F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184" name="Google Shape;184;p32"/>
            <p:cNvSpPr/>
            <p:nvPr/>
          </p:nvSpPr>
          <p:spPr>
            <a:xfrm>
              <a:off x="6937906" y="1099470"/>
              <a:ext cx="257175" cy="76200"/>
            </a:xfrm>
            <a:custGeom>
              <a:avLst/>
              <a:gdLst/>
              <a:ahLst/>
              <a:cxnLst/>
              <a:rect l="l" t="t" r="r" b="b"/>
              <a:pathLst>
                <a:path w="257175" h="76200" extrusionOk="0">
                  <a:moveTo>
                    <a:pt x="247745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62675"/>
                  </a:lnTo>
                  <a:cubicBezTo>
                    <a:pt x="7144" y="68770"/>
                    <a:pt x="12096" y="73819"/>
                    <a:pt x="18288" y="73819"/>
                  </a:cubicBezTo>
                  <a:lnTo>
                    <a:pt x="247745" y="73819"/>
                  </a:lnTo>
                  <a:cubicBezTo>
                    <a:pt x="253841" y="73819"/>
                    <a:pt x="258889" y="68866"/>
                    <a:pt x="258889" y="62675"/>
                  </a:cubicBezTo>
                  <a:lnTo>
                    <a:pt x="258889" y="18288"/>
                  </a:lnTo>
                  <a:cubicBezTo>
                    <a:pt x="258794" y="12097"/>
                    <a:pt x="253841" y="7144"/>
                    <a:pt x="247745" y="7144"/>
                  </a:cubicBezTo>
                  <a:close/>
                  <a:moveTo>
                    <a:pt x="29432" y="29337"/>
                  </a:moveTo>
                  <a:lnTo>
                    <a:pt x="53149" y="29337"/>
                  </a:lnTo>
                  <a:lnTo>
                    <a:pt x="53149" y="51530"/>
                  </a:lnTo>
                  <a:lnTo>
                    <a:pt x="29432" y="51530"/>
                  </a:lnTo>
                  <a:lnTo>
                    <a:pt x="29432" y="29337"/>
                  </a:lnTo>
                  <a:close/>
                  <a:moveTo>
                    <a:pt x="236601" y="51530"/>
                  </a:moveTo>
                  <a:lnTo>
                    <a:pt x="75247" y="51530"/>
                  </a:lnTo>
                  <a:lnTo>
                    <a:pt x="75247" y="29337"/>
                  </a:lnTo>
                  <a:lnTo>
                    <a:pt x="236601" y="29337"/>
                  </a:lnTo>
                  <a:lnTo>
                    <a:pt x="236601" y="51530"/>
                  </a:lnTo>
                  <a:close/>
                </a:path>
              </a:pathLst>
            </a:custGeom>
            <a:solidFill>
              <a:srgbClr val="2D73F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185" name="Google Shape;185;p32"/>
            <p:cNvSpPr/>
            <p:nvPr/>
          </p:nvSpPr>
          <p:spPr>
            <a:xfrm>
              <a:off x="6937906" y="1189005"/>
              <a:ext cx="257175" cy="76200"/>
            </a:xfrm>
            <a:custGeom>
              <a:avLst/>
              <a:gdLst/>
              <a:ahLst/>
              <a:cxnLst/>
              <a:rect l="l" t="t" r="r" b="b"/>
              <a:pathLst>
                <a:path w="257175" h="76200" extrusionOk="0">
                  <a:moveTo>
                    <a:pt x="247745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62675"/>
                  </a:lnTo>
                  <a:cubicBezTo>
                    <a:pt x="7144" y="68770"/>
                    <a:pt x="12096" y="73819"/>
                    <a:pt x="18288" y="73819"/>
                  </a:cubicBezTo>
                  <a:lnTo>
                    <a:pt x="247745" y="73819"/>
                  </a:lnTo>
                  <a:cubicBezTo>
                    <a:pt x="253841" y="73819"/>
                    <a:pt x="258889" y="68866"/>
                    <a:pt x="258889" y="62675"/>
                  </a:cubicBezTo>
                  <a:lnTo>
                    <a:pt x="258889" y="18288"/>
                  </a:lnTo>
                  <a:cubicBezTo>
                    <a:pt x="258794" y="12097"/>
                    <a:pt x="253841" y="7144"/>
                    <a:pt x="247745" y="7144"/>
                  </a:cubicBezTo>
                  <a:close/>
                  <a:moveTo>
                    <a:pt x="29432" y="29337"/>
                  </a:moveTo>
                  <a:lnTo>
                    <a:pt x="192214" y="29337"/>
                  </a:lnTo>
                  <a:lnTo>
                    <a:pt x="192214" y="51530"/>
                  </a:lnTo>
                  <a:lnTo>
                    <a:pt x="29432" y="51530"/>
                  </a:lnTo>
                  <a:lnTo>
                    <a:pt x="29432" y="29337"/>
                  </a:lnTo>
                  <a:close/>
                  <a:moveTo>
                    <a:pt x="236601" y="51530"/>
                  </a:moveTo>
                  <a:lnTo>
                    <a:pt x="214408" y="51530"/>
                  </a:lnTo>
                  <a:lnTo>
                    <a:pt x="214408" y="29337"/>
                  </a:lnTo>
                  <a:lnTo>
                    <a:pt x="236601" y="29337"/>
                  </a:lnTo>
                  <a:lnTo>
                    <a:pt x="236601" y="51530"/>
                  </a:lnTo>
                  <a:close/>
                </a:path>
              </a:pathLst>
            </a:custGeom>
            <a:solidFill>
              <a:srgbClr val="2D73F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  <p:sp>
        <p:nvSpPr>
          <p:cNvPr id="186" name="Google Shape;186;p32"/>
          <p:cNvSpPr txBox="1"/>
          <p:nvPr/>
        </p:nvSpPr>
        <p:spPr>
          <a:xfrm>
            <a:off x="750075" y="3666600"/>
            <a:ext cx="15534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Obtain data from Kaggle data set</a:t>
            </a:r>
            <a:endParaRPr sz="1100" dirty="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87" name="Google Shape;187;p32"/>
          <p:cNvSpPr/>
          <p:nvPr/>
        </p:nvSpPr>
        <p:spPr>
          <a:xfrm>
            <a:off x="750083" y="3379866"/>
            <a:ext cx="15535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Obtain data</a:t>
            </a:r>
            <a:endParaRPr sz="1100" dirty="0"/>
          </a:p>
        </p:txBody>
      </p:sp>
      <p:sp>
        <p:nvSpPr>
          <p:cNvPr id="188" name="Google Shape;188;p32"/>
          <p:cNvSpPr/>
          <p:nvPr/>
        </p:nvSpPr>
        <p:spPr>
          <a:xfrm>
            <a:off x="2616856" y="1694520"/>
            <a:ext cx="1877382" cy="2806882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27000" dist="63500" dir="5400000" algn="t" rotWithShape="0">
              <a:srgbClr val="000000">
                <a:alpha val="14901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grpSp>
        <p:nvGrpSpPr>
          <p:cNvPr id="189" name="Google Shape;189;p32"/>
          <p:cNvGrpSpPr/>
          <p:nvPr/>
        </p:nvGrpSpPr>
        <p:grpSpPr>
          <a:xfrm>
            <a:off x="3322449" y="2720240"/>
            <a:ext cx="465541" cy="470023"/>
            <a:chOff x="5449339" y="2217420"/>
            <a:chExt cx="388048" cy="391784"/>
          </a:xfrm>
        </p:grpSpPr>
        <p:sp>
          <p:nvSpPr>
            <p:cNvPr id="190" name="Google Shape;190;p32"/>
            <p:cNvSpPr/>
            <p:nvPr/>
          </p:nvSpPr>
          <p:spPr>
            <a:xfrm>
              <a:off x="5561162" y="2217420"/>
              <a:ext cx="276225" cy="361950"/>
            </a:xfrm>
            <a:custGeom>
              <a:avLst/>
              <a:gdLst/>
              <a:ahLst/>
              <a:cxnLst/>
              <a:rect l="l" t="t" r="r" b="b"/>
              <a:pathLst>
                <a:path w="276225" h="361950" extrusionOk="0">
                  <a:moveTo>
                    <a:pt x="263366" y="96107"/>
                  </a:moveTo>
                  <a:lnTo>
                    <a:pt x="230029" y="96107"/>
                  </a:lnTo>
                  <a:lnTo>
                    <a:pt x="230029" y="40576"/>
                  </a:lnTo>
                  <a:cubicBezTo>
                    <a:pt x="230029" y="34480"/>
                    <a:pt x="225076" y="29432"/>
                    <a:pt x="218885" y="29432"/>
                  </a:cubicBezTo>
                  <a:lnTo>
                    <a:pt x="73818" y="29432"/>
                  </a:lnTo>
                  <a:lnTo>
                    <a:pt x="73818" y="18288"/>
                  </a:lnTo>
                  <a:cubicBezTo>
                    <a:pt x="73818" y="12192"/>
                    <a:pt x="68866" y="7144"/>
                    <a:pt x="62674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62675"/>
                  </a:lnTo>
                  <a:cubicBezTo>
                    <a:pt x="7144" y="68771"/>
                    <a:pt x="12097" y="73819"/>
                    <a:pt x="18288" y="73819"/>
                  </a:cubicBezTo>
                  <a:lnTo>
                    <a:pt x="62674" y="73819"/>
                  </a:lnTo>
                  <a:cubicBezTo>
                    <a:pt x="68771" y="73819"/>
                    <a:pt x="73818" y="68866"/>
                    <a:pt x="73818" y="62675"/>
                  </a:cubicBezTo>
                  <a:lnTo>
                    <a:pt x="73818" y="51530"/>
                  </a:lnTo>
                  <a:lnTo>
                    <a:pt x="207740" y="51530"/>
                  </a:lnTo>
                  <a:lnTo>
                    <a:pt x="207740" y="95917"/>
                  </a:lnTo>
                  <a:lnTo>
                    <a:pt x="174402" y="95917"/>
                  </a:lnTo>
                  <a:cubicBezTo>
                    <a:pt x="168307" y="95917"/>
                    <a:pt x="163258" y="100870"/>
                    <a:pt x="163258" y="107061"/>
                  </a:cubicBezTo>
                  <a:lnTo>
                    <a:pt x="163258" y="263938"/>
                  </a:lnTo>
                  <a:cubicBezTo>
                    <a:pt x="163258" y="270034"/>
                    <a:pt x="168212" y="275082"/>
                    <a:pt x="174402" y="275082"/>
                  </a:cubicBezTo>
                  <a:lnTo>
                    <a:pt x="207740" y="275082"/>
                  </a:lnTo>
                  <a:lnTo>
                    <a:pt x="207740" y="319468"/>
                  </a:lnTo>
                  <a:lnTo>
                    <a:pt x="185547" y="319468"/>
                  </a:lnTo>
                  <a:lnTo>
                    <a:pt x="185547" y="308324"/>
                  </a:lnTo>
                  <a:cubicBezTo>
                    <a:pt x="185547" y="302228"/>
                    <a:pt x="180594" y="297180"/>
                    <a:pt x="174402" y="297180"/>
                  </a:cubicBezTo>
                  <a:lnTo>
                    <a:pt x="130016" y="297180"/>
                  </a:lnTo>
                  <a:cubicBezTo>
                    <a:pt x="123920" y="297180"/>
                    <a:pt x="118872" y="302133"/>
                    <a:pt x="118872" y="308324"/>
                  </a:cubicBezTo>
                  <a:lnTo>
                    <a:pt x="118872" y="352711"/>
                  </a:lnTo>
                  <a:cubicBezTo>
                    <a:pt x="118872" y="358807"/>
                    <a:pt x="123825" y="363855"/>
                    <a:pt x="130016" y="363855"/>
                  </a:cubicBezTo>
                  <a:lnTo>
                    <a:pt x="174402" y="363855"/>
                  </a:lnTo>
                  <a:cubicBezTo>
                    <a:pt x="180499" y="363855"/>
                    <a:pt x="185547" y="358902"/>
                    <a:pt x="185547" y="352711"/>
                  </a:cubicBezTo>
                  <a:lnTo>
                    <a:pt x="185547" y="341567"/>
                  </a:lnTo>
                  <a:lnTo>
                    <a:pt x="218885" y="341567"/>
                  </a:lnTo>
                  <a:cubicBezTo>
                    <a:pt x="224980" y="341567"/>
                    <a:pt x="230029" y="336613"/>
                    <a:pt x="230029" y="330422"/>
                  </a:cubicBezTo>
                  <a:lnTo>
                    <a:pt x="230029" y="274892"/>
                  </a:lnTo>
                  <a:lnTo>
                    <a:pt x="263366" y="274892"/>
                  </a:lnTo>
                  <a:cubicBezTo>
                    <a:pt x="269462" y="274892"/>
                    <a:pt x="274510" y="269938"/>
                    <a:pt x="274510" y="263747"/>
                  </a:cubicBezTo>
                  <a:lnTo>
                    <a:pt x="274510" y="106871"/>
                  </a:lnTo>
                  <a:cubicBezTo>
                    <a:pt x="274510" y="101060"/>
                    <a:pt x="269462" y="96107"/>
                    <a:pt x="263366" y="96107"/>
                  </a:cubicBezTo>
                  <a:close/>
                  <a:moveTo>
                    <a:pt x="51721" y="51721"/>
                  </a:moveTo>
                  <a:lnTo>
                    <a:pt x="29527" y="51721"/>
                  </a:lnTo>
                  <a:lnTo>
                    <a:pt x="29527" y="29527"/>
                  </a:lnTo>
                  <a:lnTo>
                    <a:pt x="51721" y="29527"/>
                  </a:lnTo>
                  <a:lnTo>
                    <a:pt x="51721" y="51721"/>
                  </a:lnTo>
                  <a:close/>
                  <a:moveTo>
                    <a:pt x="163449" y="341852"/>
                  </a:moveTo>
                  <a:lnTo>
                    <a:pt x="141256" y="341852"/>
                  </a:lnTo>
                  <a:lnTo>
                    <a:pt x="141256" y="319659"/>
                  </a:lnTo>
                  <a:lnTo>
                    <a:pt x="163449" y="319659"/>
                  </a:lnTo>
                  <a:lnTo>
                    <a:pt x="163449" y="341852"/>
                  </a:lnTo>
                  <a:close/>
                  <a:moveTo>
                    <a:pt x="185642" y="162782"/>
                  </a:moveTo>
                  <a:lnTo>
                    <a:pt x="252222" y="162782"/>
                  </a:lnTo>
                  <a:lnTo>
                    <a:pt x="252222" y="208693"/>
                  </a:lnTo>
                  <a:lnTo>
                    <a:pt x="185642" y="208693"/>
                  </a:lnTo>
                  <a:lnTo>
                    <a:pt x="185642" y="162782"/>
                  </a:lnTo>
                  <a:close/>
                  <a:moveTo>
                    <a:pt x="252317" y="118300"/>
                  </a:moveTo>
                  <a:lnTo>
                    <a:pt x="252317" y="140494"/>
                  </a:lnTo>
                  <a:lnTo>
                    <a:pt x="185737" y="140494"/>
                  </a:lnTo>
                  <a:lnTo>
                    <a:pt x="185737" y="118300"/>
                  </a:lnTo>
                  <a:lnTo>
                    <a:pt x="252317" y="118300"/>
                  </a:lnTo>
                  <a:close/>
                  <a:moveTo>
                    <a:pt x="185642" y="252984"/>
                  </a:moveTo>
                  <a:lnTo>
                    <a:pt x="185642" y="230791"/>
                  </a:lnTo>
                  <a:lnTo>
                    <a:pt x="252222" y="230791"/>
                  </a:lnTo>
                  <a:lnTo>
                    <a:pt x="252222" y="252984"/>
                  </a:lnTo>
                  <a:lnTo>
                    <a:pt x="185642" y="252984"/>
                  </a:lnTo>
                  <a:close/>
                </a:path>
              </a:pathLst>
            </a:custGeom>
            <a:solidFill>
              <a:srgbClr val="2D73F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191" name="Google Shape;191;p32"/>
            <p:cNvSpPr/>
            <p:nvPr/>
          </p:nvSpPr>
          <p:spPr>
            <a:xfrm>
              <a:off x="5494678" y="2485474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 extrusionOk="0">
                  <a:moveTo>
                    <a:pt x="7144" y="18552"/>
                  </a:moveTo>
                  <a:lnTo>
                    <a:pt x="7144" y="40174"/>
                  </a:lnTo>
                  <a:cubicBezTo>
                    <a:pt x="7144" y="45889"/>
                    <a:pt x="11335" y="50842"/>
                    <a:pt x="16954" y="51509"/>
                  </a:cubicBezTo>
                  <a:cubicBezTo>
                    <a:pt x="23622" y="52271"/>
                    <a:pt x="29337" y="47032"/>
                    <a:pt x="29337" y="40460"/>
                  </a:cubicBezTo>
                  <a:lnTo>
                    <a:pt x="29337" y="18267"/>
                  </a:lnTo>
                  <a:cubicBezTo>
                    <a:pt x="29337" y="11694"/>
                    <a:pt x="23717" y="6456"/>
                    <a:pt x="16954" y="7218"/>
                  </a:cubicBezTo>
                  <a:cubicBezTo>
                    <a:pt x="11335" y="7884"/>
                    <a:pt x="7144" y="12837"/>
                    <a:pt x="7144" y="18552"/>
                  </a:cubicBezTo>
                  <a:close/>
                </a:path>
              </a:pathLst>
            </a:custGeom>
            <a:solidFill>
              <a:srgbClr val="2D73F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192" name="Google Shape;192;p32"/>
            <p:cNvSpPr/>
            <p:nvPr/>
          </p:nvSpPr>
          <p:spPr>
            <a:xfrm>
              <a:off x="5494678" y="2552054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 extrusionOk="0">
                  <a:moveTo>
                    <a:pt x="7144" y="18552"/>
                  </a:moveTo>
                  <a:lnTo>
                    <a:pt x="7144" y="40174"/>
                  </a:lnTo>
                  <a:cubicBezTo>
                    <a:pt x="7144" y="45889"/>
                    <a:pt x="11335" y="50842"/>
                    <a:pt x="16954" y="51509"/>
                  </a:cubicBezTo>
                  <a:cubicBezTo>
                    <a:pt x="23622" y="52271"/>
                    <a:pt x="29337" y="47032"/>
                    <a:pt x="29337" y="40460"/>
                  </a:cubicBezTo>
                  <a:lnTo>
                    <a:pt x="29337" y="18267"/>
                  </a:lnTo>
                  <a:cubicBezTo>
                    <a:pt x="29337" y="11694"/>
                    <a:pt x="23717" y="6456"/>
                    <a:pt x="16954" y="7218"/>
                  </a:cubicBezTo>
                  <a:cubicBezTo>
                    <a:pt x="11335" y="7884"/>
                    <a:pt x="7144" y="12932"/>
                    <a:pt x="7144" y="18552"/>
                  </a:cubicBezTo>
                  <a:close/>
                </a:path>
              </a:pathLst>
            </a:custGeom>
            <a:solidFill>
              <a:srgbClr val="2D73F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193" name="Google Shape;193;p32"/>
            <p:cNvSpPr/>
            <p:nvPr/>
          </p:nvSpPr>
          <p:spPr>
            <a:xfrm>
              <a:off x="5561353" y="2485474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 extrusionOk="0">
                  <a:moveTo>
                    <a:pt x="7144" y="18552"/>
                  </a:moveTo>
                  <a:lnTo>
                    <a:pt x="7144" y="40174"/>
                  </a:lnTo>
                  <a:cubicBezTo>
                    <a:pt x="7144" y="45889"/>
                    <a:pt x="11335" y="50842"/>
                    <a:pt x="16954" y="51509"/>
                  </a:cubicBezTo>
                  <a:cubicBezTo>
                    <a:pt x="23622" y="52271"/>
                    <a:pt x="29337" y="47032"/>
                    <a:pt x="29337" y="40460"/>
                  </a:cubicBezTo>
                  <a:lnTo>
                    <a:pt x="29337" y="18267"/>
                  </a:lnTo>
                  <a:cubicBezTo>
                    <a:pt x="29337" y="11694"/>
                    <a:pt x="23717" y="6456"/>
                    <a:pt x="16954" y="7218"/>
                  </a:cubicBezTo>
                  <a:cubicBezTo>
                    <a:pt x="11239" y="7884"/>
                    <a:pt x="7144" y="12837"/>
                    <a:pt x="7144" y="18552"/>
                  </a:cubicBezTo>
                  <a:close/>
                </a:path>
              </a:pathLst>
            </a:custGeom>
            <a:solidFill>
              <a:srgbClr val="2D73F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194" name="Google Shape;194;p32"/>
            <p:cNvSpPr/>
            <p:nvPr/>
          </p:nvSpPr>
          <p:spPr>
            <a:xfrm>
              <a:off x="5561353" y="2552054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 extrusionOk="0">
                  <a:moveTo>
                    <a:pt x="7144" y="18552"/>
                  </a:moveTo>
                  <a:lnTo>
                    <a:pt x="7144" y="40174"/>
                  </a:lnTo>
                  <a:cubicBezTo>
                    <a:pt x="7144" y="45889"/>
                    <a:pt x="11335" y="50842"/>
                    <a:pt x="16954" y="51509"/>
                  </a:cubicBezTo>
                  <a:cubicBezTo>
                    <a:pt x="23622" y="52271"/>
                    <a:pt x="29337" y="47032"/>
                    <a:pt x="29337" y="40460"/>
                  </a:cubicBezTo>
                  <a:lnTo>
                    <a:pt x="29337" y="18267"/>
                  </a:lnTo>
                  <a:cubicBezTo>
                    <a:pt x="29337" y="11694"/>
                    <a:pt x="23717" y="6456"/>
                    <a:pt x="16954" y="7218"/>
                  </a:cubicBezTo>
                  <a:cubicBezTo>
                    <a:pt x="11239" y="7884"/>
                    <a:pt x="7144" y="12932"/>
                    <a:pt x="7144" y="18552"/>
                  </a:cubicBezTo>
                  <a:close/>
                </a:path>
              </a:pathLst>
            </a:custGeom>
            <a:solidFill>
              <a:srgbClr val="2D73F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195" name="Google Shape;195;p32"/>
            <p:cNvSpPr/>
            <p:nvPr/>
          </p:nvSpPr>
          <p:spPr>
            <a:xfrm>
              <a:off x="5628695" y="2485474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 extrusionOk="0">
                  <a:moveTo>
                    <a:pt x="7144" y="18552"/>
                  </a:moveTo>
                  <a:lnTo>
                    <a:pt x="7144" y="40174"/>
                  </a:lnTo>
                  <a:cubicBezTo>
                    <a:pt x="7144" y="45889"/>
                    <a:pt x="11335" y="50842"/>
                    <a:pt x="16954" y="51509"/>
                  </a:cubicBezTo>
                  <a:cubicBezTo>
                    <a:pt x="23622" y="52271"/>
                    <a:pt x="29337" y="47032"/>
                    <a:pt x="29337" y="40460"/>
                  </a:cubicBezTo>
                  <a:lnTo>
                    <a:pt x="29337" y="18267"/>
                  </a:lnTo>
                  <a:cubicBezTo>
                    <a:pt x="29337" y="11694"/>
                    <a:pt x="23717" y="6456"/>
                    <a:pt x="16954" y="7218"/>
                  </a:cubicBezTo>
                  <a:cubicBezTo>
                    <a:pt x="11335" y="7884"/>
                    <a:pt x="7144" y="12837"/>
                    <a:pt x="7144" y="18552"/>
                  </a:cubicBezTo>
                  <a:close/>
                </a:path>
              </a:pathLst>
            </a:custGeom>
            <a:solidFill>
              <a:srgbClr val="2D73F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196" name="Google Shape;196;p32"/>
            <p:cNvSpPr/>
            <p:nvPr/>
          </p:nvSpPr>
          <p:spPr>
            <a:xfrm>
              <a:off x="5628695" y="2552054"/>
              <a:ext cx="28575" cy="57150"/>
            </a:xfrm>
            <a:custGeom>
              <a:avLst/>
              <a:gdLst/>
              <a:ahLst/>
              <a:cxnLst/>
              <a:rect l="l" t="t" r="r" b="b"/>
              <a:pathLst>
                <a:path w="28575" h="57150" extrusionOk="0">
                  <a:moveTo>
                    <a:pt x="7144" y="18552"/>
                  </a:moveTo>
                  <a:lnTo>
                    <a:pt x="7144" y="40174"/>
                  </a:lnTo>
                  <a:cubicBezTo>
                    <a:pt x="7144" y="45889"/>
                    <a:pt x="11335" y="50842"/>
                    <a:pt x="16954" y="51509"/>
                  </a:cubicBezTo>
                  <a:cubicBezTo>
                    <a:pt x="23622" y="52271"/>
                    <a:pt x="29337" y="47032"/>
                    <a:pt x="29337" y="40460"/>
                  </a:cubicBezTo>
                  <a:lnTo>
                    <a:pt x="29337" y="18267"/>
                  </a:lnTo>
                  <a:cubicBezTo>
                    <a:pt x="29337" y="11694"/>
                    <a:pt x="23717" y="6456"/>
                    <a:pt x="16954" y="7218"/>
                  </a:cubicBezTo>
                  <a:cubicBezTo>
                    <a:pt x="11335" y="7884"/>
                    <a:pt x="7144" y="12932"/>
                    <a:pt x="7144" y="18552"/>
                  </a:cubicBezTo>
                  <a:close/>
                </a:path>
              </a:pathLst>
            </a:custGeom>
            <a:solidFill>
              <a:srgbClr val="2D73F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197" name="Google Shape;197;p32"/>
            <p:cNvSpPr/>
            <p:nvPr/>
          </p:nvSpPr>
          <p:spPr>
            <a:xfrm>
              <a:off x="5449339" y="2306383"/>
              <a:ext cx="257175" cy="161925"/>
            </a:xfrm>
            <a:custGeom>
              <a:avLst/>
              <a:gdLst/>
              <a:ahLst/>
              <a:cxnLst/>
              <a:rect l="l" t="t" r="r" b="b"/>
              <a:pathLst>
                <a:path w="257175" h="161925" extrusionOk="0">
                  <a:moveTo>
                    <a:pt x="197358" y="164021"/>
                  </a:moveTo>
                  <a:cubicBezTo>
                    <a:pt x="228029" y="164021"/>
                    <a:pt x="252889" y="138493"/>
                    <a:pt x="252889" y="107728"/>
                  </a:cubicBezTo>
                  <a:cubicBezTo>
                    <a:pt x="252889" y="78105"/>
                    <a:pt x="229743" y="53340"/>
                    <a:pt x="200692" y="51625"/>
                  </a:cubicBezTo>
                  <a:cubicBezTo>
                    <a:pt x="187928" y="24670"/>
                    <a:pt x="160496" y="7144"/>
                    <a:pt x="130016" y="7144"/>
                  </a:cubicBezTo>
                  <a:cubicBezTo>
                    <a:pt x="99917" y="7144"/>
                    <a:pt x="72771" y="24765"/>
                    <a:pt x="60008" y="51625"/>
                  </a:cubicBezTo>
                  <a:cubicBezTo>
                    <a:pt x="30956" y="53340"/>
                    <a:pt x="7144" y="78105"/>
                    <a:pt x="7144" y="107728"/>
                  </a:cubicBezTo>
                  <a:cubicBezTo>
                    <a:pt x="7144" y="138398"/>
                    <a:pt x="32671" y="164021"/>
                    <a:pt x="63437" y="164021"/>
                  </a:cubicBezTo>
                  <a:lnTo>
                    <a:pt x="197358" y="164021"/>
                  </a:lnTo>
                  <a:close/>
                  <a:moveTo>
                    <a:pt x="29337" y="107823"/>
                  </a:moveTo>
                  <a:cubicBezTo>
                    <a:pt x="29337" y="89345"/>
                    <a:pt x="44958" y="73819"/>
                    <a:pt x="63341" y="73819"/>
                  </a:cubicBezTo>
                  <a:cubicBezTo>
                    <a:pt x="73343" y="74200"/>
                    <a:pt x="80867" y="77438"/>
                    <a:pt x="86868" y="83534"/>
                  </a:cubicBezTo>
                  <a:cubicBezTo>
                    <a:pt x="91154" y="87916"/>
                    <a:pt x="98203" y="87916"/>
                    <a:pt x="102584" y="83534"/>
                  </a:cubicBezTo>
                  <a:cubicBezTo>
                    <a:pt x="106966" y="79248"/>
                    <a:pt x="106966" y="72200"/>
                    <a:pt x="102584" y="67818"/>
                  </a:cubicBezTo>
                  <a:cubicBezTo>
                    <a:pt x="96965" y="62198"/>
                    <a:pt x="90488" y="58007"/>
                    <a:pt x="83249" y="55245"/>
                  </a:cubicBezTo>
                  <a:cubicBezTo>
                    <a:pt x="93250" y="39338"/>
                    <a:pt x="110776" y="29337"/>
                    <a:pt x="129921" y="29337"/>
                  </a:cubicBezTo>
                  <a:cubicBezTo>
                    <a:pt x="149352" y="29337"/>
                    <a:pt x="167164" y="39338"/>
                    <a:pt x="177260" y="55150"/>
                  </a:cubicBezTo>
                  <a:cubicBezTo>
                    <a:pt x="169736" y="57912"/>
                    <a:pt x="162878" y="62198"/>
                    <a:pt x="157353" y="67818"/>
                  </a:cubicBezTo>
                  <a:cubicBezTo>
                    <a:pt x="152971" y="72104"/>
                    <a:pt x="152971" y="79153"/>
                    <a:pt x="157353" y="83534"/>
                  </a:cubicBezTo>
                  <a:cubicBezTo>
                    <a:pt x="161639" y="87916"/>
                    <a:pt x="168688" y="87916"/>
                    <a:pt x="173069" y="83534"/>
                  </a:cubicBezTo>
                  <a:cubicBezTo>
                    <a:pt x="178689" y="77915"/>
                    <a:pt x="186595" y="74200"/>
                    <a:pt x="197358" y="73819"/>
                  </a:cubicBezTo>
                  <a:cubicBezTo>
                    <a:pt x="215455" y="73819"/>
                    <a:pt x="230696" y="89440"/>
                    <a:pt x="230696" y="107823"/>
                  </a:cubicBezTo>
                  <a:cubicBezTo>
                    <a:pt x="230696" y="126301"/>
                    <a:pt x="215455" y="141827"/>
                    <a:pt x="197358" y="141827"/>
                  </a:cubicBezTo>
                  <a:lnTo>
                    <a:pt x="63437" y="141827"/>
                  </a:lnTo>
                  <a:cubicBezTo>
                    <a:pt x="44958" y="141827"/>
                    <a:pt x="29337" y="126301"/>
                    <a:pt x="29337" y="107823"/>
                  </a:cubicBezTo>
                  <a:close/>
                </a:path>
              </a:pathLst>
            </a:custGeom>
            <a:solidFill>
              <a:srgbClr val="2D73F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  <p:sp>
        <p:nvSpPr>
          <p:cNvPr id="198" name="Google Shape;198;p32"/>
          <p:cNvSpPr txBox="1"/>
          <p:nvPr/>
        </p:nvSpPr>
        <p:spPr>
          <a:xfrm>
            <a:off x="2775775" y="3666600"/>
            <a:ext cx="1718400" cy="7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Perform Exploratory data analysis using visualization to better understand the data</a:t>
            </a:r>
            <a:endParaRPr sz="1100" dirty="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99" name="Google Shape;199;p32"/>
          <p:cNvSpPr/>
          <p:nvPr/>
        </p:nvSpPr>
        <p:spPr>
          <a:xfrm>
            <a:off x="2775775" y="3379866"/>
            <a:ext cx="15535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EDA</a:t>
            </a:r>
            <a:endParaRPr sz="1100"/>
          </a:p>
        </p:txBody>
      </p:sp>
      <p:sp>
        <p:nvSpPr>
          <p:cNvPr id="200" name="Google Shape;200;p32"/>
          <p:cNvSpPr/>
          <p:nvPr/>
        </p:nvSpPr>
        <p:spPr>
          <a:xfrm>
            <a:off x="4641047" y="1694520"/>
            <a:ext cx="1877382" cy="2806882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27000" dist="63500" dir="5400000" algn="t" rotWithShape="0">
              <a:srgbClr val="000000">
                <a:alpha val="14901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grpSp>
        <p:nvGrpSpPr>
          <p:cNvPr id="201" name="Google Shape;201;p32"/>
          <p:cNvGrpSpPr/>
          <p:nvPr/>
        </p:nvGrpSpPr>
        <p:grpSpPr>
          <a:xfrm>
            <a:off x="5348922" y="2738428"/>
            <a:ext cx="460554" cy="468525"/>
            <a:chOff x="7483688" y="912076"/>
            <a:chExt cx="383879" cy="390525"/>
          </a:xfrm>
        </p:grpSpPr>
        <p:sp>
          <p:nvSpPr>
            <p:cNvPr id="202" name="Google Shape;202;p32"/>
            <p:cNvSpPr/>
            <p:nvPr/>
          </p:nvSpPr>
          <p:spPr>
            <a:xfrm>
              <a:off x="7483688" y="912076"/>
              <a:ext cx="161925" cy="390525"/>
            </a:xfrm>
            <a:custGeom>
              <a:avLst/>
              <a:gdLst/>
              <a:ahLst/>
              <a:cxnLst/>
              <a:rect l="l" t="t" r="r" b="b"/>
              <a:pathLst>
                <a:path w="161925" h="390525" extrusionOk="0">
                  <a:moveTo>
                    <a:pt x="140303" y="62616"/>
                  </a:moveTo>
                  <a:cubicBezTo>
                    <a:pt x="140303" y="31374"/>
                    <a:pt x="114300" y="6038"/>
                    <a:pt x="82772" y="7181"/>
                  </a:cubicBezTo>
                  <a:cubicBezTo>
                    <a:pt x="52864" y="8229"/>
                    <a:pt x="29337" y="33375"/>
                    <a:pt x="29337" y="63378"/>
                  </a:cubicBezTo>
                  <a:lnTo>
                    <a:pt x="29337" y="253688"/>
                  </a:lnTo>
                  <a:cubicBezTo>
                    <a:pt x="15144" y="268261"/>
                    <a:pt x="7144" y="287883"/>
                    <a:pt x="7144" y="308457"/>
                  </a:cubicBezTo>
                  <a:cubicBezTo>
                    <a:pt x="7144" y="351319"/>
                    <a:pt x="42005" y="386181"/>
                    <a:pt x="84867" y="386181"/>
                  </a:cubicBezTo>
                  <a:cubicBezTo>
                    <a:pt x="127730" y="386181"/>
                    <a:pt x="162592" y="351319"/>
                    <a:pt x="162592" y="308457"/>
                  </a:cubicBezTo>
                  <a:cubicBezTo>
                    <a:pt x="162592" y="287978"/>
                    <a:pt x="154591" y="268261"/>
                    <a:pt x="140398" y="253688"/>
                  </a:cubicBezTo>
                  <a:lnTo>
                    <a:pt x="140398" y="62616"/>
                  </a:lnTo>
                  <a:close/>
                  <a:moveTo>
                    <a:pt x="118110" y="141007"/>
                  </a:moveTo>
                  <a:lnTo>
                    <a:pt x="95917" y="141007"/>
                  </a:lnTo>
                  <a:lnTo>
                    <a:pt x="95917" y="118814"/>
                  </a:lnTo>
                  <a:lnTo>
                    <a:pt x="118110" y="118814"/>
                  </a:lnTo>
                  <a:lnTo>
                    <a:pt x="118110" y="141007"/>
                  </a:lnTo>
                  <a:close/>
                  <a:moveTo>
                    <a:pt x="85058" y="297217"/>
                  </a:moveTo>
                  <a:cubicBezTo>
                    <a:pt x="91154" y="297217"/>
                    <a:pt x="96202" y="302170"/>
                    <a:pt x="96202" y="308361"/>
                  </a:cubicBezTo>
                  <a:cubicBezTo>
                    <a:pt x="96202" y="314553"/>
                    <a:pt x="91250" y="319506"/>
                    <a:pt x="85058" y="319506"/>
                  </a:cubicBezTo>
                  <a:cubicBezTo>
                    <a:pt x="78962" y="319506"/>
                    <a:pt x="73914" y="314553"/>
                    <a:pt x="73914" y="308361"/>
                  </a:cubicBezTo>
                  <a:cubicBezTo>
                    <a:pt x="73914" y="302170"/>
                    <a:pt x="78962" y="297217"/>
                    <a:pt x="85058" y="297217"/>
                  </a:cubicBezTo>
                  <a:close/>
                  <a:moveTo>
                    <a:pt x="95917" y="163200"/>
                  </a:moveTo>
                  <a:lnTo>
                    <a:pt x="118110" y="163200"/>
                  </a:lnTo>
                  <a:lnTo>
                    <a:pt x="118110" y="185394"/>
                  </a:lnTo>
                  <a:lnTo>
                    <a:pt x="95917" y="185394"/>
                  </a:lnTo>
                  <a:lnTo>
                    <a:pt x="95917" y="163200"/>
                  </a:lnTo>
                  <a:close/>
                  <a:moveTo>
                    <a:pt x="84772" y="363797"/>
                  </a:moveTo>
                  <a:cubicBezTo>
                    <a:pt x="54197" y="363797"/>
                    <a:pt x="29242" y="338937"/>
                    <a:pt x="29242" y="308266"/>
                  </a:cubicBezTo>
                  <a:cubicBezTo>
                    <a:pt x="29242" y="292550"/>
                    <a:pt x="36195" y="276929"/>
                    <a:pt x="47816" y="266451"/>
                  </a:cubicBezTo>
                  <a:cubicBezTo>
                    <a:pt x="50102" y="264356"/>
                    <a:pt x="51435" y="261308"/>
                    <a:pt x="51435" y="258165"/>
                  </a:cubicBezTo>
                  <a:lnTo>
                    <a:pt x="51435" y="63188"/>
                  </a:lnTo>
                  <a:cubicBezTo>
                    <a:pt x="51435" y="45852"/>
                    <a:pt x="65532" y="30327"/>
                    <a:pt x="82868" y="29374"/>
                  </a:cubicBezTo>
                  <a:cubicBezTo>
                    <a:pt x="102108" y="28326"/>
                    <a:pt x="118015" y="43662"/>
                    <a:pt x="118015" y="62616"/>
                  </a:cubicBezTo>
                  <a:lnTo>
                    <a:pt x="118015" y="96621"/>
                  </a:lnTo>
                  <a:lnTo>
                    <a:pt x="95821" y="96621"/>
                  </a:lnTo>
                  <a:lnTo>
                    <a:pt x="95821" y="62902"/>
                  </a:lnTo>
                  <a:cubicBezTo>
                    <a:pt x="95821" y="57187"/>
                    <a:pt x="91630" y="52234"/>
                    <a:pt x="86010" y="51567"/>
                  </a:cubicBezTo>
                  <a:cubicBezTo>
                    <a:pt x="79343" y="50805"/>
                    <a:pt x="73628" y="56044"/>
                    <a:pt x="73628" y="62616"/>
                  </a:cubicBezTo>
                  <a:lnTo>
                    <a:pt x="73628" y="276929"/>
                  </a:lnTo>
                  <a:cubicBezTo>
                    <a:pt x="60103" y="281691"/>
                    <a:pt x="50578" y="294931"/>
                    <a:pt x="51435" y="310266"/>
                  </a:cubicBezTo>
                  <a:cubicBezTo>
                    <a:pt x="52388" y="327221"/>
                    <a:pt x="66294" y="340937"/>
                    <a:pt x="83344" y="341604"/>
                  </a:cubicBezTo>
                  <a:cubicBezTo>
                    <a:pt x="102298" y="342366"/>
                    <a:pt x="118015" y="327126"/>
                    <a:pt x="118015" y="308361"/>
                  </a:cubicBezTo>
                  <a:cubicBezTo>
                    <a:pt x="118015" y="293883"/>
                    <a:pt x="108775" y="281596"/>
                    <a:pt x="95821" y="276929"/>
                  </a:cubicBezTo>
                  <a:lnTo>
                    <a:pt x="95821" y="207682"/>
                  </a:lnTo>
                  <a:lnTo>
                    <a:pt x="118015" y="207682"/>
                  </a:lnTo>
                  <a:lnTo>
                    <a:pt x="118015" y="258355"/>
                  </a:lnTo>
                  <a:cubicBezTo>
                    <a:pt x="118015" y="261498"/>
                    <a:pt x="119348" y="264451"/>
                    <a:pt x="121634" y="266642"/>
                  </a:cubicBezTo>
                  <a:cubicBezTo>
                    <a:pt x="133255" y="277119"/>
                    <a:pt x="140208" y="292740"/>
                    <a:pt x="140208" y="308457"/>
                  </a:cubicBezTo>
                  <a:cubicBezTo>
                    <a:pt x="140303" y="338937"/>
                    <a:pt x="115443" y="363797"/>
                    <a:pt x="84772" y="363797"/>
                  </a:cubicBezTo>
                  <a:close/>
                </a:path>
              </a:pathLst>
            </a:custGeom>
            <a:solidFill>
              <a:srgbClr val="2D73F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203" name="Google Shape;203;p32"/>
            <p:cNvSpPr/>
            <p:nvPr/>
          </p:nvSpPr>
          <p:spPr>
            <a:xfrm>
              <a:off x="7638872" y="934878"/>
              <a:ext cx="228600" cy="76200"/>
            </a:xfrm>
            <a:custGeom>
              <a:avLst/>
              <a:gdLst/>
              <a:ahLst/>
              <a:cxnLst/>
              <a:rect l="l" t="t" r="r" b="b"/>
              <a:pathLst>
                <a:path w="228600" h="76200" extrusionOk="0">
                  <a:moveTo>
                    <a:pt x="219720" y="29432"/>
                  </a:moveTo>
                  <a:lnTo>
                    <a:pt x="208576" y="29432"/>
                  </a:lnTo>
                  <a:lnTo>
                    <a:pt x="208576" y="18288"/>
                  </a:lnTo>
                  <a:cubicBezTo>
                    <a:pt x="208576" y="12192"/>
                    <a:pt x="203623" y="7144"/>
                    <a:pt x="197432" y="7144"/>
                  </a:cubicBezTo>
                  <a:lnTo>
                    <a:pt x="153045" y="7144"/>
                  </a:lnTo>
                  <a:cubicBezTo>
                    <a:pt x="146949" y="7144"/>
                    <a:pt x="141901" y="12097"/>
                    <a:pt x="141901" y="18288"/>
                  </a:cubicBezTo>
                  <a:lnTo>
                    <a:pt x="141901" y="29432"/>
                  </a:lnTo>
                  <a:lnTo>
                    <a:pt x="18552" y="29432"/>
                  </a:lnTo>
                  <a:cubicBezTo>
                    <a:pt x="12838" y="29432"/>
                    <a:pt x="7884" y="33623"/>
                    <a:pt x="7218" y="39243"/>
                  </a:cubicBezTo>
                  <a:cubicBezTo>
                    <a:pt x="6455" y="45911"/>
                    <a:pt x="11695" y="51625"/>
                    <a:pt x="18267" y="51625"/>
                  </a:cubicBezTo>
                  <a:lnTo>
                    <a:pt x="141901" y="51625"/>
                  </a:lnTo>
                  <a:lnTo>
                    <a:pt x="141901" y="62770"/>
                  </a:lnTo>
                  <a:cubicBezTo>
                    <a:pt x="141901" y="68866"/>
                    <a:pt x="146854" y="73914"/>
                    <a:pt x="153045" y="73914"/>
                  </a:cubicBezTo>
                  <a:lnTo>
                    <a:pt x="197432" y="73914"/>
                  </a:lnTo>
                  <a:cubicBezTo>
                    <a:pt x="203528" y="73914"/>
                    <a:pt x="208576" y="68961"/>
                    <a:pt x="208576" y="62770"/>
                  </a:cubicBezTo>
                  <a:lnTo>
                    <a:pt x="208576" y="51625"/>
                  </a:lnTo>
                  <a:lnTo>
                    <a:pt x="219435" y="51625"/>
                  </a:lnTo>
                  <a:cubicBezTo>
                    <a:pt x="225150" y="51625"/>
                    <a:pt x="230103" y="47435"/>
                    <a:pt x="230770" y="41815"/>
                  </a:cubicBezTo>
                  <a:cubicBezTo>
                    <a:pt x="231531" y="35052"/>
                    <a:pt x="226293" y="29432"/>
                    <a:pt x="219720" y="29432"/>
                  </a:cubicBezTo>
                  <a:close/>
                  <a:moveTo>
                    <a:pt x="186383" y="51625"/>
                  </a:moveTo>
                  <a:lnTo>
                    <a:pt x="164189" y="51625"/>
                  </a:lnTo>
                  <a:lnTo>
                    <a:pt x="164189" y="29432"/>
                  </a:lnTo>
                  <a:lnTo>
                    <a:pt x="186383" y="29432"/>
                  </a:lnTo>
                  <a:lnTo>
                    <a:pt x="186383" y="51625"/>
                  </a:lnTo>
                  <a:close/>
                </a:path>
              </a:pathLst>
            </a:custGeom>
            <a:solidFill>
              <a:srgbClr val="2D73F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204" name="Google Shape;204;p32"/>
            <p:cNvSpPr/>
            <p:nvPr/>
          </p:nvSpPr>
          <p:spPr>
            <a:xfrm>
              <a:off x="7638967" y="1023746"/>
              <a:ext cx="228600" cy="76200"/>
            </a:xfrm>
            <a:custGeom>
              <a:avLst/>
              <a:gdLst/>
              <a:ahLst/>
              <a:cxnLst/>
              <a:rect l="l" t="t" r="r" b="b"/>
              <a:pathLst>
                <a:path w="228600" h="76200" extrusionOk="0">
                  <a:moveTo>
                    <a:pt x="219625" y="29337"/>
                  </a:moveTo>
                  <a:lnTo>
                    <a:pt x="95991" y="29337"/>
                  </a:lnTo>
                  <a:lnTo>
                    <a:pt x="95991" y="18288"/>
                  </a:lnTo>
                  <a:cubicBezTo>
                    <a:pt x="95991" y="12192"/>
                    <a:pt x="91037" y="7144"/>
                    <a:pt x="84847" y="7144"/>
                  </a:cubicBezTo>
                  <a:lnTo>
                    <a:pt x="40460" y="7144"/>
                  </a:lnTo>
                  <a:cubicBezTo>
                    <a:pt x="34364" y="7144"/>
                    <a:pt x="29316" y="12097"/>
                    <a:pt x="29316" y="18288"/>
                  </a:cubicBezTo>
                  <a:lnTo>
                    <a:pt x="29316" y="29432"/>
                  </a:lnTo>
                  <a:lnTo>
                    <a:pt x="18552" y="29432"/>
                  </a:lnTo>
                  <a:cubicBezTo>
                    <a:pt x="12837" y="29432"/>
                    <a:pt x="7884" y="33623"/>
                    <a:pt x="7218" y="39243"/>
                  </a:cubicBezTo>
                  <a:cubicBezTo>
                    <a:pt x="6455" y="45910"/>
                    <a:pt x="11694" y="51626"/>
                    <a:pt x="18266" y="51626"/>
                  </a:cubicBezTo>
                  <a:lnTo>
                    <a:pt x="29411" y="51626"/>
                  </a:lnTo>
                  <a:lnTo>
                    <a:pt x="29411" y="62770"/>
                  </a:lnTo>
                  <a:cubicBezTo>
                    <a:pt x="29411" y="68866"/>
                    <a:pt x="34364" y="73914"/>
                    <a:pt x="40555" y="73914"/>
                  </a:cubicBezTo>
                  <a:lnTo>
                    <a:pt x="84941" y="73914"/>
                  </a:lnTo>
                  <a:cubicBezTo>
                    <a:pt x="91037" y="73914"/>
                    <a:pt x="96086" y="68961"/>
                    <a:pt x="96086" y="62770"/>
                  </a:cubicBezTo>
                  <a:lnTo>
                    <a:pt x="96086" y="51626"/>
                  </a:lnTo>
                  <a:lnTo>
                    <a:pt x="219434" y="51626"/>
                  </a:lnTo>
                  <a:cubicBezTo>
                    <a:pt x="225150" y="51626"/>
                    <a:pt x="230103" y="47434"/>
                    <a:pt x="230769" y="41815"/>
                  </a:cubicBezTo>
                  <a:cubicBezTo>
                    <a:pt x="231436" y="35052"/>
                    <a:pt x="226197" y="29337"/>
                    <a:pt x="219625" y="29337"/>
                  </a:cubicBezTo>
                  <a:close/>
                  <a:moveTo>
                    <a:pt x="73797" y="51530"/>
                  </a:moveTo>
                  <a:lnTo>
                    <a:pt x="51604" y="51530"/>
                  </a:lnTo>
                  <a:lnTo>
                    <a:pt x="51604" y="29337"/>
                  </a:lnTo>
                  <a:lnTo>
                    <a:pt x="73797" y="29337"/>
                  </a:lnTo>
                  <a:lnTo>
                    <a:pt x="73797" y="51530"/>
                  </a:lnTo>
                  <a:close/>
                </a:path>
              </a:pathLst>
            </a:custGeom>
            <a:solidFill>
              <a:srgbClr val="2D73F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205" name="Google Shape;205;p32"/>
            <p:cNvSpPr/>
            <p:nvPr/>
          </p:nvSpPr>
          <p:spPr>
            <a:xfrm>
              <a:off x="7638872" y="1112519"/>
              <a:ext cx="228600" cy="76200"/>
            </a:xfrm>
            <a:custGeom>
              <a:avLst/>
              <a:gdLst/>
              <a:ahLst/>
              <a:cxnLst/>
              <a:rect l="l" t="t" r="r" b="b"/>
              <a:pathLst>
                <a:path w="228600" h="76200" extrusionOk="0">
                  <a:moveTo>
                    <a:pt x="219720" y="29432"/>
                  </a:moveTo>
                  <a:lnTo>
                    <a:pt x="208576" y="29432"/>
                  </a:lnTo>
                  <a:lnTo>
                    <a:pt x="208576" y="18288"/>
                  </a:lnTo>
                  <a:cubicBezTo>
                    <a:pt x="208576" y="12192"/>
                    <a:pt x="203623" y="7144"/>
                    <a:pt x="197432" y="7144"/>
                  </a:cubicBezTo>
                  <a:lnTo>
                    <a:pt x="153045" y="7144"/>
                  </a:lnTo>
                  <a:cubicBezTo>
                    <a:pt x="146949" y="7144"/>
                    <a:pt x="141901" y="12097"/>
                    <a:pt x="141901" y="18288"/>
                  </a:cubicBezTo>
                  <a:lnTo>
                    <a:pt x="141901" y="29432"/>
                  </a:lnTo>
                  <a:lnTo>
                    <a:pt x="18552" y="29432"/>
                  </a:lnTo>
                  <a:cubicBezTo>
                    <a:pt x="12838" y="29432"/>
                    <a:pt x="7884" y="33623"/>
                    <a:pt x="7218" y="39243"/>
                  </a:cubicBezTo>
                  <a:cubicBezTo>
                    <a:pt x="6455" y="45911"/>
                    <a:pt x="11695" y="51626"/>
                    <a:pt x="18267" y="51626"/>
                  </a:cubicBezTo>
                  <a:lnTo>
                    <a:pt x="141901" y="51626"/>
                  </a:lnTo>
                  <a:lnTo>
                    <a:pt x="141901" y="62770"/>
                  </a:lnTo>
                  <a:cubicBezTo>
                    <a:pt x="141901" y="68866"/>
                    <a:pt x="146854" y="73914"/>
                    <a:pt x="153045" y="73914"/>
                  </a:cubicBezTo>
                  <a:lnTo>
                    <a:pt x="197432" y="73914"/>
                  </a:lnTo>
                  <a:cubicBezTo>
                    <a:pt x="203528" y="73914"/>
                    <a:pt x="208576" y="68961"/>
                    <a:pt x="208576" y="62770"/>
                  </a:cubicBezTo>
                  <a:lnTo>
                    <a:pt x="208576" y="51626"/>
                  </a:lnTo>
                  <a:lnTo>
                    <a:pt x="219435" y="51626"/>
                  </a:lnTo>
                  <a:cubicBezTo>
                    <a:pt x="225150" y="51626"/>
                    <a:pt x="230103" y="47435"/>
                    <a:pt x="230770" y="41815"/>
                  </a:cubicBezTo>
                  <a:cubicBezTo>
                    <a:pt x="231531" y="35052"/>
                    <a:pt x="226293" y="29432"/>
                    <a:pt x="219720" y="29432"/>
                  </a:cubicBezTo>
                  <a:close/>
                  <a:moveTo>
                    <a:pt x="186383" y="51626"/>
                  </a:moveTo>
                  <a:lnTo>
                    <a:pt x="164189" y="51626"/>
                  </a:lnTo>
                  <a:lnTo>
                    <a:pt x="164189" y="29432"/>
                  </a:lnTo>
                  <a:lnTo>
                    <a:pt x="186383" y="29432"/>
                  </a:lnTo>
                  <a:lnTo>
                    <a:pt x="186383" y="51626"/>
                  </a:lnTo>
                  <a:close/>
                </a:path>
              </a:pathLst>
            </a:custGeom>
            <a:solidFill>
              <a:srgbClr val="2D73F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  <p:sp>
        <p:nvSpPr>
          <p:cNvPr id="206" name="Google Shape;206;p32"/>
          <p:cNvSpPr txBox="1"/>
          <p:nvPr/>
        </p:nvSpPr>
        <p:spPr>
          <a:xfrm>
            <a:off x="4801468" y="3666599"/>
            <a:ext cx="1553400" cy="7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Identify and remove  or correct inaccurate records from the dataset</a:t>
            </a:r>
            <a:endParaRPr sz="1100" dirty="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07" name="Google Shape;207;p32"/>
          <p:cNvSpPr/>
          <p:nvPr/>
        </p:nvSpPr>
        <p:spPr>
          <a:xfrm>
            <a:off x="4801468" y="3379866"/>
            <a:ext cx="155353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Data Cleaning</a:t>
            </a:r>
            <a:endParaRPr sz="1100"/>
          </a:p>
        </p:txBody>
      </p:sp>
      <p:sp>
        <p:nvSpPr>
          <p:cNvPr id="208" name="Google Shape;208;p32"/>
          <p:cNvSpPr/>
          <p:nvPr/>
        </p:nvSpPr>
        <p:spPr>
          <a:xfrm>
            <a:off x="6665238" y="1694520"/>
            <a:ext cx="1877382" cy="2806882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27000" dist="63500" dir="5400000" algn="t" rotWithShape="0">
              <a:srgbClr val="000000">
                <a:alpha val="14901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grpSp>
        <p:nvGrpSpPr>
          <p:cNvPr id="209" name="Google Shape;209;p32"/>
          <p:cNvGrpSpPr/>
          <p:nvPr/>
        </p:nvGrpSpPr>
        <p:grpSpPr>
          <a:xfrm>
            <a:off x="7369665" y="2738428"/>
            <a:ext cx="468528" cy="468525"/>
            <a:chOff x="8162630" y="1551336"/>
            <a:chExt cx="390525" cy="390525"/>
          </a:xfrm>
        </p:grpSpPr>
        <p:sp>
          <p:nvSpPr>
            <p:cNvPr id="210" name="Google Shape;210;p32"/>
            <p:cNvSpPr/>
            <p:nvPr/>
          </p:nvSpPr>
          <p:spPr>
            <a:xfrm>
              <a:off x="8340938" y="1595723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 extrusionOk="0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192" y="29432"/>
                    <a:pt x="7144" y="24479"/>
                    <a:pt x="7144" y="18288"/>
                  </a:cubicBezTo>
                  <a:cubicBezTo>
                    <a:pt x="7144" y="12192"/>
                    <a:pt x="12097" y="7144"/>
                    <a:pt x="18288" y="7144"/>
                  </a:cubicBezTo>
                  <a:cubicBezTo>
                    <a:pt x="24479" y="7239"/>
                    <a:pt x="29432" y="12192"/>
                    <a:pt x="29432" y="18288"/>
                  </a:cubicBezTo>
                  <a:close/>
                </a:path>
              </a:pathLst>
            </a:custGeom>
            <a:solidFill>
              <a:srgbClr val="2D73F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211" name="Google Shape;211;p32"/>
            <p:cNvSpPr/>
            <p:nvPr/>
          </p:nvSpPr>
          <p:spPr>
            <a:xfrm>
              <a:off x="8207017" y="1619440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 extrusionOk="0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192" y="29432"/>
                    <a:pt x="7144" y="24479"/>
                    <a:pt x="7144" y="18288"/>
                  </a:cubicBezTo>
                  <a:cubicBezTo>
                    <a:pt x="7144" y="12192"/>
                    <a:pt x="12097" y="7144"/>
                    <a:pt x="18288" y="7144"/>
                  </a:cubicBezTo>
                  <a:cubicBezTo>
                    <a:pt x="24479" y="7144"/>
                    <a:pt x="29432" y="12097"/>
                    <a:pt x="29432" y="18288"/>
                  </a:cubicBezTo>
                  <a:close/>
                </a:path>
              </a:pathLst>
            </a:custGeom>
            <a:solidFill>
              <a:srgbClr val="2D73F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212" name="Google Shape;212;p32"/>
            <p:cNvSpPr/>
            <p:nvPr/>
          </p:nvSpPr>
          <p:spPr>
            <a:xfrm>
              <a:off x="8474955" y="1619440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 extrusionOk="0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192" y="29432"/>
                    <a:pt x="7144" y="24479"/>
                    <a:pt x="7144" y="18288"/>
                  </a:cubicBezTo>
                  <a:cubicBezTo>
                    <a:pt x="7144" y="12192"/>
                    <a:pt x="12096" y="7144"/>
                    <a:pt x="18288" y="7144"/>
                  </a:cubicBezTo>
                  <a:cubicBezTo>
                    <a:pt x="24479" y="7144"/>
                    <a:pt x="29432" y="12097"/>
                    <a:pt x="29432" y="18288"/>
                  </a:cubicBezTo>
                  <a:close/>
                </a:path>
              </a:pathLst>
            </a:custGeom>
            <a:solidFill>
              <a:srgbClr val="2D73F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213" name="Google Shape;213;p32"/>
            <p:cNvSpPr/>
            <p:nvPr/>
          </p:nvSpPr>
          <p:spPr>
            <a:xfrm>
              <a:off x="8162630" y="1551336"/>
              <a:ext cx="390525" cy="390525"/>
            </a:xfrm>
            <a:custGeom>
              <a:avLst/>
              <a:gdLst/>
              <a:ahLst/>
              <a:cxnLst/>
              <a:rect l="l" t="t" r="r" b="b"/>
              <a:pathLst>
                <a:path w="390525" h="390525" extrusionOk="0">
                  <a:moveTo>
                    <a:pt x="330708" y="30861"/>
                  </a:moveTo>
                  <a:cubicBezTo>
                    <a:pt x="300133" y="30861"/>
                    <a:pt x="275177" y="55721"/>
                    <a:pt x="275177" y="86392"/>
                  </a:cubicBezTo>
                  <a:cubicBezTo>
                    <a:pt x="275177" y="96107"/>
                    <a:pt x="277749" y="105727"/>
                    <a:pt x="282607" y="114109"/>
                  </a:cubicBezTo>
                  <a:lnTo>
                    <a:pt x="319564" y="178213"/>
                  </a:lnTo>
                  <a:lnTo>
                    <a:pt x="319564" y="208502"/>
                  </a:lnTo>
                  <a:lnTo>
                    <a:pt x="228124" y="208502"/>
                  </a:lnTo>
                  <a:cubicBezTo>
                    <a:pt x="224790" y="199072"/>
                    <a:pt x="217265" y="191548"/>
                    <a:pt x="207836" y="188214"/>
                  </a:cubicBezTo>
                  <a:lnTo>
                    <a:pt x="207836" y="154495"/>
                  </a:lnTo>
                  <a:lnTo>
                    <a:pt x="244793" y="90392"/>
                  </a:lnTo>
                  <a:cubicBezTo>
                    <a:pt x="249650" y="82010"/>
                    <a:pt x="252222" y="72390"/>
                    <a:pt x="252222" y="62674"/>
                  </a:cubicBezTo>
                  <a:cubicBezTo>
                    <a:pt x="252222" y="32099"/>
                    <a:pt x="227362" y="7144"/>
                    <a:pt x="196691" y="7144"/>
                  </a:cubicBezTo>
                  <a:cubicBezTo>
                    <a:pt x="166021" y="7144"/>
                    <a:pt x="141161" y="32004"/>
                    <a:pt x="141161" y="62674"/>
                  </a:cubicBezTo>
                  <a:cubicBezTo>
                    <a:pt x="141161" y="72390"/>
                    <a:pt x="143733" y="82010"/>
                    <a:pt x="148590" y="90392"/>
                  </a:cubicBezTo>
                  <a:lnTo>
                    <a:pt x="185547" y="154495"/>
                  </a:lnTo>
                  <a:lnTo>
                    <a:pt x="185547" y="188214"/>
                  </a:lnTo>
                  <a:cubicBezTo>
                    <a:pt x="176118" y="191548"/>
                    <a:pt x="168593" y="199072"/>
                    <a:pt x="165259" y="208502"/>
                  </a:cubicBezTo>
                  <a:lnTo>
                    <a:pt x="73819" y="208502"/>
                  </a:lnTo>
                  <a:lnTo>
                    <a:pt x="73819" y="178213"/>
                  </a:lnTo>
                  <a:lnTo>
                    <a:pt x="110776" y="114109"/>
                  </a:lnTo>
                  <a:cubicBezTo>
                    <a:pt x="115634" y="105727"/>
                    <a:pt x="118206" y="96107"/>
                    <a:pt x="118206" y="86392"/>
                  </a:cubicBezTo>
                  <a:cubicBezTo>
                    <a:pt x="118206" y="55817"/>
                    <a:pt x="93345" y="30861"/>
                    <a:pt x="62675" y="30861"/>
                  </a:cubicBezTo>
                  <a:cubicBezTo>
                    <a:pt x="32004" y="30861"/>
                    <a:pt x="7144" y="55721"/>
                    <a:pt x="7144" y="86392"/>
                  </a:cubicBezTo>
                  <a:cubicBezTo>
                    <a:pt x="7144" y="96107"/>
                    <a:pt x="9716" y="105727"/>
                    <a:pt x="14574" y="114109"/>
                  </a:cubicBezTo>
                  <a:lnTo>
                    <a:pt x="51531" y="178213"/>
                  </a:lnTo>
                  <a:lnTo>
                    <a:pt x="51531" y="219646"/>
                  </a:lnTo>
                  <a:cubicBezTo>
                    <a:pt x="51531" y="225742"/>
                    <a:pt x="56484" y="230791"/>
                    <a:pt x="62675" y="230791"/>
                  </a:cubicBezTo>
                  <a:lnTo>
                    <a:pt x="165259" y="230791"/>
                  </a:lnTo>
                  <a:cubicBezTo>
                    <a:pt x="168593" y="240220"/>
                    <a:pt x="176118" y="247745"/>
                    <a:pt x="185547" y="251079"/>
                  </a:cubicBezTo>
                  <a:lnTo>
                    <a:pt x="185547" y="275177"/>
                  </a:lnTo>
                  <a:lnTo>
                    <a:pt x="63437" y="275177"/>
                  </a:lnTo>
                  <a:cubicBezTo>
                    <a:pt x="57341" y="275177"/>
                    <a:pt x="52293" y="280130"/>
                    <a:pt x="52293" y="286321"/>
                  </a:cubicBezTo>
                  <a:lnTo>
                    <a:pt x="52293" y="375094"/>
                  </a:lnTo>
                  <a:cubicBezTo>
                    <a:pt x="52293" y="381190"/>
                    <a:pt x="57245" y="386239"/>
                    <a:pt x="63437" y="386239"/>
                  </a:cubicBezTo>
                  <a:lnTo>
                    <a:pt x="329851" y="386239"/>
                  </a:lnTo>
                  <a:cubicBezTo>
                    <a:pt x="335947" y="386239"/>
                    <a:pt x="340995" y="381286"/>
                    <a:pt x="340995" y="375094"/>
                  </a:cubicBezTo>
                  <a:lnTo>
                    <a:pt x="340995" y="286321"/>
                  </a:lnTo>
                  <a:cubicBezTo>
                    <a:pt x="340995" y="280225"/>
                    <a:pt x="336042" y="275177"/>
                    <a:pt x="329851" y="275177"/>
                  </a:cubicBezTo>
                  <a:lnTo>
                    <a:pt x="207740" y="275177"/>
                  </a:lnTo>
                  <a:lnTo>
                    <a:pt x="207740" y="251079"/>
                  </a:lnTo>
                  <a:cubicBezTo>
                    <a:pt x="217170" y="247745"/>
                    <a:pt x="224695" y="240220"/>
                    <a:pt x="228029" y="230791"/>
                  </a:cubicBezTo>
                  <a:lnTo>
                    <a:pt x="330613" y="230791"/>
                  </a:lnTo>
                  <a:cubicBezTo>
                    <a:pt x="336709" y="230791"/>
                    <a:pt x="341757" y="225838"/>
                    <a:pt x="341757" y="219646"/>
                  </a:cubicBezTo>
                  <a:lnTo>
                    <a:pt x="341757" y="178213"/>
                  </a:lnTo>
                  <a:lnTo>
                    <a:pt x="378714" y="114109"/>
                  </a:lnTo>
                  <a:cubicBezTo>
                    <a:pt x="383572" y="105727"/>
                    <a:pt x="386144" y="96107"/>
                    <a:pt x="386144" y="86392"/>
                  </a:cubicBezTo>
                  <a:cubicBezTo>
                    <a:pt x="386239" y="55721"/>
                    <a:pt x="361284" y="30861"/>
                    <a:pt x="330708" y="30861"/>
                  </a:cubicBezTo>
                  <a:close/>
                  <a:moveTo>
                    <a:pt x="33814" y="102965"/>
                  </a:moveTo>
                  <a:cubicBezTo>
                    <a:pt x="30956" y="97917"/>
                    <a:pt x="29337" y="92202"/>
                    <a:pt x="29337" y="86392"/>
                  </a:cubicBezTo>
                  <a:cubicBezTo>
                    <a:pt x="29337" y="68008"/>
                    <a:pt x="44291" y="53054"/>
                    <a:pt x="62675" y="53054"/>
                  </a:cubicBezTo>
                  <a:cubicBezTo>
                    <a:pt x="81058" y="53054"/>
                    <a:pt x="96012" y="68008"/>
                    <a:pt x="96012" y="86392"/>
                  </a:cubicBezTo>
                  <a:cubicBezTo>
                    <a:pt x="96012" y="92202"/>
                    <a:pt x="94488" y="98012"/>
                    <a:pt x="91536" y="103061"/>
                  </a:cubicBezTo>
                  <a:lnTo>
                    <a:pt x="62675" y="153067"/>
                  </a:lnTo>
                  <a:lnTo>
                    <a:pt x="33814" y="102965"/>
                  </a:lnTo>
                  <a:close/>
                  <a:moveTo>
                    <a:pt x="318802" y="363950"/>
                  </a:moveTo>
                  <a:lnTo>
                    <a:pt x="74581" y="363950"/>
                  </a:lnTo>
                  <a:lnTo>
                    <a:pt x="74581" y="297370"/>
                  </a:lnTo>
                  <a:lnTo>
                    <a:pt x="318802" y="297370"/>
                  </a:lnTo>
                  <a:lnTo>
                    <a:pt x="318802" y="363950"/>
                  </a:lnTo>
                  <a:close/>
                  <a:moveTo>
                    <a:pt x="167830" y="79343"/>
                  </a:moveTo>
                  <a:cubicBezTo>
                    <a:pt x="164973" y="74295"/>
                    <a:pt x="163354" y="68580"/>
                    <a:pt x="163354" y="62770"/>
                  </a:cubicBezTo>
                  <a:cubicBezTo>
                    <a:pt x="163354" y="44386"/>
                    <a:pt x="178308" y="29432"/>
                    <a:pt x="196691" y="29432"/>
                  </a:cubicBezTo>
                  <a:cubicBezTo>
                    <a:pt x="215075" y="29432"/>
                    <a:pt x="230029" y="44386"/>
                    <a:pt x="230029" y="62770"/>
                  </a:cubicBezTo>
                  <a:cubicBezTo>
                    <a:pt x="230029" y="68580"/>
                    <a:pt x="228505" y="74390"/>
                    <a:pt x="225553" y="79438"/>
                  </a:cubicBezTo>
                  <a:lnTo>
                    <a:pt x="196691" y="129445"/>
                  </a:lnTo>
                  <a:lnTo>
                    <a:pt x="167830" y="79343"/>
                  </a:lnTo>
                  <a:close/>
                  <a:moveTo>
                    <a:pt x="196691" y="230695"/>
                  </a:moveTo>
                  <a:cubicBezTo>
                    <a:pt x="190595" y="230695"/>
                    <a:pt x="185547" y="225742"/>
                    <a:pt x="185547" y="219551"/>
                  </a:cubicBezTo>
                  <a:cubicBezTo>
                    <a:pt x="185547" y="213455"/>
                    <a:pt x="190500" y="208407"/>
                    <a:pt x="196691" y="208407"/>
                  </a:cubicBezTo>
                  <a:cubicBezTo>
                    <a:pt x="202788" y="208407"/>
                    <a:pt x="207836" y="213360"/>
                    <a:pt x="207836" y="219551"/>
                  </a:cubicBezTo>
                  <a:cubicBezTo>
                    <a:pt x="207740" y="225742"/>
                    <a:pt x="202788" y="230695"/>
                    <a:pt x="196691" y="230695"/>
                  </a:cubicBezTo>
                  <a:close/>
                  <a:moveTo>
                    <a:pt x="359474" y="102965"/>
                  </a:moveTo>
                  <a:lnTo>
                    <a:pt x="330613" y="152971"/>
                  </a:lnTo>
                  <a:lnTo>
                    <a:pt x="301753" y="102965"/>
                  </a:lnTo>
                  <a:cubicBezTo>
                    <a:pt x="298895" y="97917"/>
                    <a:pt x="297275" y="92202"/>
                    <a:pt x="297275" y="86296"/>
                  </a:cubicBezTo>
                  <a:cubicBezTo>
                    <a:pt x="297275" y="67913"/>
                    <a:pt x="312230" y="52959"/>
                    <a:pt x="330613" y="52959"/>
                  </a:cubicBezTo>
                  <a:cubicBezTo>
                    <a:pt x="348996" y="52959"/>
                    <a:pt x="363950" y="67913"/>
                    <a:pt x="363950" y="86296"/>
                  </a:cubicBezTo>
                  <a:cubicBezTo>
                    <a:pt x="363950" y="92202"/>
                    <a:pt x="362427" y="97917"/>
                    <a:pt x="359474" y="102965"/>
                  </a:cubicBezTo>
                  <a:close/>
                </a:path>
              </a:pathLst>
            </a:custGeom>
            <a:solidFill>
              <a:srgbClr val="2D73F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214" name="Google Shape;214;p32"/>
            <p:cNvSpPr/>
            <p:nvPr/>
          </p:nvSpPr>
          <p:spPr>
            <a:xfrm>
              <a:off x="8252165" y="1863661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 extrusionOk="0">
                  <a:moveTo>
                    <a:pt x="29433" y="18288"/>
                  </a:moveTo>
                  <a:cubicBezTo>
                    <a:pt x="29433" y="24384"/>
                    <a:pt x="24479" y="29432"/>
                    <a:pt x="18288" y="29432"/>
                  </a:cubicBezTo>
                  <a:cubicBezTo>
                    <a:pt x="12192" y="29432"/>
                    <a:pt x="7144" y="24479"/>
                    <a:pt x="7144" y="18288"/>
                  </a:cubicBezTo>
                  <a:cubicBezTo>
                    <a:pt x="7144" y="12192"/>
                    <a:pt x="12097" y="7144"/>
                    <a:pt x="18288" y="7144"/>
                  </a:cubicBezTo>
                  <a:cubicBezTo>
                    <a:pt x="24479" y="7144"/>
                    <a:pt x="29433" y="12192"/>
                    <a:pt x="29433" y="18288"/>
                  </a:cubicBezTo>
                  <a:close/>
                </a:path>
              </a:pathLst>
            </a:custGeom>
            <a:solidFill>
              <a:srgbClr val="2D73F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215" name="Google Shape;215;p32"/>
            <p:cNvSpPr/>
            <p:nvPr/>
          </p:nvSpPr>
          <p:spPr>
            <a:xfrm>
              <a:off x="8296551" y="1863661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 extrusionOk="0">
                  <a:moveTo>
                    <a:pt x="29433" y="18288"/>
                  </a:moveTo>
                  <a:cubicBezTo>
                    <a:pt x="29433" y="24384"/>
                    <a:pt x="24479" y="29432"/>
                    <a:pt x="18288" y="29432"/>
                  </a:cubicBezTo>
                  <a:cubicBezTo>
                    <a:pt x="12192" y="29432"/>
                    <a:pt x="7144" y="24479"/>
                    <a:pt x="7144" y="18288"/>
                  </a:cubicBezTo>
                  <a:cubicBezTo>
                    <a:pt x="7144" y="12192"/>
                    <a:pt x="12097" y="7144"/>
                    <a:pt x="18288" y="7144"/>
                  </a:cubicBezTo>
                  <a:cubicBezTo>
                    <a:pt x="24479" y="7144"/>
                    <a:pt x="29433" y="12192"/>
                    <a:pt x="29433" y="18288"/>
                  </a:cubicBezTo>
                  <a:close/>
                </a:path>
              </a:pathLst>
            </a:custGeom>
            <a:solidFill>
              <a:srgbClr val="2D73F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216" name="Google Shape;216;p32"/>
            <p:cNvSpPr/>
            <p:nvPr/>
          </p:nvSpPr>
          <p:spPr>
            <a:xfrm>
              <a:off x="8340938" y="1863661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 extrusionOk="0">
                  <a:moveTo>
                    <a:pt x="29432" y="18288"/>
                  </a:moveTo>
                  <a:cubicBezTo>
                    <a:pt x="29432" y="24384"/>
                    <a:pt x="24479" y="29432"/>
                    <a:pt x="18288" y="29432"/>
                  </a:cubicBezTo>
                  <a:cubicBezTo>
                    <a:pt x="12192" y="29432"/>
                    <a:pt x="7144" y="24479"/>
                    <a:pt x="7144" y="18288"/>
                  </a:cubicBezTo>
                  <a:cubicBezTo>
                    <a:pt x="7144" y="12192"/>
                    <a:pt x="12097" y="7144"/>
                    <a:pt x="18288" y="7144"/>
                  </a:cubicBezTo>
                  <a:cubicBezTo>
                    <a:pt x="24479" y="7144"/>
                    <a:pt x="29432" y="12192"/>
                    <a:pt x="29432" y="18288"/>
                  </a:cubicBezTo>
                  <a:close/>
                </a:path>
              </a:pathLst>
            </a:custGeom>
            <a:solidFill>
              <a:srgbClr val="2D73F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  <p:sp>
        <p:nvSpPr>
          <p:cNvPr id="217" name="Google Shape;217;p32"/>
          <p:cNvSpPr txBox="1"/>
          <p:nvPr/>
        </p:nvSpPr>
        <p:spPr>
          <a:xfrm>
            <a:off x="6827176" y="3666600"/>
            <a:ext cx="1553400" cy="7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Building predictive model and checking the accuracy</a:t>
            </a:r>
            <a:endParaRPr sz="1100" dirty="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18" name="Google Shape;218;p32"/>
          <p:cNvSpPr/>
          <p:nvPr/>
        </p:nvSpPr>
        <p:spPr>
          <a:xfrm>
            <a:off x="6827163" y="3379866"/>
            <a:ext cx="15535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Model</a:t>
            </a:r>
            <a:endParaRPr sz="1100"/>
          </a:p>
        </p:txBody>
      </p:sp>
      <p:sp>
        <p:nvSpPr>
          <p:cNvPr id="219" name="Google Shape;219;p32"/>
          <p:cNvSpPr/>
          <p:nvPr/>
        </p:nvSpPr>
        <p:spPr>
          <a:xfrm>
            <a:off x="1274545" y="2017009"/>
            <a:ext cx="513621" cy="513621"/>
          </a:xfrm>
          <a:prstGeom prst="ellipse">
            <a:avLst/>
          </a:prstGeom>
          <a:solidFill>
            <a:srgbClr val="2D73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01</a:t>
            </a:r>
            <a:endParaRPr sz="150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20" name="Google Shape;220;p32"/>
          <p:cNvSpPr/>
          <p:nvPr/>
        </p:nvSpPr>
        <p:spPr>
          <a:xfrm>
            <a:off x="3298736" y="2017009"/>
            <a:ext cx="513621" cy="513621"/>
          </a:xfrm>
          <a:prstGeom prst="ellipse">
            <a:avLst/>
          </a:prstGeom>
          <a:solidFill>
            <a:srgbClr val="2D73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02</a:t>
            </a:r>
            <a:endParaRPr sz="150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21" name="Google Shape;221;p32"/>
          <p:cNvSpPr/>
          <p:nvPr/>
        </p:nvSpPr>
        <p:spPr>
          <a:xfrm>
            <a:off x="5322927" y="2017009"/>
            <a:ext cx="513621" cy="513621"/>
          </a:xfrm>
          <a:prstGeom prst="ellipse">
            <a:avLst/>
          </a:prstGeom>
          <a:solidFill>
            <a:srgbClr val="2D73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03</a:t>
            </a:r>
            <a:endParaRPr sz="150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22" name="Google Shape;222;p32"/>
          <p:cNvSpPr/>
          <p:nvPr/>
        </p:nvSpPr>
        <p:spPr>
          <a:xfrm>
            <a:off x="7347119" y="2017009"/>
            <a:ext cx="513621" cy="513621"/>
          </a:xfrm>
          <a:prstGeom prst="ellipse">
            <a:avLst/>
          </a:prstGeom>
          <a:solidFill>
            <a:srgbClr val="2D73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04</a:t>
            </a:r>
            <a:endParaRPr sz="150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32658D7-303D-7B7E-24FD-7909FDA67775}"/>
              </a:ext>
            </a:extLst>
          </p:cNvPr>
          <p:cNvSpPr/>
          <p:nvPr/>
        </p:nvSpPr>
        <p:spPr>
          <a:xfrm>
            <a:off x="258831" y="4868408"/>
            <a:ext cx="178729" cy="172496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/>
          <p:nvPr/>
        </p:nvSpPr>
        <p:spPr>
          <a:xfrm>
            <a:off x="2634343" y="2068746"/>
            <a:ext cx="3875400" cy="746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 dirty="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Exploratory Data Analysis</a:t>
            </a:r>
            <a:endParaRPr sz="22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A215AA7-DE5D-81C3-0716-898547CF08A6}"/>
              </a:ext>
            </a:extLst>
          </p:cNvPr>
          <p:cNvSpPr/>
          <p:nvPr/>
        </p:nvSpPr>
        <p:spPr>
          <a:xfrm>
            <a:off x="258831" y="4868408"/>
            <a:ext cx="178729" cy="172496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 txBox="1"/>
          <p:nvPr/>
        </p:nvSpPr>
        <p:spPr>
          <a:xfrm>
            <a:off x="384596" y="663439"/>
            <a:ext cx="2272800" cy="407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 dirty="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Data</a:t>
            </a:r>
            <a:r>
              <a:rPr lang="ko" sz="2200" dirty="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r>
              <a:rPr lang="ko" sz="2200" dirty="0">
                <a:solidFill>
                  <a:srgbClr val="2D73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Analysis</a:t>
            </a:r>
            <a:endParaRPr sz="2200" dirty="0">
              <a:solidFill>
                <a:srgbClr val="2D73FF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33" name="Google Shape;233;p34"/>
          <p:cNvSpPr txBox="1"/>
          <p:nvPr/>
        </p:nvSpPr>
        <p:spPr>
          <a:xfrm>
            <a:off x="179996" y="1334600"/>
            <a:ext cx="2682000" cy="915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Distribution of customers: Charged Off  vs Fully Paid</a:t>
            </a:r>
            <a:endParaRPr lang="en-US" altLang="ko" sz="1100" dirty="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330200" lvl="0" indent="-171450">
              <a:buClr>
                <a:schemeClr val="lt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altLang="ko" sz="1100" dirty="0">
                <a:solidFill>
                  <a:schemeClr val="lt1"/>
                </a:solidFill>
                <a:latin typeface="Montserrat Light"/>
                <a:sym typeface="Montserrat Light"/>
              </a:rPr>
              <a:t>Equal proportion of customer distribution across parameter</a:t>
            </a:r>
            <a:endParaRPr sz="1100" dirty="0">
              <a:solidFill>
                <a:schemeClr val="lt1"/>
              </a:solidFill>
              <a:latin typeface="Montserrat Light"/>
              <a:sym typeface="Montserrat Light"/>
            </a:endParaRPr>
          </a:p>
        </p:txBody>
      </p:sp>
      <p:pic>
        <p:nvPicPr>
          <p:cNvPr id="234" name="Google Shape;23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9496" y="723900"/>
            <a:ext cx="5095875" cy="36957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A75FC3EE-12A6-9A10-BDF2-406AF260B87A}"/>
              </a:ext>
            </a:extLst>
          </p:cNvPr>
          <p:cNvSpPr/>
          <p:nvPr/>
        </p:nvSpPr>
        <p:spPr>
          <a:xfrm>
            <a:off x="258831" y="4868408"/>
            <a:ext cx="178729" cy="172496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5"/>
          <p:cNvSpPr txBox="1"/>
          <p:nvPr/>
        </p:nvSpPr>
        <p:spPr>
          <a:xfrm>
            <a:off x="384596" y="663439"/>
            <a:ext cx="2272800" cy="407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 dirty="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Data</a:t>
            </a:r>
            <a:r>
              <a:rPr lang="ko" sz="2200" dirty="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r>
              <a:rPr lang="ko" sz="2200" dirty="0">
                <a:solidFill>
                  <a:srgbClr val="2D73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Analysis</a:t>
            </a:r>
            <a:endParaRPr sz="2200" dirty="0">
              <a:solidFill>
                <a:srgbClr val="2D73FF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40" name="Google Shape;240;p35"/>
          <p:cNvSpPr txBox="1"/>
          <p:nvPr/>
        </p:nvSpPr>
        <p:spPr>
          <a:xfrm>
            <a:off x="267922" y="1401927"/>
            <a:ext cx="2682000" cy="746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Correlation Heatmap of columns in the dataset</a:t>
            </a:r>
            <a:endParaRPr sz="1100" dirty="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657A54BA-BA03-2A08-1FD5-A2B5EB4AD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6118" y="1064440"/>
            <a:ext cx="5664532" cy="3461658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AF8DB73A-A625-760D-97DF-5891AE692817}"/>
              </a:ext>
            </a:extLst>
          </p:cNvPr>
          <p:cNvSpPr/>
          <p:nvPr/>
        </p:nvSpPr>
        <p:spPr>
          <a:xfrm>
            <a:off x="258831" y="4868408"/>
            <a:ext cx="178729" cy="172496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38757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 txBox="1"/>
          <p:nvPr/>
        </p:nvSpPr>
        <p:spPr>
          <a:xfrm>
            <a:off x="384596" y="663439"/>
            <a:ext cx="2272800" cy="407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 dirty="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Data</a:t>
            </a:r>
            <a:r>
              <a:rPr lang="ko" sz="2200" dirty="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r>
              <a:rPr lang="ko" sz="2200" dirty="0">
                <a:solidFill>
                  <a:srgbClr val="2D73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Analysis</a:t>
            </a:r>
            <a:endParaRPr sz="2200" dirty="0">
              <a:solidFill>
                <a:srgbClr val="2D73FF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33" name="Google Shape;233;p34"/>
          <p:cNvSpPr txBox="1"/>
          <p:nvPr/>
        </p:nvSpPr>
        <p:spPr>
          <a:xfrm>
            <a:off x="179996" y="1334600"/>
            <a:ext cx="2682000" cy="746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Summary Statistics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330200" lvl="0" indent="-171450">
              <a:buClr>
                <a:schemeClr val="lt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altLang="ko" sz="1100" dirty="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Mentioned data was used for feature engineering</a:t>
            </a: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F4A87991-281B-1AC1-C21B-8B1291D1F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3455" y="599776"/>
            <a:ext cx="5810549" cy="3429176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9ACFC2B3-02CF-7383-5BC4-5C6A7EC853FC}"/>
              </a:ext>
            </a:extLst>
          </p:cNvPr>
          <p:cNvSpPr/>
          <p:nvPr/>
        </p:nvSpPr>
        <p:spPr>
          <a:xfrm>
            <a:off x="258831" y="4868408"/>
            <a:ext cx="178729" cy="172496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03719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5"/>
          <p:cNvSpPr txBox="1"/>
          <p:nvPr/>
        </p:nvSpPr>
        <p:spPr>
          <a:xfrm>
            <a:off x="384596" y="663439"/>
            <a:ext cx="2272800" cy="407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 dirty="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Data</a:t>
            </a:r>
            <a:r>
              <a:rPr lang="ko" sz="2200" dirty="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r>
              <a:rPr lang="ko" sz="2200" dirty="0">
                <a:solidFill>
                  <a:srgbClr val="2D73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Analysis</a:t>
            </a:r>
            <a:endParaRPr sz="2200" dirty="0">
              <a:solidFill>
                <a:srgbClr val="2D73FF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40" name="Google Shape;240;p35"/>
          <p:cNvSpPr txBox="1"/>
          <p:nvPr/>
        </p:nvSpPr>
        <p:spPr>
          <a:xfrm>
            <a:off x="152775" y="1307100"/>
            <a:ext cx="2682000" cy="15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Mapping and removal of  outliers in data</a:t>
            </a:r>
            <a:endParaRPr sz="1100" dirty="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330200" indent="-171450">
              <a:buClr>
                <a:schemeClr val="lt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altLang="ko" sz="1100" dirty="0">
                <a:solidFill>
                  <a:schemeClr val="lt1"/>
                </a:solidFill>
                <a:latin typeface="Montserrat Light"/>
                <a:sym typeface="Montserrat Light"/>
              </a:rPr>
              <a:t>Graph is normally distributed with outliers greater than 50 years of credit history</a:t>
            </a:r>
            <a:endParaRPr sz="1100" dirty="0">
              <a:solidFill>
                <a:schemeClr val="lt1"/>
              </a:solidFill>
              <a:latin typeface="Montserrat Light"/>
              <a:sym typeface="Montserrat Light"/>
            </a:endParaRPr>
          </a:p>
        </p:txBody>
      </p:sp>
      <p:pic>
        <p:nvPicPr>
          <p:cNvPr id="241" name="Google Shape;24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1475" y="2797850"/>
            <a:ext cx="3285150" cy="213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2650" y="219925"/>
            <a:ext cx="4064851" cy="249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5"/>
          <p:cNvSpPr txBox="1"/>
          <p:nvPr/>
        </p:nvSpPr>
        <p:spPr>
          <a:xfrm>
            <a:off x="381000" y="1828800"/>
            <a:ext cx="2572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Distribution of customers  vs years in current job </a:t>
            </a:r>
            <a:endParaRPr/>
          </a:p>
        </p:txBody>
      </p:sp>
      <p:pic>
        <p:nvPicPr>
          <p:cNvPr id="244" name="Google Shape;244;p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3350" y="1937375"/>
            <a:ext cx="257650" cy="27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5"/>
          <p:cNvSpPr txBox="1"/>
          <p:nvPr/>
        </p:nvSpPr>
        <p:spPr>
          <a:xfrm>
            <a:off x="381000" y="3276600"/>
            <a:ext cx="2572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Distribution  of Current Loan Amount </a:t>
            </a:r>
            <a:endParaRPr dirty="0"/>
          </a:p>
        </p:txBody>
      </p:sp>
      <p:pic>
        <p:nvPicPr>
          <p:cNvPr id="246" name="Google Shape;246;p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3350" y="3385175"/>
            <a:ext cx="257650" cy="27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5"/>
          <p:cNvSpPr txBox="1"/>
          <p:nvPr/>
        </p:nvSpPr>
        <p:spPr>
          <a:xfrm>
            <a:off x="123350" y="3595800"/>
            <a:ext cx="26820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330200" lvl="0" indent="-171450">
              <a:buClr>
                <a:schemeClr val="lt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altLang="ko" sz="1100" dirty="0">
                <a:solidFill>
                  <a:schemeClr val="lt1"/>
                </a:solidFill>
                <a:latin typeface="Montserrat Light"/>
                <a:sym typeface="Montserrat Light"/>
              </a:rPr>
              <a:t>There is an outlier of 99 Million</a:t>
            </a:r>
            <a:endParaRPr sz="1100" dirty="0">
              <a:solidFill>
                <a:schemeClr val="lt1"/>
              </a:solidFill>
              <a:latin typeface="Montserrat Light"/>
              <a:sym typeface="Montserrat Light"/>
            </a:endParaRPr>
          </a:p>
        </p:txBody>
      </p:sp>
      <p:sp>
        <p:nvSpPr>
          <p:cNvPr id="3" name="Left Arrow 2">
            <a:extLst>
              <a:ext uri="{FF2B5EF4-FFF2-40B4-BE49-F238E27FC236}">
                <a16:creationId xmlns:a16="http://schemas.microsoft.com/office/drawing/2014/main" id="{D613935C-5960-C5F4-BFE5-35F36CB5F2A1}"/>
              </a:ext>
            </a:extLst>
          </p:cNvPr>
          <p:cNvSpPr/>
          <p:nvPr/>
        </p:nvSpPr>
        <p:spPr>
          <a:xfrm>
            <a:off x="6510131" y="3021496"/>
            <a:ext cx="188844" cy="195470"/>
          </a:xfrm>
          <a:prstGeom prst="leftArrow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 Arrow 3">
            <a:extLst>
              <a:ext uri="{FF2B5EF4-FFF2-40B4-BE49-F238E27FC236}">
                <a16:creationId xmlns:a16="http://schemas.microsoft.com/office/drawing/2014/main" id="{11A77685-8B81-38B7-13E7-70259BBA723B}"/>
              </a:ext>
            </a:extLst>
          </p:cNvPr>
          <p:cNvSpPr/>
          <p:nvPr/>
        </p:nvSpPr>
        <p:spPr>
          <a:xfrm rot="16200000">
            <a:off x="6791742" y="2254265"/>
            <a:ext cx="188844" cy="195470"/>
          </a:xfrm>
          <a:prstGeom prst="leftArrow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38692C2-124E-8B05-4281-02614C895241}"/>
              </a:ext>
            </a:extLst>
          </p:cNvPr>
          <p:cNvSpPr/>
          <p:nvPr/>
        </p:nvSpPr>
        <p:spPr>
          <a:xfrm>
            <a:off x="258831" y="4868408"/>
            <a:ext cx="178729" cy="172496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6"/>
          <p:cNvSpPr txBox="1"/>
          <p:nvPr/>
        </p:nvSpPr>
        <p:spPr>
          <a:xfrm>
            <a:off x="2634343" y="2222988"/>
            <a:ext cx="3875400" cy="407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 dirty="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Data Cleaning</a:t>
            </a:r>
            <a:endParaRPr sz="22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330F89A-2067-1169-42F7-0ED4CBA4E5C2}"/>
              </a:ext>
            </a:extLst>
          </p:cNvPr>
          <p:cNvSpPr/>
          <p:nvPr/>
        </p:nvSpPr>
        <p:spPr>
          <a:xfrm>
            <a:off x="258831" y="4868408"/>
            <a:ext cx="178729" cy="172496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4</a:t>
            </a: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PTMON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557</Words>
  <Application>Microsoft Office PowerPoint</Application>
  <PresentationFormat>On-screen Show (16:9)</PresentationFormat>
  <Paragraphs>144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Montserrat Black</vt:lpstr>
      <vt:lpstr>Arial</vt:lpstr>
      <vt:lpstr>Calibri</vt:lpstr>
      <vt:lpstr>Montserrat Light</vt:lpstr>
      <vt:lpstr>Simple Light</vt:lpstr>
      <vt:lpstr>PPTMON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aishwarya sadagopan</cp:lastModifiedBy>
  <cp:revision>11</cp:revision>
  <dcterms:modified xsi:type="dcterms:W3CDTF">2022-12-06T19:07:51Z</dcterms:modified>
</cp:coreProperties>
</file>