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31"/>
  </p:notesMasterIdLst>
  <p:handoutMasterIdLst>
    <p:handoutMasterId r:id="rId32"/>
  </p:handoutMasterIdLst>
  <p:sldIdLst>
    <p:sldId id="305" r:id="rId5"/>
    <p:sldId id="258" r:id="rId6"/>
    <p:sldId id="293" r:id="rId7"/>
    <p:sldId id="284" r:id="rId8"/>
    <p:sldId id="261" r:id="rId9"/>
    <p:sldId id="286" r:id="rId10"/>
    <p:sldId id="262" r:id="rId11"/>
    <p:sldId id="263" r:id="rId12"/>
    <p:sldId id="264" r:id="rId13"/>
    <p:sldId id="287" r:id="rId14"/>
    <p:sldId id="302" r:id="rId15"/>
    <p:sldId id="303" r:id="rId16"/>
    <p:sldId id="299" r:id="rId17"/>
    <p:sldId id="300" r:id="rId18"/>
    <p:sldId id="266" r:id="rId19"/>
    <p:sldId id="267" r:id="rId20"/>
    <p:sldId id="268" r:id="rId21"/>
    <p:sldId id="269" r:id="rId22"/>
    <p:sldId id="272" r:id="rId23"/>
    <p:sldId id="291" r:id="rId24"/>
    <p:sldId id="273" r:id="rId25"/>
    <p:sldId id="274" r:id="rId26"/>
    <p:sldId id="304" r:id="rId27"/>
    <p:sldId id="294" r:id="rId28"/>
    <p:sldId id="306"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h3a5aaz85LOnhsJJYlhhQ==" hashData="tjX1PGJFZ6+37D+w7xWm9CPHEqjCtP2vVBnpCCOgxbxx5IqtUF36ezvQXV2dQ2rNgUB8wYxAxwsXAPPnBJbDj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ONDAL" initials="RM" lastIdx="1" clrIdx="0">
    <p:extLst>
      <p:ext uri="{19B8F6BF-5375-455C-9EA6-DF929625EA0E}">
        <p15:presenceInfo xmlns:p15="http://schemas.microsoft.com/office/powerpoint/2012/main" userId="82900ec956fd2a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5D5D"/>
    <a:srgbClr val="0A1032"/>
    <a:srgbClr val="1CADE4"/>
    <a:srgbClr val="194E9D"/>
    <a:srgbClr val="64D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3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Company</c:v>
                </c:pt>
              </c:strCache>
            </c:strRef>
          </c:tx>
          <c:spPr>
            <a:solidFill>
              <a:schemeClr val="tx2"/>
            </a:solidFill>
            <a:ln>
              <a:noFill/>
            </a:ln>
            <a:effectLst/>
          </c:spPr>
          <c:invertIfNegative val="0"/>
          <c:cat>
            <c:numRef>
              <c:f>Sheet1!$A$2:$A$5</c:f>
              <c:numCache>
                <c:formatCode>mmm\-yy</c:formatCode>
                <c:ptCount val="4"/>
                <c:pt idx="0">
                  <c:v>44075</c:v>
                </c:pt>
                <c:pt idx="1">
                  <c:v>44105</c:v>
                </c:pt>
                <c:pt idx="2">
                  <c:v>44136</c:v>
                </c:pt>
                <c:pt idx="3">
                  <c:v>44166</c:v>
                </c:pt>
              </c:numCache>
            </c:numRef>
          </c:cat>
          <c:val>
            <c:numRef>
              <c:f>Sheet1!$B$2:$B$5</c:f>
              <c:numCache>
                <c:formatCode>General</c:formatCode>
                <c:ptCount val="4"/>
                <c:pt idx="0">
                  <c:v>2</c:v>
                </c:pt>
                <c:pt idx="1">
                  <c:v>3</c:v>
                </c:pt>
                <c:pt idx="2">
                  <c:v>5</c:v>
                </c:pt>
                <c:pt idx="3">
                  <c:v>9</c:v>
                </c:pt>
              </c:numCache>
            </c:numRef>
          </c:val>
          <c:extLst>
            <c:ext xmlns:c16="http://schemas.microsoft.com/office/drawing/2014/chart" uri="{C3380CC4-5D6E-409C-BE32-E72D297353CC}">
              <c16:uniqueId val="{00000000-635C-4F0A-9E1F-D7DC5243879C}"/>
            </c:ext>
          </c:extLst>
        </c:ser>
        <c:ser>
          <c:idx val="1"/>
          <c:order val="1"/>
          <c:tx>
            <c:strRef>
              <c:f>Sheet1!$C$1</c:f>
              <c:strCache>
                <c:ptCount val="1"/>
                <c:pt idx="0">
                  <c:v>Opening</c:v>
                </c:pt>
              </c:strCache>
            </c:strRef>
          </c:tx>
          <c:spPr>
            <a:solidFill>
              <a:schemeClr val="accent2"/>
            </a:solidFill>
            <a:ln>
              <a:noFill/>
            </a:ln>
            <a:effectLst/>
          </c:spPr>
          <c:invertIfNegative val="0"/>
          <c:cat>
            <c:numRef>
              <c:f>Sheet1!$A$2:$A$5</c:f>
              <c:numCache>
                <c:formatCode>mmm\-yy</c:formatCode>
                <c:ptCount val="4"/>
                <c:pt idx="0">
                  <c:v>44075</c:v>
                </c:pt>
                <c:pt idx="1">
                  <c:v>44105</c:v>
                </c:pt>
                <c:pt idx="2">
                  <c:v>44136</c:v>
                </c:pt>
                <c:pt idx="3">
                  <c:v>44166</c:v>
                </c:pt>
              </c:numCache>
            </c:numRef>
          </c:cat>
          <c:val>
            <c:numRef>
              <c:f>Sheet1!$C$2:$C$5</c:f>
              <c:numCache>
                <c:formatCode>General</c:formatCode>
                <c:ptCount val="4"/>
                <c:pt idx="0">
                  <c:v>6</c:v>
                </c:pt>
                <c:pt idx="1">
                  <c:v>6.5</c:v>
                </c:pt>
                <c:pt idx="2">
                  <c:v>7.5</c:v>
                </c:pt>
                <c:pt idx="3">
                  <c:v>8</c:v>
                </c:pt>
              </c:numCache>
            </c:numRef>
          </c:val>
          <c:extLst>
            <c:ext xmlns:c16="http://schemas.microsoft.com/office/drawing/2014/chart" uri="{C3380CC4-5D6E-409C-BE32-E72D297353CC}">
              <c16:uniqueId val="{00000001-635C-4F0A-9E1F-D7DC5243879C}"/>
            </c:ext>
          </c:extLst>
        </c:ser>
        <c:ser>
          <c:idx val="2"/>
          <c:order val="2"/>
          <c:tx>
            <c:strRef>
              <c:f>Sheet1!$D$1</c:f>
              <c:strCache>
                <c:ptCount val="1"/>
                <c:pt idx="0">
                  <c:v>Placed student</c:v>
                </c:pt>
              </c:strCache>
            </c:strRef>
          </c:tx>
          <c:spPr>
            <a:solidFill>
              <a:schemeClr val="accent3"/>
            </a:solidFill>
            <a:ln>
              <a:noFill/>
            </a:ln>
            <a:effectLst/>
          </c:spPr>
          <c:invertIfNegative val="0"/>
          <c:cat>
            <c:numRef>
              <c:f>Sheet1!$A$2:$A$5</c:f>
              <c:numCache>
                <c:formatCode>mmm\-yy</c:formatCode>
                <c:ptCount val="4"/>
                <c:pt idx="0">
                  <c:v>44075</c:v>
                </c:pt>
                <c:pt idx="1">
                  <c:v>44105</c:v>
                </c:pt>
                <c:pt idx="2">
                  <c:v>44136</c:v>
                </c:pt>
                <c:pt idx="3">
                  <c:v>44166</c:v>
                </c:pt>
              </c:numCache>
            </c:numRef>
          </c:cat>
          <c:val>
            <c:numRef>
              <c:f>Sheet1!$D$2:$D$5</c:f>
              <c:numCache>
                <c:formatCode>General</c:formatCode>
                <c:ptCount val="4"/>
                <c:pt idx="0">
                  <c:v>4</c:v>
                </c:pt>
                <c:pt idx="1">
                  <c:v>4</c:v>
                </c:pt>
                <c:pt idx="2">
                  <c:v>6</c:v>
                </c:pt>
                <c:pt idx="3">
                  <c:v>8</c:v>
                </c:pt>
              </c:numCache>
            </c:numRef>
          </c:val>
          <c:extLst>
            <c:ext xmlns:c16="http://schemas.microsoft.com/office/drawing/2014/chart" uri="{C3380CC4-5D6E-409C-BE32-E72D297353CC}">
              <c16:uniqueId val="{00000002-635C-4F0A-9E1F-D7DC5243879C}"/>
            </c:ext>
          </c:extLst>
        </c:ser>
        <c:dLbls>
          <c:showLegendKey val="0"/>
          <c:showVal val="0"/>
          <c:showCatName val="0"/>
          <c:showSerName val="0"/>
          <c:showPercent val="0"/>
          <c:showBubbleSize val="0"/>
        </c:dLbls>
        <c:gapWidth val="219"/>
        <c:overlap val="-27"/>
        <c:axId val="1030702240"/>
        <c:axId val="1983816912"/>
      </c:barChart>
      <c:dateAx>
        <c:axId val="10307022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3816912"/>
        <c:crosses val="autoZero"/>
        <c:auto val="1"/>
        <c:lblOffset val="100"/>
        <c:baseTimeUnit val="months"/>
      </c:dateAx>
      <c:valAx>
        <c:axId val="198381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0702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doughnutChart>
        <c:varyColors val="1"/>
        <c:ser>
          <c:idx val="0"/>
          <c:order val="0"/>
          <c:tx>
            <c:strRef>
              <c:f>Sheet1!$B$1</c:f>
              <c:strCache>
                <c:ptCount val="1"/>
                <c:pt idx="0">
                  <c:v>Opening</c:v>
                </c:pt>
              </c:strCache>
            </c:strRef>
          </c:tx>
          <c:explosion val="5"/>
          <c:dPt>
            <c:idx val="0"/>
            <c:bubble3D val="0"/>
            <c:explosion val="9"/>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04EA-4A29-BBFD-F58507E2077D}"/>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04EA-4A29-BBFD-F58507E2077D}"/>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04EA-4A29-BBFD-F58507E2077D}"/>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numRef>
              <c:f>Sheet1!$A$2:$A$5</c:f>
              <c:numCache>
                <c:formatCode>mmm\-yy</c:formatCode>
                <c:ptCount val="4"/>
                <c:pt idx="0">
                  <c:v>44075</c:v>
                </c:pt>
                <c:pt idx="1">
                  <c:v>44105</c:v>
                </c:pt>
                <c:pt idx="2">
                  <c:v>44136</c:v>
                </c:pt>
                <c:pt idx="3">
                  <c:v>44166</c:v>
                </c:pt>
              </c:numCache>
            </c:numRef>
          </c:cat>
          <c:val>
            <c:numRef>
              <c:f>Sheet1!$B$2:$B$5</c:f>
              <c:numCache>
                <c:formatCode>General</c:formatCode>
                <c:ptCount val="4"/>
                <c:pt idx="0">
                  <c:v>4</c:v>
                </c:pt>
                <c:pt idx="1">
                  <c:v>5.5</c:v>
                </c:pt>
                <c:pt idx="2">
                  <c:v>5.9</c:v>
                </c:pt>
                <c:pt idx="3">
                  <c:v>8.1999999999999993</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8-01T14:47:24.407" idx="1">
    <p:pos x="643" y="509"/>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54B875-7D75-439A-96AC-0B6B0E0F9027}">
      <dgm:prSet/>
      <dgm:spPr/>
      <dgm:t>
        <a:bodyPr/>
        <a:lstStyle/>
        <a:p>
          <a:pPr>
            <a:lnSpc>
              <a:spcPct val="100000"/>
            </a:lnSpc>
            <a:defRPr cap="all"/>
          </a:pPr>
          <a:r>
            <a:rPr lang="en-US" dirty="0"/>
            <a:t>Our Story</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lnSpc>
              <a:spcPct val="100000"/>
            </a:lnSpc>
            <a:defRPr cap="all"/>
          </a:pPr>
          <a:r>
            <a:rPr lang="en-US" dirty="0"/>
            <a:t>Mission</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lnSpc>
              <a:spcPct val="100000"/>
            </a:lnSpc>
            <a:defRPr cap="all"/>
          </a:pPr>
          <a:r>
            <a:rPr lang="en-US" dirty="0"/>
            <a:t>Philosophy</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lnSpc>
              <a:spcPct val="100000"/>
            </a:lnSpc>
            <a:defRPr cap="all"/>
          </a:pPr>
          <a:r>
            <a:rPr lang="en-US" dirty="0"/>
            <a:t>Products and Services</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lnSpc>
              <a:spcPct val="100000"/>
            </a:lnSpc>
            <a:defRPr cap="all"/>
          </a:pPr>
          <a:r>
            <a:rPr lang="en-US" dirty="0"/>
            <a:t>Key Achievements</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5"/>
      <dgm:spPr/>
    </dgm:pt>
    <dgm:pt modelId="{005524FB-3A0E-4BA5-B04E-59FC2E252AEB}" type="pres">
      <dgm:prSet presAssocID="{0B54B875-7D75-439A-96AC-0B6B0E0F902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5">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5"/>
      <dgm:spPr/>
    </dgm:pt>
    <dgm:pt modelId="{172F9AEA-3377-4AFB-BDDB-45672D648ACC}" type="pres">
      <dgm:prSet presAssocID="{F342216F-FBF1-41D7-919C-7049CA2057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5">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5"/>
      <dgm:spPr/>
    </dgm:pt>
    <dgm:pt modelId="{9FDBD919-83B2-43D2-B22A-C1D340DD896A}" type="pres">
      <dgm:prSet presAssocID="{89123716-B84D-436A-B032-220B2B9CAD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5">
        <dgm:presLayoutVars>
          <dgm:chMax val="1"/>
          <dgm:chPref val="1"/>
        </dgm:presLayoutVars>
      </dgm:prSet>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5"/>
      <dgm:spPr/>
    </dgm:pt>
    <dgm:pt modelId="{958D9CF1-097F-4361-ABD4-11EB84ECFAE9}" type="pres">
      <dgm:prSet presAssocID="{BD4CDB43-353E-4B02-B096-C95F07496D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5">
        <dgm:presLayoutVars>
          <dgm:chMax val="1"/>
          <dgm:chPref val="1"/>
        </dgm:presLayoutVars>
      </dgm:prSet>
      <dgm:spPr/>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5"/>
      <dgm:spPr/>
    </dgm:pt>
    <dgm:pt modelId="{E71EB1C6-24EC-4328-9469-745343CCA869}" type="pres">
      <dgm:prSet presAssocID="{03357AA3-34FD-4084-981B-4888AF7A87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bbon"/>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5">
        <dgm:presLayoutVars>
          <dgm:chMax val="1"/>
          <dgm:chPref val="1"/>
        </dgm:presLayoutVars>
      </dgm:prSet>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
    <dgm:cxn modelId="{665AB720-9620-4AC6-8DF1-9FB6CD014567}" type="presOf" srcId="{BD4CDB43-353E-4B02-B096-C95F07496D3C}" destId="{FE08D94C-0979-4A7E-9611-4E89C272E0B9}" srcOrd="0" destOrd="0" presId="urn:microsoft.com/office/officeart/2018/5/layout/IconCircleLabelList"/>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
    <dgm:cxn modelId="{3339A85E-8A17-474A-9625-A3A8050AE3F3}" srcId="{1187127D-E7A7-455E-93D3-1EAC1DAB5C83}" destId="{03357AA3-34FD-4084-981B-4888AF7A877E}" srcOrd="4" destOrd="0" parTransId="{808A9C68-B161-452E-964F-0C64CF06ACB9}" sibTransId="{E46BB54B-28C9-4098-8BD7-9DBBCB69561D}"/>
    <dgm:cxn modelId="{945A7769-26D7-4812-8F59-B88B5CE7C0F3}" type="presOf" srcId="{03357AA3-34FD-4084-981B-4888AF7A877E}" destId="{1BA5D214-334E-4BA2-B451-DC551C28264B}" srcOrd="0" destOrd="0" presId="urn:microsoft.com/office/officeart/2018/5/layout/IconCircleLabelList"/>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
    <dgm:cxn modelId="{CC2717E0-B745-4FA0-BA9D-61935A040744}" type="presParOf" srcId="{D8316F63-CE47-407B-9DCB-E8FEC91F0742}" destId="{AE2471DD-AEF0-46AC-AE4E-4047B474E634}" srcOrd="0" destOrd="0" presId="urn:microsoft.com/office/officeart/2018/5/layout/IconCircleLabelList"/>
    <dgm:cxn modelId="{69E34C59-CEB5-4F65-8A99-276EFDDA7804}" type="presParOf" srcId="{AE2471DD-AEF0-46AC-AE4E-4047B474E634}" destId="{6A28B40A-85CB-44CF-9E81-3063936285E3}" srcOrd="0" destOrd="0" presId="urn:microsoft.com/office/officeart/2018/5/layout/IconCircleLabelList"/>
    <dgm:cxn modelId="{7FA62A85-3AE0-4230-8DEC-136FF67A2F75}" type="presParOf" srcId="{AE2471DD-AEF0-46AC-AE4E-4047B474E634}" destId="{005524FB-3A0E-4BA5-B04E-59FC2E252AEB}" srcOrd="1" destOrd="0" presId="urn:microsoft.com/office/officeart/2018/5/layout/IconCircleLabelList"/>
    <dgm:cxn modelId="{7CA4F707-4953-4BB7-8153-F387AA80FACC}" type="presParOf" srcId="{AE2471DD-AEF0-46AC-AE4E-4047B474E634}" destId="{10E3AB85-F629-46B7-9081-FC073256C023}" srcOrd="2" destOrd="0" presId="urn:microsoft.com/office/officeart/2018/5/layout/IconCircleLabelList"/>
    <dgm:cxn modelId="{2E91F802-C502-4DD3-B43A-1601D4FA9BC1}" type="presParOf" srcId="{AE2471DD-AEF0-46AC-AE4E-4047B474E634}" destId="{1A451185-6747-4E77-A3B3-9CCD7AC625EB}" srcOrd="3" destOrd="0" presId="urn:microsoft.com/office/officeart/2018/5/layout/IconCircleLabelList"/>
    <dgm:cxn modelId="{B4839D52-EE0B-4A8A-9C6D-7FD814118460}" type="presParOf" srcId="{D8316F63-CE47-407B-9DCB-E8FEC91F0742}" destId="{BD8992B9-B7CC-44F7-8E17-FEAD75D73260}" srcOrd="1" destOrd="0" presId="urn:microsoft.com/office/officeart/2018/5/layout/IconCircleLabelList"/>
    <dgm:cxn modelId="{FBD61538-10AA-4771-BB43-1A8DDA8B6D38}" type="presParOf" srcId="{D8316F63-CE47-407B-9DCB-E8FEC91F0742}" destId="{4A705C56-DCC9-4BDC-963E-E3C1A32B8124}" srcOrd="2" destOrd="0" presId="urn:microsoft.com/office/officeart/2018/5/layout/IconCircleLabelList"/>
    <dgm:cxn modelId="{F9E26C15-BFC6-4D29-9CB1-05963DCE45AF}" type="presParOf" srcId="{4A705C56-DCC9-4BDC-963E-E3C1A32B8124}" destId="{C4618682-3912-4E72-999D-4BF5CD06322D}" srcOrd="0" destOrd="0" presId="urn:microsoft.com/office/officeart/2018/5/layout/IconCircleLabelList"/>
    <dgm:cxn modelId="{EE54B73B-63D2-4205-B860-DF511475FABF}" type="presParOf" srcId="{4A705C56-DCC9-4BDC-963E-E3C1A32B8124}" destId="{172F9AEA-3377-4AFB-BDDB-45672D648ACC}" srcOrd="1" destOrd="0" presId="urn:microsoft.com/office/officeart/2018/5/layout/IconCircleLabelList"/>
    <dgm:cxn modelId="{E70A3D01-85AC-4556-B266-4E7847A9FEEC}" type="presParOf" srcId="{4A705C56-DCC9-4BDC-963E-E3C1A32B8124}" destId="{7C97D28A-6337-4BD4-88DA-E386C94E58EA}" srcOrd="2" destOrd="0" presId="urn:microsoft.com/office/officeart/2018/5/layout/IconCircleLabelList"/>
    <dgm:cxn modelId="{1D938727-B51F-4DB6-B47F-19DCB6B3B3E0}" type="presParOf" srcId="{4A705C56-DCC9-4BDC-963E-E3C1A32B8124}" destId="{7CEA8AF0-CDCB-4FBD-8FCB-A8EECB922CE0}" srcOrd="3" destOrd="0" presId="urn:microsoft.com/office/officeart/2018/5/layout/IconCircleLabelList"/>
    <dgm:cxn modelId="{C99FA575-863A-4F30-A66C-2AC2D9CDF739}" type="presParOf" srcId="{D8316F63-CE47-407B-9DCB-E8FEC91F0742}" destId="{92A8B23C-69B8-4E96-B33F-BB2C249D15FB}" srcOrd="3" destOrd="0" presId="urn:microsoft.com/office/officeart/2018/5/layout/IconCircleLabelList"/>
    <dgm:cxn modelId="{19CF721B-33E2-4529-9403-5AB9BBA47D98}" type="presParOf" srcId="{D8316F63-CE47-407B-9DCB-E8FEC91F0742}" destId="{D938C496-9BEF-45FE-B395-F2557FB65E88}" srcOrd="4" destOrd="0" presId="urn:microsoft.com/office/officeart/2018/5/layout/IconCircleLabelList"/>
    <dgm:cxn modelId="{658D0125-C3C9-4D5B-8DF0-5E2057102680}" type="presParOf" srcId="{D938C496-9BEF-45FE-B395-F2557FB65E88}" destId="{1F290E81-B7E4-40F0-A220-DB97594D9AE3}" srcOrd="0" destOrd="0" presId="urn:microsoft.com/office/officeart/2018/5/layout/IconCircleLabelList"/>
    <dgm:cxn modelId="{50F2BB0B-CE08-4F41-A25B-1FF84C93EEEF}" type="presParOf" srcId="{D938C496-9BEF-45FE-B395-F2557FB65E88}" destId="{9FDBD919-83B2-43D2-B22A-C1D340DD896A}" srcOrd="1" destOrd="0" presId="urn:microsoft.com/office/officeart/2018/5/layout/IconCircleLabelList"/>
    <dgm:cxn modelId="{51BF9BE5-F346-4A35-A9C3-91EDDD48FDDA}" type="presParOf" srcId="{D938C496-9BEF-45FE-B395-F2557FB65E88}" destId="{448386B8-992B-4E81-92FA-A2A8D3DE4E53}" srcOrd="2" destOrd="0" presId="urn:microsoft.com/office/officeart/2018/5/layout/IconCircleLabelList"/>
    <dgm:cxn modelId="{DFB9ED2B-2930-4C79-B0BD-4EA886CDAA92}" type="presParOf" srcId="{D938C496-9BEF-45FE-B395-F2557FB65E88}" destId="{3F410A1B-B3E5-49A9-AA89-AAA8A26BCB24}" srcOrd="3" destOrd="0" presId="urn:microsoft.com/office/officeart/2018/5/layout/IconCircleLabelList"/>
    <dgm:cxn modelId="{261BF724-C195-49FC-98B1-0E02F339F1F9}" type="presParOf" srcId="{D8316F63-CE47-407B-9DCB-E8FEC91F0742}" destId="{AD0B658B-B50A-40EF-B4FE-7234C25616F8}" srcOrd="5" destOrd="0" presId="urn:microsoft.com/office/officeart/2018/5/layout/IconCircleLabelList"/>
    <dgm:cxn modelId="{D185BF21-7E56-4FEF-8D8D-7AFA57AE257F}" type="presParOf" srcId="{D8316F63-CE47-407B-9DCB-E8FEC91F0742}" destId="{CAC241F1-438C-4156-AE32-1C9D5A4592D9}" srcOrd="6" destOrd="0" presId="urn:microsoft.com/office/officeart/2018/5/layout/IconCircleLabelList"/>
    <dgm:cxn modelId="{CCB975DD-FEAD-46AB-8FA8-28FB14C050DE}" type="presParOf" srcId="{CAC241F1-438C-4156-AE32-1C9D5A4592D9}" destId="{17388459-6EB8-4F5E-BF5C-9EB4EB9F5789}" srcOrd="0" destOrd="0" presId="urn:microsoft.com/office/officeart/2018/5/layout/IconCircleLabelList"/>
    <dgm:cxn modelId="{B1B44AEE-20A0-49E0-A0A9-7D5238CE1C61}" type="presParOf" srcId="{CAC241F1-438C-4156-AE32-1C9D5A4592D9}" destId="{958D9CF1-097F-4361-ABD4-11EB84ECFAE9}" srcOrd="1" destOrd="0" presId="urn:microsoft.com/office/officeart/2018/5/layout/IconCircleLabelList"/>
    <dgm:cxn modelId="{7028E282-AF31-4A2A-AED3-D9025F008A50}" type="presParOf" srcId="{CAC241F1-438C-4156-AE32-1C9D5A4592D9}" destId="{9B133744-2F9F-4D93-9D78-885476BC07F6}" srcOrd="2" destOrd="0" presId="urn:microsoft.com/office/officeart/2018/5/layout/IconCircleLabelList"/>
    <dgm:cxn modelId="{CF8EEE8A-A4B0-424D-BC69-4A13116257FE}" type="presParOf" srcId="{CAC241F1-438C-4156-AE32-1C9D5A4592D9}" destId="{FE08D94C-0979-4A7E-9611-4E89C272E0B9}" srcOrd="3" destOrd="0" presId="urn:microsoft.com/office/officeart/2018/5/layout/IconCircleLabelList"/>
    <dgm:cxn modelId="{6F8A1D2F-4082-46E9-97C8-228A569C506F}" type="presParOf" srcId="{D8316F63-CE47-407B-9DCB-E8FEC91F0742}" destId="{D32C510A-6CA6-410D-A15E-1EF69D9DB601}" srcOrd="7" destOrd="0" presId="urn:microsoft.com/office/officeart/2018/5/layout/IconCircleLabelList"/>
    <dgm:cxn modelId="{FBF44D68-C0CF-441D-85FF-0B869D691C1B}" type="presParOf" srcId="{D8316F63-CE47-407B-9DCB-E8FEC91F0742}" destId="{CC946639-4A2B-4307-8E5A-06D67A6E7DE4}" srcOrd="8" destOrd="0" presId="urn:microsoft.com/office/officeart/2018/5/layout/IconCircleLabelList"/>
    <dgm:cxn modelId="{C419D7C9-2225-481C-9224-DE994A445339}" type="presParOf" srcId="{CC946639-4A2B-4307-8E5A-06D67A6E7DE4}" destId="{21D2485F-A179-4312-960D-B04D23F73093}" srcOrd="0" destOrd="0" presId="urn:microsoft.com/office/officeart/2018/5/layout/IconCircleLabelList"/>
    <dgm:cxn modelId="{8A0E5A25-9340-4772-8BFE-36DB1C781D0C}" type="presParOf" srcId="{CC946639-4A2B-4307-8E5A-06D67A6E7DE4}" destId="{E71EB1C6-24EC-4328-9469-745343CCA869}" srcOrd="1" destOrd="0" presId="urn:microsoft.com/office/officeart/2018/5/layout/IconCircleLabelList"/>
    <dgm:cxn modelId="{1C8FF9A0-00E9-4C75-BDAF-F80A970D010E}" type="presParOf" srcId="{CC946639-4A2B-4307-8E5A-06D67A6E7DE4}" destId="{284A2FFB-96C0-4491-838B-4F5E0ADB220A}" srcOrd="2" destOrd="0" presId="urn:microsoft.com/office/officeart/2018/5/layout/IconCircleLabelList"/>
    <dgm:cxn modelId="{5AAD1A1D-C6C7-4AB9-AC64-270DF1571F9E}" type="presParOf" srcId="{CC946639-4A2B-4307-8E5A-06D67A6E7DE4}" destId="{1BA5D214-334E-4BA2-B451-DC551C28264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3EF664-A10F-4F61-87E9-B962E1317A3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A69854-7566-4412-A31D-81234E9B8C14}">
      <dgm:prSet/>
      <dgm:spPr/>
      <dgm:t>
        <a:bodyPr/>
        <a:lstStyle/>
        <a:p>
          <a:pPr>
            <a:lnSpc>
              <a:spcPct val="100000"/>
            </a:lnSpc>
            <a:defRPr cap="all"/>
          </a:pPr>
          <a:r>
            <a:rPr lang="en-US" dirty="0"/>
            <a:t>CARRER &amp; EDUCATION</a:t>
          </a:r>
        </a:p>
        <a:p>
          <a:pPr>
            <a:lnSpc>
              <a:spcPct val="100000"/>
            </a:lnSpc>
            <a:defRPr cap="all"/>
          </a:pPr>
          <a:r>
            <a:rPr lang="en-US" dirty="0"/>
            <a:t>Counseling</a:t>
          </a:r>
        </a:p>
      </dgm:t>
    </dgm:pt>
    <dgm:pt modelId="{5565F0F1-4759-426E-A93D-D788C6B1834D}" type="parTrans" cxnId="{C153F2C4-27C7-4F67-B59D-21B1E7599AB9}">
      <dgm:prSet/>
      <dgm:spPr/>
      <dgm:t>
        <a:bodyPr/>
        <a:lstStyle/>
        <a:p>
          <a:endParaRPr lang="en-US"/>
        </a:p>
      </dgm:t>
    </dgm:pt>
    <dgm:pt modelId="{A9FB573E-5C39-4200-AE81-986E8B2899A1}" type="sibTrans" cxnId="{C153F2C4-27C7-4F67-B59D-21B1E7599AB9}">
      <dgm:prSet/>
      <dgm:spPr/>
      <dgm:t>
        <a:bodyPr/>
        <a:lstStyle/>
        <a:p>
          <a:endParaRPr lang="en-US"/>
        </a:p>
      </dgm:t>
    </dgm:pt>
    <dgm:pt modelId="{70AAB01F-1F3F-4239-BB51-C836817025E3}">
      <dgm:prSet custT="1"/>
      <dgm:spPr/>
      <dgm:t>
        <a:bodyPr/>
        <a:lstStyle/>
        <a:p>
          <a:pPr>
            <a:lnSpc>
              <a:spcPct val="100000"/>
            </a:lnSpc>
            <a:defRPr cap="all"/>
          </a:pPr>
          <a:r>
            <a:rPr lang="en-US" sz="2100" kern="1200" cap="all" dirty="0">
              <a:solidFill>
                <a:prstClr val="black">
                  <a:hueOff val="0"/>
                  <a:satOff val="0"/>
                  <a:lumOff val="0"/>
                  <a:alphaOff val="0"/>
                </a:prstClr>
              </a:solidFill>
              <a:latin typeface="Calibri" panose="020F0502020204030204"/>
              <a:ea typeface="+mn-ea"/>
              <a:cs typeface="+mn-cs"/>
            </a:rPr>
            <a:t>MANPOWER</a:t>
          </a:r>
          <a:r>
            <a:rPr lang="en-US" sz="2500" kern="1200" dirty="0"/>
            <a:t>  </a:t>
          </a:r>
          <a:r>
            <a:rPr lang="en-US" sz="2100" kern="1200" cap="all" dirty="0">
              <a:solidFill>
                <a:prstClr val="black">
                  <a:hueOff val="0"/>
                  <a:satOff val="0"/>
                  <a:lumOff val="0"/>
                  <a:alphaOff val="0"/>
                </a:prstClr>
              </a:solidFill>
              <a:latin typeface="Calibri" panose="020F0502020204030204"/>
              <a:ea typeface="+mn-ea"/>
              <a:cs typeface="+mn-cs"/>
            </a:rPr>
            <a:t>RECRUITMENT</a:t>
          </a:r>
          <a:r>
            <a:rPr lang="en-US" sz="2500" b="1" kern="1200" dirty="0"/>
            <a:t> </a:t>
          </a:r>
          <a:endParaRPr lang="en-US" sz="2500" kern="1200" dirty="0"/>
        </a:p>
      </dgm:t>
    </dgm:pt>
    <dgm:pt modelId="{60249235-DC8C-405B-AC8E-676465FD62B7}" type="parTrans" cxnId="{66ABC6C2-DAA8-4BBD-A2CD-5B08247D6969}">
      <dgm:prSet/>
      <dgm:spPr/>
      <dgm:t>
        <a:bodyPr/>
        <a:lstStyle/>
        <a:p>
          <a:endParaRPr lang="en-US"/>
        </a:p>
      </dgm:t>
    </dgm:pt>
    <dgm:pt modelId="{A802530E-2788-4B70-8347-C4EFA40311A1}" type="sibTrans" cxnId="{66ABC6C2-DAA8-4BBD-A2CD-5B08247D6969}">
      <dgm:prSet/>
      <dgm:spPr/>
      <dgm:t>
        <a:bodyPr/>
        <a:lstStyle/>
        <a:p>
          <a:endParaRPr lang="en-US"/>
        </a:p>
      </dgm:t>
    </dgm:pt>
    <dgm:pt modelId="{0E8A49A6-8E18-4048-9FDA-610A17570EF0}" type="pres">
      <dgm:prSet presAssocID="{AB3EF664-A10F-4F61-87E9-B962E1317A37}" presName="root" presStyleCnt="0">
        <dgm:presLayoutVars>
          <dgm:dir/>
          <dgm:resizeHandles val="exact"/>
        </dgm:presLayoutVars>
      </dgm:prSet>
      <dgm:spPr/>
    </dgm:pt>
    <dgm:pt modelId="{9A68BBF8-A3E0-4E2F-B71B-1F2155ACCE48}" type="pres">
      <dgm:prSet presAssocID="{31A69854-7566-4412-A31D-81234E9B8C14}" presName="compNode" presStyleCnt="0"/>
      <dgm:spPr/>
    </dgm:pt>
    <dgm:pt modelId="{A862FEE0-5D38-41BA-91F4-C685EFB92C04}" type="pres">
      <dgm:prSet presAssocID="{31A69854-7566-4412-A31D-81234E9B8C14}" presName="iconBgRect" presStyleLbl="bgShp" presStyleIdx="0" presStyleCnt="2"/>
      <dgm:spPr/>
    </dgm:pt>
    <dgm:pt modelId="{A947F9BA-7C22-4CAB-8F98-954D0477F8C4}" type="pres">
      <dgm:prSet presAssocID="{31A69854-7566-4412-A31D-81234E9B8C14}"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assroom"/>
        </a:ext>
      </dgm:extLst>
    </dgm:pt>
    <dgm:pt modelId="{CC61AF29-DEA5-4C49-B50F-0E6750CA25F3}" type="pres">
      <dgm:prSet presAssocID="{31A69854-7566-4412-A31D-81234E9B8C14}" presName="spaceRect" presStyleCnt="0"/>
      <dgm:spPr/>
    </dgm:pt>
    <dgm:pt modelId="{9AA7F644-CA99-4D1C-AC22-9A40CAD36E45}" type="pres">
      <dgm:prSet presAssocID="{31A69854-7566-4412-A31D-81234E9B8C14}" presName="textRect" presStyleLbl="revTx" presStyleIdx="0" presStyleCnt="2">
        <dgm:presLayoutVars>
          <dgm:chMax val="1"/>
          <dgm:chPref val="1"/>
        </dgm:presLayoutVars>
      </dgm:prSet>
      <dgm:spPr/>
    </dgm:pt>
    <dgm:pt modelId="{46E12DA7-C0E4-4117-A680-978BC683C788}" type="pres">
      <dgm:prSet presAssocID="{A9FB573E-5C39-4200-AE81-986E8B2899A1}" presName="sibTrans" presStyleCnt="0"/>
      <dgm:spPr/>
    </dgm:pt>
    <dgm:pt modelId="{AEFD6563-DF4B-4A42-B09B-B4C19EE3FCBB}" type="pres">
      <dgm:prSet presAssocID="{70AAB01F-1F3F-4239-BB51-C836817025E3}" presName="compNode" presStyleCnt="0"/>
      <dgm:spPr/>
    </dgm:pt>
    <dgm:pt modelId="{395704C5-F946-462D-A69C-EF9F9736D2B0}" type="pres">
      <dgm:prSet presAssocID="{70AAB01F-1F3F-4239-BB51-C836817025E3}" presName="iconBgRect" presStyleLbl="bgShp" presStyleIdx="1" presStyleCnt="2"/>
      <dgm:spPr/>
    </dgm:pt>
    <dgm:pt modelId="{965E6294-B2C0-4C55-828B-784B823F312F}" type="pres">
      <dgm:prSet presAssocID="{70AAB01F-1F3F-4239-BB51-C836817025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iefcase"/>
        </a:ext>
      </dgm:extLst>
    </dgm:pt>
    <dgm:pt modelId="{2FDAA7AC-DEBA-4700-99D0-1A78999FE69D}" type="pres">
      <dgm:prSet presAssocID="{70AAB01F-1F3F-4239-BB51-C836817025E3}" presName="spaceRect" presStyleCnt="0"/>
      <dgm:spPr/>
    </dgm:pt>
    <dgm:pt modelId="{133F658D-38C7-4601-A0BE-1335EF200B1E}" type="pres">
      <dgm:prSet presAssocID="{70AAB01F-1F3F-4239-BB51-C836817025E3}" presName="textRect" presStyleLbl="revTx" presStyleIdx="1" presStyleCnt="2">
        <dgm:presLayoutVars>
          <dgm:chMax val="1"/>
          <dgm:chPref val="1"/>
        </dgm:presLayoutVars>
      </dgm:prSet>
      <dgm:spPr/>
    </dgm:pt>
  </dgm:ptLst>
  <dgm:cxnLst>
    <dgm:cxn modelId="{E3CAD069-CACA-43E3-87EF-3695A8153986}" type="presOf" srcId="{31A69854-7566-4412-A31D-81234E9B8C14}" destId="{9AA7F644-CA99-4D1C-AC22-9A40CAD36E45}" srcOrd="0" destOrd="0" presId="urn:microsoft.com/office/officeart/2018/5/layout/IconCircleLabelList"/>
    <dgm:cxn modelId="{C0AE264B-7831-4384-AC47-897D1FA71958}" type="presOf" srcId="{70AAB01F-1F3F-4239-BB51-C836817025E3}" destId="{133F658D-38C7-4601-A0BE-1335EF200B1E}" srcOrd="0" destOrd="0" presId="urn:microsoft.com/office/officeart/2018/5/layout/IconCircleLabelList"/>
    <dgm:cxn modelId="{4E249BB5-DA6B-43ED-A8A0-A4158A6FAEE7}" type="presOf" srcId="{AB3EF664-A10F-4F61-87E9-B962E1317A37}" destId="{0E8A49A6-8E18-4048-9FDA-610A17570EF0}" srcOrd="0" destOrd="0" presId="urn:microsoft.com/office/officeart/2018/5/layout/IconCircleLabelList"/>
    <dgm:cxn modelId="{66ABC6C2-DAA8-4BBD-A2CD-5B08247D6969}" srcId="{AB3EF664-A10F-4F61-87E9-B962E1317A37}" destId="{70AAB01F-1F3F-4239-BB51-C836817025E3}" srcOrd="1" destOrd="0" parTransId="{60249235-DC8C-405B-AC8E-676465FD62B7}" sibTransId="{A802530E-2788-4B70-8347-C4EFA40311A1}"/>
    <dgm:cxn modelId="{C153F2C4-27C7-4F67-B59D-21B1E7599AB9}" srcId="{AB3EF664-A10F-4F61-87E9-B962E1317A37}" destId="{31A69854-7566-4412-A31D-81234E9B8C14}" srcOrd="0" destOrd="0" parTransId="{5565F0F1-4759-426E-A93D-D788C6B1834D}" sibTransId="{A9FB573E-5C39-4200-AE81-986E8B2899A1}"/>
    <dgm:cxn modelId="{B0A6F699-D400-48B7-8C7A-C3EEE22297DD}" type="presParOf" srcId="{0E8A49A6-8E18-4048-9FDA-610A17570EF0}" destId="{9A68BBF8-A3E0-4E2F-B71B-1F2155ACCE48}" srcOrd="0" destOrd="0" presId="urn:microsoft.com/office/officeart/2018/5/layout/IconCircleLabelList"/>
    <dgm:cxn modelId="{FEB4316E-5DD1-4796-9118-9A696E25DDEA}" type="presParOf" srcId="{9A68BBF8-A3E0-4E2F-B71B-1F2155ACCE48}" destId="{A862FEE0-5D38-41BA-91F4-C685EFB92C04}" srcOrd="0" destOrd="0" presId="urn:microsoft.com/office/officeart/2018/5/layout/IconCircleLabelList"/>
    <dgm:cxn modelId="{CA576736-5C63-4A97-A2DD-504DCE88DE80}" type="presParOf" srcId="{9A68BBF8-A3E0-4E2F-B71B-1F2155ACCE48}" destId="{A947F9BA-7C22-4CAB-8F98-954D0477F8C4}" srcOrd="1" destOrd="0" presId="urn:microsoft.com/office/officeart/2018/5/layout/IconCircleLabelList"/>
    <dgm:cxn modelId="{FB041FBD-A465-4993-A8CE-6E802FC21254}" type="presParOf" srcId="{9A68BBF8-A3E0-4E2F-B71B-1F2155ACCE48}" destId="{CC61AF29-DEA5-4C49-B50F-0E6750CA25F3}" srcOrd="2" destOrd="0" presId="urn:microsoft.com/office/officeart/2018/5/layout/IconCircleLabelList"/>
    <dgm:cxn modelId="{CACF3CE0-0F22-408C-BF0F-F426B5770E13}" type="presParOf" srcId="{9A68BBF8-A3E0-4E2F-B71B-1F2155ACCE48}" destId="{9AA7F644-CA99-4D1C-AC22-9A40CAD36E45}" srcOrd="3" destOrd="0" presId="urn:microsoft.com/office/officeart/2018/5/layout/IconCircleLabelList"/>
    <dgm:cxn modelId="{6EC493D3-B41B-4873-BEE5-A6C2847DED98}" type="presParOf" srcId="{0E8A49A6-8E18-4048-9FDA-610A17570EF0}" destId="{46E12DA7-C0E4-4117-A680-978BC683C788}" srcOrd="1" destOrd="0" presId="urn:microsoft.com/office/officeart/2018/5/layout/IconCircleLabelList"/>
    <dgm:cxn modelId="{2BD1452C-8008-416A-AF8A-3F33A03CB5F0}" type="presParOf" srcId="{0E8A49A6-8E18-4048-9FDA-610A17570EF0}" destId="{AEFD6563-DF4B-4A42-B09B-B4C19EE3FCBB}" srcOrd="2" destOrd="0" presId="urn:microsoft.com/office/officeart/2018/5/layout/IconCircleLabelList"/>
    <dgm:cxn modelId="{C00618F3-5CE5-4E61-BC2E-0DBDF35445D3}" type="presParOf" srcId="{AEFD6563-DF4B-4A42-B09B-B4C19EE3FCBB}" destId="{395704C5-F946-462D-A69C-EF9F9736D2B0}" srcOrd="0" destOrd="0" presId="urn:microsoft.com/office/officeart/2018/5/layout/IconCircleLabelList"/>
    <dgm:cxn modelId="{2866C1D9-1CDD-4186-AD88-EFD450F36E1C}" type="presParOf" srcId="{AEFD6563-DF4B-4A42-B09B-B4C19EE3FCBB}" destId="{965E6294-B2C0-4C55-828B-784B823F312F}" srcOrd="1" destOrd="0" presId="urn:microsoft.com/office/officeart/2018/5/layout/IconCircleLabelList"/>
    <dgm:cxn modelId="{CFDB2128-8828-4619-95F1-ADAC12395191}" type="presParOf" srcId="{AEFD6563-DF4B-4A42-B09B-B4C19EE3FCBB}" destId="{2FDAA7AC-DEBA-4700-99D0-1A78999FE69D}" srcOrd="2" destOrd="0" presId="urn:microsoft.com/office/officeart/2018/5/layout/IconCircleLabelList"/>
    <dgm:cxn modelId="{7035CD62-4FC4-4035-B99F-BAD5D736F115}" type="presParOf" srcId="{AEFD6563-DF4B-4A42-B09B-B4C19EE3FCBB}" destId="{133F658D-38C7-4601-A0BE-1335EF200B1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082322-65D9-4EF8-8969-CB4FCD55B15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9820DA-81FE-4A14-B0EA-B65CD7161892}">
      <dgm:prSet/>
      <dgm:spPr/>
      <dgm:t>
        <a:bodyPr/>
        <a:lstStyle/>
        <a:p>
          <a:pPr>
            <a:lnSpc>
              <a:spcPct val="100000"/>
            </a:lnSpc>
            <a:defRPr cap="all"/>
          </a:pPr>
          <a:r>
            <a:rPr lang="en-US" dirty="0"/>
            <a:t>Performance</a:t>
          </a:r>
        </a:p>
      </dgm:t>
    </dgm:pt>
    <dgm:pt modelId="{7D86F940-3817-4F21-B70B-CDF9B2814FB6}" type="parTrans" cxnId="{23140E73-5C02-4E29-B677-CB0A65051E68}">
      <dgm:prSet/>
      <dgm:spPr/>
      <dgm:t>
        <a:bodyPr/>
        <a:lstStyle/>
        <a:p>
          <a:endParaRPr lang="en-US"/>
        </a:p>
      </dgm:t>
    </dgm:pt>
    <dgm:pt modelId="{A13B1399-C402-4A65-805A-4077B73F704E}" type="sibTrans" cxnId="{23140E73-5C02-4E29-B677-CB0A65051E68}">
      <dgm:prSet/>
      <dgm:spPr/>
      <dgm:t>
        <a:bodyPr/>
        <a:lstStyle/>
        <a:p>
          <a:endParaRPr lang="en-US"/>
        </a:p>
      </dgm:t>
    </dgm:pt>
    <dgm:pt modelId="{85CCB2CB-9E68-4B2C-9F1E-50CA45F3F484}">
      <dgm:prSet/>
      <dgm:spPr/>
      <dgm:t>
        <a:bodyPr/>
        <a:lstStyle/>
        <a:p>
          <a:pPr>
            <a:lnSpc>
              <a:spcPct val="100000"/>
            </a:lnSpc>
            <a:defRPr cap="all"/>
          </a:pPr>
          <a:r>
            <a:rPr lang="en-US" dirty="0"/>
            <a:t>Survey Results</a:t>
          </a:r>
        </a:p>
      </dgm:t>
    </dgm:pt>
    <dgm:pt modelId="{89638BAF-E3B3-4EC2-AD89-CF04956EB1D9}" type="parTrans" cxnId="{30268320-F02B-4006-B150-097885F597AB}">
      <dgm:prSet/>
      <dgm:spPr/>
      <dgm:t>
        <a:bodyPr/>
        <a:lstStyle/>
        <a:p>
          <a:endParaRPr lang="en-US"/>
        </a:p>
      </dgm:t>
    </dgm:pt>
    <dgm:pt modelId="{EC882073-29DC-49E2-8D0C-CE87001FF601}" type="sibTrans" cxnId="{30268320-F02B-4006-B150-097885F597AB}">
      <dgm:prSet/>
      <dgm:spPr/>
      <dgm:t>
        <a:bodyPr/>
        <a:lstStyle/>
        <a:p>
          <a:endParaRPr lang="en-US"/>
        </a:p>
      </dgm:t>
    </dgm:pt>
    <dgm:pt modelId="{5F6296FB-6623-49F0-A37B-32D5293F3A75}" type="pres">
      <dgm:prSet presAssocID="{A9082322-65D9-4EF8-8969-CB4FCD55B155}" presName="root" presStyleCnt="0">
        <dgm:presLayoutVars>
          <dgm:dir/>
          <dgm:resizeHandles val="exact"/>
        </dgm:presLayoutVars>
      </dgm:prSet>
      <dgm:spPr/>
    </dgm:pt>
    <dgm:pt modelId="{85DA380E-3FD6-4279-8ECB-35FD817107C7}" type="pres">
      <dgm:prSet presAssocID="{FA9820DA-81FE-4A14-B0EA-B65CD7161892}" presName="compNode" presStyleCnt="0"/>
      <dgm:spPr/>
    </dgm:pt>
    <dgm:pt modelId="{E5D0A7DB-F870-4289-A176-74DC8634D49F}" type="pres">
      <dgm:prSet presAssocID="{FA9820DA-81FE-4A14-B0EA-B65CD7161892}" presName="iconBgRect" presStyleLbl="bgShp" presStyleIdx="0" presStyleCnt="2"/>
      <dgm:spPr/>
    </dgm:pt>
    <dgm:pt modelId="{926532A6-7EC2-48FB-9700-1C2608E2063C}" type="pres">
      <dgm:prSet presAssocID="{FA9820DA-81FE-4A14-B0EA-B65CD71618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Notation"/>
        </a:ext>
      </dgm:extLst>
    </dgm:pt>
    <dgm:pt modelId="{51E7910C-A987-431D-A3B3-AFE18209A9A2}" type="pres">
      <dgm:prSet presAssocID="{FA9820DA-81FE-4A14-B0EA-B65CD7161892}" presName="spaceRect" presStyleCnt="0"/>
      <dgm:spPr/>
    </dgm:pt>
    <dgm:pt modelId="{7ECCB9B7-3229-4D84-88AF-537C55717936}" type="pres">
      <dgm:prSet presAssocID="{FA9820DA-81FE-4A14-B0EA-B65CD7161892}" presName="textRect" presStyleLbl="revTx" presStyleIdx="0" presStyleCnt="2">
        <dgm:presLayoutVars>
          <dgm:chMax val="1"/>
          <dgm:chPref val="1"/>
        </dgm:presLayoutVars>
      </dgm:prSet>
      <dgm:spPr/>
    </dgm:pt>
    <dgm:pt modelId="{31C29FDC-4EAC-421C-85D7-75F0109DA069}" type="pres">
      <dgm:prSet presAssocID="{A13B1399-C402-4A65-805A-4077B73F704E}" presName="sibTrans" presStyleCnt="0"/>
      <dgm:spPr/>
    </dgm:pt>
    <dgm:pt modelId="{BB66529C-2270-4196-BFCB-71AF1BBE96EB}" type="pres">
      <dgm:prSet presAssocID="{85CCB2CB-9E68-4B2C-9F1E-50CA45F3F484}" presName="compNode" presStyleCnt="0"/>
      <dgm:spPr/>
    </dgm:pt>
    <dgm:pt modelId="{3EC02099-2D14-4F0B-98D2-969D1935C96B}" type="pres">
      <dgm:prSet presAssocID="{85CCB2CB-9E68-4B2C-9F1E-50CA45F3F484}" presName="iconBgRect" presStyleLbl="bgShp" presStyleIdx="1" presStyleCnt="2"/>
      <dgm:spPr/>
    </dgm:pt>
    <dgm:pt modelId="{F7C6369C-F074-481D-877F-C3CA1C8B2601}" type="pres">
      <dgm:prSet presAssocID="{85CCB2CB-9E68-4B2C-9F1E-50CA45F3F4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0F176AB-80FF-420F-BF88-679C99DC0526}" type="pres">
      <dgm:prSet presAssocID="{85CCB2CB-9E68-4B2C-9F1E-50CA45F3F484}" presName="spaceRect" presStyleCnt="0"/>
      <dgm:spPr/>
    </dgm:pt>
    <dgm:pt modelId="{2E1E48B1-231B-40EC-9DEB-E9C62DB9B354}" type="pres">
      <dgm:prSet presAssocID="{85CCB2CB-9E68-4B2C-9F1E-50CA45F3F484}" presName="textRect" presStyleLbl="revTx" presStyleIdx="1" presStyleCnt="2">
        <dgm:presLayoutVars>
          <dgm:chMax val="1"/>
          <dgm:chPref val="1"/>
        </dgm:presLayoutVars>
      </dgm:prSet>
      <dgm:spPr/>
    </dgm:pt>
  </dgm:ptLst>
  <dgm:cxnLst>
    <dgm:cxn modelId="{30268320-F02B-4006-B150-097885F597AB}" srcId="{A9082322-65D9-4EF8-8969-CB4FCD55B155}" destId="{85CCB2CB-9E68-4B2C-9F1E-50CA45F3F484}" srcOrd="1" destOrd="0" parTransId="{89638BAF-E3B3-4EC2-AD89-CF04956EB1D9}" sibTransId="{EC882073-29DC-49E2-8D0C-CE87001FF601}"/>
    <dgm:cxn modelId="{D1061536-E86B-4197-AB33-83869653E5A4}" type="presOf" srcId="{85CCB2CB-9E68-4B2C-9F1E-50CA45F3F484}" destId="{2E1E48B1-231B-40EC-9DEB-E9C62DB9B354}" srcOrd="0" destOrd="0" presId="urn:microsoft.com/office/officeart/2018/5/layout/IconCircleLabelList"/>
    <dgm:cxn modelId="{23140E73-5C02-4E29-B677-CB0A65051E68}" srcId="{A9082322-65D9-4EF8-8969-CB4FCD55B155}" destId="{FA9820DA-81FE-4A14-B0EA-B65CD7161892}" srcOrd="0" destOrd="0" parTransId="{7D86F940-3817-4F21-B70B-CDF9B2814FB6}" sibTransId="{A13B1399-C402-4A65-805A-4077B73F704E}"/>
    <dgm:cxn modelId="{E52E2580-A2A2-41C6-9C23-44EBAFEADA93}" type="presOf" srcId="{A9082322-65D9-4EF8-8969-CB4FCD55B155}" destId="{5F6296FB-6623-49F0-A37B-32D5293F3A75}" srcOrd="0" destOrd="0" presId="urn:microsoft.com/office/officeart/2018/5/layout/IconCircleLabelList"/>
    <dgm:cxn modelId="{E3E2B8B4-605D-4B42-BDED-255AB0E3103D}" type="presOf" srcId="{FA9820DA-81FE-4A14-B0EA-B65CD7161892}" destId="{7ECCB9B7-3229-4D84-88AF-537C55717936}" srcOrd="0" destOrd="0" presId="urn:microsoft.com/office/officeart/2018/5/layout/IconCircleLabelList"/>
    <dgm:cxn modelId="{E9B6D60B-EE8A-4E87-8A00-D8E904FC0544}" type="presParOf" srcId="{5F6296FB-6623-49F0-A37B-32D5293F3A75}" destId="{85DA380E-3FD6-4279-8ECB-35FD817107C7}" srcOrd="0" destOrd="0" presId="urn:microsoft.com/office/officeart/2018/5/layout/IconCircleLabelList"/>
    <dgm:cxn modelId="{B0F87955-5377-4F1D-8921-88E53579D482}" type="presParOf" srcId="{85DA380E-3FD6-4279-8ECB-35FD817107C7}" destId="{E5D0A7DB-F870-4289-A176-74DC8634D49F}" srcOrd="0" destOrd="0" presId="urn:microsoft.com/office/officeart/2018/5/layout/IconCircleLabelList"/>
    <dgm:cxn modelId="{0CBE1D9D-C93C-40F8-B710-76BF1DE224D9}" type="presParOf" srcId="{85DA380E-3FD6-4279-8ECB-35FD817107C7}" destId="{926532A6-7EC2-48FB-9700-1C2608E2063C}" srcOrd="1" destOrd="0" presId="urn:microsoft.com/office/officeart/2018/5/layout/IconCircleLabelList"/>
    <dgm:cxn modelId="{AB1A43E9-7456-48D3-88B2-52C2ADBF9E09}" type="presParOf" srcId="{85DA380E-3FD6-4279-8ECB-35FD817107C7}" destId="{51E7910C-A987-431D-A3B3-AFE18209A9A2}" srcOrd="2" destOrd="0" presId="urn:microsoft.com/office/officeart/2018/5/layout/IconCircleLabelList"/>
    <dgm:cxn modelId="{6080838C-CA5D-4505-A6F2-92051A3DEB22}" type="presParOf" srcId="{85DA380E-3FD6-4279-8ECB-35FD817107C7}" destId="{7ECCB9B7-3229-4D84-88AF-537C55717936}" srcOrd="3" destOrd="0" presId="urn:microsoft.com/office/officeart/2018/5/layout/IconCircleLabelList"/>
    <dgm:cxn modelId="{D5262C0E-799D-47C5-8514-639D9EA5D21D}" type="presParOf" srcId="{5F6296FB-6623-49F0-A37B-32D5293F3A75}" destId="{31C29FDC-4EAC-421C-85D7-75F0109DA069}" srcOrd="1" destOrd="0" presId="urn:microsoft.com/office/officeart/2018/5/layout/IconCircleLabelList"/>
    <dgm:cxn modelId="{C1FD4445-8252-449D-A9A3-29D325ED309C}" type="presParOf" srcId="{5F6296FB-6623-49F0-A37B-32D5293F3A75}" destId="{BB66529C-2270-4196-BFCB-71AF1BBE96EB}" srcOrd="2" destOrd="0" presId="urn:microsoft.com/office/officeart/2018/5/layout/IconCircleLabelList"/>
    <dgm:cxn modelId="{930D56C5-D09E-4419-BE3B-6FA1D45629A4}" type="presParOf" srcId="{BB66529C-2270-4196-BFCB-71AF1BBE96EB}" destId="{3EC02099-2D14-4F0B-98D2-969D1935C96B}" srcOrd="0" destOrd="0" presId="urn:microsoft.com/office/officeart/2018/5/layout/IconCircleLabelList"/>
    <dgm:cxn modelId="{DB603AA3-2F43-4AD4-AAA1-B7BED4D41E3F}" type="presParOf" srcId="{BB66529C-2270-4196-BFCB-71AF1BBE96EB}" destId="{F7C6369C-F074-481D-877F-C3CA1C8B2601}" srcOrd="1" destOrd="0" presId="urn:microsoft.com/office/officeart/2018/5/layout/IconCircleLabelList"/>
    <dgm:cxn modelId="{2A54E254-47AA-4B6C-BD71-C810A1EA7384}" type="presParOf" srcId="{BB66529C-2270-4196-BFCB-71AF1BBE96EB}" destId="{90F176AB-80FF-420F-BF88-679C99DC0526}" srcOrd="2" destOrd="0" presId="urn:microsoft.com/office/officeart/2018/5/layout/IconCircleLabelList"/>
    <dgm:cxn modelId="{B6049173-0FE6-4A67-B887-897661D37E09}" type="presParOf" srcId="{BB66529C-2270-4196-BFCB-71AF1BBE96EB}" destId="{2E1E48B1-231B-40EC-9DEB-E9C62DB9B3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957AB3-E527-4C0A-B9C8-93584586098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8E012C-44D6-4F05-B09D-FB559D38F5E0}">
      <dgm:prSet/>
      <dgm:spPr/>
      <dgm:t>
        <a:bodyPr/>
        <a:lstStyle/>
        <a:p>
          <a:pPr>
            <a:lnSpc>
              <a:spcPct val="100000"/>
            </a:lnSpc>
            <a:defRPr cap="all"/>
          </a:pPr>
          <a:r>
            <a:rPr lang="en-US" dirty="0"/>
            <a:t>Aspirations</a:t>
          </a:r>
        </a:p>
      </dgm:t>
    </dgm:pt>
    <dgm:pt modelId="{A5104B75-F6E2-46E7-B54C-1B43E31F84BF}" type="parTrans" cxnId="{8CA73CC5-7BFD-4EDE-9E5D-DE32FFF43108}">
      <dgm:prSet/>
      <dgm:spPr/>
      <dgm:t>
        <a:bodyPr/>
        <a:lstStyle/>
        <a:p>
          <a:endParaRPr lang="en-US"/>
        </a:p>
      </dgm:t>
    </dgm:pt>
    <dgm:pt modelId="{3DE9DCA1-EAC5-40C6-B0DF-ED57504F7BED}" type="sibTrans" cxnId="{8CA73CC5-7BFD-4EDE-9E5D-DE32FFF43108}">
      <dgm:prSet/>
      <dgm:spPr/>
      <dgm:t>
        <a:bodyPr/>
        <a:lstStyle/>
        <a:p>
          <a:endParaRPr lang="en-US"/>
        </a:p>
      </dgm:t>
    </dgm:pt>
    <dgm:pt modelId="{95E94D96-3B98-4D7E-9ACF-944C5F3A9AF1}">
      <dgm:prSet/>
      <dgm:spPr/>
      <dgm:t>
        <a:bodyPr/>
        <a:lstStyle/>
        <a:p>
          <a:pPr>
            <a:lnSpc>
              <a:spcPct val="100000"/>
            </a:lnSpc>
            <a:defRPr cap="all"/>
          </a:pPr>
          <a:r>
            <a:rPr lang="en-US" dirty="0"/>
            <a:t>New Initiatives</a:t>
          </a:r>
        </a:p>
      </dgm:t>
    </dgm:pt>
    <dgm:pt modelId="{82A8CF87-DF7C-45EF-9E17-C0F1343FE4A4}" type="parTrans" cxnId="{17EDC935-B24C-4444-AE70-343CABF6DFCD}">
      <dgm:prSet/>
      <dgm:spPr/>
      <dgm:t>
        <a:bodyPr/>
        <a:lstStyle/>
        <a:p>
          <a:endParaRPr lang="en-US"/>
        </a:p>
      </dgm:t>
    </dgm:pt>
    <dgm:pt modelId="{7265437F-B2E3-4FAB-AB37-2BE9A4541F53}" type="sibTrans" cxnId="{17EDC935-B24C-4444-AE70-343CABF6DFCD}">
      <dgm:prSet/>
      <dgm:spPr/>
      <dgm:t>
        <a:bodyPr/>
        <a:lstStyle/>
        <a:p>
          <a:endParaRPr lang="en-US"/>
        </a:p>
      </dgm:t>
    </dgm:pt>
    <dgm:pt modelId="{8EBFE719-C91A-436F-804C-4F5D6A2793F2}" type="pres">
      <dgm:prSet presAssocID="{05957AB3-E527-4C0A-B9C8-935845860986}" presName="root" presStyleCnt="0">
        <dgm:presLayoutVars>
          <dgm:dir/>
          <dgm:resizeHandles val="exact"/>
        </dgm:presLayoutVars>
      </dgm:prSet>
      <dgm:spPr/>
    </dgm:pt>
    <dgm:pt modelId="{2882F5EA-F271-41FA-B21F-FE3076482808}" type="pres">
      <dgm:prSet presAssocID="{4F8E012C-44D6-4F05-B09D-FB559D38F5E0}" presName="compNode" presStyleCnt="0"/>
      <dgm:spPr/>
    </dgm:pt>
    <dgm:pt modelId="{03FCCF9F-496F-4A91-9928-06906EDB772C}" type="pres">
      <dgm:prSet presAssocID="{4F8E012C-44D6-4F05-B09D-FB559D38F5E0}" presName="iconBgRect" presStyleLbl="bgShp" presStyleIdx="0" presStyleCnt="2"/>
      <dgm:spPr/>
    </dgm:pt>
    <dgm:pt modelId="{AE2ED098-F5FE-4A1B-9E20-DFC0D0A65C32}" type="pres">
      <dgm:prSet presAssocID="{4F8E012C-44D6-4F05-B09D-FB559D38F5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Outline"/>
        </a:ext>
      </dgm:extLst>
    </dgm:pt>
    <dgm:pt modelId="{1C96A689-6487-4DE8-9CD8-35F1624545B3}" type="pres">
      <dgm:prSet presAssocID="{4F8E012C-44D6-4F05-B09D-FB559D38F5E0}" presName="spaceRect" presStyleCnt="0"/>
      <dgm:spPr/>
    </dgm:pt>
    <dgm:pt modelId="{FFFA9F55-1AF0-42BC-8EA6-1B678D5F2076}" type="pres">
      <dgm:prSet presAssocID="{4F8E012C-44D6-4F05-B09D-FB559D38F5E0}" presName="textRect" presStyleLbl="revTx" presStyleIdx="0" presStyleCnt="2">
        <dgm:presLayoutVars>
          <dgm:chMax val="1"/>
          <dgm:chPref val="1"/>
        </dgm:presLayoutVars>
      </dgm:prSet>
      <dgm:spPr/>
    </dgm:pt>
    <dgm:pt modelId="{10E06326-DA92-4E1E-9DC4-4698BE1B02F3}" type="pres">
      <dgm:prSet presAssocID="{3DE9DCA1-EAC5-40C6-B0DF-ED57504F7BED}" presName="sibTrans" presStyleCnt="0"/>
      <dgm:spPr/>
    </dgm:pt>
    <dgm:pt modelId="{2285134B-2C5F-438A-AFC0-980D213456EC}" type="pres">
      <dgm:prSet presAssocID="{95E94D96-3B98-4D7E-9ACF-944C5F3A9AF1}" presName="compNode" presStyleCnt="0"/>
      <dgm:spPr/>
    </dgm:pt>
    <dgm:pt modelId="{C99B2ADA-595B-48AD-A247-3E9820063DCC}" type="pres">
      <dgm:prSet presAssocID="{95E94D96-3B98-4D7E-9ACF-944C5F3A9AF1}" presName="iconBgRect" presStyleLbl="bgShp" presStyleIdx="1" presStyleCnt="2"/>
      <dgm:spPr/>
    </dgm:pt>
    <dgm:pt modelId="{65494E7B-96C1-48B4-B650-9233C05BA3F4}" type="pres">
      <dgm:prSet presAssocID="{95E94D96-3B98-4D7E-9ACF-944C5F3A9A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og"/>
        </a:ext>
      </dgm:extLst>
    </dgm:pt>
    <dgm:pt modelId="{8EF5CA39-9719-4252-A4EA-816F75FD33E4}" type="pres">
      <dgm:prSet presAssocID="{95E94D96-3B98-4D7E-9ACF-944C5F3A9AF1}" presName="spaceRect" presStyleCnt="0"/>
      <dgm:spPr/>
    </dgm:pt>
    <dgm:pt modelId="{C0B977E9-2E4A-4334-9684-AF022B9B409C}" type="pres">
      <dgm:prSet presAssocID="{95E94D96-3B98-4D7E-9ACF-944C5F3A9AF1}" presName="textRect" presStyleLbl="revTx" presStyleIdx="1" presStyleCnt="2">
        <dgm:presLayoutVars>
          <dgm:chMax val="1"/>
          <dgm:chPref val="1"/>
        </dgm:presLayoutVars>
      </dgm:prSet>
      <dgm:spPr/>
    </dgm:pt>
  </dgm:ptLst>
  <dgm:cxnLst>
    <dgm:cxn modelId="{17EDC935-B24C-4444-AE70-343CABF6DFCD}" srcId="{05957AB3-E527-4C0A-B9C8-935845860986}" destId="{95E94D96-3B98-4D7E-9ACF-944C5F3A9AF1}" srcOrd="1" destOrd="0" parTransId="{82A8CF87-DF7C-45EF-9E17-C0F1343FE4A4}" sibTransId="{7265437F-B2E3-4FAB-AB37-2BE9A4541F53}"/>
    <dgm:cxn modelId="{C4761853-D494-4333-9965-69412B3CECB6}" type="presOf" srcId="{95E94D96-3B98-4D7E-9ACF-944C5F3A9AF1}" destId="{C0B977E9-2E4A-4334-9684-AF022B9B409C}" srcOrd="0" destOrd="0" presId="urn:microsoft.com/office/officeart/2018/5/layout/IconCircleLabelList"/>
    <dgm:cxn modelId="{7017BB87-1D78-4F5D-BD53-D793842A4EA4}" type="presOf" srcId="{4F8E012C-44D6-4F05-B09D-FB559D38F5E0}" destId="{FFFA9F55-1AF0-42BC-8EA6-1B678D5F2076}" srcOrd="0" destOrd="0" presId="urn:microsoft.com/office/officeart/2018/5/layout/IconCircleLabelList"/>
    <dgm:cxn modelId="{8CA73CC5-7BFD-4EDE-9E5D-DE32FFF43108}" srcId="{05957AB3-E527-4C0A-B9C8-935845860986}" destId="{4F8E012C-44D6-4F05-B09D-FB559D38F5E0}" srcOrd="0" destOrd="0" parTransId="{A5104B75-F6E2-46E7-B54C-1B43E31F84BF}" sibTransId="{3DE9DCA1-EAC5-40C6-B0DF-ED57504F7BED}"/>
    <dgm:cxn modelId="{C32D84CE-9537-434B-9C17-828CFF48CCC4}" type="presOf" srcId="{05957AB3-E527-4C0A-B9C8-935845860986}" destId="{8EBFE719-C91A-436F-804C-4F5D6A2793F2}" srcOrd="0" destOrd="0" presId="urn:microsoft.com/office/officeart/2018/5/layout/IconCircleLabelList"/>
    <dgm:cxn modelId="{28D8A466-DC96-40ED-A8EF-111B85A4DF35}" type="presParOf" srcId="{8EBFE719-C91A-436F-804C-4F5D6A2793F2}" destId="{2882F5EA-F271-41FA-B21F-FE3076482808}" srcOrd="0" destOrd="0" presId="urn:microsoft.com/office/officeart/2018/5/layout/IconCircleLabelList"/>
    <dgm:cxn modelId="{A3F30082-49B5-4A83-8060-46CAC8C9B0C7}" type="presParOf" srcId="{2882F5EA-F271-41FA-B21F-FE3076482808}" destId="{03FCCF9F-496F-4A91-9928-06906EDB772C}" srcOrd="0" destOrd="0" presId="urn:microsoft.com/office/officeart/2018/5/layout/IconCircleLabelList"/>
    <dgm:cxn modelId="{4F75B1CC-BC0B-48EA-9D79-2105D71DD134}" type="presParOf" srcId="{2882F5EA-F271-41FA-B21F-FE3076482808}" destId="{AE2ED098-F5FE-4A1B-9E20-DFC0D0A65C32}" srcOrd="1" destOrd="0" presId="urn:microsoft.com/office/officeart/2018/5/layout/IconCircleLabelList"/>
    <dgm:cxn modelId="{3CDD4CB6-2CB7-496D-981E-64D5336A4E9C}" type="presParOf" srcId="{2882F5EA-F271-41FA-B21F-FE3076482808}" destId="{1C96A689-6487-4DE8-9CD8-35F1624545B3}" srcOrd="2" destOrd="0" presId="urn:microsoft.com/office/officeart/2018/5/layout/IconCircleLabelList"/>
    <dgm:cxn modelId="{F8524F33-60DC-4265-937F-262E130A7AEB}" type="presParOf" srcId="{2882F5EA-F271-41FA-B21F-FE3076482808}" destId="{FFFA9F55-1AF0-42BC-8EA6-1B678D5F2076}" srcOrd="3" destOrd="0" presId="urn:microsoft.com/office/officeart/2018/5/layout/IconCircleLabelList"/>
    <dgm:cxn modelId="{7D916CC9-EA37-4F84-9AF6-017777DCD2AE}" type="presParOf" srcId="{8EBFE719-C91A-436F-804C-4F5D6A2793F2}" destId="{10E06326-DA92-4E1E-9DC4-4698BE1B02F3}" srcOrd="1" destOrd="0" presId="urn:microsoft.com/office/officeart/2018/5/layout/IconCircleLabelList"/>
    <dgm:cxn modelId="{5AA350F5-0620-42A4-B5EE-38986FA8791F}" type="presParOf" srcId="{8EBFE719-C91A-436F-804C-4F5D6A2793F2}" destId="{2285134B-2C5F-438A-AFC0-980D213456EC}" srcOrd="2" destOrd="0" presId="urn:microsoft.com/office/officeart/2018/5/layout/IconCircleLabelList"/>
    <dgm:cxn modelId="{B9C9E23D-AE6A-4036-982A-7A5567753789}" type="presParOf" srcId="{2285134B-2C5F-438A-AFC0-980D213456EC}" destId="{C99B2ADA-595B-48AD-A247-3E9820063DCC}" srcOrd="0" destOrd="0" presId="urn:microsoft.com/office/officeart/2018/5/layout/IconCircleLabelList"/>
    <dgm:cxn modelId="{7DFC409C-2D46-485E-91CF-36AA2929CBC9}" type="presParOf" srcId="{2285134B-2C5F-438A-AFC0-980D213456EC}" destId="{65494E7B-96C1-48B4-B650-9233C05BA3F4}" srcOrd="1" destOrd="0" presId="urn:microsoft.com/office/officeart/2018/5/layout/IconCircleLabelList"/>
    <dgm:cxn modelId="{68465B83-EB66-457D-A418-51D04F5BA6B4}" type="presParOf" srcId="{2285134B-2C5F-438A-AFC0-980D213456EC}" destId="{8EF5CA39-9719-4252-A4EA-816F75FD33E4}" srcOrd="2" destOrd="0" presId="urn:microsoft.com/office/officeart/2018/5/layout/IconCircleLabelList"/>
    <dgm:cxn modelId="{EF1996FE-C974-4C4F-AE13-A326AF5A0722}" type="presParOf" srcId="{2285134B-2C5F-438A-AFC0-980D213456EC}" destId="{C0B977E9-2E4A-4334-9684-AF022B9B409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Our Story</a:t>
          </a:r>
        </a:p>
      </dsp:txBody>
      <dsp:txXfrm>
        <a:off x="4405" y="2245657"/>
        <a:ext cx="1763085" cy="705234"/>
      </dsp:txXfrm>
    </dsp:sp>
    <dsp:sp modelId="{C4618682-3912-4E72-999D-4BF5CD06322D}">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Mission</a:t>
          </a:r>
        </a:p>
      </dsp:txBody>
      <dsp:txXfrm>
        <a:off x="2076031" y="2245657"/>
        <a:ext cx="1763085" cy="705234"/>
      </dsp:txXfrm>
    </dsp:sp>
    <dsp:sp modelId="{1F290E81-B7E4-40F0-A220-DB97594D9AE3}">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Philosophy</a:t>
          </a:r>
        </a:p>
      </dsp:txBody>
      <dsp:txXfrm>
        <a:off x="4147657" y="2245657"/>
        <a:ext cx="1763085" cy="705234"/>
      </dsp:txXfrm>
    </dsp:sp>
    <dsp:sp modelId="{17388459-6EB8-4F5E-BF5C-9EB4EB9F5789}">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Products and Services</a:t>
          </a:r>
        </a:p>
      </dsp:txBody>
      <dsp:txXfrm>
        <a:off x="6219283" y="2245657"/>
        <a:ext cx="1763085" cy="705234"/>
      </dsp:txXfrm>
    </dsp:sp>
    <dsp:sp modelId="{21D2485F-A179-4312-960D-B04D23F73093}">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Key Achievements</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2FEE0-5D38-41BA-91F4-C685EFB92C04}">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7F9BA-7C22-4CAB-8F98-954D0477F8C4}">
      <dsp:nvSpPr>
        <dsp:cNvPr id="0" name=""/>
        <dsp:cNvSpPr/>
      </dsp:nvSpPr>
      <dsp:spPr>
        <a:xfrm>
          <a:off x="2284199" y="561039"/>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A7F644-CA99-4D1C-AC22-9A40CAD36E45}">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CARRER &amp; EDUCATION</a:t>
          </a:r>
        </a:p>
        <a:p>
          <a:pPr marL="0" lvl="0" indent="0" algn="ctr" defTabSz="844550">
            <a:lnSpc>
              <a:spcPct val="100000"/>
            </a:lnSpc>
            <a:spcBef>
              <a:spcPct val="0"/>
            </a:spcBef>
            <a:spcAft>
              <a:spcPct val="35000"/>
            </a:spcAft>
            <a:buNone/>
            <a:defRPr cap="all"/>
          </a:pPr>
          <a:r>
            <a:rPr lang="en-US" sz="1900" kern="1200" dirty="0"/>
            <a:t>Counseling</a:t>
          </a:r>
        </a:p>
      </dsp:txBody>
      <dsp:txXfrm>
        <a:off x="1114199" y="2973040"/>
        <a:ext cx="3600000" cy="720000"/>
      </dsp:txXfrm>
    </dsp:sp>
    <dsp:sp modelId="{395704C5-F946-462D-A69C-EF9F9736D2B0}">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E6294-B2C0-4C55-828B-784B823F312F}">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3F658D-38C7-4601-A0BE-1335EF200B1E}">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cap="all" dirty="0">
              <a:solidFill>
                <a:prstClr val="black">
                  <a:hueOff val="0"/>
                  <a:satOff val="0"/>
                  <a:lumOff val="0"/>
                  <a:alphaOff val="0"/>
                </a:prstClr>
              </a:solidFill>
              <a:latin typeface="Calibri" panose="020F0502020204030204"/>
              <a:ea typeface="+mn-ea"/>
              <a:cs typeface="+mn-cs"/>
            </a:rPr>
            <a:t>MANPOWER</a:t>
          </a:r>
          <a:r>
            <a:rPr lang="en-US" sz="2500" kern="1200" dirty="0"/>
            <a:t>  </a:t>
          </a:r>
          <a:r>
            <a:rPr lang="en-US" sz="2100" kern="1200" cap="all" dirty="0">
              <a:solidFill>
                <a:prstClr val="black">
                  <a:hueOff val="0"/>
                  <a:satOff val="0"/>
                  <a:lumOff val="0"/>
                  <a:alphaOff val="0"/>
                </a:prstClr>
              </a:solidFill>
              <a:latin typeface="Calibri" panose="020F0502020204030204"/>
              <a:ea typeface="+mn-ea"/>
              <a:cs typeface="+mn-cs"/>
            </a:rPr>
            <a:t>RECRUITMENT</a:t>
          </a:r>
          <a:r>
            <a:rPr lang="en-US" sz="2500" b="1" kern="1200" dirty="0"/>
            <a:t> </a:t>
          </a:r>
          <a:endParaRPr lang="en-US" sz="2500" kern="1200" dirty="0"/>
        </a:p>
      </dsp:txBody>
      <dsp:txXfrm>
        <a:off x="5344199" y="2973040"/>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0A7DB-F870-4289-A176-74DC8634D49F}">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532A6-7EC2-48FB-9700-1C2608E2063C}">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CCB9B7-3229-4D84-88AF-537C55717936}">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defRPr cap="all"/>
          </a:pPr>
          <a:r>
            <a:rPr lang="en-US" sz="4100" kern="1200" dirty="0"/>
            <a:t>Performance</a:t>
          </a:r>
        </a:p>
      </dsp:txBody>
      <dsp:txXfrm>
        <a:off x="1114199" y="2973040"/>
        <a:ext cx="3600000" cy="720000"/>
      </dsp:txXfrm>
    </dsp:sp>
    <dsp:sp modelId="{3EC02099-2D14-4F0B-98D2-969D1935C96B}">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6369C-F074-481D-877F-C3CA1C8B2601}">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E48B1-231B-40EC-9DEB-E9C62DB9B354}">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defRPr cap="all"/>
          </a:pPr>
          <a:r>
            <a:rPr lang="en-US" sz="4100" kern="1200" dirty="0"/>
            <a:t>Survey Results</a:t>
          </a:r>
        </a:p>
      </dsp:txBody>
      <dsp:txXfrm>
        <a:off x="5344199" y="2973040"/>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CCF9F-496F-4A91-9928-06906EDB772C}">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ED098-F5FE-4A1B-9E20-DFC0D0A65C32}">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FA9F55-1AF0-42BC-8EA6-1B678D5F2076}">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defRPr cap="all"/>
          </a:pPr>
          <a:r>
            <a:rPr lang="en-US" sz="4100" kern="1200" dirty="0"/>
            <a:t>Aspirations</a:t>
          </a:r>
        </a:p>
      </dsp:txBody>
      <dsp:txXfrm>
        <a:off x="1114199" y="2973040"/>
        <a:ext cx="3600000" cy="720000"/>
      </dsp:txXfrm>
    </dsp:sp>
    <dsp:sp modelId="{C99B2ADA-595B-48AD-A247-3E9820063DCC}">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94E7B-96C1-48B4-B650-9233C05BA3F4}">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977E9-2E4A-4334-9684-AF022B9B409C}">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defRPr cap="all"/>
          </a:pPr>
          <a:r>
            <a:rPr lang="en-US" sz="4100" kern="1200" dirty="0"/>
            <a:t>New Initiatives</a:t>
          </a:r>
        </a:p>
      </dsp:txBody>
      <dsp:txXfrm>
        <a:off x="5344199" y="297304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8/2/2021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8/2/2021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18</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365525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365864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21</a:t>
            </a:fld>
            <a:endParaRPr lang="en-US" noProof="0" dirty="0"/>
          </a:p>
        </p:txBody>
      </p:sp>
    </p:spTree>
    <p:extLst>
      <p:ext uri="{BB962C8B-B14F-4D97-AF65-F5344CB8AC3E}">
        <p14:creationId xmlns:p14="http://schemas.microsoft.com/office/powerpoint/2010/main" val="313171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22</a:t>
            </a:fld>
            <a:endParaRPr lang="en-US" noProof="0" dirty="0"/>
          </a:p>
        </p:txBody>
      </p:sp>
    </p:spTree>
    <p:extLst>
      <p:ext uri="{BB962C8B-B14F-4D97-AF65-F5344CB8AC3E}">
        <p14:creationId xmlns:p14="http://schemas.microsoft.com/office/powerpoint/2010/main" val="284846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fb07ac04a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fb07ac04a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bfb07ac04a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408360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273750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8/2/2021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8/2/2021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8/2/2021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8/2/2021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8/2/2021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8/2/2021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8/2/2021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8/2/2021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8/2/2021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8/2/2021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8/2/2021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8/2/2021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8/2/2021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8/2/2021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8/2/2021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eckdowngeneration@gmail.com" TargetMode="Externa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ompany Profile Template | Free Business Review PPT Download">
            <a:extLst>
              <a:ext uri="{FF2B5EF4-FFF2-40B4-BE49-F238E27FC236}">
                <a16:creationId xmlns:a16="http://schemas.microsoft.com/office/drawing/2014/main" id="{AE251245-F5C1-492F-AE52-184B74364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a:extLst>
              <a:ext uri="{FF2B5EF4-FFF2-40B4-BE49-F238E27FC236}">
                <a16:creationId xmlns:a16="http://schemas.microsoft.com/office/drawing/2014/main" id="{235F47BE-09BF-4262-8E75-4BEC400FBAA3}"/>
              </a:ext>
              <a:ext uri="{C183D7F6-B498-43B3-948B-1728B52AA6E4}">
                <adec:decorative xmlns:adec="http://schemas.microsoft.com/office/drawing/2017/decorative" val="0"/>
              </a:ext>
            </a:extLst>
          </p:cNvPr>
          <p:cNvSpPr txBox="1">
            <a:spLocks/>
          </p:cNvSpPr>
          <p:nvPr/>
        </p:nvSpPr>
        <p:spPr>
          <a:xfrm>
            <a:off x="0" y="-3048"/>
            <a:ext cx="3947160" cy="826008"/>
          </a:xfrm>
          <a:prstGeom prst="rect">
            <a:avLst/>
          </a:prstGeom>
          <a:solidFill>
            <a:srgbClr val="5D5D5D"/>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spc="-50" baseline="0">
                <a:solidFill>
                  <a:srgbClr val="FFFFFF"/>
                </a:solidFill>
                <a:latin typeface="+mn-lt"/>
                <a:ea typeface="+mj-ea"/>
                <a:cs typeface="+mj-cs"/>
              </a:defRPr>
            </a:lvl1pPr>
          </a:lstStyle>
          <a:p>
            <a:r>
              <a:rPr lang="en-US" sz="3200" dirty="0">
                <a:solidFill>
                  <a:srgbClr val="64D001"/>
                </a:solidFill>
              </a:rPr>
              <a:t>Neck Down Generation</a:t>
            </a:r>
          </a:p>
        </p:txBody>
      </p:sp>
      <p:sp>
        <p:nvSpPr>
          <p:cNvPr id="8" name="TextBox 7">
            <a:extLst>
              <a:ext uri="{FF2B5EF4-FFF2-40B4-BE49-F238E27FC236}">
                <a16:creationId xmlns:a16="http://schemas.microsoft.com/office/drawing/2014/main" id="{2DD82387-82EF-4168-B876-AEBA7DA188FF}"/>
              </a:ext>
            </a:extLst>
          </p:cNvPr>
          <p:cNvSpPr txBox="1"/>
          <p:nvPr/>
        </p:nvSpPr>
        <p:spPr>
          <a:xfrm>
            <a:off x="5394960" y="1649686"/>
            <a:ext cx="6797040" cy="1763303"/>
          </a:xfrm>
          <a:prstGeom prst="rect">
            <a:avLst/>
          </a:prstGeom>
          <a:noFill/>
        </p:spPr>
        <p:txBody>
          <a:bodyPr wrap="square">
            <a:spAutoFit/>
          </a:bodyPr>
          <a:lstStyle/>
          <a:p>
            <a:pPr>
              <a:lnSpc>
                <a:spcPct val="107000"/>
              </a:lnSpc>
              <a:spcAft>
                <a:spcPts val="800"/>
              </a:spcAft>
            </a:pPr>
            <a:r>
              <a:rPr lang="en-IN" sz="20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Address: WEBEL IT PARK DURGAPUR, WEST BENGAL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Contact Number: 8250244283/ 6294244438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E-Mail ID: </a:t>
            </a:r>
            <a:r>
              <a:rPr lang="en-IN" sz="2000" b="1" u="sng" dirty="0">
                <a:solidFill>
                  <a:srgbClr val="0563C1"/>
                </a:solidFill>
                <a:effectLst/>
                <a:latin typeface="Cambria" panose="02040503050406030204" pitchFamily="18" charset="0"/>
                <a:ea typeface="Times New Roman" panose="02020603050405020304" pitchFamily="18" charset="0"/>
                <a:cs typeface="Times New Roman" panose="02020603050405020304" pitchFamily="18" charset="0"/>
                <a:hlinkClick r:id="rId3"/>
              </a:rPr>
              <a:t>neckdowngeneration@gmail.com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PAN ID: AARFN8419M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658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t>Our Products and Services</a:t>
            </a:r>
            <a:endParaRPr lang="en-IN" dirty="0"/>
          </a:p>
        </p:txBody>
      </p:sp>
      <p:graphicFrame>
        <p:nvGraphicFramePr>
          <p:cNvPr id="8" name="Content Placeholder 5" descr="This is agenda slide with icons and texts">
            <a:extLst>
              <a:ext uri="{FF2B5EF4-FFF2-40B4-BE49-F238E27FC236}">
                <a16:creationId xmlns:a16="http://schemas.microsoft.com/office/drawing/2014/main" id="{11C77D7C-7B20-41EB-B25D-E388EB341562}"/>
              </a:ext>
            </a:extLst>
          </p:cNvPr>
          <p:cNvGraphicFramePr>
            <a:graphicFrameLocks noGrp="1"/>
          </p:cNvGraphicFramePr>
          <p:nvPr>
            <p:ph idx="1"/>
            <p:extLst>
              <p:ext uri="{D42A27DB-BD31-4B8C-83A1-F6EECF244321}">
                <p14:modId xmlns:p14="http://schemas.microsoft.com/office/powerpoint/2010/main" val="2072613773"/>
              </p:ext>
            </p:extLst>
          </p:nvPr>
        </p:nvGraphicFramePr>
        <p:xfrm>
          <a:off x="1066800"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5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75B0-C559-40F6-B268-7D5A498124DC}"/>
              </a:ext>
            </a:extLst>
          </p:cNvPr>
          <p:cNvSpPr>
            <a:spLocks noGrp="1"/>
          </p:cNvSpPr>
          <p:nvPr>
            <p:ph type="title"/>
          </p:nvPr>
        </p:nvSpPr>
        <p:spPr/>
        <p:txBody>
          <a:bodyPr/>
          <a:lstStyle/>
          <a:p>
            <a:r>
              <a:rPr lang="en-US" dirty="0"/>
              <a:t>Our consultancy</a:t>
            </a:r>
            <a:endParaRPr lang="en-IN" dirty="0"/>
          </a:p>
        </p:txBody>
      </p:sp>
      <p:sp>
        <p:nvSpPr>
          <p:cNvPr id="3" name="Content Placeholder 2">
            <a:extLst>
              <a:ext uri="{FF2B5EF4-FFF2-40B4-BE49-F238E27FC236}">
                <a16:creationId xmlns:a16="http://schemas.microsoft.com/office/drawing/2014/main" id="{50A03C00-73D4-49E4-8D98-444C771F285B}"/>
              </a:ext>
            </a:extLst>
          </p:cNvPr>
          <p:cNvSpPr>
            <a:spLocks noGrp="1"/>
          </p:cNvSpPr>
          <p:nvPr>
            <p:ph idx="1"/>
          </p:nvPr>
        </p:nvSpPr>
        <p:spPr>
          <a:ln w="57150">
            <a:solidFill>
              <a:schemeClr val="accent1"/>
            </a:solidFill>
          </a:ln>
        </p:spPr>
        <p:txBody>
          <a:bodyPr/>
          <a:lstStyle/>
          <a:p>
            <a:pPr marL="0" indent="0">
              <a:buNone/>
            </a:pPr>
            <a:endParaRPr lang="en-US" dirty="0"/>
          </a:p>
          <a:p>
            <a:r>
              <a:rPr lang="en-US" dirty="0"/>
              <a:t>Strong education becomes strong stairs which leads you to great  career </a:t>
            </a:r>
            <a:r>
              <a:rPr lang="en-US" sz="2400" dirty="0"/>
              <a:t>,  </a:t>
            </a:r>
            <a:r>
              <a:rPr lang="en-US" sz="2400" b="1" u="sng" dirty="0"/>
              <a:t>NDG </a:t>
            </a:r>
            <a:r>
              <a:rPr lang="en-US" dirty="0"/>
              <a:t>construct these stairs and support you to climb up your desired height.</a:t>
            </a:r>
          </a:p>
          <a:p>
            <a:pPr marL="0" indent="0">
              <a:buNone/>
            </a:pPr>
            <a:endParaRPr lang="en-US" dirty="0"/>
          </a:p>
          <a:p>
            <a:r>
              <a:rPr lang="en-US" dirty="0"/>
              <a:t>Through this we become your partner from C to C , college to career and this is what are mission is , to show the light on the path which leads a student to acme and them provide them better opportunity in least efforts of them.</a:t>
            </a:r>
          </a:p>
          <a:p>
            <a:endParaRPr lang="en-IN" dirty="0"/>
          </a:p>
        </p:txBody>
      </p:sp>
    </p:spTree>
    <p:extLst>
      <p:ext uri="{BB962C8B-B14F-4D97-AF65-F5344CB8AC3E}">
        <p14:creationId xmlns:p14="http://schemas.microsoft.com/office/powerpoint/2010/main" val="374315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E486-816F-4ABD-883E-22FD056F36AB}"/>
              </a:ext>
            </a:extLst>
          </p:cNvPr>
          <p:cNvSpPr>
            <a:spLocks noGrp="1"/>
          </p:cNvSpPr>
          <p:nvPr>
            <p:ph type="title"/>
          </p:nvPr>
        </p:nvSpPr>
        <p:spPr/>
        <p:txBody>
          <a:bodyPr/>
          <a:lstStyle/>
          <a:p>
            <a:r>
              <a:rPr lang="en-US" dirty="0"/>
              <a:t>Why NDG?</a:t>
            </a:r>
            <a:endParaRPr lang="en-IN" dirty="0"/>
          </a:p>
        </p:txBody>
      </p:sp>
      <p:sp>
        <p:nvSpPr>
          <p:cNvPr id="3" name="Content Placeholder 2">
            <a:extLst>
              <a:ext uri="{FF2B5EF4-FFF2-40B4-BE49-F238E27FC236}">
                <a16:creationId xmlns:a16="http://schemas.microsoft.com/office/drawing/2014/main" id="{4588DF81-0B12-424C-9D88-76F69897A976}"/>
              </a:ext>
            </a:extLst>
          </p:cNvPr>
          <p:cNvSpPr>
            <a:spLocks noGrp="1"/>
          </p:cNvSpPr>
          <p:nvPr>
            <p:ph idx="1"/>
          </p:nvPr>
        </p:nvSpPr>
        <p:spPr>
          <a:ln w="57150">
            <a:solidFill>
              <a:schemeClr val="accent1"/>
            </a:solidFill>
          </a:ln>
        </p:spPr>
        <p:txBody>
          <a:bodyPr/>
          <a:lstStyle/>
          <a:p>
            <a:r>
              <a:rPr lang="en-US" sz="4400" b="1" dirty="0"/>
              <a:t>Because ,</a:t>
            </a:r>
            <a:r>
              <a:rPr lang="en-US" sz="3200" dirty="0"/>
              <a:t>we understand you and your needs too , from in and out.</a:t>
            </a:r>
          </a:p>
          <a:p>
            <a:r>
              <a:rPr lang="en-US" sz="3200" dirty="0"/>
              <a:t>We provide you best doing deals within your financial boundaries by becoming a gate between your desire and your destiny. </a:t>
            </a:r>
          </a:p>
          <a:p>
            <a:endParaRPr lang="en-IN" dirty="0"/>
          </a:p>
        </p:txBody>
      </p:sp>
    </p:spTree>
    <p:extLst>
      <p:ext uri="{BB962C8B-B14F-4D97-AF65-F5344CB8AC3E}">
        <p14:creationId xmlns:p14="http://schemas.microsoft.com/office/powerpoint/2010/main" val="136415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MANPOWER SUPPLY</a:t>
            </a:r>
            <a:endParaRPr/>
          </a:p>
        </p:txBody>
      </p:sp>
      <p:sp>
        <p:nvSpPr>
          <p:cNvPr id="316" name="Google Shape;316;p33"/>
          <p:cNvSpPr txBox="1">
            <a:spLocks noGrp="1"/>
          </p:cNvSpPr>
          <p:nvPr>
            <p:ph type="body" idx="1"/>
          </p:nvPr>
        </p:nvSpPr>
        <p:spPr>
          <a:xfrm>
            <a:off x="1066800" y="2108201"/>
            <a:ext cx="10058400" cy="3760800"/>
          </a:xfrm>
          <a:prstGeom prst="rect">
            <a:avLst/>
          </a:prstGeom>
          <a:ln w="57150">
            <a:solidFill>
              <a:srgbClr val="194E9D"/>
            </a:solidFill>
          </a:ln>
        </p:spPr>
        <p:txBody>
          <a:bodyPr spcFirstLastPara="1" wrap="square" lIns="0" tIns="45700" rIns="0" bIns="45700" anchor="t" anchorCtr="0">
            <a:normAutofit/>
          </a:bodyPr>
          <a:lstStyle/>
          <a:p>
            <a:pPr marL="0" lvl="0" indent="0" algn="ctr" rtl="0">
              <a:spcBef>
                <a:spcPts val="1200"/>
              </a:spcBef>
              <a:spcAft>
                <a:spcPts val="200"/>
              </a:spcAft>
              <a:buNone/>
            </a:pPr>
            <a:r>
              <a:rPr lang="en-US" sz="3200" b="1" dirty="0"/>
              <a:t>H</a:t>
            </a:r>
            <a:r>
              <a:rPr lang="en-US" sz="3000" b="1" dirty="0">
                <a:latin typeface="Cambria"/>
                <a:ea typeface="Cambria"/>
                <a:cs typeface="Cambria"/>
                <a:sym typeface="Cambria"/>
              </a:rPr>
              <a:t>iring the right person for right role is not an easier job, moreover when you haven’t done before it can be challenging and super time consuming.one of the best solution for this is to hire NDG for this work. it will provide you cost-effective manpower supply services, negotiate on your behalf which helps you to be more flexible.</a:t>
            </a:r>
            <a:endParaRPr sz="3000" b="1" dirty="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F824-A59D-4EBE-9240-3A36064F2DBA}"/>
              </a:ext>
            </a:extLst>
          </p:cNvPr>
          <p:cNvSpPr>
            <a:spLocks noGrp="1"/>
          </p:cNvSpPr>
          <p:nvPr>
            <p:ph type="title"/>
          </p:nvPr>
        </p:nvSpPr>
        <p:spPr/>
        <p:txBody>
          <a:bodyPr>
            <a:normAutofit/>
          </a:bodyPr>
          <a:lstStyle/>
          <a:p>
            <a:r>
              <a:rPr lang="en-US" sz="5400" b="1" dirty="0"/>
              <a:t>Why NDG?</a:t>
            </a:r>
            <a:endParaRPr lang="en-IN" sz="5400" dirty="0"/>
          </a:p>
        </p:txBody>
      </p:sp>
      <p:sp>
        <p:nvSpPr>
          <p:cNvPr id="3" name="Content Placeholder 2">
            <a:extLst>
              <a:ext uri="{FF2B5EF4-FFF2-40B4-BE49-F238E27FC236}">
                <a16:creationId xmlns:a16="http://schemas.microsoft.com/office/drawing/2014/main" id="{1D0AF4B1-9B2D-48E2-8D25-17C52366EDCE}"/>
              </a:ext>
            </a:extLst>
          </p:cNvPr>
          <p:cNvSpPr>
            <a:spLocks noGrp="1"/>
          </p:cNvSpPr>
          <p:nvPr>
            <p:ph idx="1"/>
          </p:nvPr>
        </p:nvSpPr>
        <p:spPr>
          <a:ln w="57150">
            <a:solidFill>
              <a:schemeClr val="accent1"/>
            </a:solidFill>
          </a:ln>
        </p:spPr>
        <p:txBody>
          <a:bodyPr>
            <a:normAutofit lnSpcReduction="10000"/>
          </a:bodyPr>
          <a:lstStyle/>
          <a:p>
            <a:pPr marL="0" indent="0">
              <a:buNone/>
            </a:pPr>
            <a:r>
              <a:rPr lang="en-US" sz="2000" b="1" dirty="0"/>
              <a:t>    because we accelerate the power of collaboration of generation</a:t>
            </a:r>
            <a:r>
              <a:rPr lang="en-US" b="1" dirty="0"/>
              <a:t>.</a:t>
            </a:r>
          </a:p>
          <a:p>
            <a:r>
              <a:rPr lang="en-US" b="1" dirty="0"/>
              <a:t>we assure you quick and affordable manpower services .</a:t>
            </a:r>
          </a:p>
          <a:p>
            <a:r>
              <a:rPr lang="en-US" b="1" dirty="0"/>
              <a:t>We know that  what our clients look for and we better know that  how  to fulfill  there  demand ,desire and needs too.</a:t>
            </a:r>
          </a:p>
          <a:p>
            <a:r>
              <a:rPr lang="en-US" b="1" dirty="0"/>
              <a:t>We doesn’t  compromise in the matter of quality and always keeps  quality on our first priority.</a:t>
            </a:r>
          </a:p>
          <a:p>
            <a:r>
              <a:rPr lang="en-US" sz="2800" b="1" u="sng" dirty="0"/>
              <a:t>So chose the best expert in the town and join hand with us , as we would like to be your shining  star in the field of manpower supply.</a:t>
            </a:r>
            <a:endParaRPr lang="en-IN" dirty="0"/>
          </a:p>
        </p:txBody>
      </p:sp>
    </p:spTree>
    <p:extLst>
      <p:ext uri="{BB962C8B-B14F-4D97-AF65-F5344CB8AC3E}">
        <p14:creationId xmlns:p14="http://schemas.microsoft.com/office/powerpoint/2010/main" val="170498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77077" y="516836"/>
            <a:ext cx="3697683" cy="1960234"/>
          </a:xfrm>
        </p:spPr>
        <p:txBody>
          <a:bodyPr vert="horz" lIns="91440" tIns="45720" rIns="91440" bIns="45720" rtlCol="0" anchor="b">
            <a:noAutofit/>
          </a:bodyPr>
          <a:lstStyle/>
          <a:p>
            <a:r>
              <a:rPr lang="en-US" sz="4400" dirty="0">
                <a:solidFill>
                  <a:schemeClr val="tx1"/>
                </a:solidFill>
              </a:rPr>
              <a:t>Key Achievements</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492371" y="2790855"/>
            <a:ext cx="3084844" cy="3311766"/>
          </a:xfrm>
        </p:spPr>
        <p:txBody>
          <a:bodyPr vert="horz" lIns="0" tIns="45720" rIns="0" bIns="45720" rtlCol="0">
            <a:normAutofit fontScale="85000" lnSpcReduction="20000"/>
          </a:bodyPr>
          <a:lstStyle/>
          <a:p>
            <a:pPr marL="0" indent="0">
              <a:buFont typeface="Calibri" panose="020F0502020204030204" pitchFamily="34" charset="0"/>
              <a:buNone/>
            </a:pPr>
            <a:r>
              <a:rPr lang="en-US" dirty="0">
                <a:latin typeface="+mj-lt"/>
              </a:rPr>
              <a:t>Celebration the big wins and memorable moments.</a:t>
            </a:r>
          </a:p>
          <a:p>
            <a:r>
              <a:rPr lang="en-US" dirty="0">
                <a:latin typeface="+mj-lt"/>
              </a:rPr>
              <a:t>More than 10 Company’s Tie-up (Technical)</a:t>
            </a:r>
          </a:p>
          <a:p>
            <a:r>
              <a:rPr lang="en-US" dirty="0">
                <a:latin typeface="+mj-lt"/>
              </a:rPr>
              <a:t>More than 15 Colleges tie-up (Technical &amp; Non Technical)</a:t>
            </a:r>
          </a:p>
          <a:p>
            <a:r>
              <a:rPr lang="en-US" dirty="0">
                <a:latin typeface="+mj-lt"/>
              </a:rPr>
              <a:t>Successfully Placed more than 78 Candidates in the last 3 months…..</a:t>
            </a:r>
          </a:p>
        </p:txBody>
      </p:sp>
      <p:pic>
        <p:nvPicPr>
          <p:cNvPr id="9" name="Picture Placeholder 8" descr="A person with a sunset in the background. This image is also reflects achievements&#10;">
            <a:extLst>
              <a:ext uri="{FF2B5EF4-FFF2-40B4-BE49-F238E27FC236}">
                <a16:creationId xmlns:a16="http://schemas.microsoft.com/office/drawing/2014/main" id="{73634FB2-CF5B-4C8E-9EF0-593506A28F30}"/>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4080728" y="10"/>
            <a:ext cx="8111272" cy="6857990"/>
          </a:xfrm>
          <a:prstGeom prst="rect">
            <a:avLst/>
          </a:prstGeom>
        </p:spPr>
      </p:pic>
    </p:spTree>
    <p:extLst>
      <p:ext uri="{BB962C8B-B14F-4D97-AF65-F5344CB8AC3E}">
        <p14:creationId xmlns:p14="http://schemas.microsoft.com/office/powerpoint/2010/main" val="222572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13E22E-01DB-414D-9831-64C0E2A8B3ED}"/>
              </a:ext>
            </a:extLst>
          </p:cNvPr>
          <p:cNvSpPr>
            <a:spLocks noGrp="1"/>
          </p:cNvSpPr>
          <p:nvPr>
            <p:ph type="title"/>
          </p:nvPr>
        </p:nvSpPr>
        <p:spPr>
          <a:xfrm>
            <a:off x="1097280" y="286603"/>
            <a:ext cx="10058400" cy="1450757"/>
          </a:xfrm>
        </p:spPr>
        <p:txBody>
          <a:bodyPr>
            <a:normAutofit/>
          </a:bodyPr>
          <a:lstStyle/>
          <a:p>
            <a:r>
              <a:rPr lang="en-US" dirty="0"/>
              <a:t>2020 Results</a:t>
            </a:r>
          </a:p>
        </p:txBody>
      </p:sp>
      <p:graphicFrame>
        <p:nvGraphicFramePr>
          <p:cNvPr id="18" name="Content Placeholder 7" descr="This is agenda slide with icons and texts">
            <a:extLst>
              <a:ext uri="{FF2B5EF4-FFF2-40B4-BE49-F238E27FC236}">
                <a16:creationId xmlns:a16="http://schemas.microsoft.com/office/drawing/2014/main" id="{8DB202CD-67CB-4F55-926C-FEA75DA63B38}"/>
              </a:ext>
            </a:extLst>
          </p:cNvPr>
          <p:cNvGraphicFramePr>
            <a:graphicFrameLocks noGrp="1"/>
          </p:cNvGraphicFramePr>
          <p:nvPr>
            <p:ph idx="1"/>
            <p:extLst>
              <p:ext uri="{D42A27DB-BD31-4B8C-83A1-F6EECF244321}">
                <p14:modId xmlns:p14="http://schemas.microsoft.com/office/powerpoint/2010/main" val="19587965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05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dirty="0"/>
              <a:t>2020 Performance</a:t>
            </a:r>
          </a:p>
        </p:txBody>
      </p:sp>
      <p:graphicFrame>
        <p:nvGraphicFramePr>
          <p:cNvPr id="8" name="Content Placeholder 5" descr="Bar charts">
            <a:extLst>
              <a:ext uri="{FF2B5EF4-FFF2-40B4-BE49-F238E27FC236}">
                <a16:creationId xmlns:a16="http://schemas.microsoft.com/office/drawing/2014/main" id="{6EC5BF26-2477-4F05-8212-95DB51239241}"/>
              </a:ext>
            </a:extLst>
          </p:cNvPr>
          <p:cNvGraphicFramePr>
            <a:graphicFrameLocks noGrp="1"/>
          </p:cNvGraphicFramePr>
          <p:nvPr>
            <p:ph idx="1"/>
            <p:extLst>
              <p:ext uri="{D42A27DB-BD31-4B8C-83A1-F6EECF244321}">
                <p14:modId xmlns:p14="http://schemas.microsoft.com/office/powerpoint/2010/main" val="864504621"/>
              </p:ext>
            </p:extLst>
          </p:nvPr>
        </p:nvGraphicFramePr>
        <p:xfrm>
          <a:off x="1096963" y="2065336"/>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420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Survey Results (Job Opening)</a:t>
            </a:r>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1277955171"/>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6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p:txBody>
          <a:bodyPr/>
          <a:lstStyle/>
          <a:p>
            <a:r>
              <a:rPr lang="en-US" dirty="0"/>
              <a:t>2021 Plans</a:t>
            </a:r>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p:txBody>
          <a:bodyPr/>
          <a:lstStyle/>
          <a:p>
            <a:r>
              <a:rPr lang="en-US" dirty="0"/>
              <a:t>Aspirations</a:t>
            </a:r>
          </a:p>
          <a:p>
            <a:r>
              <a:rPr lang="en-US" dirty="0"/>
              <a:t>New Initiatives</a:t>
            </a:r>
          </a:p>
          <a:p>
            <a:r>
              <a:rPr lang="en-US" dirty="0"/>
              <a:t>Key Metrics</a:t>
            </a: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16038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524625"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7100896" y="758952"/>
            <a:ext cx="4526280" cy="3227514"/>
          </a:xfrm>
        </p:spPr>
        <p:txBody>
          <a:bodyPr/>
          <a:lstStyle/>
          <a:p>
            <a:r>
              <a:rPr lang="en-US" dirty="0">
                <a:solidFill>
                  <a:srgbClr val="64D001"/>
                </a:solidFill>
              </a:rPr>
              <a:t>Neck Down Generation</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7100896" y="4494213"/>
            <a:ext cx="4526280" cy="1279652"/>
          </a:xfrm>
        </p:spPr>
        <p:txBody>
          <a:bodyPr/>
          <a:lstStyle/>
          <a:p>
            <a:r>
              <a:rPr lang="en-US" dirty="0">
                <a:latin typeface="+mj-lt"/>
              </a:rPr>
              <a:t>A bridge BETWEEN EMPLOYEE AND EMPLOYER….</a:t>
            </a:r>
          </a:p>
        </p:txBody>
      </p:sp>
      <p:pic>
        <p:nvPicPr>
          <p:cNvPr id="7" name="Picture 6">
            <a:extLst>
              <a:ext uri="{FF2B5EF4-FFF2-40B4-BE49-F238E27FC236}">
                <a16:creationId xmlns:a16="http://schemas.microsoft.com/office/drawing/2014/main" id="{C98AC5E1-02A9-49FE-B859-BECEAE96B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524625" cy="6858000"/>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1097280" y="286603"/>
            <a:ext cx="10058400" cy="1450757"/>
          </a:xfrm>
        </p:spPr>
        <p:txBody>
          <a:bodyPr>
            <a:normAutofit/>
          </a:bodyPr>
          <a:lstStyle/>
          <a:p>
            <a:r>
              <a:rPr lang="en-US" dirty="0"/>
              <a:t>2020 Plans</a:t>
            </a:r>
          </a:p>
        </p:txBody>
      </p:sp>
      <p:graphicFrame>
        <p:nvGraphicFramePr>
          <p:cNvPr id="9" name="Content Placeholder 6" descr="Action plans and respective icons">
            <a:extLst>
              <a:ext uri="{FF2B5EF4-FFF2-40B4-BE49-F238E27FC236}">
                <a16:creationId xmlns:a16="http://schemas.microsoft.com/office/drawing/2014/main" id="{B0AB7E84-2C4E-4170-8A50-4B76D09657DC}"/>
              </a:ext>
            </a:extLst>
          </p:cNvPr>
          <p:cNvGraphicFramePr>
            <a:graphicFrameLocks noGrp="1"/>
          </p:cNvGraphicFramePr>
          <p:nvPr>
            <p:ph idx="1"/>
            <p:extLst>
              <p:ext uri="{D42A27DB-BD31-4B8C-83A1-F6EECF244321}">
                <p14:modId xmlns:p14="http://schemas.microsoft.com/office/powerpoint/2010/main" val="17007775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715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2408148-307A-49CD-B792-9631633A9905}"/>
              </a:ext>
            </a:extLst>
          </p:cNvPr>
          <p:cNvSpPr>
            <a:spLocks noGrp="1"/>
          </p:cNvSpPr>
          <p:nvPr>
            <p:ph type="title"/>
          </p:nvPr>
        </p:nvSpPr>
        <p:spPr>
          <a:xfrm>
            <a:off x="477078" y="516836"/>
            <a:ext cx="3100136" cy="1960234"/>
          </a:xfrm>
        </p:spPr>
        <p:txBody>
          <a:bodyPr vert="horz" lIns="91440" tIns="45720" rIns="91440" bIns="45720" rtlCol="0">
            <a:normAutofit/>
          </a:bodyPr>
          <a:lstStyle/>
          <a:p>
            <a:r>
              <a:rPr lang="en-US" sz="4000" dirty="0">
                <a:solidFill>
                  <a:srgbClr val="314052"/>
                </a:solidFill>
              </a:rPr>
              <a:t>Aspirations</a:t>
            </a:r>
          </a:p>
        </p:txBody>
      </p:sp>
      <p:cxnSp>
        <p:nvCxnSpPr>
          <p:cNvPr id="40" name="Straight Connector 3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D16F5AB-A34F-4AEC-99FE-B5892AD21EC1}"/>
              </a:ext>
            </a:extLst>
          </p:cNvPr>
          <p:cNvSpPr>
            <a:spLocks noGrp="1"/>
          </p:cNvSpPr>
          <p:nvPr>
            <p:ph idx="1"/>
          </p:nvPr>
        </p:nvSpPr>
        <p:spPr>
          <a:xfrm>
            <a:off x="492371" y="2790854"/>
            <a:ext cx="3084844" cy="3550303"/>
          </a:xfrm>
        </p:spPr>
        <p:txBody>
          <a:bodyPr vert="horz" lIns="91440" tIns="45720" rIns="91440" bIns="45720" rtlCol="0">
            <a:normAutofit lnSpcReduction="10000"/>
          </a:bodyPr>
          <a:lstStyle/>
          <a:p>
            <a:pPr marL="0" indent="0">
              <a:buNone/>
            </a:pPr>
            <a:r>
              <a:rPr lang="en-US" sz="1600" cap="all" spc="200" dirty="0"/>
              <a:t>There is only way to live your life :-</a:t>
            </a:r>
          </a:p>
          <a:p>
            <a:pPr marL="0" indent="0">
              <a:buNone/>
            </a:pPr>
            <a:r>
              <a:rPr lang="en-US" sz="1600" cap="all" spc="200" dirty="0"/>
              <a:t>One understand the situation and adjust</a:t>
            </a:r>
          </a:p>
          <a:p>
            <a:pPr marL="0" indent="0">
              <a:buNone/>
            </a:pPr>
            <a:r>
              <a:rPr lang="en-US" sz="1600" cap="all" spc="200" dirty="0"/>
              <a:t>2</a:t>
            </a:r>
            <a:r>
              <a:rPr lang="en-US" sz="1600" cap="all" spc="200" baseline="30000" dirty="0"/>
              <a:t>nd</a:t>
            </a:r>
            <a:r>
              <a:rPr lang="en-US" sz="1600" cap="all" spc="200" dirty="0"/>
              <a:t> take responsibility to change it.</a:t>
            </a:r>
          </a:p>
          <a:p>
            <a:pPr marL="0" indent="0">
              <a:buNone/>
            </a:pPr>
            <a:endParaRPr lang="en-US" sz="1600" cap="all" spc="200" dirty="0"/>
          </a:p>
          <a:p>
            <a:pPr marL="0" indent="0">
              <a:buNone/>
            </a:pPr>
            <a:r>
              <a:rPr lang="en-US" sz="2400" cap="all" spc="200" dirty="0"/>
              <a:t>AND we are ready to take the responsibility……</a:t>
            </a:r>
          </a:p>
        </p:txBody>
      </p:sp>
      <p:pic>
        <p:nvPicPr>
          <p:cNvPr id="13" name="Picture Placeholder 12" descr="A large airplane flying high up in the air&#10;&#10;">
            <a:extLst>
              <a:ext uri="{FF2B5EF4-FFF2-40B4-BE49-F238E27FC236}">
                <a16:creationId xmlns:a16="http://schemas.microsoft.com/office/drawing/2014/main" id="{D7465B01-98C0-49B4-89B4-A4F1341745B4}"/>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r="-1" b="-1"/>
          <a:stretch/>
        </p:blipFill>
        <p:spPr>
          <a:xfrm>
            <a:off x="4080728" y="10"/>
            <a:ext cx="8111272" cy="6857990"/>
          </a:xfrm>
          <a:prstGeom prst="rect">
            <a:avLst/>
          </a:prstGeom>
        </p:spPr>
      </p:pic>
    </p:spTree>
    <p:extLst>
      <p:ext uri="{BB962C8B-B14F-4D97-AF65-F5344CB8AC3E}">
        <p14:creationId xmlns:p14="http://schemas.microsoft.com/office/powerpoint/2010/main" val="266740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New 2021 Initiatives</a:t>
            </a: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5172074" y="2108201"/>
            <a:ext cx="5983606" cy="3760891"/>
          </a:xfrm>
        </p:spPr>
        <p:txBody>
          <a:bodyPr vert="horz" lIns="0" tIns="45720" rIns="0" bIns="45720" rtlCol="0">
            <a:normAutofit lnSpcReduction="10000"/>
          </a:bodyPr>
          <a:lstStyle/>
          <a:p>
            <a:pPr marL="0" indent="0">
              <a:buFont typeface="Calibri" panose="020F0502020204030204" pitchFamily="34" charset="0"/>
              <a:buNone/>
            </a:pPr>
            <a:r>
              <a:rPr lang="en-US" dirty="0">
                <a:latin typeface="+mj-lt"/>
              </a:rPr>
              <a:t>What is our keys plans for the coming year?</a:t>
            </a:r>
          </a:p>
          <a:p>
            <a:r>
              <a:rPr lang="en-US" dirty="0">
                <a:latin typeface="+mj-lt"/>
              </a:rPr>
              <a:t>Technical and Non Technical College/ Institute/ Training Center Tie up.</a:t>
            </a:r>
          </a:p>
          <a:p>
            <a:r>
              <a:rPr lang="en-US" dirty="0">
                <a:latin typeface="+mj-lt"/>
              </a:rPr>
              <a:t>Technical/ Non Technical Job Generate.</a:t>
            </a:r>
          </a:p>
          <a:p>
            <a:r>
              <a:rPr lang="en-US" dirty="0">
                <a:latin typeface="+mj-lt"/>
              </a:rPr>
              <a:t>Try to work with Govt simultaneously to resolve the unemployment issue.</a:t>
            </a:r>
          </a:p>
          <a:p>
            <a:r>
              <a:rPr lang="en-US" dirty="0">
                <a:latin typeface="+mj-lt"/>
              </a:rPr>
              <a:t>Open a BPO &amp; KPO.</a:t>
            </a:r>
          </a:p>
          <a:p>
            <a:r>
              <a:rPr lang="en-US" dirty="0">
                <a:latin typeface="+mj-lt"/>
              </a:rPr>
              <a:t>Increased the count of IT support customers.</a:t>
            </a:r>
          </a:p>
        </p:txBody>
      </p:sp>
    </p:spTree>
    <p:extLst>
      <p:ext uri="{BB962C8B-B14F-4D97-AF65-F5344CB8AC3E}">
        <p14:creationId xmlns:p14="http://schemas.microsoft.com/office/powerpoint/2010/main" val="3145513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C97E-0933-41AC-B01B-EEFE1B103E1C}"/>
              </a:ext>
            </a:extLst>
          </p:cNvPr>
          <p:cNvSpPr>
            <a:spLocks noGrp="1"/>
          </p:cNvSpPr>
          <p:nvPr>
            <p:ph type="title"/>
          </p:nvPr>
        </p:nvSpPr>
        <p:spPr>
          <a:solidFill>
            <a:srgbClr val="1CADE4"/>
          </a:solidFill>
        </p:spPr>
        <p:txBody>
          <a:bodyPr/>
          <a:lstStyle/>
          <a:p>
            <a:r>
              <a:rPr lang="en-US" u="sng" dirty="0">
                <a:solidFill>
                  <a:srgbClr val="0A1032"/>
                </a:solidFill>
              </a:rPr>
              <a:t>Projects</a:t>
            </a:r>
            <a:endParaRPr lang="en-IN" dirty="0">
              <a:solidFill>
                <a:srgbClr val="0A1032"/>
              </a:solidFill>
            </a:endParaRPr>
          </a:p>
        </p:txBody>
      </p:sp>
      <p:sp>
        <p:nvSpPr>
          <p:cNvPr id="3" name="Content Placeholder 2">
            <a:extLst>
              <a:ext uri="{FF2B5EF4-FFF2-40B4-BE49-F238E27FC236}">
                <a16:creationId xmlns:a16="http://schemas.microsoft.com/office/drawing/2014/main" id="{F0C2F57C-6EC9-45D0-BEA6-2FE38141C7F4}"/>
              </a:ext>
            </a:extLst>
          </p:cNvPr>
          <p:cNvSpPr>
            <a:spLocks noGrp="1"/>
          </p:cNvSpPr>
          <p:nvPr>
            <p:ph idx="1"/>
          </p:nvPr>
        </p:nvSpPr>
        <p:spPr/>
        <p:txBody>
          <a:bodyPr/>
          <a:lstStyle/>
          <a:p>
            <a:r>
              <a:rPr lang="en-US" b="1" dirty="0"/>
              <a:t>We worked as a sourcing agent on the behalf of  Centurion University of  Technology and Management.</a:t>
            </a:r>
            <a:endParaRPr lang="en-US" sz="2400" b="1" dirty="0"/>
          </a:p>
          <a:p>
            <a:r>
              <a:rPr lang="en-US" sz="2400" b="1" dirty="0"/>
              <a:t>Working  on the project of  NEEM  (National  employment  enhancement  mission), and GRAM TARANG (Gram </a:t>
            </a:r>
            <a:r>
              <a:rPr lang="en-US" sz="2400" b="1" dirty="0" err="1"/>
              <a:t>Tarang</a:t>
            </a:r>
            <a:r>
              <a:rPr lang="en-US" sz="2400" b="1" dirty="0"/>
              <a:t> Employability Training Services)</a:t>
            </a:r>
          </a:p>
          <a:p>
            <a:r>
              <a:rPr lang="en-US" b="1" dirty="0"/>
              <a:t>Flexi ITI</a:t>
            </a:r>
            <a:endParaRPr lang="en-IN" dirty="0"/>
          </a:p>
        </p:txBody>
      </p:sp>
      <p:pic>
        <p:nvPicPr>
          <p:cNvPr id="5" name="Picture Placeholder 9">
            <a:extLst>
              <a:ext uri="{FF2B5EF4-FFF2-40B4-BE49-F238E27FC236}">
                <a16:creationId xmlns:a16="http://schemas.microsoft.com/office/drawing/2014/main" id="{BB457BC0-9EB9-4D34-9901-A59DBB54EFD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37" b="37"/>
          <a:stretch/>
        </p:blipFill>
        <p:spPr>
          <a:xfrm>
            <a:off x="0" y="0"/>
            <a:ext cx="4654550" cy="6858000"/>
          </a:xfrm>
          <a:prstGeom prst="rect">
            <a:avLst/>
          </a:prstGeom>
        </p:spPr>
      </p:pic>
    </p:spTree>
    <p:extLst>
      <p:ext uri="{BB962C8B-B14F-4D97-AF65-F5344CB8AC3E}">
        <p14:creationId xmlns:p14="http://schemas.microsoft.com/office/powerpoint/2010/main" val="3693545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B48128F-A44A-4AFE-A992-F64862482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1588"/>
            <a:ext cx="12192000" cy="5866404"/>
          </a:xfrm>
          <a:prstGeom prst="rect">
            <a:avLst/>
          </a:prstGeom>
        </p:spPr>
      </p:pic>
      <p:sp>
        <p:nvSpPr>
          <p:cNvPr id="9" name="Rectangle 8">
            <a:extLst>
              <a:ext uri="{FF2B5EF4-FFF2-40B4-BE49-F238E27FC236}">
                <a16:creationId xmlns:a16="http://schemas.microsoft.com/office/drawing/2014/main" id="{FA8C55CE-9C22-48AD-B907-9E26B6DD61B5}"/>
              </a:ext>
            </a:extLst>
          </p:cNvPr>
          <p:cNvSpPr/>
          <p:nvPr/>
        </p:nvSpPr>
        <p:spPr>
          <a:xfrm>
            <a:off x="2214563" y="5100638"/>
            <a:ext cx="3328987" cy="3429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0013C3BE-7C81-4CA6-9C45-D4AAB9E5533A}"/>
              </a:ext>
            </a:extLst>
          </p:cNvPr>
          <p:cNvSpPr txBox="1"/>
          <p:nvPr/>
        </p:nvSpPr>
        <p:spPr>
          <a:xfrm>
            <a:off x="0" y="10008"/>
            <a:ext cx="12192000" cy="769441"/>
          </a:xfrm>
          <a:prstGeom prst="rect">
            <a:avLst/>
          </a:prstGeom>
          <a:solidFill>
            <a:srgbClr val="194E9D"/>
          </a:solidFill>
        </p:spPr>
        <p:txBody>
          <a:bodyPr wrap="square" rtlCol="0">
            <a:spAutoFit/>
          </a:bodyPr>
          <a:lstStyle/>
          <a:p>
            <a:r>
              <a:rPr lang="en-IN" sz="4400" dirty="0">
                <a:solidFill>
                  <a:srgbClr val="FF0000"/>
                </a:solidFill>
              </a:rPr>
              <a:t>NEEM (National Employment Enhancement Mission)</a:t>
            </a:r>
          </a:p>
        </p:txBody>
      </p:sp>
    </p:spTree>
    <p:extLst>
      <p:ext uri="{BB962C8B-B14F-4D97-AF65-F5344CB8AC3E}">
        <p14:creationId xmlns:p14="http://schemas.microsoft.com/office/powerpoint/2010/main" val="2742574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42AD46-343E-4D35-9F31-3240AFD4108C}"/>
              </a:ext>
            </a:extLst>
          </p:cNvPr>
          <p:cNvPicPr>
            <a:picLocks noChangeAspect="1"/>
          </p:cNvPicPr>
          <p:nvPr/>
        </p:nvPicPr>
        <p:blipFill rotWithShape="1">
          <a:blip r:embed="rId2">
            <a:extLst>
              <a:ext uri="{28A0092B-C50C-407E-A947-70E740481C1C}">
                <a14:useLocalDpi xmlns:a14="http://schemas.microsoft.com/office/drawing/2010/main" val="0"/>
              </a:ext>
            </a:extLst>
          </a:blip>
          <a:srcRect t="13093" b="5534"/>
          <a:stretch/>
        </p:blipFill>
        <p:spPr>
          <a:xfrm>
            <a:off x="0" y="830997"/>
            <a:ext cx="12192000" cy="6027003"/>
          </a:xfrm>
          <a:prstGeom prst="rect">
            <a:avLst/>
          </a:prstGeom>
        </p:spPr>
      </p:pic>
      <p:sp>
        <p:nvSpPr>
          <p:cNvPr id="11" name="TextBox 10">
            <a:extLst>
              <a:ext uri="{FF2B5EF4-FFF2-40B4-BE49-F238E27FC236}">
                <a16:creationId xmlns:a16="http://schemas.microsoft.com/office/drawing/2014/main" id="{C1626243-8C44-49DB-9AEF-ED993F0A6AE5}"/>
              </a:ext>
            </a:extLst>
          </p:cNvPr>
          <p:cNvSpPr txBox="1"/>
          <p:nvPr/>
        </p:nvSpPr>
        <p:spPr>
          <a:xfrm>
            <a:off x="0" y="0"/>
            <a:ext cx="12192000" cy="830997"/>
          </a:xfrm>
          <a:prstGeom prst="rect">
            <a:avLst/>
          </a:prstGeom>
          <a:solidFill>
            <a:srgbClr val="194E9D"/>
          </a:solidFill>
        </p:spPr>
        <p:txBody>
          <a:bodyPr wrap="square" rtlCol="0">
            <a:spAutoFit/>
          </a:bodyPr>
          <a:lstStyle/>
          <a:p>
            <a:pPr algn="ctr"/>
            <a:r>
              <a:rPr lang="en-IN" sz="4800" b="1" dirty="0">
                <a:solidFill>
                  <a:srgbClr val="FF0000"/>
                </a:solidFill>
              </a:rPr>
              <a:t>Gram </a:t>
            </a:r>
            <a:r>
              <a:rPr lang="en-IN" sz="4800" b="1" dirty="0" err="1">
                <a:solidFill>
                  <a:srgbClr val="FF0000"/>
                </a:solidFill>
              </a:rPr>
              <a:t>Tarang</a:t>
            </a:r>
            <a:r>
              <a:rPr lang="en-IN" sz="4800" b="1" dirty="0">
                <a:solidFill>
                  <a:srgbClr val="FF0000"/>
                </a:solidFill>
              </a:rPr>
              <a:t> Employability Training Services</a:t>
            </a:r>
          </a:p>
        </p:txBody>
      </p:sp>
    </p:spTree>
    <p:extLst>
      <p:ext uri="{BB962C8B-B14F-4D97-AF65-F5344CB8AC3E}">
        <p14:creationId xmlns:p14="http://schemas.microsoft.com/office/powerpoint/2010/main" val="305342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56C07A-AF7F-4B13-A435-859883D6A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Oval 7">
            <a:extLst>
              <a:ext uri="{FF2B5EF4-FFF2-40B4-BE49-F238E27FC236}">
                <a16:creationId xmlns:a16="http://schemas.microsoft.com/office/drawing/2014/main" id="{E85C8415-70F2-45B2-B01A-F8F77570BE37}"/>
              </a:ext>
            </a:extLst>
          </p:cNvPr>
          <p:cNvSpPr/>
          <p:nvPr/>
        </p:nvSpPr>
        <p:spPr>
          <a:xfrm>
            <a:off x="7215188" y="271463"/>
            <a:ext cx="4976812" cy="47148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2038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4642517"/>
          </a:xfrm>
        </p:spPr>
        <p:txBody>
          <a:bodyPr numCol="2">
            <a:normAutofit/>
          </a:bodyPr>
          <a:lstStyle/>
          <a:p>
            <a:pPr marL="0" indent="0">
              <a:spcBef>
                <a:spcPts val="0"/>
              </a:spcBef>
              <a:spcAft>
                <a:spcPts val="0"/>
              </a:spcAft>
              <a:buNone/>
            </a:pPr>
            <a:r>
              <a:rPr lang="en-US" b="1" dirty="0"/>
              <a:t>About the Company</a:t>
            </a:r>
          </a:p>
          <a:p>
            <a:pPr marL="0" indent="0">
              <a:spcBef>
                <a:spcPts val="0"/>
              </a:spcBef>
              <a:spcAft>
                <a:spcPts val="0"/>
              </a:spcAft>
              <a:buNone/>
            </a:pPr>
            <a:r>
              <a:rPr lang="en-US" sz="1600" dirty="0">
                <a:latin typeface="+mj-lt"/>
              </a:rPr>
              <a:t>Our Story</a:t>
            </a:r>
          </a:p>
          <a:p>
            <a:pPr marL="0" indent="0">
              <a:spcBef>
                <a:spcPts val="0"/>
              </a:spcBef>
              <a:spcAft>
                <a:spcPts val="0"/>
              </a:spcAft>
              <a:buNone/>
            </a:pPr>
            <a:r>
              <a:rPr lang="en-US" sz="1600" dirty="0">
                <a:latin typeface="+mj-lt"/>
              </a:rPr>
              <a:t>Mission </a:t>
            </a:r>
          </a:p>
          <a:p>
            <a:pPr marL="0" indent="0">
              <a:spcBef>
                <a:spcPts val="0"/>
              </a:spcBef>
              <a:spcAft>
                <a:spcPts val="0"/>
              </a:spcAft>
              <a:buNone/>
            </a:pPr>
            <a:r>
              <a:rPr lang="en-US" sz="1600" dirty="0">
                <a:latin typeface="+mj-lt"/>
              </a:rPr>
              <a:t>Philosophy</a:t>
            </a:r>
          </a:p>
          <a:p>
            <a:pPr marL="0" indent="0">
              <a:spcBef>
                <a:spcPts val="0"/>
              </a:spcBef>
              <a:spcAft>
                <a:spcPts val="0"/>
              </a:spcAft>
              <a:buNone/>
            </a:pPr>
            <a:r>
              <a:rPr lang="en-US" sz="1600" dirty="0">
                <a:latin typeface="+mj-lt"/>
              </a:rPr>
              <a:t>Products and Services</a:t>
            </a:r>
          </a:p>
          <a:p>
            <a:pPr marL="0" indent="0">
              <a:spcBef>
                <a:spcPts val="0"/>
              </a:spcBef>
              <a:spcAft>
                <a:spcPts val="0"/>
              </a:spcAft>
              <a:buNone/>
            </a:pPr>
            <a:r>
              <a:rPr lang="en-US" sz="1600" dirty="0">
                <a:latin typeface="+mj-lt"/>
              </a:rPr>
              <a:t>Key Achievements</a:t>
            </a:r>
          </a:p>
          <a:p>
            <a:pPr marL="0" indent="0">
              <a:spcBef>
                <a:spcPts val="0"/>
              </a:spcBef>
              <a:spcAft>
                <a:spcPts val="0"/>
              </a:spcAft>
              <a:buNone/>
            </a:pPr>
            <a:endParaRPr lang="en-US" dirty="0"/>
          </a:p>
          <a:p>
            <a:pPr marL="0" indent="0">
              <a:spcBef>
                <a:spcPts val="0"/>
              </a:spcBef>
              <a:spcAft>
                <a:spcPts val="0"/>
              </a:spcAft>
              <a:buNone/>
            </a:pPr>
            <a:r>
              <a:rPr lang="en-US" b="1" dirty="0"/>
              <a:t>2020 Results</a:t>
            </a:r>
          </a:p>
          <a:p>
            <a:pPr marL="0" lvl="0" indent="0">
              <a:spcBef>
                <a:spcPts val="0"/>
              </a:spcBef>
              <a:spcAft>
                <a:spcPts val="0"/>
              </a:spcAft>
              <a:buNone/>
            </a:pPr>
            <a:r>
              <a:rPr lang="en-US" sz="1600" dirty="0">
                <a:latin typeface="+mj-lt"/>
              </a:rPr>
              <a:t>Performance</a:t>
            </a:r>
          </a:p>
          <a:p>
            <a:pPr marL="0" lvl="0" indent="0">
              <a:spcBef>
                <a:spcPts val="0"/>
              </a:spcBef>
              <a:spcAft>
                <a:spcPts val="0"/>
              </a:spcAft>
              <a:buNone/>
            </a:pPr>
            <a:r>
              <a:rPr lang="en-US" sz="1600" dirty="0">
                <a:latin typeface="+mj-lt"/>
              </a:rPr>
              <a:t>Survey Results</a:t>
            </a:r>
          </a:p>
          <a:p>
            <a:pPr marL="0" lvl="0" indent="0">
              <a:spcBef>
                <a:spcPts val="0"/>
              </a:spcBef>
              <a:spcAft>
                <a:spcPts val="0"/>
              </a:spcAft>
              <a:buNone/>
            </a:pPr>
            <a:endParaRPr lang="en-US" dirty="0"/>
          </a:p>
          <a:p>
            <a:pPr marL="0" indent="0">
              <a:spcBef>
                <a:spcPts val="0"/>
              </a:spcBef>
              <a:spcAft>
                <a:spcPts val="0"/>
              </a:spcAft>
              <a:buNone/>
            </a:pPr>
            <a:r>
              <a:rPr lang="en-US" b="1" dirty="0"/>
              <a:t>2021 Plans</a:t>
            </a:r>
          </a:p>
          <a:p>
            <a:pPr marL="0" indent="0">
              <a:spcBef>
                <a:spcPts val="0"/>
              </a:spcBef>
              <a:spcAft>
                <a:spcPts val="0"/>
              </a:spcAft>
              <a:buNone/>
            </a:pPr>
            <a:r>
              <a:rPr lang="en-US" sz="1600" dirty="0">
                <a:latin typeface="+mj-lt"/>
              </a:rPr>
              <a:t>Aspirations</a:t>
            </a:r>
          </a:p>
          <a:p>
            <a:pPr marL="0" indent="0">
              <a:spcBef>
                <a:spcPts val="0"/>
              </a:spcBef>
              <a:spcAft>
                <a:spcPts val="0"/>
              </a:spcAft>
              <a:buNone/>
            </a:pPr>
            <a:r>
              <a:rPr lang="en-US" sz="1600" dirty="0">
                <a:latin typeface="+mj-lt"/>
              </a:rPr>
              <a:t>New Initiatives</a:t>
            </a:r>
          </a:p>
          <a:p>
            <a:pPr marL="0" indent="0">
              <a:spcBef>
                <a:spcPts val="0"/>
              </a:spcBef>
              <a:spcAft>
                <a:spcPts val="0"/>
              </a:spcAft>
              <a:buNone/>
            </a:pPr>
            <a:endParaRPr lang="en-US" sz="1600" b="1" dirty="0">
              <a:latin typeface="+mj-lt"/>
            </a:endParaRPr>
          </a:p>
          <a:p>
            <a:pPr marL="0" indent="0">
              <a:spcBef>
                <a:spcPts val="0"/>
              </a:spcBef>
              <a:spcAft>
                <a:spcPts val="0"/>
              </a:spcAft>
              <a:buNone/>
            </a:pPr>
            <a:r>
              <a:rPr lang="en-US" b="1" dirty="0"/>
              <a:t>Closing</a:t>
            </a:r>
          </a:p>
        </p:txBody>
      </p:sp>
      <p:sp>
        <p:nvSpPr>
          <p:cNvPr id="27" name="Rectangle 26" descr="Handshake">
            <a:extLst>
              <a:ext uri="{FF2B5EF4-FFF2-40B4-BE49-F238E27FC236}">
                <a16:creationId xmlns:a16="http://schemas.microsoft.com/office/drawing/2014/main" id="{BEF34E1C-44B9-4EFC-8126-D51A3EA9BF40}"/>
              </a:ext>
            </a:extLst>
          </p:cNvPr>
          <p:cNvSpPr/>
          <p:nvPr/>
        </p:nvSpPr>
        <p:spPr>
          <a:xfrm>
            <a:off x="5416375" y="723900"/>
            <a:ext cx="499424" cy="49942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8" name="Rectangle 27" descr="Bar chart">
            <a:extLst>
              <a:ext uri="{FF2B5EF4-FFF2-40B4-BE49-F238E27FC236}">
                <a16:creationId xmlns:a16="http://schemas.microsoft.com/office/drawing/2014/main" id="{7810A56D-FB7B-429D-835B-7A0CD7BCB96A}"/>
              </a:ext>
            </a:extLst>
          </p:cNvPr>
          <p:cNvSpPr/>
          <p:nvPr/>
        </p:nvSpPr>
        <p:spPr>
          <a:xfrm>
            <a:off x="5493983" y="2480684"/>
            <a:ext cx="499424" cy="49942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sp>
      <p:sp>
        <p:nvSpPr>
          <p:cNvPr id="29" name="Rectangle 28" descr="Checkmark">
            <a:extLst>
              <a:ext uri="{FF2B5EF4-FFF2-40B4-BE49-F238E27FC236}">
                <a16:creationId xmlns:a16="http://schemas.microsoft.com/office/drawing/2014/main" id="{9C6EFB52-3349-4B07-BB85-12C3EA673CEA}"/>
              </a:ext>
            </a:extLst>
          </p:cNvPr>
          <p:cNvSpPr/>
          <p:nvPr/>
        </p:nvSpPr>
        <p:spPr>
          <a:xfrm>
            <a:off x="5556745" y="3888408"/>
            <a:ext cx="373900" cy="394492"/>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txBody>
          <a:bodyPr/>
          <a:lstStyle/>
          <a:p>
            <a:endParaRPr lang="en-IN" dirty="0"/>
          </a:p>
        </p:txBody>
      </p:sp>
      <p:sp>
        <p:nvSpPr>
          <p:cNvPr id="31" name="Rectangle 30" descr="Help">
            <a:extLst>
              <a:ext uri="{FF2B5EF4-FFF2-40B4-BE49-F238E27FC236}">
                <a16:creationId xmlns:a16="http://schemas.microsoft.com/office/drawing/2014/main" id="{B15A1DA1-0781-4F05-ADA9-ADBE27A12E44}"/>
              </a:ext>
            </a:extLst>
          </p:cNvPr>
          <p:cNvSpPr/>
          <p:nvPr/>
        </p:nvSpPr>
        <p:spPr>
          <a:xfrm>
            <a:off x="5493983" y="4705268"/>
            <a:ext cx="499424" cy="49942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Tree>
    <p:extLst>
      <p:ext uri="{BB962C8B-B14F-4D97-AF65-F5344CB8AC3E}">
        <p14:creationId xmlns:p14="http://schemas.microsoft.com/office/powerpoint/2010/main" val="266731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US" dirty="0"/>
              <a:t>About </a:t>
            </a:r>
            <a:br>
              <a:rPr lang="en-US" dirty="0"/>
            </a:br>
            <a:r>
              <a:rPr lang="en-US" dirty="0"/>
              <a:t>NDG</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dirty="0"/>
              <a:t>Our Story</a:t>
            </a:r>
          </a:p>
          <a:p>
            <a:r>
              <a:rPr lang="en-US" dirty="0"/>
              <a:t>Mission</a:t>
            </a:r>
          </a:p>
          <a:p>
            <a:r>
              <a:rPr lang="en-US" dirty="0"/>
              <a:t>Philosophy</a:t>
            </a:r>
          </a:p>
          <a:p>
            <a:r>
              <a:rPr lang="en-US" dirty="0"/>
              <a:t>Products and Services</a:t>
            </a:r>
          </a:p>
          <a:p>
            <a:r>
              <a:rPr lang="en-US" dirty="0"/>
              <a:t>Key Achievements</a:t>
            </a:r>
          </a:p>
        </p:txBody>
      </p:sp>
      <p:pic>
        <p:nvPicPr>
          <p:cNvPr id="14" name="Picture 13">
            <a:extLst>
              <a:ext uri="{FF2B5EF4-FFF2-40B4-BE49-F238E27FC236}">
                <a16:creationId xmlns:a16="http://schemas.microsoft.com/office/drawing/2014/main" id="{6C7B433A-65CE-4B8C-A922-EE2BA068A8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568" y="2357438"/>
            <a:ext cx="1096934" cy="1152982"/>
          </a:xfrm>
          <a:prstGeom prst="rect">
            <a:avLst/>
          </a:prstGeom>
        </p:spPr>
      </p:pic>
    </p:spTree>
    <p:extLst>
      <p:ext uri="{BB962C8B-B14F-4D97-AF65-F5344CB8AC3E}">
        <p14:creationId xmlns:p14="http://schemas.microsoft.com/office/powerpoint/2010/main" val="1056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t>About NDG</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72445697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3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Our Story</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172074" y="2108201"/>
            <a:ext cx="5983606" cy="3760891"/>
          </a:xfrm>
        </p:spPr>
        <p:txBody>
          <a:bodyPr vert="horz" lIns="0" tIns="45720" rIns="0" bIns="45720" rtlCol="0">
            <a:normAutofit/>
          </a:bodyPr>
          <a:lstStyle/>
          <a:p>
            <a:pPr>
              <a:lnSpc>
                <a:spcPct val="107000"/>
              </a:lnSpc>
              <a:spcAft>
                <a:spcPts val="800"/>
              </a:spcAft>
            </a:pPr>
            <a:r>
              <a:rPr lang="en-US" sz="18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O</a:t>
            </a:r>
            <a:r>
              <a:rPr lang="en-US"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ur story began in 2018, back then we have nothing but a   dilapidated motorcycle and two young men obsessed to do something for all.</a:t>
            </a:r>
          </a:p>
          <a:p>
            <a:pPr>
              <a:lnSpc>
                <a:spcPct val="107000"/>
              </a:lnSpc>
              <a:spcAft>
                <a:spcPts val="800"/>
              </a:spcAft>
            </a:pPr>
            <a:r>
              <a:rPr lang="en-US"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2020 was the pandemic year all because of covid-19, but in this hazardous condition our company providing employment and helping students by collaborating and assisting for there placement and education.</a:t>
            </a:r>
          </a:p>
        </p:txBody>
      </p:sp>
    </p:spTree>
    <p:extLst>
      <p:ext uri="{BB962C8B-B14F-4D97-AF65-F5344CB8AC3E}">
        <p14:creationId xmlns:p14="http://schemas.microsoft.com/office/powerpoint/2010/main" val="180767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dirty="0">
                <a:solidFill>
                  <a:schemeClr val="tx1"/>
                </a:solidFill>
              </a:rPr>
              <a:t>Mission &amp; Vision</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1" y="2790855"/>
            <a:ext cx="3084844" cy="3311766"/>
          </a:xfrm>
        </p:spPr>
        <p:txBody>
          <a:bodyPr vert="horz" lIns="0" tIns="45720" rIns="0" bIns="45720" rtlCol="0">
            <a:normAutofit fontScale="92500"/>
          </a:bodyPr>
          <a:lstStyle/>
          <a:p>
            <a:pPr>
              <a:lnSpc>
                <a:spcPct val="107000"/>
              </a:lnSpc>
              <a:spcAft>
                <a:spcPts val="800"/>
              </a:spcAft>
            </a:pPr>
            <a:r>
              <a:rPr lang="en-US" sz="16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Our mission is to make a seamless relationship between the employee and the employer. And making the Youth by industries ready by providing the right counseling.</a:t>
            </a:r>
          </a:p>
          <a:p>
            <a:pPr>
              <a:lnSpc>
                <a:spcPct val="107000"/>
              </a:lnSpc>
              <a:spcAft>
                <a:spcPts val="800"/>
              </a:spcAft>
            </a:pPr>
            <a:r>
              <a:rPr lang="en-US" sz="1600" b="1" dirty="0">
                <a:solidFill>
                  <a:srgbClr val="000000"/>
                </a:solidFill>
                <a:latin typeface="Cambria" panose="02040503050406030204" pitchFamily="18" charset="0"/>
                <a:cs typeface="Times New Roman" panose="02020603050405020304" pitchFamily="18" charset="0"/>
              </a:rPr>
              <a:t>To show the light on the path which leads you to acme.</a:t>
            </a:r>
          </a:p>
          <a:p>
            <a:pPr>
              <a:lnSpc>
                <a:spcPct val="107000"/>
              </a:lnSpc>
              <a:spcAft>
                <a:spcPts val="800"/>
              </a:spcAft>
            </a:pPr>
            <a:r>
              <a:rPr lang="en-US" sz="1600" b="1" dirty="0">
                <a:solidFill>
                  <a:srgbClr val="000000"/>
                </a:solidFill>
                <a:latin typeface="Cambria" panose="02040503050406030204" pitchFamily="18" charset="0"/>
                <a:cs typeface="Times New Roman" panose="02020603050405020304" pitchFamily="18" charset="0"/>
              </a:rPr>
              <a:t>To provide a better opportunity in least efforts of yours.</a:t>
            </a:r>
            <a:endParaRPr lang="en-IN" sz="1600" b="1" dirty="0">
              <a:solidFill>
                <a:srgbClr val="000000"/>
              </a:solidFill>
              <a:latin typeface="Cambria" panose="02040503050406030204" pitchFamily="18" charset="0"/>
              <a:cs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Placeholder 8" descr="A picture containing object that represents mission, goal&#10;">
            <a:extLst>
              <a:ext uri="{FF2B5EF4-FFF2-40B4-BE49-F238E27FC236}">
                <a16:creationId xmlns:a16="http://schemas.microsoft.com/office/drawing/2014/main"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30701" r="2" b="2295"/>
          <a:stretch/>
        </p:blipFill>
        <p:spPr>
          <a:xfrm>
            <a:off x="4080730" y="10"/>
            <a:ext cx="8111270" cy="6857988"/>
          </a:xfrm>
          <a:prstGeom prst="rect">
            <a:avLst/>
          </a:prstGeom>
        </p:spPr>
      </p:pic>
    </p:spTree>
    <p:extLst>
      <p:ext uri="{BB962C8B-B14F-4D97-AF65-F5344CB8AC3E}">
        <p14:creationId xmlns:p14="http://schemas.microsoft.com/office/powerpoint/2010/main" val="89322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Philosophy</a:t>
            </a:r>
          </a:p>
        </p:txBody>
      </p:sp>
      <p:pic>
        <p:nvPicPr>
          <p:cNvPr id="11"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20" y="10"/>
            <a:ext cx="4580077" cy="6857990"/>
          </a:xfrm>
          <a:prstGeom prst="rect">
            <a:avLst/>
          </a:prstGeom>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87313" indent="0">
              <a:buFont typeface="Calibri" panose="020F0502020204030204" pitchFamily="34" charset="0"/>
              <a:buNone/>
            </a:pPr>
            <a:r>
              <a:rPr lang="en-US" dirty="0">
                <a:latin typeface="+mj-lt"/>
              </a:rPr>
              <a:t>Don't complain.</a:t>
            </a:r>
          </a:p>
          <a:p>
            <a:pPr marL="87313" indent="0">
              <a:buFont typeface="Calibri" panose="020F0502020204030204" pitchFamily="34" charset="0"/>
              <a:buNone/>
            </a:pPr>
            <a:r>
              <a:rPr lang="en-US" dirty="0">
                <a:latin typeface="+mj-lt"/>
              </a:rPr>
              <a:t>Take the responsibility to solve the problem.</a:t>
            </a:r>
          </a:p>
        </p:txBody>
      </p:sp>
    </p:spTree>
    <p:extLst>
      <p:ext uri="{BB962C8B-B14F-4D97-AF65-F5344CB8AC3E}">
        <p14:creationId xmlns:p14="http://schemas.microsoft.com/office/powerpoint/2010/main" val="259689770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723</TotalTime>
  <Words>728</Words>
  <Application>Microsoft Office PowerPoint</Application>
  <PresentationFormat>Widescreen</PresentationFormat>
  <Paragraphs>119</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vt:lpstr>
      <vt:lpstr>Wingdings</vt:lpstr>
      <vt:lpstr>RetrospectVTI</vt:lpstr>
      <vt:lpstr>PowerPoint Presentation</vt:lpstr>
      <vt:lpstr>Neck Down Generation</vt:lpstr>
      <vt:lpstr>PowerPoint Presentation</vt:lpstr>
      <vt:lpstr>Agenda</vt:lpstr>
      <vt:lpstr>About  NDG</vt:lpstr>
      <vt:lpstr>About NDG</vt:lpstr>
      <vt:lpstr>Our Story</vt:lpstr>
      <vt:lpstr>Mission &amp; Vision</vt:lpstr>
      <vt:lpstr>Philosophy</vt:lpstr>
      <vt:lpstr>Our Products and Services</vt:lpstr>
      <vt:lpstr>Our consultancy</vt:lpstr>
      <vt:lpstr>Why NDG?</vt:lpstr>
      <vt:lpstr>MANPOWER SUPPLY</vt:lpstr>
      <vt:lpstr>Why NDG?</vt:lpstr>
      <vt:lpstr>Key Achievements</vt:lpstr>
      <vt:lpstr>2020 Results</vt:lpstr>
      <vt:lpstr>2020 Performance</vt:lpstr>
      <vt:lpstr>Survey Results (Job Opening)</vt:lpstr>
      <vt:lpstr>2021 Plans</vt:lpstr>
      <vt:lpstr>2020 Plans</vt:lpstr>
      <vt:lpstr>Aspirations</vt:lpstr>
      <vt:lpstr>New 2021 Initiatives</vt:lpstr>
      <vt:lpstr>Projects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Neck Down Generation</dc:title>
  <dc:creator>RAHUL MONDAL</dc:creator>
  <cp:lastModifiedBy>SUBHAJIT PAL</cp:lastModifiedBy>
  <cp:revision>72</cp:revision>
  <dcterms:created xsi:type="dcterms:W3CDTF">2021-02-17T15:00:30Z</dcterms:created>
  <dcterms:modified xsi:type="dcterms:W3CDTF">2021-08-02T06:47:12Z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