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0" Type="http://schemas.openxmlformats.org/officeDocument/2006/relationships/viewProps" Target="viewProps.xml"/><Relationship Id="rId2" Type="http://schemas.openxmlformats.org/officeDocument/2006/relationships/slide" Target="slides/slide1.xml"/><Relationship Id="rId19" Type="http://schemas.openxmlformats.org/officeDocument/2006/relationships/tableStyles" Target="tableStyles.xml"/><Relationship Id="rId18" Type="http://schemas.openxmlformats.org/officeDocument/2006/relationships/presProps" Target="presProps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2.jpe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1593067" y="991260"/>
            <a:ext cx="7395209" cy="4363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3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86105" algn="l" rtl="0" eaLnBrk="0">
              <a:lnSpc>
                <a:spcPct val="76000"/>
              </a:lnSpc>
              <a:tabLst/>
            </a:pPr>
            <a:r>
              <a:rPr sz="5400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INTRODUCTION TO</a:t>
            </a:r>
            <a:endParaRPr sz="54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6000"/>
              </a:lnSpc>
              <a:spcBef>
                <a:spcPts val="1553"/>
              </a:spcBef>
              <a:tabLst/>
            </a:pPr>
            <a:r>
              <a:rPr sz="5400" kern="0" spc="-9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CSS JAVASCRIPT</a:t>
            </a:r>
            <a:endParaRPr sz="5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50" algn="l" rtl="0" eaLnBrk="0">
              <a:lnSpc>
                <a:spcPct val="77000"/>
              </a:lnSpc>
              <a:spcBef>
                <a:spcPts val="811"/>
              </a:spcBef>
              <a:tabLst/>
            </a:pPr>
            <a:r>
              <a:rPr sz="2700" b="1" kern="0" spc="8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S.AISHA B</a:t>
            </a:r>
            <a:r>
              <a:rPr sz="2700" b="1" kern="0" spc="7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ANU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marL="123189" algn="l" rtl="0" eaLnBrk="0">
              <a:lnSpc>
                <a:spcPts val="3470"/>
              </a:lnSpc>
              <a:tabLst/>
            </a:pPr>
            <a:r>
              <a:rPr sz="2700" b="1" kern="0" spc="4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24524U18005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2554" algn="l" rtl="0" eaLnBrk="0">
              <a:lnSpc>
                <a:spcPct val="79000"/>
              </a:lnSpc>
              <a:spcBef>
                <a:spcPts val="819"/>
              </a:spcBef>
              <a:tabLst/>
            </a:pPr>
            <a:r>
              <a:rPr sz="2700" b="1" kern="0" spc="5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KARAN ARTS AND SCIEN</a:t>
            </a:r>
            <a:r>
              <a:rPr sz="2700" b="1" kern="0" spc="4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CE COLLEGE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635" algn="l" rtl="0" eaLnBrk="0">
              <a:lnSpc>
                <a:spcPct val="96000"/>
              </a:lnSpc>
              <a:spcBef>
                <a:spcPts val="5"/>
              </a:spcBef>
              <a:tabLst/>
            </a:pPr>
            <a:r>
              <a:rPr sz="2700" b="1" kern="0" spc="30" dirty="0">
                <a:solidFill>
                  <a:srgbClr val="7030A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THIRUVANNAMALAI.</a:t>
            </a:r>
            <a:endParaRPr sz="27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842593" cy="56661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6"/>
          <p:cNvSpPr/>
          <p:nvPr/>
        </p:nvSpPr>
        <p:spPr>
          <a:xfrm>
            <a:off x="763625" y="775309"/>
            <a:ext cx="6798309" cy="5353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kern="0" spc="-6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FEATURES OF JAVASCRIPT</a:t>
            </a:r>
            <a:r>
              <a:rPr sz="3600" kern="0" spc="-7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78000"/>
              </a:lnSpc>
              <a:spcBef>
                <a:spcPts val="1778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4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Scripting Language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78000"/>
              </a:lnSpc>
              <a:spcBef>
                <a:spcPts val="1850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Interpreter Based.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78000"/>
              </a:lnSpc>
              <a:spcBef>
                <a:spcPts val="1835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Event Han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dling.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8000"/>
              </a:lnSpc>
              <a:spcBef>
                <a:spcPts val="1855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4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Object-based scripting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language.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95000"/>
              </a:lnSpc>
              <a:spcBef>
                <a:spcPts val="1831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9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Case-sensitive.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95000"/>
              </a:lnSpc>
              <a:spcBef>
                <a:spcPts val="1194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7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In-build Fu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nction.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123314" algn="l" rtl="0" eaLnBrk="0">
              <a:lnSpc>
                <a:spcPct val="80000"/>
              </a:lnSpc>
              <a:spcBef>
                <a:spcPts val="1222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7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 Statement.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marL="1123314" algn="l" rtl="0" eaLnBrk="0">
              <a:lnSpc>
                <a:spcPct val="78000"/>
              </a:lnSpc>
              <a:spcBef>
                <a:spcPts val="4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Looping Stat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ement.</a:t>
            </a:r>
            <a:endParaRPr sz="32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74" name="textbox 74"/>
          <p:cNvSpPr/>
          <p:nvPr/>
        </p:nvSpPr>
        <p:spPr>
          <a:xfrm>
            <a:off x="760425" y="2407742"/>
            <a:ext cx="7657465" cy="38519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13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&lt;script&gt;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245745" algn="l" rtl="0" eaLnBrk="0">
              <a:lnSpc>
                <a:spcPct val="76000"/>
              </a:lnSpc>
              <a:spcBef>
                <a:spcPts val="1480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 myFun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ction()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268604" algn="l" rtl="0" eaLnBrk="0">
              <a:lnSpc>
                <a:spcPts val="3158"/>
              </a:lnSpc>
              <a:tabLst/>
            </a:pPr>
            <a:r>
              <a:rPr sz="18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473709" algn="l" rtl="0" eaLnBrk="0">
              <a:lnSpc>
                <a:spcPct val="79000"/>
              </a:lnSpc>
              <a:spcBef>
                <a:spcPts val="1491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alertk</a:t>
            </a:r>
            <a:r>
              <a:rPr sz="18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(“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helloworld</a:t>
            </a:r>
            <a:r>
              <a:rPr sz="18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”)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256540" algn="l" rtl="0" eaLnBrk="0">
              <a:lnSpc>
                <a:spcPct val="78000"/>
              </a:lnSpc>
              <a:spcBef>
                <a:spcPts val="1485"/>
              </a:spcBef>
              <a:tabLst/>
            </a:pPr>
            <a:r>
              <a:rPr sz="18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76000"/>
              </a:lnSpc>
              <a:spcBef>
                <a:spcPts val="1473"/>
              </a:spcBef>
              <a:tabLst/>
            </a:pP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&lt;/script&gt;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ts val="3156"/>
              </a:lnSpc>
              <a:tabLst/>
            </a:pP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&lt;body&gt;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241300" algn="l" rtl="0" eaLnBrk="0">
              <a:lnSpc>
                <a:spcPct val="79000"/>
              </a:lnSpc>
              <a:spcBef>
                <a:spcPts val="1505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&lt;p&gt;&lt;button onclick=“myFunction ()”&gt;Create a Dialog box&lt;/butto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n&gt;&lt;/p&gt;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9000"/>
              </a:lnSpc>
              <a:spcBef>
                <a:spcPts val="1450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&lt;p&gt;&lt;button onclick=“myFunction () “&gt;Create another Dialog box&lt;/butto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n&gt;&lt;/p&gt;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spcBef>
                <a:spcPts val="5"/>
              </a:spcBef>
              <a:tabLst/>
            </a:pP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&lt;/body&gt;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76" name="textbox 76"/>
          <p:cNvSpPr/>
          <p:nvPr/>
        </p:nvSpPr>
        <p:spPr>
          <a:xfrm>
            <a:off x="780084" y="774852"/>
            <a:ext cx="4434204" cy="4451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96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b="1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SIMPLE PRO</a:t>
            </a:r>
            <a:r>
              <a:rPr sz="3600" b="1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GRAM:</a:t>
            </a:r>
            <a:endParaRPr sz="36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82" name="textbox 82"/>
          <p:cNvSpPr/>
          <p:nvPr/>
        </p:nvSpPr>
        <p:spPr>
          <a:xfrm>
            <a:off x="766825" y="775309"/>
            <a:ext cx="5822315" cy="54521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b="1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USES: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80000"/>
              </a:lnSpc>
              <a:spcBef>
                <a:spcPts val="1781"/>
              </a:spcBef>
              <a:tabLst/>
            </a:pPr>
            <a:r>
              <a:rPr sz="1900" kern="0" spc="8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4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-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Websites.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78000"/>
              </a:lnSpc>
              <a:spcBef>
                <a:spcPts val="1569"/>
              </a:spcBef>
              <a:tabLst/>
            </a:pPr>
            <a:r>
              <a:rPr sz="1900" kern="0" spc="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 and Mobile</a:t>
            </a:r>
            <a:r>
              <a:rPr sz="2400" kern="0" spc="-1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Apps.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78000"/>
              </a:lnSpc>
              <a:spcBef>
                <a:spcPts val="1642"/>
              </a:spcBef>
              <a:tabLst/>
            </a:pPr>
            <a:r>
              <a:rPr sz="1900" kern="0" spc="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4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Desktop</a:t>
            </a:r>
            <a:r>
              <a:rPr sz="2400" kern="0" spc="-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Apps.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78000"/>
              </a:lnSpc>
              <a:spcBef>
                <a:spcPts val="1630"/>
              </a:spcBef>
              <a:tabLst/>
            </a:pPr>
            <a:r>
              <a:rPr sz="1900" kern="0" spc="4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  </a:t>
            </a:r>
            <a:r>
              <a:rPr sz="2400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Game Development.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78000"/>
              </a:lnSpc>
              <a:spcBef>
                <a:spcPts val="1627"/>
              </a:spcBef>
              <a:tabLst/>
            </a:pPr>
            <a:r>
              <a:rPr sz="1900" kern="0" spc="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  </a:t>
            </a:r>
            <a:r>
              <a:rPr sz="24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Single Page</a:t>
            </a:r>
            <a:r>
              <a:rPr sz="2400" kern="0" spc="-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Application.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80000"/>
              </a:lnSpc>
              <a:spcBef>
                <a:spcPts val="1653"/>
              </a:spcBef>
              <a:tabLst/>
            </a:pPr>
            <a:r>
              <a:rPr sz="1900" kern="0" spc="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 Visualization.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78000"/>
              </a:lnSpc>
              <a:spcBef>
                <a:spcPts val="1566"/>
              </a:spcBef>
              <a:tabLst/>
            </a:pPr>
            <a:r>
              <a:rPr sz="19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2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</a:t>
            </a:r>
            <a:r>
              <a:rPr sz="2400" kern="0" spc="-1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Apps.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55904" algn="l" rtl="0" eaLnBrk="0">
              <a:lnSpc>
                <a:spcPct val="94000"/>
              </a:lnSpc>
              <a:spcBef>
                <a:spcPts val="1646"/>
              </a:spcBef>
              <a:tabLst/>
            </a:pPr>
            <a:r>
              <a:rPr sz="1900" kern="0" spc="87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Interactive UX.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240029" indent="839469" algn="l" rtl="0" eaLnBrk="0">
              <a:lnSpc>
                <a:spcPct val="131000"/>
              </a:lnSpc>
              <a:spcBef>
                <a:spcPts val="224"/>
              </a:spcBef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sz="24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24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4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active</a:t>
            </a:r>
            <a:r>
              <a:rPr sz="24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400" kern="0" spc="-2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website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Function work.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84" name="picture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5226190" y="2307720"/>
            <a:ext cx="4549775" cy="33731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0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8904" algn="l" rtl="0" eaLnBrk="0">
              <a:lnSpc>
                <a:spcPct val="85000"/>
              </a:lnSpc>
              <a:spcBef>
                <a:spcPts val="1"/>
              </a:spcBef>
              <a:tabLst/>
            </a:pPr>
            <a:r>
              <a:rPr sz="3800" i="1" kern="0" spc="-1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Html, css and</a:t>
            </a:r>
            <a:endParaRPr sz="38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6000"/>
              </a:lnSpc>
              <a:spcBef>
                <a:spcPts val="660"/>
              </a:spcBef>
              <a:tabLst/>
            </a:pP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r>
              <a:rPr sz="3800" i="1" kern="0" spc="8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3800" i="1" kern="0" spc="38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</a:t>
            </a:r>
            <a:r>
              <a:rPr sz="3800" i="1" kern="0" spc="8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endParaRPr sz="3800" dirty="0">
              <a:latin typeface="Times New Roman"/>
              <a:ea typeface="Times New Roman"/>
              <a:cs typeface="Times New Roman"/>
            </a:endParaRPr>
          </a:p>
          <a:p>
            <a:pPr marL="103504" indent="4444" algn="l" rtl="0" eaLnBrk="0">
              <a:lnSpc>
                <a:spcPct val="100000"/>
              </a:lnSpc>
              <a:spcBef>
                <a:spcPts val="104"/>
              </a:spcBef>
              <a:tabLst/>
            </a:pP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creating </a:t>
            </a:r>
            <a:r>
              <a:rPr sz="3800" i="1" kern="0" spc="-1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website and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-2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 application,</a:t>
            </a:r>
            <a:r>
              <a:rPr sz="3800" i="1" kern="0" spc="28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-2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3800" i="1" kern="0" spc="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 application</a:t>
            </a:r>
            <a:r>
              <a:rPr sz="3800" i="1" kern="0" spc="-1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are</a:t>
            </a:r>
            <a:endParaRPr sz="3800" dirty="0">
              <a:latin typeface="Times New Roman"/>
              <a:ea typeface="Times New Roman"/>
              <a:cs typeface="Times New Roman"/>
            </a:endParaRPr>
          </a:p>
          <a:p>
            <a:pPr marL="109220" algn="l" rtl="0" eaLnBrk="0">
              <a:lnSpc>
                <a:spcPct val="78000"/>
              </a:lnSpc>
              <a:spcBef>
                <a:spcPts val="998"/>
              </a:spcBef>
              <a:tabLst/>
            </a:pPr>
            <a:r>
              <a:rPr sz="3800" i="1" kern="0" spc="-2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using day to</a:t>
            </a:r>
            <a:r>
              <a:rPr sz="3800" i="1" kern="0" spc="20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800" i="1" kern="0" spc="-20" dirty="0">
                <a:solidFill>
                  <a:srgbClr val="00B0F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life.</a:t>
            </a:r>
            <a:endParaRPr sz="38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90" name="picture 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384060" y="2436177"/>
            <a:ext cx="4397502" cy="3312159"/>
          </a:xfrm>
          <a:prstGeom prst="rect">
            <a:avLst/>
          </a:prstGeom>
        </p:spPr>
      </p:pic>
      <p:sp>
        <p:nvSpPr>
          <p:cNvPr id="94" name="textbox 94"/>
          <p:cNvSpPr/>
          <p:nvPr/>
        </p:nvSpPr>
        <p:spPr>
          <a:xfrm>
            <a:off x="1698117" y="775309"/>
            <a:ext cx="6573519" cy="9931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859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4000"/>
              </a:lnSpc>
              <a:tabLst/>
            </a:pPr>
            <a:r>
              <a:rPr sz="3600" b="1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COMPARISON OF HTML</a:t>
            </a:r>
            <a:r>
              <a:rPr sz="3600" b="1" kern="0" spc="-3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 CSS,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marL="1892300" algn="l" rtl="0" eaLnBrk="0">
              <a:lnSpc>
                <a:spcPts val="4404"/>
              </a:lnSpc>
              <a:tabLst/>
            </a:pPr>
            <a:r>
              <a:rPr sz="3600" b="1" kern="0" spc="-10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endParaRPr sz="36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  <p:pic>
        <p:nvPicPr>
          <p:cNvPr id="100" name="picture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291706" y="2076386"/>
            <a:ext cx="5619750" cy="3838575"/>
          </a:xfrm>
          <a:prstGeom prst="rect">
            <a:avLst/>
          </a:prstGeom>
        </p:spPr>
      </p:pic>
      <p:sp>
        <p:nvSpPr>
          <p:cNvPr id="102" name="textbox 102"/>
          <p:cNvSpPr/>
          <p:nvPr/>
        </p:nvSpPr>
        <p:spPr>
          <a:xfrm>
            <a:off x="6251410" y="2288085"/>
            <a:ext cx="3873500" cy="30543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6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98145" indent="-385445" algn="l" rtl="0" eaLnBrk="0">
              <a:lnSpc>
                <a:spcPct val="89000"/>
              </a:lnSpc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9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200" i="1" kern="0" spc="-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modern</a:t>
            </a:r>
            <a:r>
              <a:rPr sz="3200" i="1" kern="0" spc="3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i="1" kern="0" spc="-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Would</a:t>
            </a: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provide</a:t>
            </a:r>
            <a:r>
              <a:rPr sz="3200" i="1" kern="0" spc="2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“</a:t>
            </a: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422909" algn="l" rtl="0" eaLnBrk="0">
              <a:lnSpc>
                <a:spcPct val="77000"/>
              </a:lnSpc>
              <a:spcBef>
                <a:spcPts val="883"/>
              </a:spcBef>
              <a:tabLst/>
            </a:pP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APPLICATION</a:t>
            </a:r>
            <a:r>
              <a:rPr sz="3200" i="1" kern="0" spc="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”.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78000"/>
              </a:lnSpc>
              <a:spcBef>
                <a:spcPts val="1852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9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3200" i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ai applicati</a:t>
            </a:r>
            <a:r>
              <a:rPr sz="3200" i="1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algn="r" rtl="0" eaLnBrk="0">
              <a:lnSpc>
                <a:spcPct val="78000"/>
              </a:lnSpc>
              <a:spcBef>
                <a:spcPts val="839"/>
              </a:spcBef>
              <a:tabLst/>
            </a:pP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providing</a:t>
            </a:r>
            <a:r>
              <a:rPr sz="3200" i="1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multiple</a:t>
            </a:r>
            <a:r>
              <a:rPr sz="3200" i="1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i="1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ai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459105" algn="l" rtl="0" eaLnBrk="0">
              <a:lnSpc>
                <a:spcPct val="95000"/>
              </a:lnSpc>
              <a:spcBef>
                <a:spcPts val="848"/>
              </a:spcBef>
              <a:tabLst/>
            </a:pPr>
            <a:r>
              <a:rPr sz="3200" i="1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tools in</a:t>
            </a:r>
            <a:r>
              <a:rPr sz="3200" i="1" kern="0" spc="1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i="1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3200" i="1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i="1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</a:t>
            </a:r>
            <a:r>
              <a:rPr sz="3200" i="1" kern="0" spc="-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ser</a:t>
            </a:r>
            <a:endParaRPr sz="32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2022271" y="775309"/>
            <a:ext cx="5916295" cy="4445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1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b="1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REAL-TIME</a:t>
            </a:r>
            <a:r>
              <a:rPr sz="3600" b="1" kern="0" spc="-18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600" b="1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</a:t>
            </a:r>
            <a:r>
              <a:rPr sz="3600" b="1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LICATION</a:t>
            </a:r>
            <a:endParaRPr sz="3600" dirty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1119555" y="858418"/>
            <a:ext cx="7483475" cy="55359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92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513329" algn="l" rtl="0" eaLnBrk="0">
              <a:lnSpc>
                <a:spcPct val="81000"/>
              </a:lnSpc>
              <a:tabLst/>
            </a:pPr>
            <a:r>
              <a:rPr sz="3600" b="1" kern="0" spc="-20" dirty="0">
                <a:solidFill>
                  <a:srgbClr val="BC356F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CONCLUSION</a:t>
            </a:r>
            <a:endParaRPr sz="3600" dirty="0">
              <a:latin typeface="Trebuchet MS"/>
              <a:ea typeface="Trebuchet MS"/>
              <a:cs typeface="Trebuchet MS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1270" algn="l" rtl="0" eaLnBrk="0">
              <a:lnSpc>
                <a:spcPct val="97000"/>
              </a:lnSpc>
              <a:spcBef>
                <a:spcPts val="543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 Development is the backbone of</a:t>
            </a:r>
            <a:r>
              <a:rPr sz="1800" kern="0" spc="-1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creating interactive and user-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friendly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websites.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7779" indent="-2540" algn="l" rtl="0" eaLnBrk="0">
              <a:lnSpc>
                <a:spcPct val="89000"/>
              </a:lnSpc>
              <a:spcBef>
                <a:spcPts val="547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provides the structure, CSS enhances the design, and Ja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vaScript adds        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interacti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vity.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algn="l" rtl="0" eaLnBrk="0">
              <a:lnSpc>
                <a:spcPct val="78000"/>
              </a:lnSpc>
              <a:spcBef>
                <a:spcPts val="550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Together, they form the foundation of</a:t>
            </a:r>
            <a:r>
              <a:rPr sz="1800" kern="0" spc="-1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modern front-end web dev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elopment.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8415" indent="-5714" algn="l" rtl="0" eaLnBrk="0">
              <a:lnSpc>
                <a:spcPct val="89000"/>
              </a:lnSpc>
              <a:spcBef>
                <a:spcPts val="551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Understanding these technologies is essential for building real-world applications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like e-commerce sites, social media platform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s, and web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apps.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78000"/>
              </a:lnSpc>
              <a:spcBef>
                <a:spcPts val="4"/>
              </a:spcBef>
              <a:tabLst/>
            </a:pP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 short: HTML = Content, CSS =</a:t>
            </a:r>
            <a:r>
              <a:rPr sz="18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Sty</a:t>
            </a:r>
            <a:r>
              <a:rPr sz="1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le, JavaScript = Behavior.</a:t>
            </a:r>
            <a:endParaRPr sz="18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932291" y="0"/>
            <a:ext cx="3259708" cy="6857998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  <p:sp>
        <p:nvSpPr>
          <p:cNvPr id="114" name="textbox 114"/>
          <p:cNvSpPr/>
          <p:nvPr/>
        </p:nvSpPr>
        <p:spPr>
          <a:xfrm>
            <a:off x="790874" y="2134102"/>
            <a:ext cx="170814" cy="42583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63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3000"/>
              </a:lnSpc>
              <a:tabLst/>
            </a:pP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87000"/>
              </a:lnSpc>
              <a:spcBef>
                <a:spcPts val="429"/>
              </a:spcBef>
              <a:tabLst/>
            </a:pP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5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87000"/>
              </a:lnSpc>
              <a:spcBef>
                <a:spcPts val="421"/>
              </a:spcBef>
              <a:tabLst/>
            </a:pP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14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8000"/>
              </a:lnSpc>
              <a:tabLst/>
            </a:pPr>
            <a:endParaRPr sz="3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87000"/>
              </a:lnSpc>
              <a:spcBef>
                <a:spcPts val="3"/>
              </a:spcBef>
              <a:tabLst/>
            </a:pP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1400" kern="0" spc="6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endParaRPr sz="1400" dirty="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1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592951" y="1328737"/>
            <a:ext cx="5598921" cy="5302250"/>
          </a:xfrm>
          <a:prstGeom prst="rect">
            <a:avLst/>
          </a:prstGeom>
        </p:spPr>
      </p:pic>
      <p:sp>
        <p:nvSpPr>
          <p:cNvPr id="12" name="textbox 12"/>
          <p:cNvSpPr/>
          <p:nvPr/>
        </p:nvSpPr>
        <p:spPr>
          <a:xfrm>
            <a:off x="814835" y="2451173"/>
            <a:ext cx="3917315" cy="29330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2388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34290" algn="l" rtl="0" eaLnBrk="0">
              <a:lnSpc>
                <a:spcPct val="100000"/>
              </a:lnSpc>
              <a:tabLst/>
            </a:pP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Web</a:t>
            </a:r>
            <a:r>
              <a:rPr sz="2700" i="1" kern="0" spc="10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development</a:t>
            </a:r>
            <a:r>
              <a:rPr sz="2700" i="1" kern="0" spc="21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is</a:t>
            </a:r>
            <a:r>
              <a:rPr sz="2700" i="1" kern="0" spc="29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the </a:t>
            </a:r>
            <a:r>
              <a:rPr sz="2700" i="1" kern="0" spc="5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process of cre</a:t>
            </a:r>
            <a:r>
              <a:rPr sz="2700" i="1" kern="0" spc="4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ating and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</a:t>
            </a:r>
            <a:r>
              <a:rPr sz="2700" i="1" kern="0" spc="4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maintaining websites.</a:t>
            </a:r>
            <a:r>
              <a:rPr sz="2700" i="1" kern="0" spc="15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3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5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covers eve</a:t>
            </a:r>
            <a:r>
              <a:rPr sz="2700" i="1" kern="0" spc="4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rything from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  </a:t>
            </a:r>
            <a:r>
              <a:rPr sz="2700" i="1" kern="0" spc="4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designing how a site</a:t>
            </a:r>
            <a:endParaRPr sz="2700" dirty="0">
              <a:latin typeface="Trebuchet MS"/>
              <a:ea typeface="Trebuchet MS"/>
              <a:cs typeface="Trebuchet MS"/>
            </a:endParaRPr>
          </a:p>
          <a:p>
            <a:pPr marL="40005" algn="l" rtl="0" eaLnBrk="0">
              <a:lnSpc>
                <a:spcPct val="84000"/>
              </a:lnSpc>
              <a:spcBef>
                <a:spcPts val="640"/>
              </a:spcBef>
              <a:tabLst/>
            </a:pP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looks</a:t>
            </a:r>
            <a:r>
              <a:rPr sz="2700" i="1" kern="0" spc="28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to</a:t>
            </a:r>
            <a:r>
              <a:rPr sz="2700" i="1" kern="0" spc="8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making</a:t>
            </a:r>
            <a:r>
              <a:rPr sz="2700" i="1" kern="0" spc="22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it</a:t>
            </a:r>
            <a:r>
              <a:rPr sz="2700" i="1" kern="0" spc="19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 </a:t>
            </a:r>
            <a:r>
              <a:rPr sz="2700" i="1" kern="0" spc="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work</a:t>
            </a:r>
            <a:endParaRPr sz="2700" dirty="0">
              <a:latin typeface="Trebuchet MS"/>
              <a:ea typeface="Trebuchet MS"/>
              <a:cs typeface="Trebuchet MS"/>
            </a:endParaRPr>
          </a:p>
          <a:p>
            <a:pPr marL="15875" algn="l" rtl="0" eaLnBrk="0">
              <a:lnSpc>
                <a:spcPct val="84000"/>
              </a:lnSpc>
              <a:spcBef>
                <a:spcPts val="639"/>
              </a:spcBef>
              <a:tabLst/>
            </a:pPr>
            <a:r>
              <a:rPr sz="2700" i="1" kern="0" spc="5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smoothly and securel</a:t>
            </a:r>
            <a:r>
              <a:rPr sz="2700" i="1" kern="0" spc="40" dirty="0">
                <a:solidFill>
                  <a:srgbClr val="00B0F0">
                    <a:alpha val="100000"/>
                  </a:srgbClr>
                </a:solidFill>
                <a:latin typeface="Trebuchet MS"/>
                <a:ea typeface="Trebuchet MS"/>
                <a:cs typeface="Trebuchet MS"/>
              </a:rPr>
              <a:t>y</a:t>
            </a:r>
            <a:endParaRPr sz="2700" dirty="0">
              <a:latin typeface="Trebuchet MS"/>
              <a:ea typeface="Trebuchet MS"/>
              <a:cs typeface="Trebuchet MS"/>
            </a:endParaRPr>
          </a:p>
        </p:txBody>
      </p:sp>
      <p:sp>
        <p:nvSpPr>
          <p:cNvPr id="14" name="textbox 14"/>
          <p:cNvSpPr/>
          <p:nvPr/>
        </p:nvSpPr>
        <p:spPr>
          <a:xfrm>
            <a:off x="291604" y="712837"/>
            <a:ext cx="7818755" cy="3987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748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200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INTRODUCTION TO WEB DEVELOPMENT</a:t>
            </a:r>
            <a:endParaRPr sz="32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1155103" y="919995"/>
            <a:ext cx="7435215" cy="4980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633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18435" algn="l" rtl="0" eaLnBrk="0">
              <a:lnSpc>
                <a:spcPct val="77000"/>
              </a:lnSpc>
              <a:tabLst/>
            </a:pPr>
            <a:r>
              <a:rPr sz="3900" b="1" kern="0" spc="40" dirty="0">
                <a:solidFill>
                  <a:srgbClr val="0070C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endParaRPr sz="39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spcBef>
                <a:spcPts val="971"/>
              </a:spcBef>
              <a:tabLst/>
            </a:pPr>
            <a:r>
              <a:rPr sz="3200" kern="0" spc="-10" dirty="0">
                <a:solidFill>
                  <a:srgbClr val="F496CB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INTRODUCTION: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356870" indent="-327659" algn="l" rtl="0" eaLnBrk="0">
              <a:lnSpc>
                <a:spcPct val="89000"/>
              </a:lnSpc>
              <a:spcBef>
                <a:spcPts val="1845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32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stand</a:t>
            </a:r>
            <a:r>
              <a:rPr sz="32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32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hypertext</a:t>
            </a:r>
            <a:r>
              <a:rPr sz="32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markup              </a:t>
            </a:r>
            <a:r>
              <a:rPr sz="32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358140" indent="-328929" algn="l" rtl="0" eaLnBrk="0">
              <a:lnSpc>
                <a:spcPct val="89000"/>
              </a:lnSpc>
              <a:spcBef>
                <a:spcPts val="1843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9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is the standard</a:t>
            </a:r>
            <a:r>
              <a:rPr sz="32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markup language for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creating webpage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29209" algn="l" rtl="0" eaLnBrk="0">
              <a:lnSpc>
                <a:spcPct val="95000"/>
              </a:lnSpc>
              <a:spcBef>
                <a:spcPts val="1848"/>
              </a:spcBef>
              <a:tabLst/>
            </a:pPr>
            <a:r>
              <a:rPr sz="2500" kern="0" spc="11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500" kern="0" spc="-19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describes the structure of</a:t>
            </a:r>
            <a:r>
              <a:rPr sz="3200" kern="0" spc="-2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 web</a:t>
            </a:r>
            <a:endParaRPr sz="3200" dirty="0">
              <a:latin typeface="Times New Roman"/>
              <a:ea typeface="Times New Roman"/>
              <a:cs typeface="Times New Roman"/>
            </a:endParaRPr>
          </a:p>
          <a:p>
            <a:pPr marL="344170" algn="l" rtl="0" eaLnBrk="0">
              <a:lnSpc>
                <a:spcPct val="78000"/>
              </a:lnSpc>
              <a:spcBef>
                <a:spcPts val="200"/>
              </a:spcBef>
              <a:tabLst/>
            </a:pPr>
            <a:r>
              <a:rPr sz="32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page</a:t>
            </a:r>
            <a:endParaRPr sz="32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5172811" y="2401341"/>
            <a:ext cx="3994150" cy="40119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21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955039" algn="l" rtl="0" eaLnBrk="0">
              <a:lnSpc>
                <a:spcPct val="76000"/>
              </a:lnSpc>
              <a:tabLst/>
            </a:pPr>
            <a:r>
              <a:rPr sz="2400" b="1" kern="0" spc="-10" dirty="0">
                <a:solidFill>
                  <a:srgbClr val="00206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DESCRIPTION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spcBef>
                <a:spcPts val="725"/>
              </a:spcBef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documen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 type.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ts val="3876"/>
              </a:lnSpc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hyperli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nk.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95000"/>
              </a:lnSpc>
              <a:spcBef>
                <a:spcPts val="1697"/>
              </a:spcBef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bold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text.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133000"/>
              </a:lnSpc>
              <a:spcBef>
                <a:spcPts val="152"/>
              </a:spcBef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‘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sbody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sin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gle</a:t>
            </a:r>
            <a:r>
              <a:rPr sz="24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line break.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clickables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button.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6"/>
              </a:spcBef>
              <a:tabLst/>
            </a:pP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Defines a section</a:t>
            </a:r>
            <a:r>
              <a:rPr sz="24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" name="textbox 28"/>
          <p:cNvSpPr/>
          <p:nvPr/>
        </p:nvSpPr>
        <p:spPr>
          <a:xfrm>
            <a:off x="764082" y="775309"/>
            <a:ext cx="2686685" cy="56381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1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kern="0" spc="-6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TAGS: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611630" algn="l" rtl="0" eaLnBrk="0">
              <a:lnSpc>
                <a:spcPct val="76000"/>
              </a:lnSpc>
              <a:spcBef>
                <a:spcPts val="722"/>
              </a:spcBef>
              <a:tabLst/>
            </a:pPr>
            <a:r>
              <a:rPr sz="2400" b="1" kern="0" spc="-60" dirty="0">
                <a:solidFill>
                  <a:srgbClr val="00206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TAGS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01320" algn="l" rtl="0" eaLnBrk="0">
              <a:lnSpc>
                <a:spcPct val="94000"/>
              </a:lnSpc>
              <a:spcBef>
                <a:spcPts val="722"/>
              </a:spcBef>
              <a:tabLst/>
            </a:pPr>
            <a:r>
              <a:rPr sz="1900" kern="0" spc="15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&lt;!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DOCTYPE</a:t>
            </a:r>
            <a:r>
              <a:rPr sz="2400" kern="0" spc="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401320" algn="l" rtl="0" eaLnBrk="0">
              <a:lnSpc>
                <a:spcPct val="76000"/>
              </a:lnSpc>
              <a:spcBef>
                <a:spcPts val="1148"/>
              </a:spcBef>
              <a:tabLst/>
            </a:pPr>
            <a:r>
              <a:rPr sz="1900" kern="0" spc="2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&lt;a&gt;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401320" algn="l" rtl="0" eaLnBrk="0">
              <a:lnSpc>
                <a:spcPts val="3889"/>
              </a:lnSpc>
              <a:tabLst/>
            </a:pPr>
            <a:r>
              <a:rPr sz="1900" kern="0" spc="2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2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&lt;b&gt;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401320" algn="l" rtl="0" eaLnBrk="0">
              <a:lnSpc>
                <a:spcPct val="78000"/>
              </a:lnSpc>
              <a:spcBef>
                <a:spcPts val="1688"/>
              </a:spcBef>
              <a:tabLst/>
            </a:pPr>
            <a:r>
              <a:rPr sz="1900" kern="0" spc="2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2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body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401320" algn="l" rtl="0" eaLnBrk="0">
              <a:lnSpc>
                <a:spcPct val="95000"/>
              </a:lnSpc>
              <a:spcBef>
                <a:spcPts val="1626"/>
              </a:spcBef>
              <a:tabLst/>
            </a:pPr>
            <a:r>
              <a:rPr sz="1900" kern="0" spc="2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2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br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401320" algn="l" rtl="0" eaLnBrk="0">
              <a:lnSpc>
                <a:spcPct val="95000"/>
              </a:lnSpc>
              <a:spcBef>
                <a:spcPts val="1154"/>
              </a:spcBef>
              <a:tabLst/>
            </a:pPr>
            <a:r>
              <a:rPr sz="1900" kern="0" spc="28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2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button</a:t>
            </a:r>
            <a:r>
              <a:rPr sz="2400" kern="0" spc="2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01320" algn="l" rtl="0" eaLnBrk="0">
              <a:lnSpc>
                <a:spcPct val="95000"/>
              </a:lnSpc>
              <a:spcBef>
                <a:spcPts val="6"/>
              </a:spcBef>
              <a:tabLst/>
            </a:pPr>
            <a:r>
              <a:rPr sz="1900" kern="0" spc="27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55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400" kern="0" spc="2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div</a:t>
            </a:r>
            <a:r>
              <a:rPr sz="2400" kern="0" spc="2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785113" y="775309"/>
            <a:ext cx="8772525" cy="2504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STRUCTURE OF </a:t>
            </a:r>
            <a:r>
              <a:rPr sz="3600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8000"/>
              </a:lnSpc>
              <a:spcBef>
                <a:spcPts val="550"/>
              </a:spcBef>
              <a:tabLst/>
            </a:pP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must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start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type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declaration</a:t>
            </a:r>
            <a:r>
              <a:rPr sz="1800" kern="0" spc="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&lt;!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DOCTYPE</a:t>
            </a:r>
            <a:r>
              <a:rPr sz="1800" kern="0" spc="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464184" algn="l" rtl="0" eaLnBrk="0">
              <a:lnSpc>
                <a:spcPct val="78000"/>
              </a:lnSpc>
              <a:spcBef>
                <a:spcPts val="1471"/>
              </a:spcBef>
              <a:tabLst/>
            </a:pP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itself</a:t>
            </a:r>
            <a:r>
              <a:rPr sz="1800" kern="0" spc="-1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begins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&lt;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ends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With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1800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1800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marL="464184" algn="l" rtl="0" eaLnBrk="0">
              <a:lnSpc>
                <a:spcPct val="78000"/>
              </a:lnSpc>
              <a:spcBef>
                <a:spcPts val="1483"/>
              </a:spcBef>
              <a:tabLst/>
            </a:pPr>
            <a:r>
              <a:rPr sz="14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4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visible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part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1800" kern="0" spc="-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document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between</a:t>
            </a:r>
            <a:r>
              <a:rPr sz="18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&lt;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body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 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</a:t>
            </a:r>
            <a:r>
              <a:rPr sz="1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body</a:t>
            </a:r>
            <a:r>
              <a:rPr sz="1800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1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453390" algn="l" rtl="0" eaLnBrk="0">
              <a:lnSpc>
                <a:spcPct val="77000"/>
              </a:lnSpc>
              <a:spcBef>
                <a:spcPts val="5"/>
              </a:spcBef>
              <a:tabLst/>
            </a:pPr>
            <a:r>
              <a:rPr sz="1800" b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Example:</a:t>
            </a:r>
            <a:endParaRPr sz="18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36061" y="3645814"/>
            <a:ext cx="5601080" cy="301752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968207" y="2939262"/>
            <a:ext cx="8247380" cy="3012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83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language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use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style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webpage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12700" algn="l" rtl="0" eaLnBrk="0">
              <a:lnSpc>
                <a:spcPct val="78000"/>
              </a:lnSpc>
              <a:spcBef>
                <a:spcPts val="1630"/>
              </a:spcBef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stands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for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Cascading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style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sheets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334645" indent="-321945" algn="l" rtl="0" eaLnBrk="0">
              <a:lnSpc>
                <a:spcPct val="89000"/>
              </a:lnSpc>
              <a:spcBef>
                <a:spcPts val="1638"/>
              </a:spcBef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describeshow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element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to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displayed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screen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paper, or in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other media.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334645" indent="-321945" algn="l" rtl="0" eaLnBrk="0">
              <a:lnSpc>
                <a:spcPct val="89000"/>
              </a:lnSpc>
              <a:spcBef>
                <a:spcPts val="1637"/>
              </a:spcBef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save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lot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400" kern="0" spc="-2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work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If</a:t>
            </a:r>
            <a:r>
              <a:rPr sz="2400" kern="0" spc="-1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can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control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layout</a:t>
            </a:r>
            <a:r>
              <a:rPr sz="24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400" kern="0" spc="-2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multiple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web  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page all</a:t>
            </a:r>
            <a:r>
              <a:rPr sz="2400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at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onc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40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External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stylesheet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are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stored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in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files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4" name="textbox 44"/>
          <p:cNvSpPr/>
          <p:nvPr/>
        </p:nvSpPr>
        <p:spPr>
          <a:xfrm>
            <a:off x="951991" y="818438"/>
            <a:ext cx="4596765" cy="1444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76000"/>
              </a:lnSpc>
              <a:tabLst/>
            </a:pPr>
            <a:r>
              <a:rPr sz="4800" b="1" kern="0" spc="-6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endParaRPr sz="4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0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2400" b="1" kern="0" spc="-10" dirty="0">
                <a:solidFill>
                  <a:srgbClr val="F496CB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NTRODUCTION: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638962" y="446506"/>
            <a:ext cx="7228205" cy="5988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666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844" algn="l" rtl="0" eaLnBrk="0">
              <a:lnSpc>
                <a:spcPct val="76000"/>
              </a:lnSpc>
              <a:tabLst/>
            </a:pPr>
            <a:r>
              <a:rPr sz="3600" b="1" kern="0" spc="-6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SYNTAX: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669" algn="l" rtl="0" eaLnBrk="0">
              <a:lnSpc>
                <a:spcPct val="95000"/>
              </a:lnSpc>
              <a:spcBef>
                <a:spcPts val="722"/>
              </a:spcBef>
              <a:tabLst/>
            </a:pPr>
            <a:r>
              <a:rPr sz="1900" kern="0" spc="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1900" kern="0" spc="10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 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Selected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rule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consists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of</a:t>
            </a:r>
            <a:r>
              <a:rPr sz="2400" kern="0" spc="-1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selector</a:t>
            </a:r>
            <a:r>
              <a:rPr sz="2400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declaration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348615" algn="l" rtl="0" eaLnBrk="0">
              <a:lnSpc>
                <a:spcPct val="76000"/>
              </a:lnSpc>
              <a:spcBef>
                <a:spcPts val="152"/>
              </a:spcBef>
              <a:tabLst/>
            </a:pPr>
            <a:r>
              <a:rPr sz="24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black</a:t>
            </a:r>
            <a:r>
              <a:rPr sz="2400" kern="0" spc="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693419" algn="l" rtl="0" eaLnBrk="0">
              <a:lnSpc>
                <a:spcPts val="3357"/>
              </a:lnSpc>
              <a:tabLst/>
            </a:pP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h1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962660" algn="l" rtl="0" eaLnBrk="0">
              <a:lnSpc>
                <a:spcPct val="76000"/>
              </a:lnSpc>
              <a:spcBef>
                <a:spcPts val="721"/>
              </a:spcBef>
              <a:tabLst/>
            </a:pPr>
            <a:r>
              <a:rPr sz="2400" kern="0" spc="-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r>
              <a:rPr sz="2400" kern="0" spc="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          </a:t>
            </a:r>
            <a:r>
              <a:rPr sz="2400" kern="0" spc="-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Color: red;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855980" algn="l" rtl="0" eaLnBrk="0">
              <a:lnSpc>
                <a:spcPts val="3876"/>
              </a:lnSpc>
              <a:tabLst/>
            </a:pP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fout-size:</a:t>
            </a:r>
            <a:r>
              <a:rPr sz="2400" kern="0" spc="2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12 px;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946785" algn="l" rtl="0" eaLnBrk="0">
              <a:lnSpc>
                <a:spcPct val="78000"/>
              </a:lnSpc>
              <a:spcBef>
                <a:spcPts val="1688"/>
              </a:spcBef>
              <a:tabLst/>
            </a:pP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5000"/>
              </a:lnSpc>
              <a:spcBef>
                <a:spcPts val="728"/>
              </a:spcBef>
              <a:tabLst/>
            </a:pPr>
            <a:r>
              <a:rPr sz="2400" kern="0" spc="-10" dirty="0">
                <a:solidFill>
                  <a:srgbClr val="0070C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EXPLAINED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: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854710" algn="l" rtl="0" eaLnBrk="0">
              <a:lnSpc>
                <a:spcPct val="95000"/>
              </a:lnSpc>
              <a:spcBef>
                <a:spcPts val="1140"/>
              </a:spcBef>
              <a:tabLst/>
            </a:pPr>
            <a:r>
              <a:rPr sz="2400" b="1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h1 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kern="0" spc="9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</a:t>
            </a:r>
            <a:r>
              <a:rPr sz="2400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selected in</a:t>
            </a:r>
            <a:r>
              <a:rPr sz="2400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marL="856614" algn="l" rtl="0" eaLnBrk="0">
              <a:lnSpc>
                <a:spcPct val="78000"/>
              </a:lnSpc>
              <a:spcBef>
                <a:spcPts val="1157"/>
              </a:spcBef>
              <a:tabLst/>
            </a:pP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Color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 property, and </a:t>
            </a: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red 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</a:t>
            </a:r>
            <a:r>
              <a:rPr sz="2400" kern="0" spc="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value</a:t>
            </a:r>
            <a:r>
              <a:rPr sz="24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24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4000"/>
              </a:lnSpc>
              <a:tabLst/>
            </a:pPr>
            <a:endParaRPr sz="13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87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54075" algn="l" rtl="0" eaLnBrk="0">
              <a:lnSpc>
                <a:spcPct val="78000"/>
              </a:lnSpc>
              <a:tabLst/>
            </a:pP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fout-size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 property, and</a:t>
            </a:r>
            <a:r>
              <a:rPr sz="2400" kern="0" spc="1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400" b="1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12 px </a:t>
            </a:r>
            <a:r>
              <a:rPr sz="24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is values.</a:t>
            </a:r>
            <a:endParaRPr sz="24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56" name="textbox 56"/>
          <p:cNvSpPr/>
          <p:nvPr/>
        </p:nvSpPr>
        <p:spPr>
          <a:xfrm>
            <a:off x="780084" y="774852"/>
            <a:ext cx="4611370" cy="59963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96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6000"/>
              </a:lnSpc>
              <a:tabLst/>
            </a:pPr>
            <a:r>
              <a:rPr sz="3600" b="1" kern="0" spc="-1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STYLING EXAM</a:t>
            </a:r>
            <a:r>
              <a:rPr sz="3600" b="1" kern="0" spc="-2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PLE: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3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1129" algn="l" rtl="0" eaLnBrk="0">
              <a:lnSpc>
                <a:spcPct val="76000"/>
              </a:lnSpc>
              <a:spcBef>
                <a:spcPts val="251"/>
              </a:spcBef>
              <a:tabLst/>
            </a:pP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&lt;!DOCTYPE 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151129" algn="l" rtl="0" eaLnBrk="0">
              <a:lnSpc>
                <a:spcPts val="1968"/>
              </a:lnSpc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01295" algn="l" rtl="0" eaLnBrk="0">
              <a:lnSpc>
                <a:spcPct val="76000"/>
              </a:lnSpc>
              <a:spcBef>
                <a:spcPts val="1226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head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53365" algn="l" rtl="0" eaLnBrk="0">
              <a:lnSpc>
                <a:spcPts val="1956"/>
              </a:lnSpc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&lt;style&gt;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2259" algn="l" rtl="0" eaLnBrk="0">
              <a:lnSpc>
                <a:spcPts val="557"/>
              </a:lnSpc>
              <a:spcBef>
                <a:spcPts val="243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h1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15595" algn="l" rtl="0" eaLnBrk="0">
              <a:lnSpc>
                <a:spcPts val="2129"/>
              </a:lnSpc>
              <a:tabLst/>
            </a:pPr>
            <a:r>
              <a:rPr sz="8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{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55600" algn="l" rtl="0" eaLnBrk="0">
              <a:lnSpc>
                <a:spcPct val="82000"/>
              </a:lnSpc>
              <a:spcBef>
                <a:spcPts val="1240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color: red;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53059" algn="l" rtl="0" eaLnBrk="0">
              <a:lnSpc>
                <a:spcPct val="76000"/>
              </a:lnSpc>
              <a:spcBef>
                <a:spcPts val="1168"/>
              </a:spcBef>
              <a:tabLst/>
            </a:pP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text-align: cent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10515" algn="l" rtl="0" eaLnBrk="0">
              <a:lnSpc>
                <a:spcPts val="1956"/>
              </a:lnSpc>
              <a:tabLst/>
            </a:pPr>
            <a:r>
              <a:rPr sz="8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01625" algn="l" rtl="0" eaLnBrk="0">
              <a:lnSpc>
                <a:spcPct val="78000"/>
              </a:lnSpc>
              <a:spcBef>
                <a:spcPts val="1241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p{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55600" algn="l" rtl="0" eaLnBrk="0">
              <a:lnSpc>
                <a:spcPct val="82000"/>
              </a:lnSpc>
              <a:spcBef>
                <a:spcPts val="1208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color:blue;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53059" algn="l" rtl="0" eaLnBrk="0">
              <a:lnSpc>
                <a:spcPct val="76000"/>
              </a:lnSpc>
              <a:spcBef>
                <a:spcPts val="1168"/>
              </a:spcBef>
              <a:tabLst/>
            </a:pP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text-align: cent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er;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10515" algn="l" rtl="0" eaLnBrk="0">
              <a:lnSpc>
                <a:spcPts val="1967"/>
              </a:lnSpc>
              <a:tabLst/>
            </a:pPr>
            <a:r>
              <a:rPr sz="800" kern="0" spc="-2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}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53365" algn="l" rtl="0" eaLnBrk="0">
              <a:lnSpc>
                <a:spcPct val="76000"/>
              </a:lnSpc>
              <a:spcBef>
                <a:spcPts val="1226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&lt;/style&gt;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01295" algn="l" rtl="0" eaLnBrk="0">
              <a:lnSpc>
                <a:spcPts val="1956"/>
              </a:lnSpc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head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01295" algn="l" rtl="0" eaLnBrk="0">
              <a:lnSpc>
                <a:spcPts val="1970"/>
              </a:lnSpc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body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03529" algn="l" rtl="0" eaLnBrk="0">
              <a:lnSpc>
                <a:spcPct val="78000"/>
              </a:lnSpc>
              <a:spcBef>
                <a:spcPts val="1227"/>
              </a:spcBef>
              <a:tabLst/>
            </a:pP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&lt;h1&gt;My First Browser&lt;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/h1&gt;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303529" algn="l" rtl="0" eaLnBrk="0">
              <a:lnSpc>
                <a:spcPct val="76000"/>
              </a:lnSpc>
              <a:spcBef>
                <a:spcPts val="1207"/>
              </a:spcBef>
              <a:tabLst/>
            </a:pP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&lt;p&gt;The Browser useing appreciate Prous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sing&lt;/p&gt;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marL="201295" algn="l" rtl="0" eaLnBrk="0">
              <a:lnSpc>
                <a:spcPts val="1968"/>
              </a:lnSpc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body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1129" algn="l" rtl="0" eaLnBrk="0">
              <a:lnSpc>
                <a:spcPct val="95000"/>
              </a:lnSpc>
              <a:spcBef>
                <a:spcPts val="1"/>
              </a:spcBef>
              <a:tabLst/>
            </a:pP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&lt;/</a:t>
            </a:r>
            <a:r>
              <a:rPr sz="800" kern="0" spc="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</a:t>
            </a:r>
            <a:r>
              <a:rPr sz="800" kern="0" spc="-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&gt;</a:t>
            </a:r>
            <a:endParaRPr sz="8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20546" y="0"/>
            <a:ext cx="4771453" cy="685799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761285" y="775309"/>
            <a:ext cx="8212455" cy="45446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124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23539" algn="l" rtl="0" eaLnBrk="0">
              <a:lnSpc>
                <a:spcPct val="76000"/>
              </a:lnSpc>
              <a:tabLst/>
            </a:pPr>
            <a:r>
              <a:rPr sz="3600" kern="0" spc="-100" dirty="0">
                <a:solidFill>
                  <a:srgbClr val="EB3D9F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JAVASCRIPT</a:t>
            </a:r>
            <a:endParaRPr sz="36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78000"/>
              </a:lnSpc>
              <a:spcBef>
                <a:spcPts val="816"/>
              </a:spcBef>
              <a:tabLst/>
            </a:pPr>
            <a:r>
              <a:rPr sz="2700" b="1" kern="0" spc="50" dirty="0">
                <a:solidFill>
                  <a:srgbClr val="0070C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NRODUCTION: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79000"/>
              </a:lnSpc>
              <a:spcBef>
                <a:spcPts val="813"/>
              </a:spcBef>
              <a:tabLst/>
            </a:pPr>
            <a:r>
              <a:rPr sz="2200" kern="0" spc="103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</a:t>
            </a:r>
            <a:r>
              <a:rPr sz="2200" kern="0" spc="15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 </a:t>
            </a:r>
            <a:r>
              <a:rPr sz="2700" b="1" kern="0" spc="5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Javascript is the progr</a:t>
            </a:r>
            <a:r>
              <a:rPr sz="2700" b="1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amming language of</a:t>
            </a:r>
            <a:r>
              <a:rPr sz="2700" b="1" kern="0" spc="-1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the web.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79000"/>
              </a:lnSpc>
              <a:spcBef>
                <a:spcPts val="816"/>
              </a:spcBef>
              <a:tabLst/>
            </a:pPr>
            <a:r>
              <a:rPr sz="2200" kern="0" spc="7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 </a:t>
            </a:r>
            <a:r>
              <a:rPr sz="2700" b="1" kern="0" spc="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 can upda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te and</a:t>
            </a:r>
            <a:r>
              <a:rPr sz="2700" b="1" kern="0" spc="14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change</a:t>
            </a:r>
            <a:r>
              <a:rPr sz="2700" b="1" kern="0" spc="8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both</a:t>
            </a:r>
            <a:r>
              <a:rPr sz="2700" b="1" kern="0" spc="10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HTML and</a:t>
            </a:r>
            <a:r>
              <a:rPr sz="2700" b="1" kern="0" spc="13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CSS.</a:t>
            </a:r>
            <a:endParaRPr sz="2700" dirty="0">
              <a:latin typeface="Times New Roman"/>
              <a:ea typeface="Times New Roman"/>
              <a:cs typeface="Times New Roma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31115" algn="l" rtl="0" eaLnBrk="0">
              <a:lnSpc>
                <a:spcPct val="79000"/>
              </a:lnSpc>
              <a:spcBef>
                <a:spcPts val="7"/>
              </a:spcBef>
              <a:tabLst/>
            </a:pPr>
            <a:r>
              <a:rPr sz="2200" kern="0" spc="60" dirty="0">
                <a:solidFill>
                  <a:srgbClr val="EB3D9F">
                    <a:alpha val="100000"/>
                  </a:srgbClr>
                </a:solidFill>
                <a:latin typeface="Arial"/>
                <a:ea typeface="Arial"/>
                <a:cs typeface="Arial"/>
              </a:rPr>
              <a:t>r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It can calculate, manipulate</a:t>
            </a:r>
            <a:r>
              <a:rPr sz="2700" b="1" kern="0" spc="17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and validate</a:t>
            </a:r>
            <a:r>
              <a:rPr sz="2700" b="1" kern="0" spc="11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700" b="1" kern="0" spc="60" dirty="0">
                <a:solidFill>
                  <a:srgbClr val="404040">
                    <a:alpha val="100000"/>
                  </a:srgbClr>
                </a:solidFill>
                <a:latin typeface="Times New Roman"/>
                <a:ea typeface="Times New Roman"/>
                <a:cs typeface="Times New Roman"/>
              </a:rPr>
              <a:t>data.</a:t>
            </a:r>
            <a:endParaRPr sz="2700" dirty="0">
              <a:latin typeface="Times New Roman"/>
              <a:ea typeface="Times New Roman"/>
              <a:cs typeface="Times New Roman"/>
            </a:endParaRPr>
          </a:p>
        </p:txBody>
      </p:sp>
      <p:pic>
        <p:nvPicPr>
          <p:cNvPr id="64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4013200"/>
            <a:ext cx="448729" cy="28447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Microsoft® PowerPoint® LTSC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sroja2004.s@gmail.com</dc:creator>
  <dcterms:created xsi:type="dcterms:W3CDTF">2025-09-08T19:21:41Z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2025-09-20T13:22:54</vt:filetime>
  </property>
</Properties>
</file>