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Fira Sans Extra Condense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Italic.fntdata"/><Relationship Id="rId30" Type="http://schemas.openxmlformats.org/officeDocument/2006/relationships/font" Target="fonts/FiraSansExtraCondense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9b1e607b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9b1e607b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b830e60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b830e60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returning customers is less while the delay time become long.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d87e8d5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d87e8d5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churn rate is more for new users.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d9f23d4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d9f23d4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if the user will exchange inside or out side her/his country that will not affect the churn rate. We can see that more users are in Europe and North America, while the market is growing in Asia Pacific. For North America, the users whom exchange outside the country will churn more than whom </a:t>
            </a:r>
            <a:r>
              <a:rPr lang="en"/>
              <a:t>exchange</a:t>
            </a:r>
            <a:r>
              <a:rPr lang="en"/>
              <a:t> inside. While in </a:t>
            </a:r>
            <a:r>
              <a:rPr lang="en">
                <a:solidFill>
                  <a:schemeClr val="dk1"/>
                </a:solidFill>
              </a:rPr>
              <a:t>Asia Pacific, the users whom exchange inside the country will churn more than whom exchange outside. However, other countries have less users to produce accurate analysis.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b830e60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b830e60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b830e60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b830e60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whom face more canceled exchanges, they will chun more.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b830e60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b830e60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595959"/>
              </a:buClr>
              <a:buSzPts val="1600"/>
              <a:buFont typeface="Fira Sans Extra Condensed"/>
              <a:buChar char="-"/>
            </a:pPr>
            <a:r>
              <a:rPr lang="en" sz="1600">
                <a:solidFill>
                  <a:srgbClr val="595959"/>
                </a:solidFill>
                <a:latin typeface="Fira Sans Extra Condensed"/>
                <a:ea typeface="Fira Sans Extra Condensed"/>
                <a:cs typeface="Fira Sans Extra Condensed"/>
                <a:sym typeface="Fira Sans Extra Condensed"/>
              </a:rPr>
              <a:t>For each cancellation, both parties need to complete a cancellation survey to identify the reasons of cancellation (we will encourage them by giving 15 guest points)</a:t>
            </a:r>
            <a:endParaRPr sz="1600">
              <a:solidFill>
                <a:srgbClr val="595959"/>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Clr>
                <a:schemeClr val="dk1"/>
              </a:buClr>
              <a:buSzPts val="1100"/>
              <a:buFont typeface="Arial"/>
              <a:buNone/>
            </a:pPr>
            <a:r>
              <a:t/>
            </a:r>
            <a:endParaRPr sz="1600">
              <a:solidFill>
                <a:srgbClr val="595959"/>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rgbClr val="595959"/>
              </a:buClr>
              <a:buSzPts val="1600"/>
              <a:buFont typeface="Fira Sans Extra Condensed"/>
              <a:buChar char="-"/>
            </a:pPr>
            <a:r>
              <a:rPr lang="en" sz="1600">
                <a:solidFill>
                  <a:srgbClr val="595959"/>
                </a:solidFill>
                <a:latin typeface="Fira Sans Extra Condensed"/>
                <a:ea typeface="Fira Sans Extra Condensed"/>
                <a:cs typeface="Fira Sans Extra Condensed"/>
                <a:sym typeface="Fira Sans Extra Condensed"/>
              </a:rPr>
              <a:t>If the user experience cancellation more than 60%, they will have to fill a forum for compensation</a:t>
            </a:r>
            <a:endParaRPr sz="1600">
              <a:solidFill>
                <a:srgbClr val="595959"/>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rgbClr val="595959"/>
              </a:buClr>
              <a:buSzPts val="1600"/>
              <a:buFont typeface="Fira Sans Extra Condensed"/>
              <a:buChar char="-"/>
            </a:pPr>
            <a:r>
              <a:t/>
            </a:r>
            <a:endParaRPr/>
          </a:p>
          <a:p>
            <a:pPr indent="0" lvl="0" marL="457200" rtl="0" algn="l">
              <a:spcBef>
                <a:spcPts val="0"/>
              </a:spcBef>
              <a:spcAft>
                <a:spcPts val="0"/>
              </a:spcAft>
              <a:buClr>
                <a:schemeClr val="dk1"/>
              </a:buClr>
              <a:buSzPts val="1100"/>
              <a:buFont typeface="Arial"/>
              <a:buNone/>
            </a:pPr>
            <a:r>
              <a:t/>
            </a:r>
            <a:endParaRPr sz="1600">
              <a:solidFill>
                <a:srgbClr val="595959"/>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rgbClr val="595959"/>
              </a:buClr>
              <a:buSzPts val="1600"/>
              <a:buFont typeface="Fira Sans Extra Condensed"/>
              <a:buChar char="-"/>
            </a:pPr>
            <a:r>
              <a:rPr lang="en" sz="1600">
                <a:solidFill>
                  <a:srgbClr val="595959"/>
                </a:solidFill>
                <a:latin typeface="Fira Sans Extra Condensed"/>
                <a:ea typeface="Fira Sans Extra Condensed"/>
                <a:cs typeface="Fira Sans Extra Condensed"/>
                <a:sym typeface="Fira Sans Extra Condensed"/>
              </a:rPr>
              <a:t>Our customer satisfaction team will assess the forum with previous cancellation surveys to decide the right compensation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b830e60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b830e60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dd8d43f9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dd8d43f9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64f28ac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64f28a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1d87e8d5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1d87e8d5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dd8d43f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dd8d43f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1d87e8d5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1d87e8d5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non_reciprocal exchange type the users preference are almost the same. But in the </a:t>
            </a:r>
            <a:r>
              <a:rPr lang="en">
                <a:solidFill>
                  <a:schemeClr val="dk1"/>
                </a:solidFill>
              </a:rPr>
              <a:t>reciprocal exchange type the users prefer Home than apartment.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dd8d43f9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dd8d43f9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non_reciprocal exchange type the users preference are almost the same. But in the </a:t>
            </a:r>
            <a:r>
              <a:rPr lang="en">
                <a:solidFill>
                  <a:schemeClr val="dk1"/>
                </a:solidFill>
              </a:rPr>
              <a:t>reciprocal exchange type the users prefer Home than apartment.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d8f0c0c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d8f0c0c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dd8d43f9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dd8d43f9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cancellation rate have a drop peak at 2020 due to pandemic lock down. But the platform start to recover from it and the finalized exchange become more than the canceled one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d8f0c0c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d8f0c0c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d8f0c0c8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d8f0c0c8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nvSpPr>
        <p:spPr>
          <a:xfrm>
            <a:off x="361100" y="233425"/>
            <a:ext cx="41052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latin typeface="Fira Sans Extra Condensed"/>
                <a:ea typeface="Fira Sans Extra Condensed"/>
                <a:cs typeface="Fira Sans Extra Condensed"/>
                <a:sym typeface="Fira Sans Extra Condensed"/>
              </a:rPr>
              <a:t>Customer Journey Map</a:t>
            </a:r>
            <a:endParaRPr b="1" sz="2700">
              <a:latin typeface="Fira Sans Extra Condensed"/>
              <a:ea typeface="Fira Sans Extra Condensed"/>
              <a:cs typeface="Fira Sans Extra Condensed"/>
              <a:sym typeface="Fira Sans Extra Condensed"/>
            </a:endParaRPr>
          </a:p>
        </p:txBody>
      </p:sp>
    </p:spTree>
  </p:cSld>
  <p:clrMapOvr>
    <a:masterClrMapping/>
  </p:clrMapOvr>
  <p:extLst>
    <p:ext uri="{DCECCB84-F9BA-43D5-87BE-67443E8EF086}">
      <p15:sldGuideLst>
        <p15:guide id="1" pos="288">
          <p15:clr>
            <a:srgbClr val="FA7B17"/>
          </p15:clr>
        </p15:guide>
        <p15:guide id="2" orient="horz" pos="259">
          <p15:clr>
            <a:srgbClr val="FA7B17"/>
          </p15:clr>
        </p15:guide>
        <p15:guide id="3" orient="horz" pos="2972">
          <p15:clr>
            <a:srgbClr val="FA7B17"/>
          </p15:clr>
        </p15:guide>
        <p15:guide id="4" pos="5472">
          <p15:clr>
            <a:srgbClr val="FA7B17"/>
          </p15:clr>
        </p15:guide>
        <p15:guide id="5"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52">
          <p15:clr>
            <a:srgbClr val="FA7B17"/>
          </p15:clr>
        </p15:guide>
        <p15:guide id="2" pos="28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3"/>
          <p:cNvSpPr txBox="1"/>
          <p:nvPr/>
        </p:nvSpPr>
        <p:spPr>
          <a:xfrm>
            <a:off x="633700" y="1780125"/>
            <a:ext cx="40218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chemeClr val="accent5"/>
                </a:solidFill>
                <a:latin typeface="Fira Sans Extra Condensed"/>
                <a:ea typeface="Fira Sans Extra Condensed"/>
                <a:cs typeface="Fira Sans Extra Condensed"/>
                <a:sym typeface="Fira Sans Extra Condensed"/>
              </a:rPr>
              <a:t>Churn Chasers</a:t>
            </a:r>
            <a:endParaRPr b="1" sz="4400">
              <a:solidFill>
                <a:schemeClr val="accent5"/>
              </a:solidFill>
              <a:latin typeface="Fira Sans Extra Condensed"/>
              <a:ea typeface="Fira Sans Extra Condensed"/>
              <a:cs typeface="Fira Sans Extra Condensed"/>
              <a:sym typeface="Fira Sans Extra Condensed"/>
            </a:endParaRPr>
          </a:p>
        </p:txBody>
      </p:sp>
      <p:sp>
        <p:nvSpPr>
          <p:cNvPr id="53" name="Google Shape;53;p13"/>
          <p:cNvSpPr txBox="1"/>
          <p:nvPr/>
        </p:nvSpPr>
        <p:spPr>
          <a:xfrm>
            <a:off x="706342" y="3092175"/>
            <a:ext cx="32442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5"/>
                </a:solidFill>
                <a:latin typeface="Fira Sans Extra Condensed"/>
                <a:ea typeface="Fira Sans Extra Condensed"/>
                <a:cs typeface="Fira Sans Extra Condensed"/>
                <a:sym typeface="Fira Sans Extra Condensed"/>
              </a:rPr>
              <a:t>Let’s go through our analysis project!</a:t>
            </a:r>
            <a:endParaRPr sz="1300">
              <a:solidFill>
                <a:schemeClr val="accent5"/>
              </a:solidFill>
              <a:latin typeface="Fira Sans Extra Condensed"/>
              <a:ea typeface="Fira Sans Extra Condensed"/>
              <a:cs typeface="Fira Sans Extra Condensed"/>
              <a:sym typeface="Fira Sans Extra Condensed"/>
            </a:endParaRPr>
          </a:p>
        </p:txBody>
      </p:sp>
      <p:pic>
        <p:nvPicPr>
          <p:cNvPr id="54" name="Google Shape;54;p13"/>
          <p:cNvPicPr preferRelativeResize="0"/>
          <p:nvPr/>
        </p:nvPicPr>
        <p:blipFill>
          <a:blip r:embed="rId3">
            <a:alphaModFix/>
          </a:blip>
          <a:stretch>
            <a:fillRect/>
          </a:stretch>
        </p:blipFill>
        <p:spPr>
          <a:xfrm>
            <a:off x="3597675" y="1424900"/>
            <a:ext cx="6419850" cy="3524250"/>
          </a:xfrm>
          <a:prstGeom prst="rect">
            <a:avLst/>
          </a:prstGeom>
          <a:noFill/>
          <a:ln>
            <a:noFill/>
          </a:ln>
        </p:spPr>
      </p:pic>
      <p:pic>
        <p:nvPicPr>
          <p:cNvPr id="55" name="Google Shape;55;p13"/>
          <p:cNvPicPr preferRelativeResize="0"/>
          <p:nvPr/>
        </p:nvPicPr>
        <p:blipFill rotWithShape="1">
          <a:blip r:embed="rId4">
            <a:alphaModFix/>
          </a:blip>
          <a:srcRect b="19010" l="0" r="0" t="20657"/>
          <a:stretch/>
        </p:blipFill>
        <p:spPr>
          <a:xfrm>
            <a:off x="7960300" y="39939"/>
            <a:ext cx="1125499" cy="567825"/>
          </a:xfrm>
          <a:prstGeom prst="rect">
            <a:avLst/>
          </a:prstGeom>
          <a:noFill/>
          <a:ln>
            <a:noFill/>
          </a:ln>
        </p:spPr>
      </p:pic>
      <p:pic>
        <p:nvPicPr>
          <p:cNvPr id="56" name="Google Shape;56;p13"/>
          <p:cNvPicPr preferRelativeResize="0"/>
          <p:nvPr/>
        </p:nvPicPr>
        <p:blipFill>
          <a:blip r:embed="rId5">
            <a:alphaModFix/>
          </a:blip>
          <a:stretch>
            <a:fillRect/>
          </a:stretch>
        </p:blipFill>
        <p:spPr>
          <a:xfrm>
            <a:off x="118800" y="123766"/>
            <a:ext cx="969150" cy="239873"/>
          </a:xfrm>
          <a:prstGeom prst="rect">
            <a:avLst/>
          </a:prstGeom>
          <a:noFill/>
          <a:ln>
            <a:noFill/>
          </a:ln>
        </p:spPr>
      </p:pic>
      <p:sp>
        <p:nvSpPr>
          <p:cNvPr id="57" name="Google Shape;57;p13"/>
          <p:cNvSpPr txBox="1"/>
          <p:nvPr/>
        </p:nvSpPr>
        <p:spPr>
          <a:xfrm>
            <a:off x="706350" y="2437575"/>
            <a:ext cx="24213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6B53D"/>
                </a:solidFill>
                <a:latin typeface="Fira Sans Extra Condensed"/>
                <a:ea typeface="Fira Sans Extra Condensed"/>
                <a:cs typeface="Fira Sans Extra Condensed"/>
                <a:sym typeface="Fira Sans Extra Condensed"/>
              </a:rPr>
              <a:t>HomeExchange</a:t>
            </a:r>
            <a:endParaRPr b="1" sz="3000">
              <a:solidFill>
                <a:srgbClr val="F6B53D"/>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165" name="Google Shape;165;p22"/>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Churn Analysis: </a:t>
            </a:r>
            <a:r>
              <a:rPr b="1" lang="en" sz="3000">
                <a:solidFill>
                  <a:schemeClr val="accent5"/>
                </a:solidFill>
                <a:latin typeface="Fira Sans Extra Condensed"/>
                <a:ea typeface="Fira Sans Extra Condensed"/>
                <a:cs typeface="Fira Sans Extra Condensed"/>
                <a:sym typeface="Fira Sans Extra Condensed"/>
              </a:rPr>
              <a:t>1st</a:t>
            </a:r>
            <a:r>
              <a:rPr b="1" lang="en" sz="3000">
                <a:solidFill>
                  <a:schemeClr val="accent5"/>
                </a:solidFill>
                <a:latin typeface="Fira Sans Extra Condensed"/>
                <a:ea typeface="Fira Sans Extra Condensed"/>
                <a:cs typeface="Fira Sans Extra Condensed"/>
                <a:sym typeface="Fira Sans Extra Condensed"/>
              </a:rPr>
              <a:t> Hypothesis</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66" name="Google Shape;166;p22"/>
          <p:cNvSpPr txBox="1"/>
          <p:nvPr/>
        </p:nvSpPr>
        <p:spPr>
          <a:xfrm>
            <a:off x="5620625" y="1467200"/>
            <a:ext cx="2994300" cy="26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51428"/>
                </a:solidFill>
                <a:latin typeface="Fira Sans Extra Condensed"/>
                <a:ea typeface="Fira Sans Extra Condensed"/>
                <a:cs typeface="Fira Sans Extra Condensed"/>
                <a:sym typeface="Fira Sans Extra Condensed"/>
              </a:rPr>
              <a:t>What we recommend?</a:t>
            </a:r>
            <a:r>
              <a:rPr lang="en" sz="1800">
                <a:solidFill>
                  <a:schemeClr val="dk2"/>
                </a:solidFill>
                <a:latin typeface="Fira Sans Extra Condensed"/>
                <a:ea typeface="Fira Sans Extra Condensed"/>
                <a:cs typeface="Fira Sans Extra Condensed"/>
                <a:sym typeface="Fira Sans Extra Condensed"/>
              </a:rPr>
              <a:t> </a:t>
            </a:r>
            <a:endParaRPr sz="1800">
              <a:solidFill>
                <a:schemeClr val="dk2"/>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solidFill>
                <a:schemeClr val="dk2"/>
              </a:solidFill>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Extra guest points to users securing their first exchange within 30 days</a:t>
            </a:r>
            <a:endParaRPr sz="1600">
              <a:solidFill>
                <a:schemeClr val="dk2"/>
              </a:solidFill>
              <a:latin typeface="Fira Sans Extra Condensed"/>
              <a:ea typeface="Fira Sans Extra Condensed"/>
              <a:cs typeface="Fira Sans Extra Condensed"/>
              <a:sym typeface="Fira Sans Extra Condensed"/>
            </a:endParaRPr>
          </a:p>
          <a:p>
            <a:pPr indent="0" lvl="0" marL="914400" rtl="0" algn="just">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Weekly emails reminders for users to update their </a:t>
            </a:r>
            <a:r>
              <a:rPr lang="en" sz="1600">
                <a:solidFill>
                  <a:schemeClr val="dk2"/>
                </a:solidFill>
                <a:latin typeface="Fira Sans Extra Condensed"/>
                <a:ea typeface="Fira Sans Extra Condensed"/>
                <a:cs typeface="Fira Sans Extra Condensed"/>
                <a:sym typeface="Fira Sans Extra Condensed"/>
              </a:rPr>
              <a:t>accommodation availability schedule</a:t>
            </a:r>
            <a:endParaRPr sz="1600">
              <a:solidFill>
                <a:schemeClr val="dk2"/>
              </a:solidFill>
              <a:latin typeface="Fira Sans Extra Condensed"/>
              <a:ea typeface="Fira Sans Extra Condensed"/>
              <a:cs typeface="Fira Sans Extra Condensed"/>
              <a:sym typeface="Fira Sans Extra Condensed"/>
            </a:endParaRPr>
          </a:p>
        </p:txBody>
      </p:sp>
      <p:pic>
        <p:nvPicPr>
          <p:cNvPr id="167" name="Google Shape;167;p22"/>
          <p:cNvPicPr preferRelativeResize="0"/>
          <p:nvPr/>
        </p:nvPicPr>
        <p:blipFill>
          <a:blip r:embed="rId3">
            <a:alphaModFix/>
          </a:blip>
          <a:stretch>
            <a:fillRect/>
          </a:stretch>
        </p:blipFill>
        <p:spPr>
          <a:xfrm>
            <a:off x="162175" y="1523725"/>
            <a:ext cx="5458452" cy="2782526"/>
          </a:xfrm>
          <a:prstGeom prst="rect">
            <a:avLst/>
          </a:prstGeom>
          <a:noFill/>
          <a:ln>
            <a:noFill/>
          </a:ln>
        </p:spPr>
      </p:pic>
      <p:sp>
        <p:nvSpPr>
          <p:cNvPr id="168" name="Google Shape;168;p22"/>
          <p:cNvSpPr txBox="1"/>
          <p:nvPr/>
        </p:nvSpPr>
        <p:spPr>
          <a:xfrm>
            <a:off x="596450" y="930813"/>
            <a:ext cx="7138500" cy="403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We performed </a:t>
            </a:r>
            <a:r>
              <a:rPr lang="en" sz="1600">
                <a:solidFill>
                  <a:schemeClr val="dk2"/>
                </a:solidFill>
                <a:latin typeface="Fira Sans Extra Condensed"/>
                <a:ea typeface="Fira Sans Extra Condensed"/>
                <a:cs typeface="Fira Sans Extra Condensed"/>
                <a:sym typeface="Fira Sans Extra Condensed"/>
              </a:rPr>
              <a:t>statistical</a:t>
            </a:r>
            <a:r>
              <a:rPr lang="en" sz="1600">
                <a:solidFill>
                  <a:schemeClr val="dk2"/>
                </a:solidFill>
                <a:latin typeface="Fira Sans Extra Condensed"/>
                <a:ea typeface="Fira Sans Extra Condensed"/>
                <a:cs typeface="Fira Sans Extra Condensed"/>
                <a:sym typeface="Fira Sans Extra Condensed"/>
              </a:rPr>
              <a:t> calculations and found a </a:t>
            </a:r>
            <a:r>
              <a:rPr b="1" lang="en" sz="1800">
                <a:solidFill>
                  <a:srgbClr val="0F0F0F"/>
                </a:solidFill>
                <a:latin typeface="Fira Sans Extra Condensed"/>
                <a:ea typeface="Fira Sans Extra Condensed"/>
                <a:cs typeface="Fira Sans Extra Condensed"/>
                <a:sym typeface="Fira Sans Extra Condensed"/>
              </a:rPr>
              <a:t>Threshold = 34 days</a:t>
            </a:r>
            <a:r>
              <a:rPr lang="en" sz="1600">
                <a:solidFill>
                  <a:schemeClr val="dk2"/>
                </a:solidFill>
                <a:latin typeface="Fira Sans Extra Condensed"/>
                <a:ea typeface="Fira Sans Extra Condensed"/>
                <a:cs typeface="Fira Sans Extra Condensed"/>
                <a:sym typeface="Fira Sans Extra Condensed"/>
              </a:rPr>
              <a:t> </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cxnSp>
        <p:nvCxnSpPr>
          <p:cNvPr id="169" name="Google Shape;169;p22"/>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175" name="Google Shape;175;p23"/>
          <p:cNvSpPr txBox="1"/>
          <p:nvPr/>
        </p:nvSpPr>
        <p:spPr>
          <a:xfrm>
            <a:off x="0" y="939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     </a:t>
            </a:r>
            <a:r>
              <a:rPr b="1" lang="en" sz="3000">
                <a:solidFill>
                  <a:schemeClr val="accent5"/>
                </a:solidFill>
                <a:latin typeface="Fira Sans Extra Condensed"/>
                <a:ea typeface="Fira Sans Extra Condensed"/>
                <a:cs typeface="Fira Sans Extra Condensed"/>
                <a:sym typeface="Fira Sans Extra Condensed"/>
              </a:rPr>
              <a:t>Churn Analysis: 2nd Hypothesis</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76" name="Google Shape;176;p23"/>
          <p:cNvSpPr txBox="1"/>
          <p:nvPr/>
        </p:nvSpPr>
        <p:spPr>
          <a:xfrm>
            <a:off x="457200" y="729888"/>
            <a:ext cx="66384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Fira Sans Extra Condensed"/>
                <a:ea typeface="Fira Sans Extra Condensed"/>
                <a:cs typeface="Fira Sans Extra Condensed"/>
                <a:sym typeface="Fira Sans Extra Condensed"/>
              </a:rPr>
              <a:t>New </a:t>
            </a:r>
            <a:r>
              <a:rPr lang="en" sz="1800">
                <a:solidFill>
                  <a:schemeClr val="dk2"/>
                </a:solidFill>
                <a:latin typeface="Fira Sans Extra Condensed"/>
                <a:ea typeface="Fira Sans Extra Condensed"/>
                <a:cs typeface="Fira Sans Extra Condensed"/>
                <a:sym typeface="Fira Sans Extra Condensed"/>
              </a:rPr>
              <a:t>registered</a:t>
            </a:r>
            <a:r>
              <a:rPr lang="en" sz="1800">
                <a:solidFill>
                  <a:schemeClr val="dk2"/>
                </a:solidFill>
                <a:latin typeface="Fira Sans Extra Condensed"/>
                <a:ea typeface="Fira Sans Extra Condensed"/>
                <a:cs typeface="Fira Sans Extra Condensed"/>
                <a:sym typeface="Fira Sans Extra Condensed"/>
              </a:rPr>
              <a:t> subscribers churn more</a:t>
            </a:r>
            <a:endParaRPr sz="1800">
              <a:solidFill>
                <a:schemeClr val="dk2"/>
              </a:solidFill>
              <a:latin typeface="Fira Sans Extra Condensed"/>
              <a:ea typeface="Fira Sans Extra Condensed"/>
              <a:cs typeface="Fira Sans Extra Condensed"/>
              <a:sym typeface="Fira Sans Extra Condensed"/>
            </a:endParaRPr>
          </a:p>
        </p:txBody>
      </p:sp>
      <p:pic>
        <p:nvPicPr>
          <p:cNvPr id="177" name="Google Shape;177;p23"/>
          <p:cNvPicPr preferRelativeResize="0"/>
          <p:nvPr/>
        </p:nvPicPr>
        <p:blipFill>
          <a:blip r:embed="rId3">
            <a:alphaModFix/>
          </a:blip>
          <a:stretch>
            <a:fillRect/>
          </a:stretch>
        </p:blipFill>
        <p:spPr>
          <a:xfrm>
            <a:off x="457200" y="1657827"/>
            <a:ext cx="5981927" cy="3278669"/>
          </a:xfrm>
          <a:prstGeom prst="rect">
            <a:avLst/>
          </a:prstGeom>
          <a:noFill/>
          <a:ln>
            <a:noFill/>
          </a:ln>
        </p:spPr>
      </p:pic>
      <p:sp>
        <p:nvSpPr>
          <p:cNvPr id="178" name="Google Shape;178;p23"/>
          <p:cNvSpPr txBox="1"/>
          <p:nvPr/>
        </p:nvSpPr>
        <p:spPr>
          <a:xfrm>
            <a:off x="5925775" y="1994275"/>
            <a:ext cx="3168300" cy="15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What we recommend?</a:t>
            </a:r>
            <a:endParaRPr b="1" sz="18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accent5"/>
              </a:solidFill>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rPr lang="en" sz="1600">
                <a:solidFill>
                  <a:schemeClr val="dk2"/>
                </a:solidFill>
                <a:latin typeface="Fira Sans Extra Condensed"/>
                <a:ea typeface="Fira Sans Extra Condensed"/>
                <a:cs typeface="Fira Sans Extra Condensed"/>
                <a:sym typeface="Fira Sans Extra Condensed"/>
              </a:rPr>
              <a:t>Continue offering special promotions to motivate new subscribers. (promotions started only in 2021)</a:t>
            </a:r>
            <a:endParaRPr sz="1600">
              <a:solidFill>
                <a:schemeClr val="dk2"/>
              </a:solidFill>
              <a:latin typeface="Fira Sans Extra Condensed"/>
              <a:ea typeface="Fira Sans Extra Condensed"/>
              <a:cs typeface="Fira Sans Extra Condensed"/>
              <a:sym typeface="Fira Sans Extra Condensed"/>
            </a:endParaRPr>
          </a:p>
        </p:txBody>
      </p:sp>
      <p:sp>
        <p:nvSpPr>
          <p:cNvPr id="179" name="Google Shape;179;p23"/>
          <p:cNvSpPr txBox="1"/>
          <p:nvPr/>
        </p:nvSpPr>
        <p:spPr>
          <a:xfrm>
            <a:off x="596450" y="1095088"/>
            <a:ext cx="7138500" cy="403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Churn rate increases from users who subscribe </a:t>
            </a:r>
            <a:r>
              <a:rPr lang="en" sz="1600">
                <a:solidFill>
                  <a:schemeClr val="dk2"/>
                </a:solidFill>
                <a:latin typeface="Fira Sans Extra Condensed"/>
                <a:ea typeface="Fira Sans Extra Condensed"/>
                <a:cs typeface="Fira Sans Extra Condensed"/>
                <a:sym typeface="Fira Sans Extra Condensed"/>
              </a:rPr>
              <a:t>recently </a:t>
            </a:r>
            <a:r>
              <a:rPr lang="en" sz="1600">
                <a:solidFill>
                  <a:schemeClr val="dk2"/>
                </a:solidFill>
                <a:latin typeface="Fira Sans Extra Condensed"/>
                <a:ea typeface="Fira Sans Extra Condensed"/>
                <a:cs typeface="Fira Sans Extra Condensed"/>
                <a:sym typeface="Fira Sans Extra Condensed"/>
              </a:rPr>
              <a:t> </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cxnSp>
        <p:nvCxnSpPr>
          <p:cNvPr id="180" name="Google Shape;180;p23"/>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186" name="Google Shape;186;p24"/>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Churn Analysis: 3rd Hypothesis</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87" name="Google Shape;187;p24"/>
          <p:cNvSpPr txBox="1"/>
          <p:nvPr/>
        </p:nvSpPr>
        <p:spPr>
          <a:xfrm>
            <a:off x="457200" y="741800"/>
            <a:ext cx="76023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Fira Sans Extra Condensed"/>
                <a:ea typeface="Fira Sans Extra Condensed"/>
                <a:cs typeface="Fira Sans Extra Condensed"/>
                <a:sym typeface="Fira Sans Extra Condensed"/>
              </a:rPr>
              <a:t>Different travel types affect the churn rate based on user continent</a:t>
            </a:r>
            <a:endParaRPr sz="1800">
              <a:solidFill>
                <a:schemeClr val="dk2"/>
              </a:solidFill>
              <a:latin typeface="Fira Sans Extra Condensed"/>
              <a:ea typeface="Fira Sans Extra Condensed"/>
              <a:cs typeface="Fira Sans Extra Condensed"/>
              <a:sym typeface="Fira Sans Extra Condensed"/>
            </a:endParaRPr>
          </a:p>
        </p:txBody>
      </p:sp>
      <p:pic>
        <p:nvPicPr>
          <p:cNvPr id="188" name="Google Shape;188;p24"/>
          <p:cNvPicPr preferRelativeResize="0"/>
          <p:nvPr/>
        </p:nvPicPr>
        <p:blipFill>
          <a:blip r:embed="rId3">
            <a:alphaModFix/>
          </a:blip>
          <a:stretch>
            <a:fillRect/>
          </a:stretch>
        </p:blipFill>
        <p:spPr>
          <a:xfrm>
            <a:off x="1278529" y="1354525"/>
            <a:ext cx="6272344" cy="3461283"/>
          </a:xfrm>
          <a:prstGeom prst="rect">
            <a:avLst/>
          </a:prstGeom>
          <a:noFill/>
          <a:ln>
            <a:noFill/>
          </a:ln>
        </p:spPr>
      </p:pic>
      <p:cxnSp>
        <p:nvCxnSpPr>
          <p:cNvPr id="189" name="Google Shape;189;p24"/>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195" name="Google Shape;195;p25"/>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Churn Analysis: 3rd Hypothesis</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96" name="Google Shape;196;p25"/>
          <p:cNvSpPr txBox="1"/>
          <p:nvPr/>
        </p:nvSpPr>
        <p:spPr>
          <a:xfrm>
            <a:off x="350000" y="628125"/>
            <a:ext cx="84840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Fira Sans Extra Condensed"/>
              <a:ea typeface="Fira Sans Extra Condensed"/>
              <a:cs typeface="Fira Sans Extra Condensed"/>
              <a:sym typeface="Fira Sans Extra Condensed"/>
            </a:endParaRPr>
          </a:p>
        </p:txBody>
      </p:sp>
      <p:sp>
        <p:nvSpPr>
          <p:cNvPr id="197" name="Google Shape;197;p25"/>
          <p:cNvSpPr txBox="1"/>
          <p:nvPr/>
        </p:nvSpPr>
        <p:spPr>
          <a:xfrm>
            <a:off x="457200" y="741800"/>
            <a:ext cx="8484000" cy="3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What we recommend? </a:t>
            </a:r>
            <a:endParaRPr b="1" sz="18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5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600">
                <a:solidFill>
                  <a:schemeClr val="dk2"/>
                </a:solidFill>
                <a:latin typeface="Fira Sans Extra Condensed"/>
                <a:ea typeface="Fira Sans Extra Condensed"/>
                <a:cs typeface="Fira Sans Extra Condensed"/>
                <a:sym typeface="Fira Sans Extra Condensed"/>
              </a:rPr>
              <a:t>Europe and North America:</a:t>
            </a:r>
            <a:endParaRPr b="1" sz="1600">
              <a:solidFill>
                <a:schemeClr val="dk2"/>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Addressing issues specific to these regions that influence churn rate</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600">
                <a:solidFill>
                  <a:schemeClr val="dk2"/>
                </a:solidFill>
                <a:latin typeface="Fira Sans Extra Condensed"/>
                <a:ea typeface="Fira Sans Extra Condensed"/>
                <a:cs typeface="Fira Sans Extra Condensed"/>
                <a:sym typeface="Fira Sans Extra Condensed"/>
              </a:rPr>
              <a:t>Asia Pacific:</a:t>
            </a:r>
            <a:endParaRPr b="1"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Personalised features.</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Promotions for specific holidays.</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Customer support in local languages</a:t>
            </a:r>
            <a:endParaRPr sz="1600">
              <a:solidFill>
                <a:schemeClr val="dk2"/>
              </a:solidFill>
              <a:latin typeface="Fira Sans Extra Condensed"/>
              <a:ea typeface="Fira Sans Extra Condensed"/>
              <a:cs typeface="Fira Sans Extra Condensed"/>
              <a:sym typeface="Fira Sans Extra Condensed"/>
            </a:endParaRPr>
          </a:p>
          <a:p>
            <a:pPr indent="0" lvl="0" marL="9144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600">
                <a:solidFill>
                  <a:schemeClr val="dk2"/>
                </a:solidFill>
                <a:latin typeface="Fira Sans Extra Condensed"/>
                <a:ea typeface="Fira Sans Extra Condensed"/>
                <a:cs typeface="Fira Sans Extra Condensed"/>
                <a:sym typeface="Fira Sans Extra Condensed"/>
              </a:rPr>
              <a:t>Other Regions:</a:t>
            </a:r>
            <a:endParaRPr b="1"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Increase customer base</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Partnering with local entities </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cxnSp>
        <p:nvCxnSpPr>
          <p:cNvPr id="198" name="Google Shape;198;p25"/>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204" name="Google Shape;204;p26"/>
          <p:cNvSpPr txBox="1"/>
          <p:nvPr/>
        </p:nvSpPr>
        <p:spPr>
          <a:xfrm>
            <a:off x="1976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  </a:t>
            </a:r>
            <a:r>
              <a:rPr b="1" lang="en" sz="3000">
                <a:solidFill>
                  <a:schemeClr val="accent5"/>
                </a:solidFill>
                <a:latin typeface="Fira Sans Extra Condensed"/>
                <a:ea typeface="Fira Sans Extra Condensed"/>
                <a:cs typeface="Fira Sans Extra Condensed"/>
                <a:sym typeface="Fira Sans Extra Condensed"/>
              </a:rPr>
              <a:t>Churn Analysis: 4th Hypothesis</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205" name="Google Shape;205;p26"/>
          <p:cNvSpPr txBox="1"/>
          <p:nvPr/>
        </p:nvSpPr>
        <p:spPr>
          <a:xfrm>
            <a:off x="414650" y="747063"/>
            <a:ext cx="66384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Fira Sans Extra Condensed"/>
                <a:ea typeface="Fira Sans Extra Condensed"/>
                <a:cs typeface="Fira Sans Extra Condensed"/>
                <a:sym typeface="Fira Sans Extra Condensed"/>
              </a:rPr>
              <a:t>Customers who experienced cancellation tend to churn more.</a:t>
            </a:r>
            <a:endParaRPr sz="1800">
              <a:solidFill>
                <a:schemeClr val="dk2"/>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solidFill>
                <a:schemeClr val="dk2"/>
              </a:solidFill>
            </a:endParaRPr>
          </a:p>
        </p:txBody>
      </p:sp>
      <p:pic>
        <p:nvPicPr>
          <p:cNvPr id="206" name="Google Shape;206;p26"/>
          <p:cNvPicPr preferRelativeResize="0"/>
          <p:nvPr/>
        </p:nvPicPr>
        <p:blipFill>
          <a:blip r:embed="rId3">
            <a:alphaModFix/>
          </a:blip>
          <a:stretch>
            <a:fillRect/>
          </a:stretch>
        </p:blipFill>
        <p:spPr>
          <a:xfrm>
            <a:off x="709775" y="1494750"/>
            <a:ext cx="7633715" cy="3574577"/>
          </a:xfrm>
          <a:prstGeom prst="rect">
            <a:avLst/>
          </a:prstGeom>
          <a:noFill/>
          <a:ln>
            <a:noFill/>
          </a:ln>
        </p:spPr>
      </p:pic>
      <p:sp>
        <p:nvSpPr>
          <p:cNvPr id="207" name="Google Shape;207;p26"/>
          <p:cNvSpPr txBox="1"/>
          <p:nvPr/>
        </p:nvSpPr>
        <p:spPr>
          <a:xfrm>
            <a:off x="576900" y="1090938"/>
            <a:ext cx="7138500" cy="403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A positive correlation between cancellation rate and churn rate</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sz="1600">
                <a:solidFill>
                  <a:schemeClr val="dk2"/>
                </a:solidFill>
                <a:latin typeface="Fira Sans Extra Condensed"/>
                <a:ea typeface="Fira Sans Extra Condensed"/>
                <a:cs typeface="Fira Sans Extra Condensed"/>
                <a:sym typeface="Fira Sans Extra Condensed"/>
              </a:rPr>
              <a:t> </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cxnSp>
        <p:nvCxnSpPr>
          <p:cNvPr id="208" name="Google Shape;208;p26"/>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214" name="Google Shape;214;p27"/>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Churn Analysis: 4th Hypothesis</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215" name="Google Shape;215;p27"/>
          <p:cNvSpPr txBox="1"/>
          <p:nvPr/>
        </p:nvSpPr>
        <p:spPr>
          <a:xfrm>
            <a:off x="540925" y="1034400"/>
            <a:ext cx="29229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What we recommend?</a:t>
            </a:r>
            <a:endParaRPr b="1" sz="1800">
              <a:solidFill>
                <a:schemeClr val="accent5"/>
              </a:solidFill>
              <a:latin typeface="Fira Sans Extra Condensed"/>
              <a:ea typeface="Fira Sans Extra Condensed"/>
              <a:cs typeface="Fira Sans Extra Condensed"/>
              <a:sym typeface="Fira Sans Extra Condensed"/>
            </a:endParaRPr>
          </a:p>
        </p:txBody>
      </p:sp>
      <p:sp>
        <p:nvSpPr>
          <p:cNvPr id="216" name="Google Shape;216;p27"/>
          <p:cNvSpPr txBox="1"/>
          <p:nvPr/>
        </p:nvSpPr>
        <p:spPr>
          <a:xfrm>
            <a:off x="702250" y="1565825"/>
            <a:ext cx="7984500" cy="224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pic>
        <p:nvPicPr>
          <p:cNvPr id="217" name="Google Shape;217;p27"/>
          <p:cNvPicPr preferRelativeResize="0"/>
          <p:nvPr/>
        </p:nvPicPr>
        <p:blipFill>
          <a:blip r:embed="rId3">
            <a:alphaModFix/>
          </a:blip>
          <a:stretch>
            <a:fillRect/>
          </a:stretch>
        </p:blipFill>
        <p:spPr>
          <a:xfrm>
            <a:off x="702250" y="1708475"/>
            <a:ext cx="1023775" cy="1023775"/>
          </a:xfrm>
          <a:prstGeom prst="rect">
            <a:avLst/>
          </a:prstGeom>
          <a:noFill/>
          <a:ln>
            <a:noFill/>
          </a:ln>
        </p:spPr>
      </p:pic>
      <p:sp>
        <p:nvSpPr>
          <p:cNvPr id="218" name="Google Shape;218;p27"/>
          <p:cNvSpPr txBox="1"/>
          <p:nvPr/>
        </p:nvSpPr>
        <p:spPr>
          <a:xfrm>
            <a:off x="3411550" y="1846575"/>
            <a:ext cx="11604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ra Sans Extra Condensed"/>
                <a:ea typeface="Fira Sans Extra Condensed"/>
                <a:cs typeface="Fira Sans Extra Condensed"/>
                <a:sym typeface="Fira Sans Extra Condensed"/>
              </a:rPr>
              <a:t>&gt; 60%</a:t>
            </a:r>
            <a:endParaRPr b="1" sz="3000">
              <a:solidFill>
                <a:schemeClr val="dk2"/>
              </a:solidFill>
              <a:latin typeface="Fira Sans Extra Condensed"/>
              <a:ea typeface="Fira Sans Extra Condensed"/>
              <a:cs typeface="Fira Sans Extra Condensed"/>
              <a:sym typeface="Fira Sans Extra Condensed"/>
            </a:endParaRPr>
          </a:p>
        </p:txBody>
      </p:sp>
      <p:cxnSp>
        <p:nvCxnSpPr>
          <p:cNvPr id="219" name="Google Shape;219;p27"/>
          <p:cNvCxnSpPr/>
          <p:nvPr/>
        </p:nvCxnSpPr>
        <p:spPr>
          <a:xfrm>
            <a:off x="10199000" y="1310325"/>
            <a:ext cx="938700" cy="938700"/>
          </a:xfrm>
          <a:prstGeom prst="straightConnector1">
            <a:avLst/>
          </a:prstGeom>
          <a:noFill/>
          <a:ln cap="flat" cmpd="sng" w="9525">
            <a:solidFill>
              <a:schemeClr val="dk2"/>
            </a:solidFill>
            <a:prstDash val="solid"/>
            <a:round/>
            <a:headEnd len="med" w="med" type="none"/>
            <a:tailEnd len="med" w="med" type="none"/>
          </a:ln>
        </p:spPr>
      </p:cxnSp>
      <p:pic>
        <p:nvPicPr>
          <p:cNvPr id="220" name="Google Shape;220;p27"/>
          <p:cNvPicPr preferRelativeResize="0"/>
          <p:nvPr/>
        </p:nvPicPr>
        <p:blipFill>
          <a:blip r:embed="rId4">
            <a:alphaModFix/>
          </a:blip>
          <a:stretch>
            <a:fillRect/>
          </a:stretch>
        </p:blipFill>
        <p:spPr>
          <a:xfrm>
            <a:off x="6612675" y="1449575"/>
            <a:ext cx="1515600" cy="1515600"/>
          </a:xfrm>
          <a:prstGeom prst="rect">
            <a:avLst/>
          </a:prstGeom>
          <a:noFill/>
          <a:ln>
            <a:noFill/>
          </a:ln>
        </p:spPr>
      </p:pic>
      <p:cxnSp>
        <p:nvCxnSpPr>
          <p:cNvPr id="221" name="Google Shape;221;p27"/>
          <p:cNvCxnSpPr>
            <a:stCxn id="217" idx="3"/>
            <a:endCxn id="218" idx="1"/>
          </p:cNvCxnSpPr>
          <p:nvPr/>
        </p:nvCxnSpPr>
        <p:spPr>
          <a:xfrm>
            <a:off x="1726025" y="2220363"/>
            <a:ext cx="1685400" cy="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7"/>
          <p:cNvCxnSpPr>
            <a:stCxn id="218" idx="3"/>
            <a:endCxn id="220" idx="1"/>
          </p:cNvCxnSpPr>
          <p:nvPr/>
        </p:nvCxnSpPr>
        <p:spPr>
          <a:xfrm flipH="1" rot="10800000">
            <a:off x="4571950" y="2207475"/>
            <a:ext cx="2040600" cy="129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27"/>
          <p:cNvSpPr txBox="1"/>
          <p:nvPr/>
        </p:nvSpPr>
        <p:spPr>
          <a:xfrm>
            <a:off x="540925" y="2732250"/>
            <a:ext cx="17502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6B53D"/>
                </a:solidFill>
                <a:latin typeface="Fira Sans Extra Condensed"/>
                <a:ea typeface="Fira Sans Extra Condensed"/>
                <a:cs typeface="Fira Sans Extra Condensed"/>
                <a:sym typeface="Fira Sans Extra Condensed"/>
              </a:rPr>
              <a:t>Cancellation Form</a:t>
            </a:r>
            <a:endParaRPr sz="1600">
              <a:solidFill>
                <a:srgbClr val="F6B53D"/>
              </a:solidFill>
              <a:latin typeface="Fira Sans Extra Condensed"/>
              <a:ea typeface="Fira Sans Extra Condensed"/>
              <a:cs typeface="Fira Sans Extra Condensed"/>
              <a:sym typeface="Fira Sans Extra Condensed"/>
            </a:endParaRPr>
          </a:p>
        </p:txBody>
      </p:sp>
      <p:sp>
        <p:nvSpPr>
          <p:cNvPr id="224" name="Google Shape;224;p27"/>
          <p:cNvSpPr txBox="1"/>
          <p:nvPr/>
        </p:nvSpPr>
        <p:spPr>
          <a:xfrm>
            <a:off x="3360325" y="2351250"/>
            <a:ext cx="17502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6B53D"/>
                </a:solidFill>
                <a:latin typeface="Fira Sans Extra Condensed"/>
                <a:ea typeface="Fira Sans Extra Condensed"/>
                <a:cs typeface="Fira Sans Extra Condensed"/>
                <a:sym typeface="Fira Sans Extra Condensed"/>
              </a:rPr>
              <a:t>Cancellation rate</a:t>
            </a:r>
            <a:endParaRPr sz="1600">
              <a:solidFill>
                <a:srgbClr val="F6B53D"/>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sp>
        <p:nvSpPr>
          <p:cNvPr id="225" name="Google Shape;225;p27"/>
          <p:cNvSpPr txBox="1"/>
          <p:nvPr/>
        </p:nvSpPr>
        <p:spPr>
          <a:xfrm>
            <a:off x="6708200" y="2787750"/>
            <a:ext cx="17502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6B53D"/>
                </a:solidFill>
                <a:latin typeface="Fira Sans Extra Condensed"/>
                <a:ea typeface="Fira Sans Extra Condensed"/>
                <a:cs typeface="Fira Sans Extra Condensed"/>
                <a:sym typeface="Fira Sans Extra Condensed"/>
              </a:rPr>
              <a:t>Compensation Form</a:t>
            </a:r>
            <a:endParaRPr sz="1600">
              <a:solidFill>
                <a:srgbClr val="F6B53D"/>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sp>
        <p:nvSpPr>
          <p:cNvPr id="226" name="Google Shape;226;p27"/>
          <p:cNvSpPr txBox="1"/>
          <p:nvPr/>
        </p:nvSpPr>
        <p:spPr>
          <a:xfrm>
            <a:off x="540925" y="3698925"/>
            <a:ext cx="72135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Our customer satisfaction team will evaluate the form with also previous cancellation surveys to decide the right compensation</a:t>
            </a:r>
            <a:endParaRPr/>
          </a:p>
        </p:txBody>
      </p:sp>
      <p:cxnSp>
        <p:nvCxnSpPr>
          <p:cNvPr id="227" name="Google Shape;227;p27"/>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233" name="Google Shape;233;p28"/>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Churn Analysis: Predicting Churn</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234" name="Google Shape;234;p28"/>
          <p:cNvSpPr txBox="1"/>
          <p:nvPr/>
        </p:nvSpPr>
        <p:spPr>
          <a:xfrm>
            <a:off x="414650" y="794700"/>
            <a:ext cx="66384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Fira Sans Extra Condensed"/>
                <a:ea typeface="Fira Sans Extra Condensed"/>
                <a:cs typeface="Fira Sans Extra Condensed"/>
                <a:sym typeface="Fira Sans Extra Condensed"/>
              </a:rPr>
              <a:t>How can predicting churn have an impact on the business?</a:t>
            </a:r>
            <a:endParaRPr b="1" sz="1800">
              <a:solidFill>
                <a:schemeClr val="dk2"/>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solidFill>
                <a:schemeClr val="dk2"/>
              </a:solidFill>
            </a:endParaRPr>
          </a:p>
        </p:txBody>
      </p:sp>
      <p:sp>
        <p:nvSpPr>
          <p:cNvPr id="235" name="Google Shape;235;p28"/>
          <p:cNvSpPr txBox="1"/>
          <p:nvPr/>
        </p:nvSpPr>
        <p:spPr>
          <a:xfrm>
            <a:off x="550400" y="1430700"/>
            <a:ext cx="5333400" cy="33879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We have a classification model to predict churn </a:t>
            </a:r>
            <a:r>
              <a:rPr lang="en" sz="1600">
                <a:solidFill>
                  <a:schemeClr val="dk2"/>
                </a:solidFill>
                <a:latin typeface="Fira Sans Extra Condensed"/>
                <a:ea typeface="Fira Sans Extra Condensed"/>
                <a:cs typeface="Fira Sans Extra Condensed"/>
                <a:sym typeface="Fira Sans Extra Condensed"/>
              </a:rPr>
              <a:t>with accuracy of 75%</a:t>
            </a:r>
            <a:endParaRPr sz="1600">
              <a:solidFill>
                <a:schemeClr val="dk2"/>
              </a:solidFill>
              <a:latin typeface="Fira Sans Extra Condensed"/>
              <a:ea typeface="Fira Sans Extra Condensed"/>
              <a:cs typeface="Fira Sans Extra Condensed"/>
              <a:sym typeface="Fira Sans Extra Condensed"/>
            </a:endParaRPr>
          </a:p>
          <a:p>
            <a:pPr indent="0" lvl="0" marL="457200" rtl="0" algn="just">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0" lvl="0" marL="457200" rtl="0" algn="just">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This gives the company the ability to act according for those at risk of leaving by </a:t>
            </a:r>
            <a:r>
              <a:rPr b="1" lang="en" sz="1600">
                <a:solidFill>
                  <a:schemeClr val="dk2"/>
                </a:solidFill>
                <a:latin typeface="Fira Sans Extra Condensed"/>
                <a:ea typeface="Fira Sans Extra Condensed"/>
                <a:cs typeface="Fira Sans Extra Condensed"/>
                <a:sym typeface="Fira Sans Extra Condensed"/>
              </a:rPr>
              <a:t>sending personalised emails</a:t>
            </a:r>
            <a:r>
              <a:rPr lang="en" sz="1600">
                <a:solidFill>
                  <a:schemeClr val="dk2"/>
                </a:solidFill>
                <a:latin typeface="Fira Sans Extra Condensed"/>
                <a:ea typeface="Fira Sans Extra Condensed"/>
                <a:cs typeface="Fira Sans Extra Condensed"/>
                <a:sym typeface="Fira Sans Extra Condensed"/>
              </a:rPr>
              <a:t>, </a:t>
            </a:r>
            <a:r>
              <a:rPr b="1" lang="en" sz="1600">
                <a:solidFill>
                  <a:schemeClr val="dk2"/>
                </a:solidFill>
                <a:latin typeface="Fira Sans Extra Condensed"/>
                <a:ea typeface="Fira Sans Extra Condensed"/>
                <a:cs typeface="Fira Sans Extra Condensed"/>
                <a:sym typeface="Fira Sans Extra Condensed"/>
              </a:rPr>
              <a:t>targeted retention campaigns </a:t>
            </a:r>
            <a:r>
              <a:rPr lang="en" sz="1600">
                <a:solidFill>
                  <a:schemeClr val="dk2"/>
                </a:solidFill>
                <a:latin typeface="Fira Sans Extra Condensed"/>
                <a:ea typeface="Fira Sans Extra Condensed"/>
                <a:cs typeface="Fira Sans Extra Condensed"/>
                <a:sym typeface="Fira Sans Extra Condensed"/>
              </a:rPr>
              <a:t>for this segment of users</a:t>
            </a:r>
            <a:endParaRPr sz="1600">
              <a:solidFill>
                <a:schemeClr val="dk2"/>
              </a:solidFill>
              <a:latin typeface="Fira Sans Extra Condensed"/>
              <a:ea typeface="Fira Sans Extra Condensed"/>
              <a:cs typeface="Fira Sans Extra Condensed"/>
              <a:sym typeface="Fira Sans Extra Condensed"/>
            </a:endParaRPr>
          </a:p>
        </p:txBody>
      </p:sp>
      <p:pic>
        <p:nvPicPr>
          <p:cNvPr id="236" name="Google Shape;236;p28"/>
          <p:cNvPicPr preferRelativeResize="0"/>
          <p:nvPr/>
        </p:nvPicPr>
        <p:blipFill>
          <a:blip r:embed="rId3">
            <a:alphaModFix/>
          </a:blip>
          <a:stretch>
            <a:fillRect/>
          </a:stretch>
        </p:blipFill>
        <p:spPr>
          <a:xfrm>
            <a:off x="5883800" y="1389150"/>
            <a:ext cx="2955400" cy="2365188"/>
          </a:xfrm>
          <a:prstGeom prst="rect">
            <a:avLst/>
          </a:prstGeom>
          <a:noFill/>
          <a:ln>
            <a:noFill/>
          </a:ln>
        </p:spPr>
      </p:pic>
      <p:sp>
        <p:nvSpPr>
          <p:cNvPr id="237" name="Google Shape;237;p28"/>
          <p:cNvSpPr/>
          <p:nvPr/>
        </p:nvSpPr>
        <p:spPr>
          <a:xfrm>
            <a:off x="6918375" y="4156550"/>
            <a:ext cx="85200" cy="94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8" name="Google Shape;238;p28"/>
          <p:cNvCxnSpPr/>
          <p:nvPr/>
        </p:nvCxnSpPr>
        <p:spPr>
          <a:xfrm rot="10800000">
            <a:off x="7524025" y="3539750"/>
            <a:ext cx="0" cy="6642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8"/>
          <p:cNvSpPr txBox="1"/>
          <p:nvPr/>
        </p:nvSpPr>
        <p:spPr>
          <a:xfrm>
            <a:off x="6358225" y="3879375"/>
            <a:ext cx="17937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Fira Sans Extra Condensed"/>
                <a:ea typeface="Fira Sans Extra Condensed"/>
                <a:cs typeface="Fira Sans Extra Condensed"/>
                <a:sym typeface="Fira Sans Extra Condensed"/>
              </a:rPr>
              <a:t>New user?</a:t>
            </a:r>
            <a:endParaRPr sz="1100">
              <a:solidFill>
                <a:schemeClr val="dk2"/>
              </a:solidFill>
              <a:latin typeface="Fira Sans Extra Condensed"/>
              <a:ea typeface="Fira Sans Extra Condensed"/>
              <a:cs typeface="Fira Sans Extra Condensed"/>
              <a:sym typeface="Fira Sans Extra Condensed"/>
            </a:endParaRPr>
          </a:p>
        </p:txBody>
      </p:sp>
      <p:sp>
        <p:nvSpPr>
          <p:cNvPr id="240" name="Google Shape;240;p28"/>
          <p:cNvSpPr txBox="1"/>
          <p:nvPr/>
        </p:nvSpPr>
        <p:spPr>
          <a:xfrm>
            <a:off x="6016850" y="2173175"/>
            <a:ext cx="13095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03666"/>
                </a:solidFill>
              </a:rPr>
              <a:t>Leaving</a:t>
            </a:r>
            <a:endParaRPr sz="1100">
              <a:solidFill>
                <a:srgbClr val="C03666"/>
              </a:solidFill>
            </a:endParaRPr>
          </a:p>
        </p:txBody>
      </p:sp>
      <p:sp>
        <p:nvSpPr>
          <p:cNvPr id="241" name="Google Shape;241;p28"/>
          <p:cNvSpPr txBox="1"/>
          <p:nvPr/>
        </p:nvSpPr>
        <p:spPr>
          <a:xfrm>
            <a:off x="8029550" y="1389150"/>
            <a:ext cx="13095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2BFB8"/>
                </a:solidFill>
              </a:rPr>
              <a:t>Returning</a:t>
            </a:r>
            <a:endParaRPr sz="1100">
              <a:solidFill>
                <a:srgbClr val="22BFB8"/>
              </a:solidFill>
            </a:endParaRPr>
          </a:p>
        </p:txBody>
      </p:sp>
      <p:cxnSp>
        <p:nvCxnSpPr>
          <p:cNvPr id="242" name="Google Shape;242;p28"/>
          <p:cNvCxnSpPr/>
          <p:nvPr/>
        </p:nvCxnSpPr>
        <p:spPr>
          <a:xfrm rot="10800000">
            <a:off x="6986125" y="4203950"/>
            <a:ext cx="537900" cy="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28"/>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nvSpPr>
        <p:spPr>
          <a:xfrm>
            <a:off x="1360775" y="1535575"/>
            <a:ext cx="65202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chemeClr val="accent5"/>
                </a:solidFill>
                <a:latin typeface="Fira Sans Extra Condensed"/>
                <a:ea typeface="Fira Sans Extra Condensed"/>
                <a:cs typeface="Fira Sans Extra Condensed"/>
                <a:sym typeface="Fira Sans Extra Condensed"/>
              </a:rPr>
              <a:t>Thank you for your attention ! </a:t>
            </a:r>
            <a:endParaRPr b="1" sz="4400">
              <a:solidFill>
                <a:schemeClr val="accent5"/>
              </a:solidFill>
              <a:latin typeface="Fira Sans Extra Condensed"/>
              <a:ea typeface="Fira Sans Extra Condensed"/>
              <a:cs typeface="Fira Sans Extra Condensed"/>
              <a:sym typeface="Fira Sans Extra Condensed"/>
            </a:endParaRPr>
          </a:p>
        </p:txBody>
      </p:sp>
      <p:pic>
        <p:nvPicPr>
          <p:cNvPr id="249" name="Google Shape;249;p29"/>
          <p:cNvPicPr preferRelativeResize="0"/>
          <p:nvPr/>
        </p:nvPicPr>
        <p:blipFill>
          <a:blip r:embed="rId3">
            <a:alphaModFix/>
          </a:blip>
          <a:stretch>
            <a:fillRect/>
          </a:stretch>
        </p:blipFill>
        <p:spPr>
          <a:xfrm>
            <a:off x="457200" y="2623575"/>
            <a:ext cx="2847975" cy="231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0"/>
          <p:cNvPicPr preferRelativeResize="0"/>
          <p:nvPr/>
        </p:nvPicPr>
        <p:blipFill>
          <a:blip r:embed="rId3">
            <a:alphaModFix/>
          </a:blip>
          <a:stretch>
            <a:fillRect/>
          </a:stretch>
        </p:blipFill>
        <p:spPr>
          <a:xfrm>
            <a:off x="1305900" y="790325"/>
            <a:ext cx="3057525" cy="2971800"/>
          </a:xfrm>
          <a:prstGeom prst="rect">
            <a:avLst/>
          </a:prstGeom>
          <a:noFill/>
          <a:ln>
            <a:noFill/>
          </a:ln>
        </p:spPr>
      </p:pic>
      <p:pic>
        <p:nvPicPr>
          <p:cNvPr id="255" name="Google Shape;255;p30"/>
          <p:cNvPicPr preferRelativeResize="0"/>
          <p:nvPr/>
        </p:nvPicPr>
        <p:blipFill>
          <a:blip r:embed="rId4">
            <a:alphaModFix/>
          </a:blip>
          <a:stretch>
            <a:fillRect/>
          </a:stretch>
        </p:blipFill>
        <p:spPr>
          <a:xfrm>
            <a:off x="4337100" y="834000"/>
            <a:ext cx="2937082" cy="241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63" name="Google Shape;63;p14"/>
          <p:cNvSpPr txBox="1"/>
          <p:nvPr/>
        </p:nvSpPr>
        <p:spPr>
          <a:xfrm>
            <a:off x="350000" y="1440825"/>
            <a:ext cx="8336700" cy="3223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0F0F0F"/>
              </a:buClr>
              <a:buSzPts val="1700"/>
              <a:buFont typeface="Fira Sans Extra Condensed"/>
              <a:buChar char="●"/>
            </a:pPr>
            <a:r>
              <a:rPr lang="en" sz="1700">
                <a:solidFill>
                  <a:srgbClr val="0F0F0F"/>
                </a:solidFill>
                <a:latin typeface="Fira Sans Extra Condensed"/>
                <a:ea typeface="Fira Sans Extra Condensed"/>
                <a:cs typeface="Fira Sans Extra Condensed"/>
                <a:sym typeface="Fira Sans Extra Condensed"/>
              </a:rPr>
              <a:t>HomeExchange is a French platform was first found in 1992 in Paris, France</a:t>
            </a:r>
            <a:endParaRPr sz="1700">
              <a:solidFill>
                <a:srgbClr val="0F0F0F"/>
              </a:solidFill>
              <a:latin typeface="Fira Sans Extra Condensed"/>
              <a:ea typeface="Fira Sans Extra Condensed"/>
              <a:cs typeface="Fira Sans Extra Condensed"/>
              <a:sym typeface="Fira Sans Extra Condensed"/>
            </a:endParaRPr>
          </a:p>
          <a:p>
            <a:pPr indent="0" lvl="0" marL="914400" rtl="0" algn="l">
              <a:spcBef>
                <a:spcPts val="0"/>
              </a:spcBef>
              <a:spcAft>
                <a:spcPts val="0"/>
              </a:spcAft>
              <a:buNone/>
            </a:pPr>
            <a:r>
              <a:t/>
            </a:r>
            <a:endParaRPr sz="1700">
              <a:solidFill>
                <a:srgbClr val="0F0F0F"/>
              </a:solidFill>
              <a:latin typeface="Fira Sans Extra Condensed"/>
              <a:ea typeface="Fira Sans Extra Condensed"/>
              <a:cs typeface="Fira Sans Extra Condensed"/>
              <a:sym typeface="Fira Sans Extra Condensed"/>
            </a:endParaRPr>
          </a:p>
          <a:p>
            <a:pPr indent="-336550" lvl="0" marL="457200" rtl="0" algn="l">
              <a:spcBef>
                <a:spcPts val="0"/>
              </a:spcBef>
              <a:spcAft>
                <a:spcPts val="0"/>
              </a:spcAft>
              <a:buClr>
                <a:srgbClr val="0F0F0F"/>
              </a:buClr>
              <a:buSzPts val="1700"/>
              <a:buFont typeface="Fira Sans Extra Condensed"/>
              <a:buChar char="●"/>
            </a:pPr>
            <a:r>
              <a:rPr lang="en" sz="1700">
                <a:solidFill>
                  <a:srgbClr val="0F0F0F"/>
                </a:solidFill>
                <a:latin typeface="Fira Sans Extra Condensed"/>
                <a:ea typeface="Fira Sans Extra Condensed"/>
                <a:cs typeface="Fira Sans Extra Condensed"/>
                <a:sym typeface="Fira Sans Extra Condensed"/>
              </a:rPr>
              <a:t>HomeExchange is the 1# global community for house swapping</a:t>
            </a:r>
            <a:endParaRPr sz="1700">
              <a:solidFill>
                <a:srgbClr val="0F0F0F"/>
              </a:solidFill>
              <a:latin typeface="Fira Sans Extra Condensed"/>
              <a:ea typeface="Fira Sans Extra Condensed"/>
              <a:cs typeface="Fira Sans Extra Condensed"/>
              <a:sym typeface="Fira Sans Extra Condensed"/>
            </a:endParaRPr>
          </a:p>
          <a:p>
            <a:pPr indent="0" lvl="0" marL="914400" rtl="0" algn="l">
              <a:spcBef>
                <a:spcPts val="0"/>
              </a:spcBef>
              <a:spcAft>
                <a:spcPts val="0"/>
              </a:spcAft>
              <a:buNone/>
            </a:pPr>
            <a:r>
              <a:t/>
            </a:r>
            <a:endParaRPr sz="1700">
              <a:solidFill>
                <a:srgbClr val="0F0F0F"/>
              </a:solidFill>
              <a:latin typeface="Fira Sans Extra Condensed"/>
              <a:ea typeface="Fira Sans Extra Condensed"/>
              <a:cs typeface="Fira Sans Extra Condensed"/>
              <a:sym typeface="Fira Sans Extra Condensed"/>
            </a:endParaRPr>
          </a:p>
          <a:p>
            <a:pPr indent="-336550" lvl="0" marL="457200" rtl="0" algn="l">
              <a:spcBef>
                <a:spcPts val="0"/>
              </a:spcBef>
              <a:spcAft>
                <a:spcPts val="0"/>
              </a:spcAft>
              <a:buClr>
                <a:srgbClr val="0F0F0F"/>
              </a:buClr>
              <a:buSzPts val="1700"/>
              <a:buFont typeface="Fira Sans Extra Condensed"/>
              <a:buChar char="●"/>
            </a:pPr>
            <a:r>
              <a:rPr lang="en" sz="1700">
                <a:solidFill>
                  <a:srgbClr val="0F0F0F"/>
                </a:solidFill>
                <a:latin typeface="Fira Sans Extra Condensed"/>
                <a:ea typeface="Fira Sans Extra Condensed"/>
                <a:cs typeface="Fira Sans Extra Condensed"/>
                <a:sym typeface="Fira Sans Extra Condensed"/>
              </a:rPr>
              <a:t>HomeExchange aims to reduce mass tourism while also be a cost-effective alternative to traditional accommodation options</a:t>
            </a:r>
            <a:endParaRPr sz="1700">
              <a:solidFill>
                <a:srgbClr val="0F0F0F"/>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700">
              <a:solidFill>
                <a:srgbClr val="0F0F0F"/>
              </a:solidFill>
              <a:latin typeface="Roboto"/>
              <a:ea typeface="Roboto"/>
              <a:cs typeface="Roboto"/>
              <a:sym typeface="Roboto"/>
            </a:endParaRPr>
          </a:p>
          <a:p>
            <a:pPr indent="0" lvl="0" marL="0" rtl="0" algn="l">
              <a:spcBef>
                <a:spcPts val="0"/>
              </a:spcBef>
              <a:spcAft>
                <a:spcPts val="0"/>
              </a:spcAft>
              <a:buNone/>
            </a:pPr>
            <a:r>
              <a:t/>
            </a:r>
            <a:endParaRPr b="1" sz="1700">
              <a:solidFill>
                <a:srgbClr val="0F0F0F"/>
              </a:solidFill>
              <a:latin typeface="Roboto"/>
              <a:ea typeface="Roboto"/>
              <a:cs typeface="Roboto"/>
              <a:sym typeface="Roboto"/>
            </a:endParaRPr>
          </a:p>
          <a:p>
            <a:pPr indent="0" lvl="0" marL="0" rtl="0" algn="l">
              <a:spcBef>
                <a:spcPts val="0"/>
              </a:spcBef>
              <a:spcAft>
                <a:spcPts val="0"/>
              </a:spcAft>
              <a:buNone/>
            </a:pPr>
            <a:r>
              <a:t/>
            </a:r>
            <a:endParaRPr b="1" sz="1700">
              <a:solidFill>
                <a:srgbClr val="0F0F0F"/>
              </a:solidFill>
              <a:latin typeface="Roboto"/>
              <a:ea typeface="Roboto"/>
              <a:cs typeface="Roboto"/>
              <a:sym typeface="Roboto"/>
            </a:endParaRPr>
          </a:p>
          <a:p>
            <a:pPr indent="0" lvl="0" marL="0" rtl="0" algn="l">
              <a:spcBef>
                <a:spcPts val="0"/>
              </a:spcBef>
              <a:spcAft>
                <a:spcPts val="0"/>
              </a:spcAft>
              <a:buNone/>
            </a:pPr>
            <a:r>
              <a:t/>
            </a:r>
            <a:endParaRPr sz="1700">
              <a:solidFill>
                <a:srgbClr val="0F0F0F"/>
              </a:solidFill>
              <a:latin typeface="Roboto"/>
              <a:ea typeface="Roboto"/>
              <a:cs typeface="Roboto"/>
              <a:sym typeface="Roboto"/>
            </a:endParaRPr>
          </a:p>
          <a:p>
            <a:pPr indent="0" lvl="0" marL="0" rtl="0" algn="l">
              <a:spcBef>
                <a:spcPts val="0"/>
              </a:spcBef>
              <a:spcAft>
                <a:spcPts val="0"/>
              </a:spcAft>
              <a:buNone/>
            </a:pPr>
            <a:r>
              <a:t/>
            </a:r>
            <a:endParaRPr sz="1700">
              <a:solidFill>
                <a:srgbClr val="0F0F0F"/>
              </a:solidFill>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4631225" y="3397263"/>
            <a:ext cx="4055575" cy="1267375"/>
          </a:xfrm>
          <a:prstGeom prst="rect">
            <a:avLst/>
          </a:prstGeom>
          <a:noFill/>
          <a:ln>
            <a:noFill/>
          </a:ln>
        </p:spPr>
      </p:pic>
      <p:sp>
        <p:nvSpPr>
          <p:cNvPr id="65" name="Google Shape;65;p14"/>
          <p:cNvSpPr txBox="1"/>
          <p:nvPr/>
        </p:nvSpPr>
        <p:spPr>
          <a:xfrm>
            <a:off x="350000" y="105800"/>
            <a:ext cx="52764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accent5"/>
                </a:solidFill>
                <a:latin typeface="Fira Sans Extra Condensed"/>
                <a:ea typeface="Fira Sans Extra Condensed"/>
                <a:cs typeface="Fira Sans Extra Condensed"/>
                <a:sym typeface="Fira Sans Extra Condensed"/>
              </a:rPr>
              <a:t>Home Exchange Platform</a:t>
            </a:r>
            <a:endParaRPr b="1" sz="3000">
              <a:latin typeface="Fira Sans Extra Condensed"/>
              <a:ea typeface="Fira Sans Extra Condensed"/>
              <a:cs typeface="Fira Sans Extra Condensed"/>
              <a:sym typeface="Fira Sans Extra Condensed"/>
            </a:endParaRPr>
          </a:p>
        </p:txBody>
      </p:sp>
      <p:cxnSp>
        <p:nvCxnSpPr>
          <p:cNvPr id="66" name="Google Shape;66;p14"/>
          <p:cNvCxnSpPr/>
          <p:nvPr/>
        </p:nvCxnSpPr>
        <p:spPr>
          <a:xfrm flipH="1" rot="10800000">
            <a:off x="414650" y="717100"/>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299800" y="235550"/>
            <a:ext cx="3565500" cy="74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2" name="Google Shape;72;p15"/>
          <p:cNvPicPr preferRelativeResize="0"/>
          <p:nvPr/>
        </p:nvPicPr>
        <p:blipFill>
          <a:blip r:embed="rId3">
            <a:alphaModFix amt="27000"/>
          </a:blip>
          <a:stretch>
            <a:fillRect/>
          </a:stretch>
        </p:blipFill>
        <p:spPr>
          <a:xfrm>
            <a:off x="0" y="-238376"/>
            <a:ext cx="9376075" cy="5484502"/>
          </a:xfrm>
          <a:prstGeom prst="rect">
            <a:avLst/>
          </a:prstGeom>
          <a:noFill/>
          <a:ln>
            <a:noFill/>
          </a:ln>
        </p:spPr>
      </p:pic>
      <p:sp>
        <p:nvSpPr>
          <p:cNvPr id="73" name="Google Shape;73;p15"/>
          <p:cNvSpPr/>
          <p:nvPr/>
        </p:nvSpPr>
        <p:spPr>
          <a:xfrm flipH="1">
            <a:off x="1940755" y="3895513"/>
            <a:ext cx="199126" cy="199126"/>
          </a:xfrm>
          <a:custGeom>
            <a:rect b="b" l="l" r="r" t="t"/>
            <a:pathLst>
              <a:path extrusionOk="0" h="4403" w="4403">
                <a:moveTo>
                  <a:pt x="1739" y="1"/>
                </a:moveTo>
                <a:lnTo>
                  <a:pt x="1359" y="164"/>
                </a:lnTo>
                <a:lnTo>
                  <a:pt x="978" y="381"/>
                </a:lnTo>
                <a:lnTo>
                  <a:pt x="652" y="653"/>
                </a:lnTo>
                <a:lnTo>
                  <a:pt x="381" y="979"/>
                </a:lnTo>
                <a:lnTo>
                  <a:pt x="163" y="1305"/>
                </a:lnTo>
                <a:lnTo>
                  <a:pt x="55" y="1740"/>
                </a:lnTo>
                <a:lnTo>
                  <a:pt x="0" y="2174"/>
                </a:lnTo>
                <a:lnTo>
                  <a:pt x="55" y="2609"/>
                </a:lnTo>
                <a:lnTo>
                  <a:pt x="163" y="3044"/>
                </a:lnTo>
                <a:lnTo>
                  <a:pt x="381" y="3424"/>
                </a:lnTo>
                <a:lnTo>
                  <a:pt x="652" y="3750"/>
                </a:lnTo>
                <a:lnTo>
                  <a:pt x="978" y="4022"/>
                </a:lnTo>
                <a:lnTo>
                  <a:pt x="1359" y="4240"/>
                </a:lnTo>
                <a:lnTo>
                  <a:pt x="1739" y="4348"/>
                </a:lnTo>
                <a:lnTo>
                  <a:pt x="2174" y="4403"/>
                </a:lnTo>
                <a:lnTo>
                  <a:pt x="2663" y="4348"/>
                </a:lnTo>
                <a:lnTo>
                  <a:pt x="3044" y="4240"/>
                </a:lnTo>
                <a:lnTo>
                  <a:pt x="3424" y="4022"/>
                </a:lnTo>
                <a:lnTo>
                  <a:pt x="3750" y="3750"/>
                </a:lnTo>
                <a:lnTo>
                  <a:pt x="4022" y="3424"/>
                </a:lnTo>
                <a:lnTo>
                  <a:pt x="4239" y="3044"/>
                </a:lnTo>
                <a:lnTo>
                  <a:pt x="4348" y="2609"/>
                </a:lnTo>
                <a:lnTo>
                  <a:pt x="4402" y="2174"/>
                </a:lnTo>
                <a:lnTo>
                  <a:pt x="4348" y="1740"/>
                </a:lnTo>
                <a:lnTo>
                  <a:pt x="4239" y="1305"/>
                </a:lnTo>
                <a:lnTo>
                  <a:pt x="4022" y="979"/>
                </a:lnTo>
                <a:lnTo>
                  <a:pt x="3750" y="653"/>
                </a:lnTo>
                <a:lnTo>
                  <a:pt x="3424" y="381"/>
                </a:lnTo>
                <a:lnTo>
                  <a:pt x="3044" y="164"/>
                </a:lnTo>
                <a:lnTo>
                  <a:pt x="2663" y="1"/>
                </a:lnTo>
                <a:close/>
              </a:path>
            </a:pathLst>
          </a:custGeom>
          <a:solidFill>
            <a:srgbClr val="651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5522075" y="1571440"/>
            <a:ext cx="199126" cy="199126"/>
          </a:xfrm>
          <a:custGeom>
            <a:rect b="b" l="l" r="r" t="t"/>
            <a:pathLst>
              <a:path extrusionOk="0" h="4403" w="4403">
                <a:moveTo>
                  <a:pt x="1739" y="1"/>
                </a:moveTo>
                <a:lnTo>
                  <a:pt x="1359" y="164"/>
                </a:lnTo>
                <a:lnTo>
                  <a:pt x="978" y="381"/>
                </a:lnTo>
                <a:lnTo>
                  <a:pt x="652" y="653"/>
                </a:lnTo>
                <a:lnTo>
                  <a:pt x="381" y="979"/>
                </a:lnTo>
                <a:lnTo>
                  <a:pt x="163" y="1305"/>
                </a:lnTo>
                <a:lnTo>
                  <a:pt x="55" y="1740"/>
                </a:lnTo>
                <a:lnTo>
                  <a:pt x="0" y="2174"/>
                </a:lnTo>
                <a:lnTo>
                  <a:pt x="55" y="2609"/>
                </a:lnTo>
                <a:lnTo>
                  <a:pt x="163" y="3044"/>
                </a:lnTo>
                <a:lnTo>
                  <a:pt x="381" y="3424"/>
                </a:lnTo>
                <a:lnTo>
                  <a:pt x="652" y="3750"/>
                </a:lnTo>
                <a:lnTo>
                  <a:pt x="978" y="4022"/>
                </a:lnTo>
                <a:lnTo>
                  <a:pt x="1359" y="4240"/>
                </a:lnTo>
                <a:lnTo>
                  <a:pt x="1739" y="4348"/>
                </a:lnTo>
                <a:lnTo>
                  <a:pt x="2174" y="4403"/>
                </a:lnTo>
                <a:lnTo>
                  <a:pt x="2663" y="4348"/>
                </a:lnTo>
                <a:lnTo>
                  <a:pt x="3044" y="4240"/>
                </a:lnTo>
                <a:lnTo>
                  <a:pt x="3424" y="4022"/>
                </a:lnTo>
                <a:lnTo>
                  <a:pt x="3750" y="3750"/>
                </a:lnTo>
                <a:lnTo>
                  <a:pt x="4022" y="3424"/>
                </a:lnTo>
                <a:lnTo>
                  <a:pt x="4239" y="3044"/>
                </a:lnTo>
                <a:lnTo>
                  <a:pt x="4348" y="2609"/>
                </a:lnTo>
                <a:lnTo>
                  <a:pt x="4402" y="2174"/>
                </a:lnTo>
                <a:lnTo>
                  <a:pt x="4348" y="1740"/>
                </a:lnTo>
                <a:lnTo>
                  <a:pt x="4239" y="1305"/>
                </a:lnTo>
                <a:lnTo>
                  <a:pt x="4022" y="979"/>
                </a:lnTo>
                <a:lnTo>
                  <a:pt x="3750" y="653"/>
                </a:lnTo>
                <a:lnTo>
                  <a:pt x="3424" y="381"/>
                </a:lnTo>
                <a:lnTo>
                  <a:pt x="3044" y="164"/>
                </a:lnTo>
                <a:lnTo>
                  <a:pt x="2663" y="1"/>
                </a:lnTo>
                <a:close/>
              </a:path>
            </a:pathLst>
          </a:custGeom>
          <a:solidFill>
            <a:srgbClr val="FF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7054415" y="3582100"/>
            <a:ext cx="199126" cy="199126"/>
          </a:xfrm>
          <a:custGeom>
            <a:rect b="b" l="l" r="r" t="t"/>
            <a:pathLst>
              <a:path extrusionOk="0" h="4403" w="4403">
                <a:moveTo>
                  <a:pt x="1739" y="1"/>
                </a:moveTo>
                <a:lnTo>
                  <a:pt x="1359" y="164"/>
                </a:lnTo>
                <a:lnTo>
                  <a:pt x="978" y="381"/>
                </a:lnTo>
                <a:lnTo>
                  <a:pt x="652" y="653"/>
                </a:lnTo>
                <a:lnTo>
                  <a:pt x="381" y="979"/>
                </a:lnTo>
                <a:lnTo>
                  <a:pt x="163" y="1305"/>
                </a:lnTo>
                <a:lnTo>
                  <a:pt x="55" y="1740"/>
                </a:lnTo>
                <a:lnTo>
                  <a:pt x="0" y="2174"/>
                </a:lnTo>
                <a:lnTo>
                  <a:pt x="55" y="2609"/>
                </a:lnTo>
                <a:lnTo>
                  <a:pt x="163" y="3044"/>
                </a:lnTo>
                <a:lnTo>
                  <a:pt x="381" y="3424"/>
                </a:lnTo>
                <a:lnTo>
                  <a:pt x="652" y="3750"/>
                </a:lnTo>
                <a:lnTo>
                  <a:pt x="978" y="4022"/>
                </a:lnTo>
                <a:lnTo>
                  <a:pt x="1359" y="4240"/>
                </a:lnTo>
                <a:lnTo>
                  <a:pt x="1739" y="4348"/>
                </a:lnTo>
                <a:lnTo>
                  <a:pt x="2174" y="4403"/>
                </a:lnTo>
                <a:lnTo>
                  <a:pt x="2663" y="4348"/>
                </a:lnTo>
                <a:lnTo>
                  <a:pt x="3044" y="4240"/>
                </a:lnTo>
                <a:lnTo>
                  <a:pt x="3424" y="4022"/>
                </a:lnTo>
                <a:lnTo>
                  <a:pt x="3750" y="3750"/>
                </a:lnTo>
                <a:lnTo>
                  <a:pt x="4022" y="3424"/>
                </a:lnTo>
                <a:lnTo>
                  <a:pt x="4239" y="3044"/>
                </a:lnTo>
                <a:lnTo>
                  <a:pt x="4348" y="2609"/>
                </a:lnTo>
                <a:lnTo>
                  <a:pt x="4402" y="2174"/>
                </a:lnTo>
                <a:lnTo>
                  <a:pt x="4348" y="1740"/>
                </a:lnTo>
                <a:lnTo>
                  <a:pt x="4239" y="1305"/>
                </a:lnTo>
                <a:lnTo>
                  <a:pt x="4022" y="979"/>
                </a:lnTo>
                <a:lnTo>
                  <a:pt x="3750" y="653"/>
                </a:lnTo>
                <a:lnTo>
                  <a:pt x="3424" y="381"/>
                </a:lnTo>
                <a:lnTo>
                  <a:pt x="3044" y="164"/>
                </a:lnTo>
                <a:lnTo>
                  <a:pt x="26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5"/>
          <p:cNvCxnSpPr/>
          <p:nvPr/>
        </p:nvCxnSpPr>
        <p:spPr>
          <a:xfrm>
            <a:off x="759486" y="3000762"/>
            <a:ext cx="8089200" cy="0"/>
          </a:xfrm>
          <a:prstGeom prst="straightConnector1">
            <a:avLst/>
          </a:prstGeom>
          <a:noFill/>
          <a:ln cap="flat" cmpd="sng" w="9525">
            <a:solidFill>
              <a:schemeClr val="dk2"/>
            </a:solidFill>
            <a:prstDash val="solid"/>
            <a:round/>
            <a:headEnd len="med" w="med" type="none"/>
            <a:tailEnd len="med" w="med" type="none"/>
          </a:ln>
        </p:spPr>
      </p:cxnSp>
      <p:sp>
        <p:nvSpPr>
          <p:cNvPr id="77" name="Google Shape;77;p15"/>
          <p:cNvSpPr/>
          <p:nvPr/>
        </p:nvSpPr>
        <p:spPr>
          <a:xfrm>
            <a:off x="1786513" y="1598675"/>
            <a:ext cx="6577919" cy="2826734"/>
          </a:xfrm>
          <a:custGeom>
            <a:rect b="b" l="l" r="r" t="t"/>
            <a:pathLst>
              <a:path extrusionOk="0" fill="none" h="56086" w="127442">
                <a:moveTo>
                  <a:pt x="1" y="26467"/>
                </a:moveTo>
                <a:lnTo>
                  <a:pt x="1" y="26467"/>
                </a:lnTo>
                <a:lnTo>
                  <a:pt x="979" y="32010"/>
                </a:lnTo>
                <a:lnTo>
                  <a:pt x="2011" y="37228"/>
                </a:lnTo>
                <a:lnTo>
                  <a:pt x="2501" y="39727"/>
                </a:lnTo>
                <a:lnTo>
                  <a:pt x="2990" y="42064"/>
                </a:lnTo>
                <a:lnTo>
                  <a:pt x="3533" y="44292"/>
                </a:lnTo>
                <a:lnTo>
                  <a:pt x="4131" y="46358"/>
                </a:lnTo>
                <a:lnTo>
                  <a:pt x="4729" y="48205"/>
                </a:lnTo>
                <a:lnTo>
                  <a:pt x="5381" y="49890"/>
                </a:lnTo>
                <a:lnTo>
                  <a:pt x="5707" y="50651"/>
                </a:lnTo>
                <a:lnTo>
                  <a:pt x="6087" y="51357"/>
                </a:lnTo>
                <a:lnTo>
                  <a:pt x="6413" y="52010"/>
                </a:lnTo>
                <a:lnTo>
                  <a:pt x="6794" y="52607"/>
                </a:lnTo>
                <a:lnTo>
                  <a:pt x="7229" y="53151"/>
                </a:lnTo>
                <a:lnTo>
                  <a:pt x="7609" y="53640"/>
                </a:lnTo>
                <a:lnTo>
                  <a:pt x="8044" y="54020"/>
                </a:lnTo>
                <a:lnTo>
                  <a:pt x="8533" y="54346"/>
                </a:lnTo>
                <a:lnTo>
                  <a:pt x="8968" y="54618"/>
                </a:lnTo>
                <a:lnTo>
                  <a:pt x="9511" y="54836"/>
                </a:lnTo>
                <a:lnTo>
                  <a:pt x="10000" y="54944"/>
                </a:lnTo>
                <a:lnTo>
                  <a:pt x="10544" y="54999"/>
                </a:lnTo>
                <a:lnTo>
                  <a:pt x="10544" y="54999"/>
                </a:lnTo>
                <a:lnTo>
                  <a:pt x="11033" y="54944"/>
                </a:lnTo>
                <a:lnTo>
                  <a:pt x="11522" y="54836"/>
                </a:lnTo>
                <a:lnTo>
                  <a:pt x="11957" y="54672"/>
                </a:lnTo>
                <a:lnTo>
                  <a:pt x="12392" y="54401"/>
                </a:lnTo>
                <a:lnTo>
                  <a:pt x="12826" y="54075"/>
                </a:lnTo>
                <a:lnTo>
                  <a:pt x="13261" y="53694"/>
                </a:lnTo>
                <a:lnTo>
                  <a:pt x="13696" y="53205"/>
                </a:lnTo>
                <a:lnTo>
                  <a:pt x="14076" y="52662"/>
                </a:lnTo>
                <a:lnTo>
                  <a:pt x="14457" y="52064"/>
                </a:lnTo>
                <a:lnTo>
                  <a:pt x="14837" y="51412"/>
                </a:lnTo>
                <a:lnTo>
                  <a:pt x="15217" y="50705"/>
                </a:lnTo>
                <a:lnTo>
                  <a:pt x="15598" y="49944"/>
                </a:lnTo>
                <a:lnTo>
                  <a:pt x="16304" y="48314"/>
                </a:lnTo>
                <a:lnTo>
                  <a:pt x="16957" y="46466"/>
                </a:lnTo>
                <a:lnTo>
                  <a:pt x="17554" y="44455"/>
                </a:lnTo>
                <a:lnTo>
                  <a:pt x="18152" y="42282"/>
                </a:lnTo>
                <a:lnTo>
                  <a:pt x="18750" y="39999"/>
                </a:lnTo>
                <a:lnTo>
                  <a:pt x="19293" y="37608"/>
                </a:lnTo>
                <a:lnTo>
                  <a:pt x="20380" y="32662"/>
                </a:lnTo>
                <a:lnTo>
                  <a:pt x="21413" y="27500"/>
                </a:lnTo>
                <a:lnTo>
                  <a:pt x="22500" y="22391"/>
                </a:lnTo>
                <a:lnTo>
                  <a:pt x="23587" y="17391"/>
                </a:lnTo>
                <a:lnTo>
                  <a:pt x="24130" y="15000"/>
                </a:lnTo>
                <a:lnTo>
                  <a:pt x="24728" y="12718"/>
                </a:lnTo>
                <a:lnTo>
                  <a:pt x="25326" y="10598"/>
                </a:lnTo>
                <a:lnTo>
                  <a:pt x="25924" y="8587"/>
                </a:lnTo>
                <a:lnTo>
                  <a:pt x="26576" y="6740"/>
                </a:lnTo>
                <a:lnTo>
                  <a:pt x="27282" y="5055"/>
                </a:lnTo>
                <a:lnTo>
                  <a:pt x="27663" y="4294"/>
                </a:lnTo>
                <a:lnTo>
                  <a:pt x="27989" y="3588"/>
                </a:lnTo>
                <a:lnTo>
                  <a:pt x="28369" y="2935"/>
                </a:lnTo>
                <a:lnTo>
                  <a:pt x="28804" y="2338"/>
                </a:lnTo>
                <a:lnTo>
                  <a:pt x="29184" y="1848"/>
                </a:lnTo>
                <a:lnTo>
                  <a:pt x="29619" y="1359"/>
                </a:lnTo>
                <a:lnTo>
                  <a:pt x="30000" y="979"/>
                </a:lnTo>
                <a:lnTo>
                  <a:pt x="30434" y="598"/>
                </a:lnTo>
                <a:lnTo>
                  <a:pt x="30923" y="381"/>
                </a:lnTo>
                <a:lnTo>
                  <a:pt x="31358" y="164"/>
                </a:lnTo>
                <a:lnTo>
                  <a:pt x="31847" y="55"/>
                </a:lnTo>
                <a:lnTo>
                  <a:pt x="32336" y="1"/>
                </a:lnTo>
                <a:lnTo>
                  <a:pt x="32336" y="1"/>
                </a:lnTo>
                <a:lnTo>
                  <a:pt x="32826" y="55"/>
                </a:lnTo>
                <a:lnTo>
                  <a:pt x="33315" y="218"/>
                </a:lnTo>
                <a:lnTo>
                  <a:pt x="33749" y="381"/>
                </a:lnTo>
                <a:lnTo>
                  <a:pt x="34238" y="653"/>
                </a:lnTo>
                <a:lnTo>
                  <a:pt x="34619" y="1033"/>
                </a:lnTo>
                <a:lnTo>
                  <a:pt x="35054" y="1414"/>
                </a:lnTo>
                <a:lnTo>
                  <a:pt x="35488" y="1903"/>
                </a:lnTo>
                <a:lnTo>
                  <a:pt x="35869" y="2446"/>
                </a:lnTo>
                <a:lnTo>
                  <a:pt x="36249" y="3044"/>
                </a:lnTo>
                <a:lnTo>
                  <a:pt x="36575" y="3696"/>
                </a:lnTo>
                <a:lnTo>
                  <a:pt x="36956" y="4403"/>
                </a:lnTo>
                <a:lnTo>
                  <a:pt x="37282" y="5164"/>
                </a:lnTo>
                <a:lnTo>
                  <a:pt x="37988" y="6848"/>
                </a:lnTo>
                <a:lnTo>
                  <a:pt x="38586" y="8750"/>
                </a:lnTo>
                <a:lnTo>
                  <a:pt x="39184" y="10761"/>
                </a:lnTo>
                <a:lnTo>
                  <a:pt x="39727" y="12935"/>
                </a:lnTo>
                <a:lnTo>
                  <a:pt x="40271" y="15217"/>
                </a:lnTo>
                <a:lnTo>
                  <a:pt x="40814" y="17609"/>
                </a:lnTo>
                <a:lnTo>
                  <a:pt x="41793" y="22609"/>
                </a:lnTo>
                <a:lnTo>
                  <a:pt x="42771" y="27771"/>
                </a:lnTo>
                <a:lnTo>
                  <a:pt x="43695" y="32934"/>
                </a:lnTo>
                <a:lnTo>
                  <a:pt x="44673" y="37988"/>
                </a:lnTo>
                <a:lnTo>
                  <a:pt x="45216" y="40380"/>
                </a:lnTo>
                <a:lnTo>
                  <a:pt x="45760" y="42662"/>
                </a:lnTo>
                <a:lnTo>
                  <a:pt x="46303" y="44836"/>
                </a:lnTo>
                <a:lnTo>
                  <a:pt x="46901" y="46847"/>
                </a:lnTo>
                <a:lnTo>
                  <a:pt x="47553" y="48694"/>
                </a:lnTo>
                <a:lnTo>
                  <a:pt x="48205" y="50379"/>
                </a:lnTo>
                <a:lnTo>
                  <a:pt x="48531" y="51140"/>
                </a:lnTo>
                <a:lnTo>
                  <a:pt x="48912" y="51901"/>
                </a:lnTo>
                <a:lnTo>
                  <a:pt x="49238" y="52553"/>
                </a:lnTo>
                <a:lnTo>
                  <a:pt x="49618" y="53151"/>
                </a:lnTo>
                <a:lnTo>
                  <a:pt x="50053" y="53694"/>
                </a:lnTo>
                <a:lnTo>
                  <a:pt x="50434" y="54129"/>
                </a:lnTo>
                <a:lnTo>
                  <a:pt x="50868" y="54564"/>
                </a:lnTo>
                <a:lnTo>
                  <a:pt x="51303" y="54890"/>
                </a:lnTo>
                <a:lnTo>
                  <a:pt x="51738" y="55162"/>
                </a:lnTo>
                <a:lnTo>
                  <a:pt x="52173" y="55379"/>
                </a:lnTo>
                <a:lnTo>
                  <a:pt x="52662" y="55488"/>
                </a:lnTo>
                <a:lnTo>
                  <a:pt x="53151" y="55542"/>
                </a:lnTo>
                <a:lnTo>
                  <a:pt x="53151" y="55542"/>
                </a:lnTo>
                <a:lnTo>
                  <a:pt x="53640" y="55542"/>
                </a:lnTo>
                <a:lnTo>
                  <a:pt x="54129" y="55433"/>
                </a:lnTo>
                <a:lnTo>
                  <a:pt x="54564" y="55216"/>
                </a:lnTo>
                <a:lnTo>
                  <a:pt x="55053" y="54944"/>
                </a:lnTo>
                <a:lnTo>
                  <a:pt x="55488" y="54618"/>
                </a:lnTo>
                <a:lnTo>
                  <a:pt x="55922" y="54238"/>
                </a:lnTo>
                <a:lnTo>
                  <a:pt x="56303" y="53749"/>
                </a:lnTo>
                <a:lnTo>
                  <a:pt x="56738" y="53205"/>
                </a:lnTo>
                <a:lnTo>
                  <a:pt x="57118" y="52662"/>
                </a:lnTo>
                <a:lnTo>
                  <a:pt x="57498" y="52010"/>
                </a:lnTo>
                <a:lnTo>
                  <a:pt x="57825" y="51303"/>
                </a:lnTo>
                <a:lnTo>
                  <a:pt x="58205" y="50542"/>
                </a:lnTo>
                <a:lnTo>
                  <a:pt x="58911" y="48858"/>
                </a:lnTo>
                <a:lnTo>
                  <a:pt x="59564" y="47010"/>
                </a:lnTo>
                <a:lnTo>
                  <a:pt x="60161" y="44999"/>
                </a:lnTo>
                <a:lnTo>
                  <a:pt x="60814" y="42825"/>
                </a:lnTo>
                <a:lnTo>
                  <a:pt x="61357" y="40543"/>
                </a:lnTo>
                <a:lnTo>
                  <a:pt x="61900" y="38206"/>
                </a:lnTo>
                <a:lnTo>
                  <a:pt x="62987" y="33206"/>
                </a:lnTo>
                <a:lnTo>
                  <a:pt x="64074" y="28043"/>
                </a:lnTo>
                <a:lnTo>
                  <a:pt x="65107" y="22935"/>
                </a:lnTo>
                <a:lnTo>
                  <a:pt x="66194" y="17935"/>
                </a:lnTo>
                <a:lnTo>
                  <a:pt x="66737" y="15598"/>
                </a:lnTo>
                <a:lnTo>
                  <a:pt x="67335" y="13315"/>
                </a:lnTo>
                <a:lnTo>
                  <a:pt x="67933" y="11142"/>
                </a:lnTo>
                <a:lnTo>
                  <a:pt x="68531" y="9131"/>
                </a:lnTo>
                <a:lnTo>
                  <a:pt x="69237" y="7283"/>
                </a:lnTo>
                <a:lnTo>
                  <a:pt x="69889" y="5598"/>
                </a:lnTo>
                <a:lnTo>
                  <a:pt x="70270" y="4837"/>
                </a:lnTo>
                <a:lnTo>
                  <a:pt x="70650" y="4131"/>
                </a:lnTo>
                <a:lnTo>
                  <a:pt x="71031" y="3479"/>
                </a:lnTo>
                <a:lnTo>
                  <a:pt x="71411" y="2881"/>
                </a:lnTo>
                <a:lnTo>
                  <a:pt x="71791" y="2392"/>
                </a:lnTo>
                <a:lnTo>
                  <a:pt x="72226" y="1903"/>
                </a:lnTo>
                <a:lnTo>
                  <a:pt x="72661" y="1522"/>
                </a:lnTo>
                <a:lnTo>
                  <a:pt x="73096" y="1196"/>
                </a:lnTo>
                <a:lnTo>
                  <a:pt x="73530" y="925"/>
                </a:lnTo>
                <a:lnTo>
                  <a:pt x="73965" y="707"/>
                </a:lnTo>
                <a:lnTo>
                  <a:pt x="74454" y="598"/>
                </a:lnTo>
                <a:lnTo>
                  <a:pt x="74943" y="598"/>
                </a:lnTo>
                <a:lnTo>
                  <a:pt x="74943" y="598"/>
                </a:lnTo>
                <a:lnTo>
                  <a:pt x="75433" y="598"/>
                </a:lnTo>
                <a:lnTo>
                  <a:pt x="75922" y="762"/>
                </a:lnTo>
                <a:lnTo>
                  <a:pt x="76411" y="925"/>
                </a:lnTo>
                <a:lnTo>
                  <a:pt x="76846" y="1196"/>
                </a:lnTo>
                <a:lnTo>
                  <a:pt x="77280" y="1577"/>
                </a:lnTo>
                <a:lnTo>
                  <a:pt x="77661" y="1957"/>
                </a:lnTo>
                <a:lnTo>
                  <a:pt x="78096" y="2446"/>
                </a:lnTo>
                <a:lnTo>
                  <a:pt x="78476" y="2990"/>
                </a:lnTo>
                <a:lnTo>
                  <a:pt x="78856" y="3588"/>
                </a:lnTo>
                <a:lnTo>
                  <a:pt x="79237" y="4240"/>
                </a:lnTo>
                <a:lnTo>
                  <a:pt x="79563" y="5001"/>
                </a:lnTo>
                <a:lnTo>
                  <a:pt x="79943" y="5761"/>
                </a:lnTo>
                <a:lnTo>
                  <a:pt x="80595" y="7446"/>
                </a:lnTo>
                <a:lnTo>
                  <a:pt x="81193" y="9294"/>
                </a:lnTo>
                <a:lnTo>
                  <a:pt x="81791" y="11305"/>
                </a:lnTo>
                <a:lnTo>
                  <a:pt x="82389" y="13478"/>
                </a:lnTo>
                <a:lnTo>
                  <a:pt x="82878" y="15761"/>
                </a:lnTo>
                <a:lnTo>
                  <a:pt x="83421" y="18152"/>
                </a:lnTo>
                <a:lnTo>
                  <a:pt x="84400" y="23152"/>
                </a:lnTo>
                <a:lnTo>
                  <a:pt x="85378" y="28369"/>
                </a:lnTo>
                <a:lnTo>
                  <a:pt x="86302" y="33532"/>
                </a:lnTo>
                <a:lnTo>
                  <a:pt x="87334" y="38532"/>
                </a:lnTo>
                <a:lnTo>
                  <a:pt x="87823" y="40923"/>
                </a:lnTo>
                <a:lnTo>
                  <a:pt x="88367" y="43206"/>
                </a:lnTo>
                <a:lnTo>
                  <a:pt x="88910" y="45379"/>
                </a:lnTo>
                <a:lnTo>
                  <a:pt x="89508" y="47390"/>
                </a:lnTo>
                <a:lnTo>
                  <a:pt x="90160" y="49238"/>
                </a:lnTo>
                <a:lnTo>
                  <a:pt x="90812" y="50923"/>
                </a:lnTo>
                <a:lnTo>
                  <a:pt x="91139" y="51738"/>
                </a:lnTo>
                <a:lnTo>
                  <a:pt x="91519" y="52444"/>
                </a:lnTo>
                <a:lnTo>
                  <a:pt x="91899" y="53096"/>
                </a:lnTo>
                <a:lnTo>
                  <a:pt x="92280" y="53694"/>
                </a:lnTo>
                <a:lnTo>
                  <a:pt x="92660" y="54238"/>
                </a:lnTo>
                <a:lnTo>
                  <a:pt x="93041" y="54727"/>
                </a:lnTo>
                <a:lnTo>
                  <a:pt x="93475" y="55107"/>
                </a:lnTo>
                <a:lnTo>
                  <a:pt x="93910" y="55488"/>
                </a:lnTo>
                <a:lnTo>
                  <a:pt x="94345" y="55759"/>
                </a:lnTo>
                <a:lnTo>
                  <a:pt x="94834" y="55922"/>
                </a:lnTo>
                <a:lnTo>
                  <a:pt x="95269" y="56085"/>
                </a:lnTo>
                <a:lnTo>
                  <a:pt x="95758" y="56085"/>
                </a:lnTo>
                <a:lnTo>
                  <a:pt x="95758" y="56085"/>
                </a:lnTo>
                <a:lnTo>
                  <a:pt x="96247" y="56085"/>
                </a:lnTo>
                <a:lnTo>
                  <a:pt x="96736" y="55977"/>
                </a:lnTo>
                <a:lnTo>
                  <a:pt x="97225" y="55759"/>
                </a:lnTo>
                <a:lnTo>
                  <a:pt x="97660" y="55488"/>
                </a:lnTo>
                <a:lnTo>
                  <a:pt x="98095" y="55162"/>
                </a:lnTo>
                <a:lnTo>
                  <a:pt x="98530" y="54781"/>
                </a:lnTo>
                <a:lnTo>
                  <a:pt x="98910" y="54292"/>
                </a:lnTo>
                <a:lnTo>
                  <a:pt x="99345" y="53803"/>
                </a:lnTo>
                <a:lnTo>
                  <a:pt x="99725" y="53205"/>
                </a:lnTo>
                <a:lnTo>
                  <a:pt x="100106" y="52553"/>
                </a:lnTo>
                <a:lnTo>
                  <a:pt x="100486" y="51847"/>
                </a:lnTo>
                <a:lnTo>
                  <a:pt x="100812" y="51086"/>
                </a:lnTo>
                <a:lnTo>
                  <a:pt x="101519" y="49401"/>
                </a:lnTo>
                <a:lnTo>
                  <a:pt x="102171" y="47553"/>
                </a:lnTo>
                <a:lnTo>
                  <a:pt x="102823" y="45542"/>
                </a:lnTo>
                <a:lnTo>
                  <a:pt x="103421" y="43369"/>
                </a:lnTo>
                <a:lnTo>
                  <a:pt x="103964" y="41140"/>
                </a:lnTo>
                <a:lnTo>
                  <a:pt x="104562" y="38749"/>
                </a:lnTo>
                <a:lnTo>
                  <a:pt x="105649" y="33749"/>
                </a:lnTo>
                <a:lnTo>
                  <a:pt x="106681" y="28641"/>
                </a:lnTo>
                <a:lnTo>
                  <a:pt x="107714" y="23478"/>
                </a:lnTo>
                <a:lnTo>
                  <a:pt x="108801" y="18478"/>
                </a:lnTo>
                <a:lnTo>
                  <a:pt x="109399" y="16141"/>
                </a:lnTo>
                <a:lnTo>
                  <a:pt x="109942" y="13859"/>
                </a:lnTo>
                <a:lnTo>
                  <a:pt x="110540" y="11685"/>
                </a:lnTo>
                <a:lnTo>
                  <a:pt x="111192" y="9674"/>
                </a:lnTo>
                <a:lnTo>
                  <a:pt x="111844" y="7826"/>
                </a:lnTo>
                <a:lnTo>
                  <a:pt x="112551" y="6142"/>
                </a:lnTo>
                <a:lnTo>
                  <a:pt x="112877" y="5381"/>
                </a:lnTo>
                <a:lnTo>
                  <a:pt x="113257" y="4674"/>
                </a:lnTo>
                <a:lnTo>
                  <a:pt x="113638" y="4077"/>
                </a:lnTo>
                <a:lnTo>
                  <a:pt x="114018" y="3479"/>
                </a:lnTo>
                <a:lnTo>
                  <a:pt x="114453" y="2935"/>
                </a:lnTo>
                <a:lnTo>
                  <a:pt x="114833" y="2446"/>
                </a:lnTo>
                <a:lnTo>
                  <a:pt x="115268" y="2066"/>
                </a:lnTo>
                <a:lnTo>
                  <a:pt x="115703" y="1740"/>
                </a:lnTo>
                <a:lnTo>
                  <a:pt x="116138" y="1468"/>
                </a:lnTo>
                <a:lnTo>
                  <a:pt x="116627" y="1251"/>
                </a:lnTo>
                <a:lnTo>
                  <a:pt x="117116" y="1142"/>
                </a:lnTo>
                <a:lnTo>
                  <a:pt x="117605" y="1142"/>
                </a:lnTo>
                <a:lnTo>
                  <a:pt x="117605" y="1142"/>
                </a:lnTo>
                <a:lnTo>
                  <a:pt x="117985" y="1196"/>
                </a:lnTo>
                <a:lnTo>
                  <a:pt x="118366" y="1305"/>
                </a:lnTo>
                <a:lnTo>
                  <a:pt x="118746" y="1522"/>
                </a:lnTo>
                <a:lnTo>
                  <a:pt x="119181" y="1848"/>
                </a:lnTo>
                <a:lnTo>
                  <a:pt x="119561" y="2175"/>
                </a:lnTo>
                <a:lnTo>
                  <a:pt x="119887" y="2609"/>
                </a:lnTo>
                <a:lnTo>
                  <a:pt x="120268" y="3153"/>
                </a:lnTo>
                <a:lnTo>
                  <a:pt x="120648" y="3696"/>
                </a:lnTo>
                <a:lnTo>
                  <a:pt x="121355" y="5001"/>
                </a:lnTo>
                <a:lnTo>
                  <a:pt x="122061" y="6577"/>
                </a:lnTo>
                <a:lnTo>
                  <a:pt x="122713" y="8261"/>
                </a:lnTo>
                <a:lnTo>
                  <a:pt x="123311" y="10109"/>
                </a:lnTo>
                <a:lnTo>
                  <a:pt x="123963" y="12120"/>
                </a:lnTo>
                <a:lnTo>
                  <a:pt x="124507" y="14239"/>
                </a:lnTo>
                <a:lnTo>
                  <a:pt x="125105" y="16359"/>
                </a:lnTo>
                <a:lnTo>
                  <a:pt x="125594" y="18587"/>
                </a:lnTo>
                <a:lnTo>
                  <a:pt x="126572" y="22935"/>
                </a:lnTo>
                <a:lnTo>
                  <a:pt x="127441" y="27174"/>
                </a:lnTo>
              </a:path>
            </a:pathLst>
          </a:custGeom>
          <a:noFill/>
          <a:ln cap="rnd"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590550" y="2767800"/>
            <a:ext cx="2634300" cy="465900"/>
          </a:xfrm>
          <a:prstGeom prst="rect">
            <a:avLst/>
          </a:prstGeom>
          <a:solidFill>
            <a:srgbClr val="651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3590550" y="2767800"/>
            <a:ext cx="2634300" cy="46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Fira Sans Extra Condensed"/>
                <a:ea typeface="Fira Sans Extra Condensed"/>
                <a:cs typeface="Fira Sans Extra Condensed"/>
                <a:sym typeface="Fira Sans Extra Condensed"/>
              </a:rPr>
              <a:t>HomeExchange Overview</a:t>
            </a:r>
            <a:endParaRPr b="1" sz="2000">
              <a:solidFill>
                <a:srgbClr val="FFFFFF"/>
              </a:solidFill>
              <a:latin typeface="Fira Sans Extra Condensed"/>
              <a:ea typeface="Fira Sans Extra Condensed"/>
              <a:cs typeface="Fira Sans Extra Condensed"/>
              <a:sym typeface="Fira Sans Extra Condensed"/>
            </a:endParaRPr>
          </a:p>
        </p:txBody>
      </p:sp>
      <p:sp>
        <p:nvSpPr>
          <p:cNvPr id="80" name="Google Shape;80;p15"/>
          <p:cNvSpPr txBox="1"/>
          <p:nvPr/>
        </p:nvSpPr>
        <p:spPr>
          <a:xfrm>
            <a:off x="392425" y="3721363"/>
            <a:ext cx="1967400" cy="7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Fira Sans Extra Condensed"/>
                <a:ea typeface="Fira Sans Extra Condensed"/>
                <a:cs typeface="Fira Sans Extra Condensed"/>
                <a:sym typeface="Fira Sans Extra Condensed"/>
              </a:rPr>
              <a:t>70.73K</a:t>
            </a:r>
            <a:endParaRPr b="1" sz="2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800">
                <a:latin typeface="Fira Sans Extra Condensed"/>
                <a:ea typeface="Fira Sans Extra Condensed"/>
                <a:cs typeface="Fira Sans Extra Condensed"/>
                <a:sym typeface="Fira Sans Extra Condensed"/>
              </a:rPr>
              <a:t>Subscribers</a:t>
            </a:r>
            <a:endParaRPr sz="1800">
              <a:latin typeface="Fira Sans Extra Condensed"/>
              <a:ea typeface="Fira Sans Extra Condensed"/>
              <a:cs typeface="Fira Sans Extra Condensed"/>
              <a:sym typeface="Fira Sans Extra Condensed"/>
            </a:endParaRPr>
          </a:p>
        </p:txBody>
      </p:sp>
      <p:sp>
        <p:nvSpPr>
          <p:cNvPr id="81" name="Google Shape;81;p15"/>
          <p:cNvSpPr txBox="1"/>
          <p:nvPr/>
        </p:nvSpPr>
        <p:spPr>
          <a:xfrm>
            <a:off x="2507288" y="712450"/>
            <a:ext cx="19674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Fira Sans Extra Condensed"/>
                <a:ea typeface="Fira Sans Extra Condensed"/>
                <a:cs typeface="Fira Sans Extra Condensed"/>
                <a:sym typeface="Fira Sans Extra Condensed"/>
              </a:rPr>
              <a:t>27K</a:t>
            </a:r>
            <a:endParaRPr b="1" sz="2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800">
                <a:latin typeface="Fira Sans Extra Condensed"/>
                <a:ea typeface="Fira Sans Extra Condensed"/>
                <a:cs typeface="Fira Sans Extra Condensed"/>
                <a:sym typeface="Fira Sans Extra Condensed"/>
              </a:rPr>
              <a:t>New subscribers</a:t>
            </a:r>
            <a:endParaRPr sz="1800">
              <a:latin typeface="Fira Sans Extra Condensed"/>
              <a:ea typeface="Fira Sans Extra Condensed"/>
              <a:cs typeface="Fira Sans Extra Condensed"/>
              <a:sym typeface="Fira Sans Extra Condensed"/>
            </a:endParaRPr>
          </a:p>
        </p:txBody>
      </p:sp>
      <p:sp>
        <p:nvSpPr>
          <p:cNvPr id="82" name="Google Shape;82;p15"/>
          <p:cNvSpPr txBox="1"/>
          <p:nvPr/>
        </p:nvSpPr>
        <p:spPr>
          <a:xfrm>
            <a:off x="3958238" y="4425396"/>
            <a:ext cx="1067400" cy="46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Fira Sans Extra Condensed"/>
                <a:ea typeface="Fira Sans Extra Condensed"/>
                <a:cs typeface="Fira Sans Extra Condensed"/>
                <a:sym typeface="Fira Sans Extra Condensed"/>
              </a:rPr>
              <a:t>154</a:t>
            </a:r>
            <a:endParaRPr b="1" sz="2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800">
                <a:latin typeface="Fira Sans Extra Condensed"/>
                <a:ea typeface="Fira Sans Extra Condensed"/>
                <a:cs typeface="Fira Sans Extra Condensed"/>
                <a:sym typeface="Fira Sans Extra Condensed"/>
              </a:rPr>
              <a:t>Countries</a:t>
            </a:r>
            <a:endParaRPr sz="1800">
              <a:latin typeface="Fira Sans Extra Condensed"/>
              <a:ea typeface="Fira Sans Extra Condensed"/>
              <a:cs typeface="Fira Sans Extra Condensed"/>
              <a:sym typeface="Fira Sans Extra Condensed"/>
            </a:endParaRPr>
          </a:p>
        </p:txBody>
      </p:sp>
      <p:sp>
        <p:nvSpPr>
          <p:cNvPr id="83" name="Google Shape;83;p15"/>
          <p:cNvSpPr/>
          <p:nvPr/>
        </p:nvSpPr>
        <p:spPr>
          <a:xfrm>
            <a:off x="3391413" y="1526571"/>
            <a:ext cx="199126" cy="199126"/>
          </a:xfrm>
          <a:custGeom>
            <a:rect b="b" l="l" r="r" t="t"/>
            <a:pathLst>
              <a:path extrusionOk="0" h="4403" w="4403">
                <a:moveTo>
                  <a:pt x="1739" y="1"/>
                </a:moveTo>
                <a:lnTo>
                  <a:pt x="1359" y="164"/>
                </a:lnTo>
                <a:lnTo>
                  <a:pt x="978" y="381"/>
                </a:lnTo>
                <a:lnTo>
                  <a:pt x="652" y="653"/>
                </a:lnTo>
                <a:lnTo>
                  <a:pt x="381" y="979"/>
                </a:lnTo>
                <a:lnTo>
                  <a:pt x="163" y="1305"/>
                </a:lnTo>
                <a:lnTo>
                  <a:pt x="55" y="1740"/>
                </a:lnTo>
                <a:lnTo>
                  <a:pt x="0" y="2174"/>
                </a:lnTo>
                <a:lnTo>
                  <a:pt x="55" y="2609"/>
                </a:lnTo>
                <a:lnTo>
                  <a:pt x="163" y="3044"/>
                </a:lnTo>
                <a:lnTo>
                  <a:pt x="381" y="3424"/>
                </a:lnTo>
                <a:lnTo>
                  <a:pt x="652" y="3750"/>
                </a:lnTo>
                <a:lnTo>
                  <a:pt x="978" y="4022"/>
                </a:lnTo>
                <a:lnTo>
                  <a:pt x="1359" y="4240"/>
                </a:lnTo>
                <a:lnTo>
                  <a:pt x="1739" y="4348"/>
                </a:lnTo>
                <a:lnTo>
                  <a:pt x="2174" y="4403"/>
                </a:lnTo>
                <a:lnTo>
                  <a:pt x="2663" y="4348"/>
                </a:lnTo>
                <a:lnTo>
                  <a:pt x="3044" y="4240"/>
                </a:lnTo>
                <a:lnTo>
                  <a:pt x="3424" y="4022"/>
                </a:lnTo>
                <a:lnTo>
                  <a:pt x="3750" y="3750"/>
                </a:lnTo>
                <a:lnTo>
                  <a:pt x="4022" y="3424"/>
                </a:lnTo>
                <a:lnTo>
                  <a:pt x="4239" y="3044"/>
                </a:lnTo>
                <a:lnTo>
                  <a:pt x="4348" y="2609"/>
                </a:lnTo>
                <a:lnTo>
                  <a:pt x="4402" y="2174"/>
                </a:lnTo>
                <a:lnTo>
                  <a:pt x="4348" y="1740"/>
                </a:lnTo>
                <a:lnTo>
                  <a:pt x="4239" y="1305"/>
                </a:lnTo>
                <a:lnTo>
                  <a:pt x="4022" y="979"/>
                </a:lnTo>
                <a:lnTo>
                  <a:pt x="3750" y="653"/>
                </a:lnTo>
                <a:lnTo>
                  <a:pt x="3424" y="381"/>
                </a:lnTo>
                <a:lnTo>
                  <a:pt x="3044" y="164"/>
                </a:lnTo>
                <a:lnTo>
                  <a:pt x="2663" y="1"/>
                </a:lnTo>
                <a:close/>
              </a:path>
            </a:pathLst>
          </a:custGeom>
          <a:solidFill>
            <a:srgbClr val="651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744013" y="594350"/>
            <a:ext cx="22677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Fira Sans Extra Condensed"/>
                <a:ea typeface="Fira Sans Extra Condensed"/>
                <a:cs typeface="Fira Sans Extra Condensed"/>
                <a:sym typeface="Fira Sans Extra Condensed"/>
              </a:rPr>
              <a:t>7</a:t>
            </a:r>
            <a:endParaRPr b="1" sz="2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800">
                <a:latin typeface="Fira Sans Extra Condensed"/>
                <a:ea typeface="Fira Sans Extra Condensed"/>
                <a:cs typeface="Fira Sans Extra Condensed"/>
                <a:sym typeface="Fira Sans Extra Condensed"/>
              </a:rPr>
              <a:t>Conversations per minute</a:t>
            </a:r>
            <a:endParaRPr sz="1800">
              <a:latin typeface="Fira Sans Extra Condensed"/>
              <a:ea typeface="Fira Sans Extra Condensed"/>
              <a:cs typeface="Fira Sans Extra Condensed"/>
              <a:sym typeface="Fira Sans Extra Condensed"/>
            </a:endParaRPr>
          </a:p>
        </p:txBody>
      </p:sp>
      <p:sp>
        <p:nvSpPr>
          <p:cNvPr id="85" name="Google Shape;85;p15"/>
          <p:cNvSpPr/>
          <p:nvPr/>
        </p:nvSpPr>
        <p:spPr>
          <a:xfrm flipH="1">
            <a:off x="4392384" y="4319661"/>
            <a:ext cx="199126" cy="199126"/>
          </a:xfrm>
          <a:custGeom>
            <a:rect b="b" l="l" r="r" t="t"/>
            <a:pathLst>
              <a:path extrusionOk="0" h="4403" w="4403">
                <a:moveTo>
                  <a:pt x="1739" y="1"/>
                </a:moveTo>
                <a:lnTo>
                  <a:pt x="1359" y="164"/>
                </a:lnTo>
                <a:lnTo>
                  <a:pt x="978" y="381"/>
                </a:lnTo>
                <a:lnTo>
                  <a:pt x="652" y="653"/>
                </a:lnTo>
                <a:lnTo>
                  <a:pt x="381" y="979"/>
                </a:lnTo>
                <a:lnTo>
                  <a:pt x="163" y="1305"/>
                </a:lnTo>
                <a:lnTo>
                  <a:pt x="55" y="1740"/>
                </a:lnTo>
                <a:lnTo>
                  <a:pt x="0" y="2174"/>
                </a:lnTo>
                <a:lnTo>
                  <a:pt x="55" y="2609"/>
                </a:lnTo>
                <a:lnTo>
                  <a:pt x="163" y="3044"/>
                </a:lnTo>
                <a:lnTo>
                  <a:pt x="381" y="3424"/>
                </a:lnTo>
                <a:lnTo>
                  <a:pt x="652" y="3750"/>
                </a:lnTo>
                <a:lnTo>
                  <a:pt x="978" y="4022"/>
                </a:lnTo>
                <a:lnTo>
                  <a:pt x="1359" y="4240"/>
                </a:lnTo>
                <a:lnTo>
                  <a:pt x="1739" y="4348"/>
                </a:lnTo>
                <a:lnTo>
                  <a:pt x="2174" y="4403"/>
                </a:lnTo>
                <a:lnTo>
                  <a:pt x="2663" y="4348"/>
                </a:lnTo>
                <a:lnTo>
                  <a:pt x="3044" y="4240"/>
                </a:lnTo>
                <a:lnTo>
                  <a:pt x="3424" y="4022"/>
                </a:lnTo>
                <a:lnTo>
                  <a:pt x="3750" y="3750"/>
                </a:lnTo>
                <a:lnTo>
                  <a:pt x="4022" y="3424"/>
                </a:lnTo>
                <a:lnTo>
                  <a:pt x="4239" y="3044"/>
                </a:lnTo>
                <a:lnTo>
                  <a:pt x="4348" y="2609"/>
                </a:lnTo>
                <a:lnTo>
                  <a:pt x="4402" y="2174"/>
                </a:lnTo>
                <a:lnTo>
                  <a:pt x="4348" y="1740"/>
                </a:lnTo>
                <a:lnTo>
                  <a:pt x="4239" y="1305"/>
                </a:lnTo>
                <a:lnTo>
                  <a:pt x="4022" y="979"/>
                </a:lnTo>
                <a:lnTo>
                  <a:pt x="3750" y="653"/>
                </a:lnTo>
                <a:lnTo>
                  <a:pt x="3424" y="381"/>
                </a:lnTo>
                <a:lnTo>
                  <a:pt x="3044" y="164"/>
                </a:lnTo>
                <a:lnTo>
                  <a:pt x="2663" y="1"/>
                </a:lnTo>
                <a:close/>
              </a:path>
            </a:pathLst>
          </a:custGeom>
          <a:solidFill>
            <a:srgbClr val="C92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557099" y="4047925"/>
            <a:ext cx="2193000" cy="9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Fira Sans Extra Condensed"/>
                <a:ea typeface="Fira Sans Extra Condensed"/>
                <a:cs typeface="Fira Sans Extra Condensed"/>
                <a:sym typeface="Fira Sans Extra Condensed"/>
              </a:rPr>
              <a:t>3</a:t>
            </a:r>
            <a:r>
              <a:rPr b="1" lang="en" sz="2200">
                <a:latin typeface="Fira Sans Extra Condensed"/>
                <a:ea typeface="Fira Sans Extra Condensed"/>
                <a:cs typeface="Fira Sans Extra Condensed"/>
                <a:sym typeface="Fira Sans Extra Condensed"/>
              </a:rPr>
              <a:t>%</a:t>
            </a:r>
            <a:endParaRPr b="1" sz="2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800">
                <a:latin typeface="Fira Sans Extra Condensed"/>
                <a:ea typeface="Fira Sans Extra Condensed"/>
                <a:cs typeface="Fira Sans Extra Condensed"/>
                <a:sym typeface="Fira Sans Extra Condensed"/>
              </a:rPr>
              <a:t>Confirmed exchanges</a:t>
            </a:r>
            <a:endParaRPr sz="1800">
              <a:latin typeface="Fira Sans Extra Condensed"/>
              <a:ea typeface="Fira Sans Extra Condensed"/>
              <a:cs typeface="Fira Sans Extra Condensed"/>
              <a:sym typeface="Fira Sans Extra Condensed"/>
            </a:endParaRPr>
          </a:p>
        </p:txBody>
      </p:sp>
      <p:sp>
        <p:nvSpPr>
          <p:cNvPr id="87" name="Google Shape;87;p15"/>
          <p:cNvSpPr/>
          <p:nvPr/>
        </p:nvSpPr>
        <p:spPr>
          <a:xfrm>
            <a:off x="7778290" y="1576100"/>
            <a:ext cx="199126" cy="199126"/>
          </a:xfrm>
          <a:custGeom>
            <a:rect b="b" l="l" r="r" t="t"/>
            <a:pathLst>
              <a:path extrusionOk="0" h="4403" w="4403">
                <a:moveTo>
                  <a:pt x="1739" y="1"/>
                </a:moveTo>
                <a:lnTo>
                  <a:pt x="1359" y="164"/>
                </a:lnTo>
                <a:lnTo>
                  <a:pt x="978" y="381"/>
                </a:lnTo>
                <a:lnTo>
                  <a:pt x="652" y="653"/>
                </a:lnTo>
                <a:lnTo>
                  <a:pt x="381" y="979"/>
                </a:lnTo>
                <a:lnTo>
                  <a:pt x="163" y="1305"/>
                </a:lnTo>
                <a:lnTo>
                  <a:pt x="55" y="1740"/>
                </a:lnTo>
                <a:lnTo>
                  <a:pt x="0" y="2174"/>
                </a:lnTo>
                <a:lnTo>
                  <a:pt x="55" y="2609"/>
                </a:lnTo>
                <a:lnTo>
                  <a:pt x="163" y="3044"/>
                </a:lnTo>
                <a:lnTo>
                  <a:pt x="381" y="3424"/>
                </a:lnTo>
                <a:lnTo>
                  <a:pt x="652" y="3750"/>
                </a:lnTo>
                <a:lnTo>
                  <a:pt x="978" y="4022"/>
                </a:lnTo>
                <a:lnTo>
                  <a:pt x="1359" y="4240"/>
                </a:lnTo>
                <a:lnTo>
                  <a:pt x="1739" y="4348"/>
                </a:lnTo>
                <a:lnTo>
                  <a:pt x="2174" y="4403"/>
                </a:lnTo>
                <a:lnTo>
                  <a:pt x="2663" y="4348"/>
                </a:lnTo>
                <a:lnTo>
                  <a:pt x="3044" y="4240"/>
                </a:lnTo>
                <a:lnTo>
                  <a:pt x="3424" y="4022"/>
                </a:lnTo>
                <a:lnTo>
                  <a:pt x="3750" y="3750"/>
                </a:lnTo>
                <a:lnTo>
                  <a:pt x="4022" y="3424"/>
                </a:lnTo>
                <a:lnTo>
                  <a:pt x="4239" y="3044"/>
                </a:lnTo>
                <a:lnTo>
                  <a:pt x="4348" y="2609"/>
                </a:lnTo>
                <a:lnTo>
                  <a:pt x="4402" y="2174"/>
                </a:lnTo>
                <a:lnTo>
                  <a:pt x="4348" y="1740"/>
                </a:lnTo>
                <a:lnTo>
                  <a:pt x="4239" y="1305"/>
                </a:lnTo>
                <a:lnTo>
                  <a:pt x="4022" y="979"/>
                </a:lnTo>
                <a:lnTo>
                  <a:pt x="3750" y="653"/>
                </a:lnTo>
                <a:lnTo>
                  <a:pt x="3424" y="381"/>
                </a:lnTo>
                <a:lnTo>
                  <a:pt x="3044" y="164"/>
                </a:lnTo>
                <a:lnTo>
                  <a:pt x="26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4587925" y="933350"/>
            <a:ext cx="21930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Fira Sans Extra Condensed"/>
                <a:ea typeface="Fira Sans Extra Condensed"/>
                <a:cs typeface="Fira Sans Extra Condensed"/>
                <a:sym typeface="Fira Sans Extra Condensed"/>
              </a:rPr>
              <a:t>Most users come from Europe</a:t>
            </a:r>
            <a:endParaRPr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800">
                <a:latin typeface="Fira Sans Extra Condensed"/>
                <a:ea typeface="Fira Sans Extra Condensed"/>
                <a:cs typeface="Fira Sans Extra Condensed"/>
                <a:sym typeface="Fira Sans Extra Condensed"/>
              </a:rPr>
              <a:t> </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pic>
        <p:nvPicPr>
          <p:cNvPr id="94" name="Google Shape;94;p16"/>
          <p:cNvPicPr preferRelativeResize="0"/>
          <p:nvPr/>
        </p:nvPicPr>
        <p:blipFill rotWithShape="1">
          <a:blip r:embed="rId3">
            <a:alphaModFix amt="90000"/>
          </a:blip>
          <a:srcRect b="-457569" l="-391680" r="391680" t="457569"/>
          <a:stretch/>
        </p:blipFill>
        <p:spPr>
          <a:xfrm>
            <a:off x="4959675" y="2346450"/>
            <a:ext cx="739725" cy="726150"/>
          </a:xfrm>
          <a:prstGeom prst="rect">
            <a:avLst/>
          </a:prstGeom>
          <a:noFill/>
          <a:ln>
            <a:noFill/>
          </a:ln>
        </p:spPr>
      </p:pic>
      <p:sp>
        <p:nvSpPr>
          <p:cNvPr id="95" name="Google Shape;95;p16"/>
          <p:cNvSpPr txBox="1"/>
          <p:nvPr/>
        </p:nvSpPr>
        <p:spPr>
          <a:xfrm>
            <a:off x="205975" y="1191900"/>
            <a:ext cx="52764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4000">
              <a:solidFill>
                <a:schemeClr val="accent5"/>
              </a:solidFill>
              <a:latin typeface="Fira Sans Extra Condensed"/>
              <a:ea typeface="Fira Sans Extra Condensed"/>
              <a:cs typeface="Fira Sans Extra Condensed"/>
              <a:sym typeface="Fira Sans Extra Condensed"/>
            </a:endParaRPr>
          </a:p>
        </p:txBody>
      </p:sp>
      <p:pic>
        <p:nvPicPr>
          <p:cNvPr id="96" name="Google Shape;96;p16"/>
          <p:cNvPicPr preferRelativeResize="0"/>
          <p:nvPr/>
        </p:nvPicPr>
        <p:blipFill>
          <a:blip r:embed="rId3">
            <a:alphaModFix amt="90000"/>
          </a:blip>
          <a:stretch>
            <a:fillRect/>
          </a:stretch>
        </p:blipFill>
        <p:spPr>
          <a:xfrm>
            <a:off x="350000" y="1457899"/>
            <a:ext cx="1005750" cy="1000321"/>
          </a:xfrm>
          <a:prstGeom prst="rect">
            <a:avLst/>
          </a:prstGeom>
          <a:noFill/>
          <a:ln>
            <a:noFill/>
          </a:ln>
        </p:spPr>
      </p:pic>
      <p:sp>
        <p:nvSpPr>
          <p:cNvPr id="97" name="Google Shape;97;p16"/>
          <p:cNvSpPr txBox="1"/>
          <p:nvPr/>
        </p:nvSpPr>
        <p:spPr>
          <a:xfrm>
            <a:off x="1329425" y="1828100"/>
            <a:ext cx="5583900" cy="51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2"/>
                </a:solidFill>
                <a:latin typeface="Fira Sans Extra Condensed"/>
                <a:ea typeface="Fira Sans Extra Condensed"/>
                <a:cs typeface="Fira Sans Extra Condensed"/>
                <a:sym typeface="Fira Sans Extra Condensed"/>
              </a:rPr>
              <a:t>Two families exchange each others' homes, whether simultaneously or on different dates</a:t>
            </a:r>
            <a:endParaRPr sz="1900">
              <a:solidFill>
                <a:schemeClr val="dk2"/>
              </a:solidFill>
              <a:latin typeface="Fira Sans Extra Condensed"/>
              <a:ea typeface="Fira Sans Extra Condensed"/>
              <a:cs typeface="Fira Sans Extra Condensed"/>
              <a:sym typeface="Fira Sans Extra Condensed"/>
            </a:endParaRPr>
          </a:p>
        </p:txBody>
      </p:sp>
      <p:sp>
        <p:nvSpPr>
          <p:cNvPr id="98" name="Google Shape;98;p16"/>
          <p:cNvSpPr txBox="1"/>
          <p:nvPr/>
        </p:nvSpPr>
        <p:spPr>
          <a:xfrm>
            <a:off x="1329425" y="1457900"/>
            <a:ext cx="563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6B53D"/>
                </a:solidFill>
                <a:latin typeface="Fira Sans Extra Condensed"/>
                <a:ea typeface="Fira Sans Extra Condensed"/>
                <a:cs typeface="Fira Sans Extra Condensed"/>
                <a:sym typeface="Fira Sans Extra Condensed"/>
              </a:rPr>
              <a:t>The Classic Exchange</a:t>
            </a:r>
            <a:endParaRPr b="1" sz="1800">
              <a:solidFill>
                <a:srgbClr val="F6B53D"/>
              </a:solidFill>
              <a:latin typeface="Fira Sans Extra Condensed"/>
              <a:ea typeface="Fira Sans Extra Condensed"/>
              <a:cs typeface="Fira Sans Extra Condensed"/>
              <a:sym typeface="Fira Sans Extra Condensed"/>
            </a:endParaRPr>
          </a:p>
        </p:txBody>
      </p:sp>
      <p:pic>
        <p:nvPicPr>
          <p:cNvPr id="99" name="Google Shape;99;p16"/>
          <p:cNvPicPr preferRelativeResize="0"/>
          <p:nvPr/>
        </p:nvPicPr>
        <p:blipFill>
          <a:blip r:embed="rId4">
            <a:alphaModFix/>
          </a:blip>
          <a:stretch>
            <a:fillRect/>
          </a:stretch>
        </p:blipFill>
        <p:spPr>
          <a:xfrm>
            <a:off x="350000" y="3290653"/>
            <a:ext cx="1005754" cy="916600"/>
          </a:xfrm>
          <a:prstGeom prst="rect">
            <a:avLst/>
          </a:prstGeom>
          <a:noFill/>
          <a:ln>
            <a:noFill/>
          </a:ln>
        </p:spPr>
      </p:pic>
      <p:sp>
        <p:nvSpPr>
          <p:cNvPr id="100" name="Google Shape;100;p16"/>
          <p:cNvSpPr txBox="1"/>
          <p:nvPr/>
        </p:nvSpPr>
        <p:spPr>
          <a:xfrm>
            <a:off x="2049700" y="2771475"/>
            <a:ext cx="39039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Fira Sans Extra Condensed"/>
              <a:ea typeface="Fira Sans Extra Condensed"/>
              <a:cs typeface="Fira Sans Extra Condensed"/>
              <a:sym typeface="Fira Sans Extra Condensed"/>
            </a:endParaRPr>
          </a:p>
        </p:txBody>
      </p:sp>
      <p:sp>
        <p:nvSpPr>
          <p:cNvPr id="101" name="Google Shape;101;p16"/>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accent5"/>
                </a:solidFill>
                <a:latin typeface="Fira Sans Extra Condensed"/>
                <a:ea typeface="Fira Sans Extra Condensed"/>
                <a:cs typeface="Fira Sans Extra Condensed"/>
                <a:sym typeface="Fira Sans Extra Condensed"/>
              </a:rPr>
              <a:t>Exchange Types</a:t>
            </a:r>
            <a:endParaRPr b="1" sz="3000">
              <a:latin typeface="Fira Sans Extra Condensed"/>
              <a:ea typeface="Fira Sans Extra Condensed"/>
              <a:cs typeface="Fira Sans Extra Condensed"/>
              <a:sym typeface="Fira Sans Extra Condensed"/>
            </a:endParaRPr>
          </a:p>
        </p:txBody>
      </p:sp>
      <p:sp>
        <p:nvSpPr>
          <p:cNvPr id="102" name="Google Shape;102;p16"/>
          <p:cNvSpPr txBox="1"/>
          <p:nvPr/>
        </p:nvSpPr>
        <p:spPr>
          <a:xfrm>
            <a:off x="1329425" y="3447075"/>
            <a:ext cx="5750100" cy="51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chemeClr val="dk2"/>
                </a:solidFill>
                <a:latin typeface="Fira Sans Extra Condensed"/>
                <a:ea typeface="Fira Sans Extra Condensed"/>
                <a:cs typeface="Fira Sans Extra Condensed"/>
                <a:sym typeface="Fira Sans Extra Condensed"/>
              </a:rPr>
              <a:t>If you are the guest and the host does not wish to stay in your house you can offer them guest points so they can use it to stay in another member house</a:t>
            </a:r>
            <a:endParaRPr sz="1800">
              <a:solidFill>
                <a:schemeClr val="dk2"/>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a:solidFill>
                <a:schemeClr val="dk2"/>
              </a:solidFill>
              <a:latin typeface="Fira Sans Extra Condensed"/>
              <a:ea typeface="Fira Sans Extra Condensed"/>
              <a:cs typeface="Fira Sans Extra Condensed"/>
              <a:sym typeface="Fira Sans Extra Condensed"/>
            </a:endParaRPr>
          </a:p>
        </p:txBody>
      </p:sp>
      <p:sp>
        <p:nvSpPr>
          <p:cNvPr id="103" name="Google Shape;103;p16"/>
          <p:cNvSpPr txBox="1"/>
          <p:nvPr/>
        </p:nvSpPr>
        <p:spPr>
          <a:xfrm>
            <a:off x="1329425" y="3076875"/>
            <a:ext cx="563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6B53D"/>
                </a:solidFill>
                <a:latin typeface="Fira Sans Extra Condensed"/>
                <a:ea typeface="Fira Sans Extra Condensed"/>
                <a:cs typeface="Fira Sans Extra Condensed"/>
                <a:sym typeface="Fira Sans Extra Condensed"/>
              </a:rPr>
              <a:t>Exchange with GuestPoints</a:t>
            </a:r>
            <a:endParaRPr b="1" sz="1800">
              <a:solidFill>
                <a:srgbClr val="F6B53D"/>
              </a:solidFill>
              <a:latin typeface="Fira Sans Extra Condensed"/>
              <a:ea typeface="Fira Sans Extra Condensed"/>
              <a:cs typeface="Fira Sans Extra Condensed"/>
              <a:sym typeface="Fira Sans Extra Condensed"/>
            </a:endParaRPr>
          </a:p>
        </p:txBody>
      </p:sp>
      <p:cxnSp>
        <p:nvCxnSpPr>
          <p:cNvPr id="104" name="Google Shape;104;p16"/>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b="0" l="823" r="0" t="0"/>
          <a:stretch/>
        </p:blipFill>
        <p:spPr>
          <a:xfrm>
            <a:off x="1254850" y="1016975"/>
            <a:ext cx="6534449" cy="4036974"/>
          </a:xfrm>
          <a:prstGeom prst="rect">
            <a:avLst/>
          </a:prstGeom>
          <a:noFill/>
          <a:ln>
            <a:noFill/>
          </a:ln>
        </p:spPr>
      </p:pic>
      <p:sp>
        <p:nvSpPr>
          <p:cNvPr id="110" name="Google Shape;110;p17"/>
          <p:cNvSpPr/>
          <p:nvPr/>
        </p:nvSpPr>
        <p:spPr>
          <a:xfrm>
            <a:off x="372525" y="339325"/>
            <a:ext cx="3668100" cy="40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pic>
        <p:nvPicPr>
          <p:cNvPr id="111" name="Google Shape;111;p17"/>
          <p:cNvPicPr preferRelativeResize="0"/>
          <p:nvPr/>
        </p:nvPicPr>
        <p:blipFill rotWithShape="1">
          <a:blip r:embed="rId4">
            <a:alphaModFix amt="90000"/>
          </a:blip>
          <a:srcRect b="-457569" l="-391680" r="391680" t="457569"/>
          <a:stretch/>
        </p:blipFill>
        <p:spPr>
          <a:xfrm>
            <a:off x="5964087" y="3868821"/>
            <a:ext cx="719822" cy="683694"/>
          </a:xfrm>
          <a:prstGeom prst="rect">
            <a:avLst/>
          </a:prstGeom>
          <a:noFill/>
          <a:ln>
            <a:noFill/>
          </a:ln>
        </p:spPr>
      </p:pic>
      <p:pic>
        <p:nvPicPr>
          <p:cNvPr id="112" name="Google Shape;112;p17"/>
          <p:cNvPicPr preferRelativeResize="0"/>
          <p:nvPr/>
        </p:nvPicPr>
        <p:blipFill>
          <a:blip r:embed="rId5">
            <a:alphaModFix/>
          </a:blip>
          <a:stretch>
            <a:fillRect/>
          </a:stretch>
        </p:blipFill>
        <p:spPr>
          <a:xfrm>
            <a:off x="6309805" y="1016983"/>
            <a:ext cx="717940" cy="633088"/>
          </a:xfrm>
          <a:prstGeom prst="rect">
            <a:avLst/>
          </a:prstGeom>
          <a:noFill/>
          <a:ln>
            <a:noFill/>
          </a:ln>
        </p:spPr>
      </p:pic>
      <p:pic>
        <p:nvPicPr>
          <p:cNvPr id="113" name="Google Shape;113;p17"/>
          <p:cNvPicPr preferRelativeResize="0"/>
          <p:nvPr/>
        </p:nvPicPr>
        <p:blipFill>
          <a:blip r:embed="rId4">
            <a:alphaModFix amt="90000"/>
          </a:blip>
          <a:stretch>
            <a:fillRect/>
          </a:stretch>
        </p:blipFill>
        <p:spPr>
          <a:xfrm>
            <a:off x="2246767" y="3268133"/>
            <a:ext cx="657841" cy="633089"/>
          </a:xfrm>
          <a:prstGeom prst="rect">
            <a:avLst/>
          </a:prstGeom>
          <a:noFill/>
          <a:ln>
            <a:noFill/>
          </a:ln>
        </p:spPr>
      </p:pic>
      <p:pic>
        <p:nvPicPr>
          <p:cNvPr id="114" name="Google Shape;114;p17"/>
          <p:cNvPicPr preferRelativeResize="0"/>
          <p:nvPr/>
        </p:nvPicPr>
        <p:blipFill>
          <a:blip r:embed="rId5">
            <a:alphaModFix/>
          </a:blip>
          <a:stretch>
            <a:fillRect/>
          </a:stretch>
        </p:blipFill>
        <p:spPr>
          <a:xfrm>
            <a:off x="4999142" y="1016975"/>
            <a:ext cx="717940" cy="633088"/>
          </a:xfrm>
          <a:prstGeom prst="rect">
            <a:avLst/>
          </a:prstGeom>
          <a:noFill/>
          <a:ln>
            <a:noFill/>
          </a:ln>
        </p:spPr>
      </p:pic>
      <p:pic>
        <p:nvPicPr>
          <p:cNvPr id="115" name="Google Shape;115;p17"/>
          <p:cNvPicPr preferRelativeResize="0"/>
          <p:nvPr/>
        </p:nvPicPr>
        <p:blipFill>
          <a:blip r:embed="rId4">
            <a:alphaModFix amt="90000"/>
          </a:blip>
          <a:stretch>
            <a:fillRect/>
          </a:stretch>
        </p:blipFill>
        <p:spPr>
          <a:xfrm>
            <a:off x="3580342" y="2677358"/>
            <a:ext cx="657841" cy="633089"/>
          </a:xfrm>
          <a:prstGeom prst="rect">
            <a:avLst/>
          </a:prstGeom>
          <a:noFill/>
          <a:ln>
            <a:noFill/>
          </a:ln>
        </p:spPr>
      </p:pic>
      <p:sp>
        <p:nvSpPr>
          <p:cNvPr id="116" name="Google Shape;116;p17"/>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Overview: User Preferences</a:t>
            </a:r>
            <a:endParaRPr b="1" sz="3000">
              <a:latin typeface="Fira Sans Extra Condensed"/>
              <a:ea typeface="Fira Sans Extra Condensed"/>
              <a:cs typeface="Fira Sans Extra Condensed"/>
              <a:sym typeface="Fira Sans Extra Condensed"/>
            </a:endParaRPr>
          </a:p>
        </p:txBody>
      </p:sp>
      <p:cxnSp>
        <p:nvCxnSpPr>
          <p:cNvPr id="117" name="Google Shape;117;p17"/>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7"/>
          <p:cNvSpPr txBox="1"/>
          <p:nvPr/>
        </p:nvSpPr>
        <p:spPr>
          <a:xfrm>
            <a:off x="325650" y="610775"/>
            <a:ext cx="8207400" cy="46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Most of the exchanges are guest points exchanges</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sp>
        <p:nvSpPr>
          <p:cNvPr id="119" name="Google Shape;119;p17"/>
          <p:cNvSpPr txBox="1"/>
          <p:nvPr/>
        </p:nvSpPr>
        <p:spPr>
          <a:xfrm rot="-5400000">
            <a:off x="408850" y="2813600"/>
            <a:ext cx="14262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rPr>
              <a:t>number</a:t>
            </a:r>
            <a:r>
              <a:rPr b="1" lang="en" sz="700">
                <a:solidFill>
                  <a:schemeClr val="dk1"/>
                </a:solidFill>
              </a:rPr>
              <a:t> of exchanges</a:t>
            </a:r>
            <a:endParaRPr b="1" sz="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pic>
        <p:nvPicPr>
          <p:cNvPr id="125" name="Google Shape;125;p18"/>
          <p:cNvPicPr preferRelativeResize="0"/>
          <p:nvPr/>
        </p:nvPicPr>
        <p:blipFill>
          <a:blip r:embed="rId3">
            <a:alphaModFix/>
          </a:blip>
          <a:stretch>
            <a:fillRect/>
          </a:stretch>
        </p:blipFill>
        <p:spPr>
          <a:xfrm>
            <a:off x="350000" y="1351100"/>
            <a:ext cx="4349280" cy="3671500"/>
          </a:xfrm>
          <a:prstGeom prst="rect">
            <a:avLst/>
          </a:prstGeom>
          <a:noFill/>
          <a:ln>
            <a:noFill/>
          </a:ln>
        </p:spPr>
      </p:pic>
      <p:cxnSp>
        <p:nvCxnSpPr>
          <p:cNvPr id="126" name="Google Shape;126;p18"/>
          <p:cNvCxnSpPr>
            <a:endCxn id="127" idx="1"/>
          </p:cNvCxnSpPr>
          <p:nvPr/>
        </p:nvCxnSpPr>
        <p:spPr>
          <a:xfrm>
            <a:off x="3130650" y="3154488"/>
            <a:ext cx="2903400" cy="7629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18"/>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Overview: Users conversion</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cxnSp>
        <p:nvCxnSpPr>
          <p:cNvPr id="129" name="Google Shape;129;p18"/>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18"/>
          <p:cNvSpPr txBox="1"/>
          <p:nvPr/>
        </p:nvSpPr>
        <p:spPr>
          <a:xfrm>
            <a:off x="325650" y="610775"/>
            <a:ext cx="8207400" cy="46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More users are interested in installments in 2021 compared to 2020</a:t>
            </a:r>
            <a:endParaRPr sz="1600">
              <a:solidFill>
                <a:schemeClr val="dk2"/>
              </a:solidFill>
              <a:latin typeface="Fira Sans Extra Condensed"/>
              <a:ea typeface="Fira Sans Extra Condensed"/>
              <a:cs typeface="Fira Sans Extra Condensed"/>
              <a:sym typeface="Fira Sans Extra Condensed"/>
            </a:endParaRPr>
          </a:p>
        </p:txBody>
      </p:sp>
      <p:pic>
        <p:nvPicPr>
          <p:cNvPr id="131" name="Google Shape;131;p18"/>
          <p:cNvPicPr preferRelativeResize="0"/>
          <p:nvPr/>
        </p:nvPicPr>
        <p:blipFill>
          <a:blip r:embed="rId4">
            <a:alphaModFix/>
          </a:blip>
          <a:stretch>
            <a:fillRect/>
          </a:stretch>
        </p:blipFill>
        <p:spPr>
          <a:xfrm>
            <a:off x="6034050" y="1542913"/>
            <a:ext cx="2457924" cy="1481375"/>
          </a:xfrm>
          <a:prstGeom prst="rect">
            <a:avLst/>
          </a:prstGeom>
          <a:noFill/>
          <a:ln>
            <a:noFill/>
          </a:ln>
        </p:spPr>
      </p:pic>
      <p:pic>
        <p:nvPicPr>
          <p:cNvPr id="127" name="Google Shape;127;p18"/>
          <p:cNvPicPr preferRelativeResize="0"/>
          <p:nvPr/>
        </p:nvPicPr>
        <p:blipFill rotWithShape="1">
          <a:blip r:embed="rId5">
            <a:alphaModFix/>
          </a:blip>
          <a:srcRect b="0" l="0" r="2008" t="0"/>
          <a:stretch/>
        </p:blipFill>
        <p:spPr>
          <a:xfrm>
            <a:off x="6034050" y="3176700"/>
            <a:ext cx="2457925" cy="148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pic>
        <p:nvPicPr>
          <p:cNvPr id="137" name="Google Shape;137;p19"/>
          <p:cNvPicPr preferRelativeResize="0"/>
          <p:nvPr/>
        </p:nvPicPr>
        <p:blipFill>
          <a:blip r:embed="rId3">
            <a:alphaModFix/>
          </a:blip>
          <a:stretch>
            <a:fillRect/>
          </a:stretch>
        </p:blipFill>
        <p:spPr>
          <a:xfrm>
            <a:off x="700000" y="1170775"/>
            <a:ext cx="7584777" cy="3849675"/>
          </a:xfrm>
          <a:prstGeom prst="rect">
            <a:avLst/>
          </a:prstGeom>
          <a:noFill/>
          <a:ln>
            <a:noFill/>
          </a:ln>
        </p:spPr>
      </p:pic>
      <p:sp>
        <p:nvSpPr>
          <p:cNvPr id="138" name="Google Shape;138;p19"/>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Overview: </a:t>
            </a:r>
            <a:r>
              <a:rPr b="1" lang="en" sz="3000">
                <a:solidFill>
                  <a:schemeClr val="accent5"/>
                </a:solidFill>
                <a:latin typeface="Fira Sans Extra Condensed"/>
                <a:ea typeface="Fira Sans Extra Condensed"/>
                <a:cs typeface="Fira Sans Extra Condensed"/>
                <a:sym typeface="Fira Sans Extra Condensed"/>
              </a:rPr>
              <a:t>Performance Metrics over Time</a:t>
            </a:r>
            <a:endParaRPr b="1" sz="3000">
              <a:latin typeface="Fira Sans Extra Condensed"/>
              <a:ea typeface="Fira Sans Extra Condensed"/>
              <a:cs typeface="Fira Sans Extra Condensed"/>
              <a:sym typeface="Fira Sans Extra Condensed"/>
            </a:endParaRPr>
          </a:p>
        </p:txBody>
      </p:sp>
      <p:cxnSp>
        <p:nvCxnSpPr>
          <p:cNvPr id="139" name="Google Shape;139;p19"/>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19"/>
          <p:cNvSpPr txBox="1"/>
          <p:nvPr/>
        </p:nvSpPr>
        <p:spPr>
          <a:xfrm>
            <a:off x="325650" y="610775"/>
            <a:ext cx="8207400" cy="46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A drop in finalization rate and a spike in cancellation rate due to covid-19</a:t>
            </a:r>
            <a:endParaRPr sz="1500">
              <a:solidFill>
                <a:schemeClr val="dk2"/>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pic>
        <p:nvPicPr>
          <p:cNvPr id="146" name="Google Shape;146;p20"/>
          <p:cNvPicPr preferRelativeResize="0"/>
          <p:nvPr/>
        </p:nvPicPr>
        <p:blipFill>
          <a:blip r:embed="rId3">
            <a:alphaModFix/>
          </a:blip>
          <a:stretch>
            <a:fillRect/>
          </a:stretch>
        </p:blipFill>
        <p:spPr>
          <a:xfrm>
            <a:off x="787875" y="1205425"/>
            <a:ext cx="7282951" cy="3938074"/>
          </a:xfrm>
          <a:prstGeom prst="rect">
            <a:avLst/>
          </a:prstGeom>
          <a:noFill/>
          <a:ln>
            <a:noFill/>
          </a:ln>
        </p:spPr>
      </p:pic>
      <p:sp>
        <p:nvSpPr>
          <p:cNvPr id="147" name="Google Shape;147;p20"/>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Fira Sans Extra Condensed"/>
                <a:ea typeface="Fira Sans Extra Condensed"/>
                <a:cs typeface="Fira Sans Extra Condensed"/>
                <a:sym typeface="Fira Sans Extra Condensed"/>
              </a:rPr>
              <a:t>Overview: Churn Rate</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cxnSp>
        <p:nvCxnSpPr>
          <p:cNvPr id="148" name="Google Shape;148;p20"/>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20"/>
          <p:cNvSpPr txBox="1"/>
          <p:nvPr/>
        </p:nvSpPr>
        <p:spPr>
          <a:xfrm>
            <a:off x="325650" y="610775"/>
            <a:ext cx="8207400" cy="46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b="1" lang="en" sz="1600">
                <a:solidFill>
                  <a:schemeClr val="accent5"/>
                </a:solidFill>
                <a:latin typeface="Fira Sans Extra Condensed"/>
                <a:ea typeface="Fira Sans Extra Condensed"/>
                <a:cs typeface="Fira Sans Extra Condensed"/>
                <a:sym typeface="Fira Sans Extra Condensed"/>
              </a:rPr>
              <a:t>Churn:</a:t>
            </a:r>
            <a:r>
              <a:rPr lang="en" sz="1600">
                <a:solidFill>
                  <a:schemeClr val="dk2"/>
                </a:solidFill>
                <a:latin typeface="Fira Sans Extra Condensed"/>
                <a:ea typeface="Fira Sans Extra Condensed"/>
                <a:cs typeface="Fira Sans Extra Condensed"/>
                <a:sym typeface="Fira Sans Extra Condensed"/>
              </a:rPr>
              <a:t> users who do not wish to subscribe for another year</a:t>
            </a:r>
            <a:endParaRPr sz="1600">
              <a:solidFill>
                <a:schemeClr val="dk2"/>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The churn rate is improving more for each year</a:t>
            </a:r>
            <a:endParaRPr sz="1600">
              <a:solidFill>
                <a:schemeClr val="dk2"/>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p:nvPr/>
        </p:nvSpPr>
        <p:spPr>
          <a:xfrm>
            <a:off x="350000" y="394300"/>
            <a:ext cx="3668100" cy="34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155" name="Google Shape;155;p21"/>
          <p:cNvSpPr txBox="1"/>
          <p:nvPr/>
        </p:nvSpPr>
        <p:spPr>
          <a:xfrm>
            <a:off x="350000" y="741700"/>
            <a:ext cx="86364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Fira Sans Extra Condensed"/>
                <a:ea typeface="Fira Sans Extra Condensed"/>
                <a:cs typeface="Fira Sans Extra Condensed"/>
                <a:sym typeface="Fira Sans Extra Condensed"/>
              </a:rPr>
              <a:t>Delayed time between user subscription and first exchange negatively impacts customer retention</a:t>
            </a:r>
            <a:endParaRPr sz="1800">
              <a:solidFill>
                <a:schemeClr val="dk2"/>
              </a:solidFill>
              <a:latin typeface="Fira Sans Extra Condensed"/>
              <a:ea typeface="Fira Sans Extra Condensed"/>
              <a:cs typeface="Fira Sans Extra Condensed"/>
              <a:sym typeface="Fira Sans Extra Condensed"/>
            </a:endParaRPr>
          </a:p>
        </p:txBody>
      </p:sp>
      <p:pic>
        <p:nvPicPr>
          <p:cNvPr id="156" name="Google Shape;156;p21"/>
          <p:cNvPicPr preferRelativeResize="0"/>
          <p:nvPr/>
        </p:nvPicPr>
        <p:blipFill>
          <a:blip r:embed="rId3">
            <a:alphaModFix/>
          </a:blip>
          <a:stretch>
            <a:fillRect/>
          </a:stretch>
        </p:blipFill>
        <p:spPr>
          <a:xfrm>
            <a:off x="252200" y="1572975"/>
            <a:ext cx="8839204" cy="3452814"/>
          </a:xfrm>
          <a:prstGeom prst="rect">
            <a:avLst/>
          </a:prstGeom>
          <a:noFill/>
          <a:ln>
            <a:noFill/>
          </a:ln>
        </p:spPr>
      </p:pic>
      <p:sp>
        <p:nvSpPr>
          <p:cNvPr id="157" name="Google Shape;157;p21"/>
          <p:cNvSpPr txBox="1"/>
          <p:nvPr/>
        </p:nvSpPr>
        <p:spPr>
          <a:xfrm>
            <a:off x="713800" y="1259575"/>
            <a:ext cx="7138500" cy="403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Fira Sans Extra Condensed"/>
              <a:buChar char="●"/>
            </a:pPr>
            <a:r>
              <a:rPr lang="en" sz="1600">
                <a:solidFill>
                  <a:schemeClr val="dk2"/>
                </a:solidFill>
                <a:latin typeface="Fira Sans Extra Condensed"/>
                <a:ea typeface="Fira Sans Extra Condensed"/>
                <a:cs typeface="Fira Sans Extra Condensed"/>
                <a:sym typeface="Fira Sans Extra Condensed"/>
              </a:rPr>
              <a:t>As the time delay increases less and less users re-subscribe</a:t>
            </a:r>
            <a:endParaRPr sz="1600">
              <a:solidFill>
                <a:schemeClr val="dk2"/>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solidFill>
                <a:schemeClr val="dk2"/>
              </a:solidFill>
              <a:latin typeface="Fira Sans Extra Condensed"/>
              <a:ea typeface="Fira Sans Extra Condensed"/>
              <a:cs typeface="Fira Sans Extra Condensed"/>
              <a:sym typeface="Fira Sans Extra Condensed"/>
            </a:endParaRPr>
          </a:p>
        </p:txBody>
      </p:sp>
      <p:sp>
        <p:nvSpPr>
          <p:cNvPr id="158" name="Google Shape;158;p21"/>
          <p:cNvSpPr txBox="1"/>
          <p:nvPr/>
        </p:nvSpPr>
        <p:spPr>
          <a:xfrm>
            <a:off x="350000" y="105800"/>
            <a:ext cx="6358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accent5"/>
                </a:solidFill>
                <a:latin typeface="Fira Sans Extra Condensed"/>
                <a:ea typeface="Fira Sans Extra Condensed"/>
                <a:cs typeface="Fira Sans Extra Condensed"/>
                <a:sym typeface="Fira Sans Extra Condensed"/>
              </a:rPr>
              <a:t>Churn Analysis: 1st Hypothesis</a:t>
            </a:r>
            <a:endParaRPr b="1" sz="3000">
              <a:latin typeface="Fira Sans Extra Condensed"/>
              <a:ea typeface="Fira Sans Extra Condensed"/>
              <a:cs typeface="Fira Sans Extra Condensed"/>
              <a:sym typeface="Fira Sans Extra Condensed"/>
            </a:endParaRPr>
          </a:p>
        </p:txBody>
      </p:sp>
      <p:cxnSp>
        <p:nvCxnSpPr>
          <p:cNvPr id="159" name="Google Shape;159;p21"/>
          <p:cNvCxnSpPr/>
          <p:nvPr/>
        </p:nvCxnSpPr>
        <p:spPr>
          <a:xfrm flipH="1" rot="10800000">
            <a:off x="414650" y="610775"/>
            <a:ext cx="82074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er Journey Map by Slidesgo">
  <a:themeElements>
    <a:clrScheme name="Simple Light">
      <a:dk1>
        <a:srgbClr val="000000"/>
      </a:dk1>
      <a:lt1>
        <a:srgbClr val="FFFFFF"/>
      </a:lt1>
      <a:dk2>
        <a:srgbClr val="595959"/>
      </a:dk2>
      <a:lt2>
        <a:srgbClr val="EEEEEE"/>
      </a:lt2>
      <a:accent1>
        <a:srgbClr val="FFCE7D"/>
      </a:accent1>
      <a:accent2>
        <a:srgbClr val="FFB174"/>
      </a:accent2>
      <a:accent3>
        <a:srgbClr val="FF6666"/>
      </a:accent3>
      <a:accent4>
        <a:srgbClr val="C9274F"/>
      </a:accent4>
      <a:accent5>
        <a:srgbClr val="651428"/>
      </a:accent5>
      <a:accent6>
        <a:srgbClr val="EEEEEE"/>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