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8288000" cy="10287000"/>
  <p:notesSz cx="6858000" cy="9144000"/>
  <p:embeddedFontLst>
    <p:embeddedFont>
      <p:font typeface="Alegreya Sans" panose="020B0604020202020204" charset="0"/>
      <p:regular r:id="rId20"/>
    </p:embeddedFont>
    <p:embeddedFont>
      <p:font typeface="Alegreya Sans Bold" panose="020B0604020202020204" charset="0"/>
      <p:regular r:id="rId21"/>
    </p:embeddedFont>
    <p:embeddedFont>
      <p:font typeface="Alegreya Sans Italics" panose="020B0604020202020204" charset="0"/>
      <p:regular r:id="rId22"/>
    </p:embeddedFont>
    <p:embeddedFont>
      <p:font typeface="Alegreya Sans Light" panose="020B0604020202020204" charset="0"/>
      <p:regular r:id="rId23"/>
    </p:embeddedFont>
    <p:embeddedFont>
      <p:font typeface="Cooper BT Bold" panose="020B0604020202020204" charset="0"/>
      <p:regular r:id="rId24"/>
    </p:embeddedFont>
    <p:embeddedFont>
      <p:font typeface="Cooper BT Light" panose="020B0604020202020204" charset="0"/>
      <p:regular r:id="rId25"/>
    </p:embeddedFont>
    <p:embeddedFont>
      <p:font typeface="Lato Bold" panose="020F0502020204030203" pitchFamily="34" charset="0"/>
      <p:regular r:id="rId26"/>
      <p:bold r:id="rId27"/>
    </p:embeddedFont>
    <p:embeddedFont>
      <p:font typeface="Nunito" pitchFamily="2" charset="0"/>
      <p:regular r:id="rId28"/>
    </p:embeddedFont>
    <p:embeddedFont>
      <p:font typeface="Nunito Bold" panose="020B0604020202020204" charset="0"/>
      <p:regular r:id="rId29"/>
    </p:embeddedFont>
    <p:embeddedFont>
      <p:font typeface="Nunito Light" pitchFamily="2" charset="0"/>
      <p:regular r:id="rId3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2" d="100"/>
          <a:sy n="52" d="100"/>
        </p:scale>
        <p:origin x="850"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11.08.2025</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8/11/2025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8/11/2025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8/11/2025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8/11/2025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8/11/2025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image" Target="../media/image1.png"/><Relationship Id="rId7" Type="http://schemas.openxmlformats.org/officeDocument/2006/relationships/image" Target="../media/image48.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47.svg"/><Relationship Id="rId5" Type="http://schemas.openxmlformats.org/officeDocument/2006/relationships/image" Target="../media/image46.png"/><Relationship Id="rId4" Type="http://schemas.openxmlformats.org/officeDocument/2006/relationships/image" Target="../media/image2.svg"/></Relationships>
</file>

<file path=ppt/slides/_rels/slide11.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image" Target="../media/image1.png"/><Relationship Id="rId7" Type="http://schemas.openxmlformats.org/officeDocument/2006/relationships/image" Target="../media/image50.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47.svg"/><Relationship Id="rId5" Type="http://schemas.openxmlformats.org/officeDocument/2006/relationships/image" Target="../media/image46.png"/><Relationship Id="rId4" Type="http://schemas.openxmlformats.org/officeDocument/2006/relationships/image" Target="../media/image2.svg"/></Relationships>
</file>

<file path=ppt/slides/_rels/slide12.xml.rels><?xml version="1.0" encoding="UTF-8" standalone="yes"?>
<Relationships xmlns="http://schemas.openxmlformats.org/package/2006/relationships"><Relationship Id="rId8" Type="http://schemas.openxmlformats.org/officeDocument/2006/relationships/image" Target="../media/image55.png"/><Relationship Id="rId3" Type="http://schemas.openxmlformats.org/officeDocument/2006/relationships/image" Target="../media/image1.png"/><Relationship Id="rId7" Type="http://schemas.openxmlformats.org/officeDocument/2006/relationships/image" Target="../media/image54.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53.svg"/><Relationship Id="rId5" Type="http://schemas.openxmlformats.org/officeDocument/2006/relationships/image" Target="../media/image52.png"/><Relationship Id="rId4" Type="http://schemas.openxmlformats.org/officeDocument/2006/relationships/image" Target="../media/image2.svg"/></Relationships>
</file>

<file path=ppt/slides/_rels/slide13.xml.rels><?xml version="1.0" encoding="UTF-8" standalone="yes"?>
<Relationships xmlns="http://schemas.openxmlformats.org/package/2006/relationships"><Relationship Id="rId8" Type="http://schemas.openxmlformats.org/officeDocument/2006/relationships/image" Target="../media/image59.svg"/><Relationship Id="rId3" Type="http://schemas.openxmlformats.org/officeDocument/2006/relationships/image" Target="../media/image1.png"/><Relationship Id="rId7" Type="http://schemas.openxmlformats.org/officeDocument/2006/relationships/image" Target="../media/image58.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57.svg"/><Relationship Id="rId5" Type="http://schemas.openxmlformats.org/officeDocument/2006/relationships/image" Target="../media/image56.png"/><Relationship Id="rId4" Type="http://schemas.openxmlformats.org/officeDocument/2006/relationships/image" Target="../media/image2.svg"/></Relationships>
</file>

<file path=ppt/slides/_rels/slide14.xml.rels><?xml version="1.0" encoding="UTF-8" standalone="yes"?>
<Relationships xmlns="http://schemas.openxmlformats.org/package/2006/relationships"><Relationship Id="rId8" Type="http://schemas.openxmlformats.org/officeDocument/2006/relationships/image" Target="../media/image63.svg"/><Relationship Id="rId3" Type="http://schemas.openxmlformats.org/officeDocument/2006/relationships/image" Target="../media/image1.png"/><Relationship Id="rId7" Type="http://schemas.openxmlformats.org/officeDocument/2006/relationships/image" Target="../media/image62.pn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61.svg"/><Relationship Id="rId5" Type="http://schemas.openxmlformats.org/officeDocument/2006/relationships/image" Target="../media/image60.png"/><Relationship Id="rId10" Type="http://schemas.openxmlformats.org/officeDocument/2006/relationships/image" Target="../media/image65.png"/><Relationship Id="rId4" Type="http://schemas.openxmlformats.org/officeDocument/2006/relationships/image" Target="../media/image2.svg"/><Relationship Id="rId9" Type="http://schemas.openxmlformats.org/officeDocument/2006/relationships/image" Target="../media/image64.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2.svg"/></Relationships>
</file>

<file path=ppt/slides/_rels/slide16.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png"/><Relationship Id="rId7"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2.svg"/></Relationships>
</file>

<file path=ppt/slides/_rels/slide17.xml.rels><?xml version="1.0" encoding="UTF-8" standalone="yes"?>
<Relationships xmlns="http://schemas.openxmlformats.org/package/2006/relationships"><Relationship Id="rId8" Type="http://schemas.openxmlformats.org/officeDocument/2006/relationships/image" Target="../media/image67.svg"/><Relationship Id="rId3" Type="http://schemas.openxmlformats.org/officeDocument/2006/relationships/image" Target="../media/image1.png"/><Relationship Id="rId7" Type="http://schemas.openxmlformats.org/officeDocument/2006/relationships/image" Target="../media/image66.png"/><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image" Target="../media/image47.svg"/><Relationship Id="rId5" Type="http://schemas.openxmlformats.org/officeDocument/2006/relationships/image" Target="../media/image46.png"/><Relationship Id="rId10" Type="http://schemas.openxmlformats.org/officeDocument/2006/relationships/image" Target="../media/image69.svg"/><Relationship Id="rId4" Type="http://schemas.openxmlformats.org/officeDocument/2006/relationships/image" Target="../media/image2.svg"/><Relationship Id="rId9" Type="http://schemas.openxmlformats.org/officeDocument/2006/relationships/image" Target="../media/image68.png"/></Relationships>
</file>

<file path=ppt/slides/_rels/slide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1.png"/><Relationship Id="rId7"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2.svg"/><Relationship Id="rId9" Type="http://schemas.openxmlformats.org/officeDocument/2006/relationships/image" Target="../media/image11.png"/></Relationships>
</file>

<file path=ppt/slides/_rels/slide3.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png"/><Relationship Id="rId7"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png"/><Relationship Id="rId7"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2.sv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2.svg"/></Relationships>
</file>

<file path=ppt/slides/_rels/slide6.xml.rels><?xml version="1.0" encoding="UTF-8" standalone="yes"?>
<Relationships xmlns="http://schemas.openxmlformats.org/package/2006/relationships"><Relationship Id="rId8" Type="http://schemas.openxmlformats.org/officeDocument/2006/relationships/image" Target="../media/image24.svg"/><Relationship Id="rId13" Type="http://schemas.openxmlformats.org/officeDocument/2006/relationships/image" Target="../media/image29.png"/><Relationship Id="rId3" Type="http://schemas.openxmlformats.org/officeDocument/2006/relationships/image" Target="../media/image1.png"/><Relationship Id="rId7" Type="http://schemas.openxmlformats.org/officeDocument/2006/relationships/image" Target="../media/image23.png"/><Relationship Id="rId12" Type="http://schemas.openxmlformats.org/officeDocument/2006/relationships/image" Target="../media/image28.sv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22.svg"/><Relationship Id="rId11" Type="http://schemas.openxmlformats.org/officeDocument/2006/relationships/image" Target="../media/image27.png"/><Relationship Id="rId5" Type="http://schemas.openxmlformats.org/officeDocument/2006/relationships/image" Target="../media/image21.png"/><Relationship Id="rId10" Type="http://schemas.openxmlformats.org/officeDocument/2006/relationships/image" Target="../media/image26.svg"/><Relationship Id="rId4" Type="http://schemas.openxmlformats.org/officeDocument/2006/relationships/image" Target="../media/image2.svg"/><Relationship Id="rId9" Type="http://schemas.openxmlformats.org/officeDocument/2006/relationships/image" Target="../media/image25.png"/><Relationship Id="rId14" Type="http://schemas.openxmlformats.org/officeDocument/2006/relationships/image" Target="../media/image30.svg"/></Relationships>
</file>

<file path=ppt/slides/_rels/slide7.xml.rels><?xml version="1.0" encoding="UTF-8" standalone="yes"?>
<Relationships xmlns="http://schemas.openxmlformats.org/package/2006/relationships"><Relationship Id="rId8" Type="http://schemas.openxmlformats.org/officeDocument/2006/relationships/image" Target="../media/image34.svg"/><Relationship Id="rId3" Type="http://schemas.openxmlformats.org/officeDocument/2006/relationships/image" Target="../media/image1.png"/><Relationship Id="rId7" Type="http://schemas.openxmlformats.org/officeDocument/2006/relationships/image" Target="../media/image33.png"/><Relationship Id="rId12" Type="http://schemas.openxmlformats.org/officeDocument/2006/relationships/image" Target="../media/image38.sv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32.svg"/><Relationship Id="rId11" Type="http://schemas.openxmlformats.org/officeDocument/2006/relationships/image" Target="../media/image37.png"/><Relationship Id="rId5" Type="http://schemas.openxmlformats.org/officeDocument/2006/relationships/image" Target="../media/image31.png"/><Relationship Id="rId10" Type="http://schemas.openxmlformats.org/officeDocument/2006/relationships/image" Target="../media/image36.svg"/><Relationship Id="rId4" Type="http://schemas.openxmlformats.org/officeDocument/2006/relationships/image" Target="../media/image2.svg"/><Relationship Id="rId9" Type="http://schemas.openxmlformats.org/officeDocument/2006/relationships/image" Target="../media/image35.png"/></Relationships>
</file>

<file path=ppt/slides/_rels/slide8.xml.rels><?xml version="1.0" encoding="UTF-8" standalone="yes"?>
<Relationships xmlns="http://schemas.openxmlformats.org/package/2006/relationships"><Relationship Id="rId8" Type="http://schemas.openxmlformats.org/officeDocument/2006/relationships/image" Target="../media/image42.svg"/><Relationship Id="rId3" Type="http://schemas.openxmlformats.org/officeDocument/2006/relationships/image" Target="../media/image1.png"/><Relationship Id="rId7" Type="http://schemas.openxmlformats.org/officeDocument/2006/relationships/image" Target="../media/image41.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40.svg"/><Relationship Id="rId11" Type="http://schemas.openxmlformats.org/officeDocument/2006/relationships/image" Target="../media/image45.png"/><Relationship Id="rId5" Type="http://schemas.openxmlformats.org/officeDocument/2006/relationships/image" Target="../media/image39.png"/><Relationship Id="rId10" Type="http://schemas.openxmlformats.org/officeDocument/2006/relationships/image" Target="../media/image44.png"/><Relationship Id="rId4" Type="http://schemas.openxmlformats.org/officeDocument/2006/relationships/image" Target="../media/image2.svg"/><Relationship Id="rId9" Type="http://schemas.openxmlformats.org/officeDocument/2006/relationships/image" Target="../media/image43.png"/></Relationships>
</file>

<file path=ppt/slides/_rels/slide9.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1.png"/><Relationship Id="rId7"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2.svg"/><Relationship Id="rId9"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DEEF3"/>
        </a:solidFill>
        <a:effectLst/>
      </p:bgPr>
    </p:bg>
    <p:spTree>
      <p:nvGrpSpPr>
        <p:cNvPr id="1" name=""/>
        <p:cNvGrpSpPr/>
        <p:nvPr/>
      </p:nvGrpSpPr>
      <p:grpSpPr>
        <a:xfrm>
          <a:off x="0" y="0"/>
          <a:ext cx="0" cy="0"/>
          <a:chOff x="0" y="0"/>
          <a:chExt cx="0" cy="0"/>
        </a:xfrm>
      </p:grpSpPr>
      <p:sp>
        <p:nvSpPr>
          <p:cNvPr id="2" name="Freeform 2"/>
          <p:cNvSpPr/>
          <p:nvPr/>
        </p:nvSpPr>
        <p:spPr>
          <a:xfrm>
            <a:off x="-9525" y="-9525"/>
            <a:ext cx="18307040" cy="10306032"/>
          </a:xfrm>
          <a:custGeom>
            <a:avLst/>
            <a:gdLst/>
            <a:ahLst/>
            <a:cxnLst/>
            <a:rect l="l" t="t" r="r" b="b"/>
            <a:pathLst>
              <a:path w="18307040" h="10306032">
                <a:moveTo>
                  <a:pt x="0" y="0"/>
                </a:moveTo>
                <a:lnTo>
                  <a:pt x="18307040" y="0"/>
                </a:lnTo>
                <a:lnTo>
                  <a:pt x="18307040" y="10306032"/>
                </a:lnTo>
                <a:lnTo>
                  <a:pt x="0" y="1030603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CA"/>
          </a:p>
        </p:txBody>
      </p:sp>
      <p:sp>
        <p:nvSpPr>
          <p:cNvPr id="3" name="Freeform 3"/>
          <p:cNvSpPr/>
          <p:nvPr/>
        </p:nvSpPr>
        <p:spPr>
          <a:xfrm>
            <a:off x="1422598" y="6"/>
            <a:ext cx="15442722" cy="906464"/>
          </a:xfrm>
          <a:custGeom>
            <a:avLst/>
            <a:gdLst/>
            <a:ahLst/>
            <a:cxnLst/>
            <a:rect l="l" t="t" r="r" b="b"/>
            <a:pathLst>
              <a:path w="15442722" h="906464">
                <a:moveTo>
                  <a:pt x="0" y="0"/>
                </a:moveTo>
                <a:lnTo>
                  <a:pt x="15442722" y="0"/>
                </a:lnTo>
                <a:lnTo>
                  <a:pt x="15442722" y="906464"/>
                </a:lnTo>
                <a:lnTo>
                  <a:pt x="0" y="906464"/>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CA"/>
          </a:p>
        </p:txBody>
      </p:sp>
      <p:sp>
        <p:nvSpPr>
          <p:cNvPr id="4" name="Freeform 4"/>
          <p:cNvSpPr/>
          <p:nvPr/>
        </p:nvSpPr>
        <p:spPr>
          <a:xfrm>
            <a:off x="1422648" y="9380558"/>
            <a:ext cx="15442722" cy="906464"/>
          </a:xfrm>
          <a:custGeom>
            <a:avLst/>
            <a:gdLst/>
            <a:ahLst/>
            <a:cxnLst/>
            <a:rect l="l" t="t" r="r" b="b"/>
            <a:pathLst>
              <a:path w="15442722" h="906464">
                <a:moveTo>
                  <a:pt x="0" y="0"/>
                </a:moveTo>
                <a:lnTo>
                  <a:pt x="15442722" y="0"/>
                </a:lnTo>
                <a:lnTo>
                  <a:pt x="15442722" y="906464"/>
                </a:lnTo>
                <a:lnTo>
                  <a:pt x="0" y="906464"/>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CA"/>
          </a:p>
        </p:txBody>
      </p:sp>
      <p:sp>
        <p:nvSpPr>
          <p:cNvPr id="5" name="TextBox 5"/>
          <p:cNvSpPr txBox="1"/>
          <p:nvPr/>
        </p:nvSpPr>
        <p:spPr>
          <a:xfrm>
            <a:off x="1513984" y="5447721"/>
            <a:ext cx="15259950" cy="603156"/>
          </a:xfrm>
          <a:prstGeom prst="rect">
            <a:avLst/>
          </a:prstGeom>
        </p:spPr>
        <p:txBody>
          <a:bodyPr lIns="0" tIns="0" rIns="0" bIns="0" rtlCol="0" anchor="t">
            <a:spAutoFit/>
          </a:bodyPr>
          <a:lstStyle/>
          <a:p>
            <a:pPr algn="l">
              <a:lnSpc>
                <a:spcPts val="4416"/>
              </a:lnSpc>
            </a:pPr>
            <a:r>
              <a:rPr lang="en-US" sz="3200">
                <a:solidFill>
                  <a:srgbClr val="2D3538"/>
                </a:solidFill>
                <a:latin typeface="Alegreya Sans"/>
                <a:ea typeface="Alegreya Sans"/>
                <a:cs typeface="Alegreya Sans"/>
                <a:sym typeface="Alegreya Sans"/>
              </a:rPr>
              <a:t>BA723 - </a:t>
            </a:r>
            <a:r>
              <a:rPr lang="en-US" sz="3200" b="1">
                <a:solidFill>
                  <a:srgbClr val="2D3538"/>
                </a:solidFill>
                <a:latin typeface="Alegreya Sans Bold"/>
                <a:ea typeface="Alegreya Sans Bold"/>
                <a:cs typeface="Alegreya Sans Bold"/>
                <a:sym typeface="Alegreya Sans Bold"/>
              </a:rPr>
              <a:t>Business Analytics Capstone</a:t>
            </a:r>
          </a:p>
        </p:txBody>
      </p:sp>
      <p:sp>
        <p:nvSpPr>
          <p:cNvPr id="6" name="TextBox 6"/>
          <p:cNvSpPr txBox="1"/>
          <p:nvPr/>
        </p:nvSpPr>
        <p:spPr>
          <a:xfrm>
            <a:off x="1513984" y="4226580"/>
            <a:ext cx="15252150" cy="1162116"/>
          </a:xfrm>
          <a:prstGeom prst="rect">
            <a:avLst/>
          </a:prstGeom>
        </p:spPr>
        <p:txBody>
          <a:bodyPr lIns="0" tIns="0" rIns="0" bIns="0" rtlCol="0" anchor="t">
            <a:spAutoFit/>
          </a:bodyPr>
          <a:lstStyle/>
          <a:p>
            <a:pPr algn="l">
              <a:lnSpc>
                <a:spcPts val="9120"/>
              </a:lnSpc>
            </a:pPr>
            <a:r>
              <a:rPr lang="en-US" sz="7600">
                <a:solidFill>
                  <a:srgbClr val="2544D8"/>
                </a:solidFill>
                <a:latin typeface="Cooper BT Light"/>
                <a:ea typeface="Cooper BT Light"/>
                <a:cs typeface="Cooper BT Light"/>
                <a:sym typeface="Cooper BT Light"/>
              </a:rPr>
              <a:t>Breast Cancer Prediction</a:t>
            </a:r>
          </a:p>
        </p:txBody>
      </p:sp>
      <p:sp>
        <p:nvSpPr>
          <p:cNvPr id="7" name="TextBox 7"/>
          <p:cNvSpPr txBox="1"/>
          <p:nvPr/>
        </p:nvSpPr>
        <p:spPr>
          <a:xfrm>
            <a:off x="1506184" y="8402425"/>
            <a:ext cx="15259950" cy="483456"/>
          </a:xfrm>
          <a:prstGeom prst="rect">
            <a:avLst/>
          </a:prstGeom>
        </p:spPr>
        <p:txBody>
          <a:bodyPr lIns="0" tIns="0" rIns="0" bIns="0" rtlCol="0" anchor="t">
            <a:spAutoFit/>
          </a:bodyPr>
          <a:lstStyle/>
          <a:p>
            <a:pPr algn="l">
              <a:lnSpc>
                <a:spcPts val="3588"/>
              </a:lnSpc>
            </a:pPr>
            <a:r>
              <a:rPr lang="en-US" sz="2600" i="1">
                <a:solidFill>
                  <a:srgbClr val="325D79"/>
                </a:solidFill>
                <a:latin typeface="Alegreya Sans Italics"/>
                <a:ea typeface="Alegreya Sans Italics"/>
                <a:cs typeface="Alegreya Sans Italics"/>
                <a:sym typeface="Alegreya Sans Italics"/>
              </a:rPr>
              <a:t>Presented by</a:t>
            </a:r>
            <a:r>
              <a:rPr lang="en-US" sz="2600">
                <a:solidFill>
                  <a:srgbClr val="325D79"/>
                </a:solidFill>
                <a:latin typeface="Alegreya Sans"/>
                <a:ea typeface="Alegreya Sans"/>
                <a:cs typeface="Alegreya Sans"/>
                <a:sym typeface="Alegreya Sans"/>
              </a:rPr>
              <a:t> </a:t>
            </a:r>
            <a:r>
              <a:rPr lang="en-US" sz="2600" b="1">
                <a:solidFill>
                  <a:srgbClr val="325D79"/>
                </a:solidFill>
                <a:latin typeface="Alegreya Sans Bold"/>
                <a:ea typeface="Alegreya Sans Bold"/>
                <a:cs typeface="Alegreya Sans Bold"/>
                <a:sym typeface="Alegreya Sans Bold"/>
              </a:rPr>
              <a:t>Aisha Akter Anamika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DEEF3"/>
        </a:solidFill>
        <a:effectLst/>
      </p:bgPr>
    </p:bg>
    <p:spTree>
      <p:nvGrpSpPr>
        <p:cNvPr id="1" name=""/>
        <p:cNvGrpSpPr/>
        <p:nvPr/>
      </p:nvGrpSpPr>
      <p:grpSpPr>
        <a:xfrm>
          <a:off x="0" y="0"/>
          <a:ext cx="0" cy="0"/>
          <a:chOff x="0" y="0"/>
          <a:chExt cx="0" cy="0"/>
        </a:xfrm>
      </p:grpSpPr>
      <p:sp>
        <p:nvSpPr>
          <p:cNvPr id="2" name="Freeform 2"/>
          <p:cNvSpPr/>
          <p:nvPr/>
        </p:nvSpPr>
        <p:spPr>
          <a:xfrm>
            <a:off x="-9525" y="-9525"/>
            <a:ext cx="18307040" cy="10306032"/>
          </a:xfrm>
          <a:custGeom>
            <a:avLst/>
            <a:gdLst/>
            <a:ahLst/>
            <a:cxnLst/>
            <a:rect l="l" t="t" r="r" b="b"/>
            <a:pathLst>
              <a:path w="18307040" h="10306032">
                <a:moveTo>
                  <a:pt x="0" y="0"/>
                </a:moveTo>
                <a:lnTo>
                  <a:pt x="18307040" y="0"/>
                </a:lnTo>
                <a:lnTo>
                  <a:pt x="18307040" y="10306032"/>
                </a:lnTo>
                <a:lnTo>
                  <a:pt x="0" y="1030603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CA"/>
          </a:p>
        </p:txBody>
      </p:sp>
      <p:sp>
        <p:nvSpPr>
          <p:cNvPr id="3" name="Freeform 3"/>
          <p:cNvSpPr/>
          <p:nvPr/>
        </p:nvSpPr>
        <p:spPr>
          <a:xfrm>
            <a:off x="17381516" y="1078998"/>
            <a:ext cx="906463" cy="8114597"/>
          </a:xfrm>
          <a:custGeom>
            <a:avLst/>
            <a:gdLst/>
            <a:ahLst/>
            <a:cxnLst/>
            <a:rect l="l" t="t" r="r" b="b"/>
            <a:pathLst>
              <a:path w="906463" h="8114597">
                <a:moveTo>
                  <a:pt x="0" y="0"/>
                </a:moveTo>
                <a:lnTo>
                  <a:pt x="906463" y="0"/>
                </a:lnTo>
                <a:lnTo>
                  <a:pt x="906463" y="8114597"/>
                </a:lnTo>
                <a:lnTo>
                  <a:pt x="0" y="8114597"/>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CA"/>
          </a:p>
        </p:txBody>
      </p:sp>
      <p:sp>
        <p:nvSpPr>
          <p:cNvPr id="4" name="Freeform 4"/>
          <p:cNvSpPr/>
          <p:nvPr/>
        </p:nvSpPr>
        <p:spPr>
          <a:xfrm>
            <a:off x="4236295" y="3620429"/>
            <a:ext cx="1792510" cy="1792510"/>
          </a:xfrm>
          <a:custGeom>
            <a:avLst/>
            <a:gdLst/>
            <a:ahLst/>
            <a:cxnLst/>
            <a:rect l="l" t="t" r="r" b="b"/>
            <a:pathLst>
              <a:path w="1792510" h="1792510">
                <a:moveTo>
                  <a:pt x="0" y="0"/>
                </a:moveTo>
                <a:lnTo>
                  <a:pt x="1792510" y="0"/>
                </a:lnTo>
                <a:lnTo>
                  <a:pt x="1792510" y="1792510"/>
                </a:lnTo>
                <a:lnTo>
                  <a:pt x="0" y="1792510"/>
                </a:lnTo>
                <a:lnTo>
                  <a:pt x="0" y="0"/>
                </a:lnTo>
                <a:close/>
              </a:path>
            </a:pathLst>
          </a:custGeom>
          <a:blipFill>
            <a:blip r:embed="rId7"/>
            <a:stretch>
              <a:fillRect/>
            </a:stretch>
          </a:blipFill>
        </p:spPr>
        <p:txBody>
          <a:bodyPr/>
          <a:lstStyle/>
          <a:p>
            <a:endParaRPr lang="en-CA"/>
          </a:p>
        </p:txBody>
      </p:sp>
      <p:sp>
        <p:nvSpPr>
          <p:cNvPr id="5" name="Freeform 5"/>
          <p:cNvSpPr/>
          <p:nvPr/>
        </p:nvSpPr>
        <p:spPr>
          <a:xfrm>
            <a:off x="12259245" y="3620429"/>
            <a:ext cx="1792510" cy="1792510"/>
          </a:xfrm>
          <a:custGeom>
            <a:avLst/>
            <a:gdLst/>
            <a:ahLst/>
            <a:cxnLst/>
            <a:rect l="l" t="t" r="r" b="b"/>
            <a:pathLst>
              <a:path w="1792510" h="1792510">
                <a:moveTo>
                  <a:pt x="0" y="0"/>
                </a:moveTo>
                <a:lnTo>
                  <a:pt x="1792510" y="0"/>
                </a:lnTo>
                <a:lnTo>
                  <a:pt x="1792510" y="1792510"/>
                </a:lnTo>
                <a:lnTo>
                  <a:pt x="0" y="1792510"/>
                </a:lnTo>
                <a:lnTo>
                  <a:pt x="0" y="0"/>
                </a:lnTo>
                <a:close/>
              </a:path>
            </a:pathLst>
          </a:custGeom>
          <a:blipFill>
            <a:blip r:embed="rId8"/>
            <a:stretch>
              <a:fillRect/>
            </a:stretch>
          </a:blipFill>
        </p:spPr>
        <p:txBody>
          <a:bodyPr/>
          <a:lstStyle/>
          <a:p>
            <a:endParaRPr lang="en-CA"/>
          </a:p>
        </p:txBody>
      </p:sp>
      <p:sp>
        <p:nvSpPr>
          <p:cNvPr id="6" name="TextBox 6"/>
          <p:cNvSpPr txBox="1"/>
          <p:nvPr/>
        </p:nvSpPr>
        <p:spPr>
          <a:xfrm>
            <a:off x="1531425" y="971950"/>
            <a:ext cx="15225150" cy="857184"/>
          </a:xfrm>
          <a:prstGeom prst="rect">
            <a:avLst/>
          </a:prstGeom>
        </p:spPr>
        <p:txBody>
          <a:bodyPr lIns="0" tIns="0" rIns="0" bIns="0" rtlCol="0" anchor="t">
            <a:spAutoFit/>
          </a:bodyPr>
          <a:lstStyle/>
          <a:p>
            <a:pPr algn="ctr">
              <a:lnSpc>
                <a:spcPts val="6719"/>
              </a:lnSpc>
            </a:pPr>
            <a:r>
              <a:rPr lang="en-US" sz="5599">
                <a:solidFill>
                  <a:srgbClr val="2544D8"/>
                </a:solidFill>
                <a:latin typeface="Cooper BT Light"/>
                <a:ea typeface="Cooper BT Light"/>
                <a:cs typeface="Cooper BT Light"/>
                <a:sym typeface="Cooper BT Light"/>
              </a:rPr>
              <a:t>STEPWISE REGRRESSION</a:t>
            </a:r>
          </a:p>
        </p:txBody>
      </p:sp>
      <p:sp>
        <p:nvSpPr>
          <p:cNvPr id="7" name="TextBox 7"/>
          <p:cNvSpPr txBox="1"/>
          <p:nvPr/>
        </p:nvSpPr>
        <p:spPr>
          <a:xfrm>
            <a:off x="2659425" y="1854364"/>
            <a:ext cx="12969150" cy="526608"/>
          </a:xfrm>
          <a:prstGeom prst="rect">
            <a:avLst/>
          </a:prstGeom>
        </p:spPr>
        <p:txBody>
          <a:bodyPr lIns="0" tIns="0" rIns="0" bIns="0" rtlCol="0" anchor="t">
            <a:spAutoFit/>
          </a:bodyPr>
          <a:lstStyle/>
          <a:p>
            <a:pPr algn="ctr">
              <a:lnSpc>
                <a:spcPts val="3863"/>
              </a:lnSpc>
            </a:pPr>
            <a:r>
              <a:rPr lang="en-US" sz="2799">
                <a:solidFill>
                  <a:srgbClr val="213B55"/>
                </a:solidFill>
                <a:latin typeface="Alegreya Sans"/>
                <a:ea typeface="Alegreya Sans"/>
                <a:cs typeface="Alegreya Sans"/>
                <a:sym typeface="Alegreya Sans"/>
              </a:rPr>
              <a:t>Numerical Performance</a:t>
            </a:r>
          </a:p>
        </p:txBody>
      </p:sp>
      <p:sp>
        <p:nvSpPr>
          <p:cNvPr id="8" name="TextBox 8"/>
          <p:cNvSpPr txBox="1"/>
          <p:nvPr/>
        </p:nvSpPr>
        <p:spPr>
          <a:xfrm>
            <a:off x="9540825" y="6469967"/>
            <a:ext cx="7215750" cy="1012449"/>
          </a:xfrm>
          <a:prstGeom prst="rect">
            <a:avLst/>
          </a:prstGeom>
        </p:spPr>
        <p:txBody>
          <a:bodyPr lIns="0" tIns="0" rIns="0" bIns="0" rtlCol="0" anchor="t">
            <a:spAutoFit/>
          </a:bodyPr>
          <a:lstStyle/>
          <a:p>
            <a:pPr algn="ctr">
              <a:lnSpc>
                <a:spcPts val="3863"/>
              </a:lnSpc>
            </a:pPr>
            <a:r>
              <a:rPr lang="en-US" sz="2799">
                <a:solidFill>
                  <a:srgbClr val="2D3538"/>
                </a:solidFill>
                <a:latin typeface="Alegreya Sans"/>
                <a:ea typeface="Alegreya Sans"/>
                <a:cs typeface="Alegreya Sans"/>
                <a:sym typeface="Alegreya Sans"/>
              </a:rPr>
              <a:t>Balances precision and recall.</a:t>
            </a:r>
          </a:p>
          <a:p>
            <a:pPr algn="ctr">
              <a:lnSpc>
                <a:spcPts val="3863"/>
              </a:lnSpc>
            </a:pPr>
            <a:endParaRPr lang="en-US" sz="2799">
              <a:solidFill>
                <a:srgbClr val="2D3538"/>
              </a:solidFill>
              <a:latin typeface="Alegreya Sans"/>
              <a:ea typeface="Alegreya Sans"/>
              <a:cs typeface="Alegreya Sans"/>
              <a:sym typeface="Alegreya Sans"/>
            </a:endParaRPr>
          </a:p>
        </p:txBody>
      </p:sp>
      <p:sp>
        <p:nvSpPr>
          <p:cNvPr id="9" name="TextBox 9"/>
          <p:cNvSpPr txBox="1"/>
          <p:nvPr/>
        </p:nvSpPr>
        <p:spPr>
          <a:xfrm>
            <a:off x="1524675" y="6547621"/>
            <a:ext cx="7215750" cy="1012449"/>
          </a:xfrm>
          <a:prstGeom prst="rect">
            <a:avLst/>
          </a:prstGeom>
        </p:spPr>
        <p:txBody>
          <a:bodyPr lIns="0" tIns="0" rIns="0" bIns="0" rtlCol="0" anchor="t">
            <a:spAutoFit/>
          </a:bodyPr>
          <a:lstStyle/>
          <a:p>
            <a:pPr algn="ctr">
              <a:lnSpc>
                <a:spcPts val="3863"/>
              </a:lnSpc>
            </a:pPr>
            <a:r>
              <a:rPr lang="en-US" sz="2799">
                <a:solidFill>
                  <a:srgbClr val="2D3538"/>
                </a:solidFill>
                <a:latin typeface="Alegreya Sans"/>
                <a:ea typeface="Alegreya Sans"/>
                <a:cs typeface="Alegreya Sans"/>
                <a:sym typeface="Alegreya Sans"/>
              </a:rPr>
              <a:t>Captures more malignant cases, avoids false negatives. Involves high degree of risk. </a:t>
            </a:r>
          </a:p>
        </p:txBody>
      </p:sp>
      <p:sp>
        <p:nvSpPr>
          <p:cNvPr id="10" name="TextBox 10"/>
          <p:cNvSpPr txBox="1"/>
          <p:nvPr/>
        </p:nvSpPr>
        <p:spPr>
          <a:xfrm>
            <a:off x="2168475" y="5828310"/>
            <a:ext cx="5928150" cy="469458"/>
          </a:xfrm>
          <a:prstGeom prst="rect">
            <a:avLst/>
          </a:prstGeom>
        </p:spPr>
        <p:txBody>
          <a:bodyPr lIns="0" tIns="0" rIns="0" bIns="0" rtlCol="0" anchor="t">
            <a:spAutoFit/>
          </a:bodyPr>
          <a:lstStyle/>
          <a:p>
            <a:pPr algn="ctr">
              <a:lnSpc>
                <a:spcPts val="3863"/>
              </a:lnSpc>
            </a:pPr>
            <a:r>
              <a:rPr lang="en-US" sz="2799" b="1">
                <a:solidFill>
                  <a:srgbClr val="325D79"/>
                </a:solidFill>
                <a:latin typeface="Nunito Bold"/>
                <a:ea typeface="Nunito Bold"/>
                <a:cs typeface="Nunito Bold"/>
                <a:sym typeface="Nunito Bold"/>
              </a:rPr>
              <a:t>Recall</a:t>
            </a:r>
          </a:p>
        </p:txBody>
      </p:sp>
      <p:sp>
        <p:nvSpPr>
          <p:cNvPr id="11" name="TextBox 11"/>
          <p:cNvSpPr txBox="1"/>
          <p:nvPr/>
        </p:nvSpPr>
        <p:spPr>
          <a:xfrm>
            <a:off x="10191425" y="5971934"/>
            <a:ext cx="5928150" cy="469458"/>
          </a:xfrm>
          <a:prstGeom prst="rect">
            <a:avLst/>
          </a:prstGeom>
        </p:spPr>
        <p:txBody>
          <a:bodyPr lIns="0" tIns="0" rIns="0" bIns="0" rtlCol="0" anchor="t">
            <a:spAutoFit/>
          </a:bodyPr>
          <a:lstStyle/>
          <a:p>
            <a:pPr algn="ctr">
              <a:lnSpc>
                <a:spcPts val="3863"/>
              </a:lnSpc>
            </a:pPr>
            <a:r>
              <a:rPr lang="en-US" sz="2799" b="1">
                <a:solidFill>
                  <a:srgbClr val="325D79"/>
                </a:solidFill>
                <a:latin typeface="Nunito Bold"/>
                <a:ea typeface="Nunito Bold"/>
                <a:cs typeface="Nunito Bold"/>
                <a:sym typeface="Nunito Bold"/>
              </a:rPr>
              <a:t>F1</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DEEF3"/>
        </a:solidFill>
        <a:effectLst/>
      </p:bgPr>
    </p:bg>
    <p:spTree>
      <p:nvGrpSpPr>
        <p:cNvPr id="1" name=""/>
        <p:cNvGrpSpPr/>
        <p:nvPr/>
      </p:nvGrpSpPr>
      <p:grpSpPr>
        <a:xfrm>
          <a:off x="0" y="0"/>
          <a:ext cx="0" cy="0"/>
          <a:chOff x="0" y="0"/>
          <a:chExt cx="0" cy="0"/>
        </a:xfrm>
      </p:grpSpPr>
      <p:sp>
        <p:nvSpPr>
          <p:cNvPr id="2" name="Freeform 2"/>
          <p:cNvSpPr/>
          <p:nvPr/>
        </p:nvSpPr>
        <p:spPr>
          <a:xfrm>
            <a:off x="-9525" y="-9525"/>
            <a:ext cx="18307040" cy="10306032"/>
          </a:xfrm>
          <a:custGeom>
            <a:avLst/>
            <a:gdLst/>
            <a:ahLst/>
            <a:cxnLst/>
            <a:rect l="l" t="t" r="r" b="b"/>
            <a:pathLst>
              <a:path w="18307040" h="10306032">
                <a:moveTo>
                  <a:pt x="0" y="0"/>
                </a:moveTo>
                <a:lnTo>
                  <a:pt x="18307040" y="0"/>
                </a:lnTo>
                <a:lnTo>
                  <a:pt x="18307040" y="10306032"/>
                </a:lnTo>
                <a:lnTo>
                  <a:pt x="0" y="1030603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CA"/>
          </a:p>
        </p:txBody>
      </p:sp>
      <p:sp>
        <p:nvSpPr>
          <p:cNvPr id="3" name="Freeform 3"/>
          <p:cNvSpPr/>
          <p:nvPr/>
        </p:nvSpPr>
        <p:spPr>
          <a:xfrm rot="-10800000">
            <a:off x="-9525" y="1086192"/>
            <a:ext cx="906463" cy="8114597"/>
          </a:xfrm>
          <a:custGeom>
            <a:avLst/>
            <a:gdLst/>
            <a:ahLst/>
            <a:cxnLst/>
            <a:rect l="l" t="t" r="r" b="b"/>
            <a:pathLst>
              <a:path w="906463" h="8114597">
                <a:moveTo>
                  <a:pt x="0" y="0"/>
                </a:moveTo>
                <a:lnTo>
                  <a:pt x="906463" y="0"/>
                </a:lnTo>
                <a:lnTo>
                  <a:pt x="906463" y="8114597"/>
                </a:lnTo>
                <a:lnTo>
                  <a:pt x="0" y="8114597"/>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CA"/>
          </a:p>
        </p:txBody>
      </p:sp>
      <p:sp>
        <p:nvSpPr>
          <p:cNvPr id="4" name="Freeform 4"/>
          <p:cNvSpPr/>
          <p:nvPr/>
        </p:nvSpPr>
        <p:spPr>
          <a:xfrm>
            <a:off x="4097160" y="4021274"/>
            <a:ext cx="2070780" cy="2070780"/>
          </a:xfrm>
          <a:custGeom>
            <a:avLst/>
            <a:gdLst/>
            <a:ahLst/>
            <a:cxnLst/>
            <a:rect l="l" t="t" r="r" b="b"/>
            <a:pathLst>
              <a:path w="2070780" h="2070780">
                <a:moveTo>
                  <a:pt x="0" y="0"/>
                </a:moveTo>
                <a:lnTo>
                  <a:pt x="2070780" y="0"/>
                </a:lnTo>
                <a:lnTo>
                  <a:pt x="2070780" y="2070780"/>
                </a:lnTo>
                <a:lnTo>
                  <a:pt x="0" y="2070780"/>
                </a:lnTo>
                <a:lnTo>
                  <a:pt x="0" y="0"/>
                </a:lnTo>
                <a:close/>
              </a:path>
            </a:pathLst>
          </a:custGeom>
          <a:blipFill>
            <a:blip r:embed="rId7"/>
            <a:stretch>
              <a:fillRect/>
            </a:stretch>
          </a:blipFill>
        </p:spPr>
        <p:txBody>
          <a:bodyPr/>
          <a:lstStyle/>
          <a:p>
            <a:endParaRPr lang="en-CA"/>
          </a:p>
        </p:txBody>
      </p:sp>
      <p:sp>
        <p:nvSpPr>
          <p:cNvPr id="5" name="Freeform 5"/>
          <p:cNvSpPr/>
          <p:nvPr/>
        </p:nvSpPr>
        <p:spPr>
          <a:xfrm>
            <a:off x="12113310" y="4021274"/>
            <a:ext cx="2070780" cy="2070780"/>
          </a:xfrm>
          <a:custGeom>
            <a:avLst/>
            <a:gdLst/>
            <a:ahLst/>
            <a:cxnLst/>
            <a:rect l="l" t="t" r="r" b="b"/>
            <a:pathLst>
              <a:path w="2070780" h="2070780">
                <a:moveTo>
                  <a:pt x="0" y="0"/>
                </a:moveTo>
                <a:lnTo>
                  <a:pt x="2070780" y="0"/>
                </a:lnTo>
                <a:lnTo>
                  <a:pt x="2070780" y="2070780"/>
                </a:lnTo>
                <a:lnTo>
                  <a:pt x="0" y="2070780"/>
                </a:lnTo>
                <a:lnTo>
                  <a:pt x="0" y="0"/>
                </a:lnTo>
                <a:close/>
              </a:path>
            </a:pathLst>
          </a:custGeom>
          <a:blipFill>
            <a:blip r:embed="rId8"/>
            <a:stretch>
              <a:fillRect/>
            </a:stretch>
          </a:blipFill>
        </p:spPr>
        <p:txBody>
          <a:bodyPr/>
          <a:lstStyle/>
          <a:p>
            <a:endParaRPr lang="en-CA"/>
          </a:p>
        </p:txBody>
      </p:sp>
      <p:sp>
        <p:nvSpPr>
          <p:cNvPr id="6" name="TextBox 6"/>
          <p:cNvSpPr txBox="1"/>
          <p:nvPr/>
        </p:nvSpPr>
        <p:spPr>
          <a:xfrm>
            <a:off x="1531425" y="971950"/>
            <a:ext cx="15225150" cy="857184"/>
          </a:xfrm>
          <a:prstGeom prst="rect">
            <a:avLst/>
          </a:prstGeom>
        </p:spPr>
        <p:txBody>
          <a:bodyPr lIns="0" tIns="0" rIns="0" bIns="0" rtlCol="0" anchor="t">
            <a:spAutoFit/>
          </a:bodyPr>
          <a:lstStyle/>
          <a:p>
            <a:pPr algn="ctr">
              <a:lnSpc>
                <a:spcPts val="6719"/>
              </a:lnSpc>
            </a:pPr>
            <a:r>
              <a:rPr lang="en-US" sz="5599">
                <a:solidFill>
                  <a:srgbClr val="2544D8"/>
                </a:solidFill>
                <a:latin typeface="Cooper BT Light"/>
                <a:ea typeface="Cooper BT Light"/>
                <a:cs typeface="Cooper BT Light"/>
                <a:sym typeface="Cooper BT Light"/>
              </a:rPr>
              <a:t>STEPWISE REGRRESSION</a:t>
            </a:r>
          </a:p>
        </p:txBody>
      </p:sp>
      <p:sp>
        <p:nvSpPr>
          <p:cNvPr id="7" name="TextBox 7"/>
          <p:cNvSpPr txBox="1"/>
          <p:nvPr/>
        </p:nvSpPr>
        <p:spPr>
          <a:xfrm>
            <a:off x="2659425" y="1854364"/>
            <a:ext cx="12969150" cy="526608"/>
          </a:xfrm>
          <a:prstGeom prst="rect">
            <a:avLst/>
          </a:prstGeom>
        </p:spPr>
        <p:txBody>
          <a:bodyPr lIns="0" tIns="0" rIns="0" bIns="0" rtlCol="0" anchor="t">
            <a:spAutoFit/>
          </a:bodyPr>
          <a:lstStyle/>
          <a:p>
            <a:pPr algn="ctr">
              <a:lnSpc>
                <a:spcPts val="3863"/>
              </a:lnSpc>
            </a:pPr>
            <a:r>
              <a:rPr lang="en-US" sz="2799">
                <a:solidFill>
                  <a:srgbClr val="213B55"/>
                </a:solidFill>
                <a:latin typeface="Alegreya Sans"/>
                <a:ea typeface="Alegreya Sans"/>
                <a:cs typeface="Alegreya Sans"/>
                <a:sym typeface="Alegreya Sans"/>
              </a:rPr>
              <a:t>Simplicity</a:t>
            </a:r>
          </a:p>
        </p:txBody>
      </p:sp>
      <p:sp>
        <p:nvSpPr>
          <p:cNvPr id="8" name="TextBox 8"/>
          <p:cNvSpPr txBox="1"/>
          <p:nvPr/>
        </p:nvSpPr>
        <p:spPr>
          <a:xfrm>
            <a:off x="9540825" y="6469967"/>
            <a:ext cx="7215750" cy="526608"/>
          </a:xfrm>
          <a:prstGeom prst="rect">
            <a:avLst/>
          </a:prstGeom>
        </p:spPr>
        <p:txBody>
          <a:bodyPr lIns="0" tIns="0" rIns="0" bIns="0" rtlCol="0" anchor="t">
            <a:spAutoFit/>
          </a:bodyPr>
          <a:lstStyle/>
          <a:p>
            <a:pPr algn="ctr">
              <a:lnSpc>
                <a:spcPts val="3863"/>
              </a:lnSpc>
            </a:pPr>
            <a:r>
              <a:rPr lang="en-US" sz="2799">
                <a:solidFill>
                  <a:srgbClr val="325D79"/>
                </a:solidFill>
                <a:latin typeface="Alegreya Sans"/>
                <a:ea typeface="Alegreya Sans"/>
                <a:cs typeface="Alegreya Sans"/>
                <a:sym typeface="Alegreya Sans"/>
              </a:rPr>
              <a:t>Easier to interpret, faster to train, more scalable.</a:t>
            </a:r>
          </a:p>
        </p:txBody>
      </p:sp>
      <p:sp>
        <p:nvSpPr>
          <p:cNvPr id="9" name="TextBox 9"/>
          <p:cNvSpPr txBox="1"/>
          <p:nvPr/>
        </p:nvSpPr>
        <p:spPr>
          <a:xfrm>
            <a:off x="1524675" y="6547621"/>
            <a:ext cx="7215750" cy="1012449"/>
          </a:xfrm>
          <a:prstGeom prst="rect">
            <a:avLst/>
          </a:prstGeom>
        </p:spPr>
        <p:txBody>
          <a:bodyPr lIns="0" tIns="0" rIns="0" bIns="0" rtlCol="0" anchor="t">
            <a:spAutoFit/>
          </a:bodyPr>
          <a:lstStyle/>
          <a:p>
            <a:pPr algn="ctr">
              <a:lnSpc>
                <a:spcPts val="3863"/>
              </a:lnSpc>
            </a:pPr>
            <a:r>
              <a:rPr lang="en-US" sz="2799">
                <a:solidFill>
                  <a:srgbClr val="2D3538"/>
                </a:solidFill>
                <a:latin typeface="Alegreya Sans"/>
                <a:ea typeface="Alegreya Sans"/>
                <a:cs typeface="Alegreya Sans"/>
                <a:sym typeface="Alegreya Sans"/>
              </a:rPr>
              <a:t>Used only 5 predictors, fewer than forward (10) and backward (9).</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DEEF3"/>
        </a:solidFill>
        <a:effectLst/>
      </p:bgPr>
    </p:bg>
    <p:spTree>
      <p:nvGrpSpPr>
        <p:cNvPr id="1" name=""/>
        <p:cNvGrpSpPr/>
        <p:nvPr/>
      </p:nvGrpSpPr>
      <p:grpSpPr>
        <a:xfrm>
          <a:off x="0" y="0"/>
          <a:ext cx="0" cy="0"/>
          <a:chOff x="0" y="0"/>
          <a:chExt cx="0" cy="0"/>
        </a:xfrm>
      </p:grpSpPr>
      <p:sp>
        <p:nvSpPr>
          <p:cNvPr id="2" name="Freeform 2"/>
          <p:cNvSpPr/>
          <p:nvPr/>
        </p:nvSpPr>
        <p:spPr>
          <a:xfrm>
            <a:off x="-9525" y="-9525"/>
            <a:ext cx="18307040" cy="10306032"/>
          </a:xfrm>
          <a:custGeom>
            <a:avLst/>
            <a:gdLst/>
            <a:ahLst/>
            <a:cxnLst/>
            <a:rect l="l" t="t" r="r" b="b"/>
            <a:pathLst>
              <a:path w="18307040" h="10306032">
                <a:moveTo>
                  <a:pt x="0" y="0"/>
                </a:moveTo>
                <a:lnTo>
                  <a:pt x="18307040" y="0"/>
                </a:lnTo>
                <a:lnTo>
                  <a:pt x="18307040" y="10306032"/>
                </a:lnTo>
                <a:lnTo>
                  <a:pt x="0" y="1030603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CA"/>
          </a:p>
        </p:txBody>
      </p:sp>
      <p:sp>
        <p:nvSpPr>
          <p:cNvPr id="3" name="Freeform 3"/>
          <p:cNvSpPr/>
          <p:nvPr/>
        </p:nvSpPr>
        <p:spPr>
          <a:xfrm>
            <a:off x="1422648" y="9380558"/>
            <a:ext cx="15442722" cy="906464"/>
          </a:xfrm>
          <a:custGeom>
            <a:avLst/>
            <a:gdLst/>
            <a:ahLst/>
            <a:cxnLst/>
            <a:rect l="l" t="t" r="r" b="b"/>
            <a:pathLst>
              <a:path w="15442722" h="906464">
                <a:moveTo>
                  <a:pt x="0" y="0"/>
                </a:moveTo>
                <a:lnTo>
                  <a:pt x="15442722" y="0"/>
                </a:lnTo>
                <a:lnTo>
                  <a:pt x="15442722" y="906464"/>
                </a:lnTo>
                <a:lnTo>
                  <a:pt x="0" y="906464"/>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CA"/>
          </a:p>
        </p:txBody>
      </p:sp>
      <p:sp>
        <p:nvSpPr>
          <p:cNvPr id="4" name="Freeform 4"/>
          <p:cNvSpPr/>
          <p:nvPr/>
        </p:nvSpPr>
        <p:spPr>
          <a:xfrm>
            <a:off x="4144330" y="4280950"/>
            <a:ext cx="1976441" cy="1976441"/>
          </a:xfrm>
          <a:custGeom>
            <a:avLst/>
            <a:gdLst/>
            <a:ahLst/>
            <a:cxnLst/>
            <a:rect l="l" t="t" r="r" b="b"/>
            <a:pathLst>
              <a:path w="1976441" h="1976441">
                <a:moveTo>
                  <a:pt x="0" y="0"/>
                </a:moveTo>
                <a:lnTo>
                  <a:pt x="1976440" y="0"/>
                </a:lnTo>
                <a:lnTo>
                  <a:pt x="1976440" y="1976441"/>
                </a:lnTo>
                <a:lnTo>
                  <a:pt x="0" y="1976441"/>
                </a:lnTo>
                <a:lnTo>
                  <a:pt x="0" y="0"/>
                </a:lnTo>
                <a:close/>
              </a:path>
            </a:pathLst>
          </a:custGeom>
          <a:blipFill>
            <a:blip r:embed="rId7"/>
            <a:stretch>
              <a:fillRect/>
            </a:stretch>
          </a:blipFill>
        </p:spPr>
        <p:txBody>
          <a:bodyPr/>
          <a:lstStyle/>
          <a:p>
            <a:endParaRPr lang="en-CA"/>
          </a:p>
        </p:txBody>
      </p:sp>
      <p:sp>
        <p:nvSpPr>
          <p:cNvPr id="5" name="Freeform 5"/>
          <p:cNvSpPr/>
          <p:nvPr/>
        </p:nvSpPr>
        <p:spPr>
          <a:xfrm>
            <a:off x="11700287" y="3989016"/>
            <a:ext cx="2560310" cy="2560310"/>
          </a:xfrm>
          <a:custGeom>
            <a:avLst/>
            <a:gdLst/>
            <a:ahLst/>
            <a:cxnLst/>
            <a:rect l="l" t="t" r="r" b="b"/>
            <a:pathLst>
              <a:path w="2560310" h="2560310">
                <a:moveTo>
                  <a:pt x="0" y="0"/>
                </a:moveTo>
                <a:lnTo>
                  <a:pt x="2560310" y="0"/>
                </a:lnTo>
                <a:lnTo>
                  <a:pt x="2560310" y="2560309"/>
                </a:lnTo>
                <a:lnTo>
                  <a:pt x="0" y="2560309"/>
                </a:lnTo>
                <a:lnTo>
                  <a:pt x="0" y="0"/>
                </a:lnTo>
                <a:close/>
              </a:path>
            </a:pathLst>
          </a:custGeom>
          <a:blipFill>
            <a:blip r:embed="rId8"/>
            <a:stretch>
              <a:fillRect/>
            </a:stretch>
          </a:blipFill>
        </p:spPr>
        <p:txBody>
          <a:bodyPr/>
          <a:lstStyle/>
          <a:p>
            <a:endParaRPr lang="en-CA"/>
          </a:p>
        </p:txBody>
      </p:sp>
      <p:sp>
        <p:nvSpPr>
          <p:cNvPr id="6" name="TextBox 6"/>
          <p:cNvSpPr txBox="1"/>
          <p:nvPr/>
        </p:nvSpPr>
        <p:spPr>
          <a:xfrm>
            <a:off x="1531425" y="971950"/>
            <a:ext cx="15225150" cy="857184"/>
          </a:xfrm>
          <a:prstGeom prst="rect">
            <a:avLst/>
          </a:prstGeom>
        </p:spPr>
        <p:txBody>
          <a:bodyPr lIns="0" tIns="0" rIns="0" bIns="0" rtlCol="0" anchor="t">
            <a:spAutoFit/>
          </a:bodyPr>
          <a:lstStyle/>
          <a:p>
            <a:pPr algn="ctr">
              <a:lnSpc>
                <a:spcPts val="6719"/>
              </a:lnSpc>
            </a:pPr>
            <a:r>
              <a:rPr lang="en-US" sz="5599">
                <a:solidFill>
                  <a:srgbClr val="2544D8"/>
                </a:solidFill>
                <a:latin typeface="Cooper BT Light"/>
                <a:ea typeface="Cooper BT Light"/>
                <a:cs typeface="Cooper BT Light"/>
                <a:sym typeface="Cooper BT Light"/>
              </a:rPr>
              <a:t>STEPWISE REGRRESSION</a:t>
            </a:r>
          </a:p>
        </p:txBody>
      </p:sp>
      <p:sp>
        <p:nvSpPr>
          <p:cNvPr id="7" name="TextBox 7"/>
          <p:cNvSpPr txBox="1"/>
          <p:nvPr/>
        </p:nvSpPr>
        <p:spPr>
          <a:xfrm>
            <a:off x="2659425" y="1854364"/>
            <a:ext cx="12969150" cy="526608"/>
          </a:xfrm>
          <a:prstGeom prst="rect">
            <a:avLst/>
          </a:prstGeom>
        </p:spPr>
        <p:txBody>
          <a:bodyPr lIns="0" tIns="0" rIns="0" bIns="0" rtlCol="0" anchor="t">
            <a:spAutoFit/>
          </a:bodyPr>
          <a:lstStyle/>
          <a:p>
            <a:pPr algn="ctr">
              <a:lnSpc>
                <a:spcPts val="3863"/>
              </a:lnSpc>
            </a:pPr>
            <a:r>
              <a:rPr lang="en-US" sz="2799">
                <a:solidFill>
                  <a:srgbClr val="213B55"/>
                </a:solidFill>
                <a:latin typeface="Alegreya Sans"/>
                <a:ea typeface="Alegreya Sans"/>
                <a:cs typeface="Alegreya Sans"/>
                <a:sym typeface="Alegreya Sans"/>
              </a:rPr>
              <a:t>Statisical Validity</a:t>
            </a:r>
          </a:p>
        </p:txBody>
      </p:sp>
      <p:sp>
        <p:nvSpPr>
          <p:cNvPr id="8" name="TextBox 8"/>
          <p:cNvSpPr txBox="1"/>
          <p:nvPr/>
        </p:nvSpPr>
        <p:spPr>
          <a:xfrm>
            <a:off x="9540825" y="6469967"/>
            <a:ext cx="7215750" cy="1498291"/>
          </a:xfrm>
          <a:prstGeom prst="rect">
            <a:avLst/>
          </a:prstGeom>
        </p:spPr>
        <p:txBody>
          <a:bodyPr lIns="0" tIns="0" rIns="0" bIns="0" rtlCol="0" anchor="t">
            <a:spAutoFit/>
          </a:bodyPr>
          <a:lstStyle/>
          <a:p>
            <a:pPr algn="ctr">
              <a:lnSpc>
                <a:spcPts val="3863"/>
              </a:lnSpc>
            </a:pPr>
            <a:r>
              <a:rPr lang="en-US" sz="2799">
                <a:solidFill>
                  <a:srgbClr val="325D79"/>
                </a:solidFill>
                <a:latin typeface="Alegreya Sans"/>
                <a:ea typeface="Alegreya Sans"/>
                <a:cs typeface="Alegreya Sans"/>
                <a:sym typeface="Alegreya Sans"/>
              </a:rPr>
              <a:t>VIF scores consistently ≈ 5 or lower</a:t>
            </a:r>
          </a:p>
          <a:p>
            <a:pPr algn="ctr">
              <a:lnSpc>
                <a:spcPts val="3863"/>
              </a:lnSpc>
            </a:pPr>
            <a:r>
              <a:rPr lang="en-US" sz="2799">
                <a:solidFill>
                  <a:srgbClr val="325D79"/>
                </a:solidFill>
                <a:latin typeface="Alegreya Sans"/>
                <a:ea typeface="Alegreya Sans"/>
                <a:cs typeface="Alegreya Sans"/>
                <a:sym typeface="Alegreya Sans"/>
              </a:rPr>
              <a:t>PSI &lt; 0.10 for all predictors so no significant data drift.</a:t>
            </a:r>
          </a:p>
        </p:txBody>
      </p:sp>
      <p:sp>
        <p:nvSpPr>
          <p:cNvPr id="9" name="TextBox 9"/>
          <p:cNvSpPr txBox="1"/>
          <p:nvPr/>
        </p:nvSpPr>
        <p:spPr>
          <a:xfrm>
            <a:off x="1524675" y="6547621"/>
            <a:ext cx="7215750" cy="1012449"/>
          </a:xfrm>
          <a:prstGeom prst="rect">
            <a:avLst/>
          </a:prstGeom>
        </p:spPr>
        <p:txBody>
          <a:bodyPr lIns="0" tIns="0" rIns="0" bIns="0" rtlCol="0" anchor="t">
            <a:spAutoFit/>
          </a:bodyPr>
          <a:lstStyle/>
          <a:p>
            <a:pPr algn="ctr">
              <a:lnSpc>
                <a:spcPts val="3863"/>
              </a:lnSpc>
            </a:pPr>
            <a:r>
              <a:rPr lang="en-US" sz="2799">
                <a:solidFill>
                  <a:srgbClr val="2D3538"/>
                </a:solidFill>
                <a:latin typeface="Alegreya Sans"/>
                <a:ea typeface="Alegreya Sans"/>
                <a:cs typeface="Alegreya Sans"/>
                <a:sym typeface="Alegreya Sans"/>
              </a:rPr>
              <a:t>All p-values &lt; 0.01.</a:t>
            </a:r>
          </a:p>
          <a:p>
            <a:pPr algn="ctr">
              <a:lnSpc>
                <a:spcPts val="3863"/>
              </a:lnSpc>
            </a:pPr>
            <a:r>
              <a:rPr lang="en-US" sz="2799">
                <a:solidFill>
                  <a:srgbClr val="2D3538"/>
                </a:solidFill>
                <a:latin typeface="Alegreya Sans"/>
                <a:ea typeface="Alegreya Sans"/>
                <a:cs typeface="Alegreya Sans"/>
                <a:sym typeface="Alegreya Sans"/>
              </a:rPr>
              <a:t>stable and consistent odds ratios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DEEF3"/>
        </a:solidFill>
        <a:effectLst/>
      </p:bgPr>
    </p:bg>
    <p:spTree>
      <p:nvGrpSpPr>
        <p:cNvPr id="1" name=""/>
        <p:cNvGrpSpPr/>
        <p:nvPr/>
      </p:nvGrpSpPr>
      <p:grpSpPr>
        <a:xfrm>
          <a:off x="0" y="0"/>
          <a:ext cx="0" cy="0"/>
          <a:chOff x="0" y="0"/>
          <a:chExt cx="0" cy="0"/>
        </a:xfrm>
      </p:grpSpPr>
      <p:sp>
        <p:nvSpPr>
          <p:cNvPr id="2" name="Freeform 2"/>
          <p:cNvSpPr/>
          <p:nvPr/>
        </p:nvSpPr>
        <p:spPr>
          <a:xfrm>
            <a:off x="-9525" y="-9525"/>
            <a:ext cx="18307040" cy="10306032"/>
          </a:xfrm>
          <a:custGeom>
            <a:avLst/>
            <a:gdLst/>
            <a:ahLst/>
            <a:cxnLst/>
            <a:rect l="l" t="t" r="r" b="b"/>
            <a:pathLst>
              <a:path w="18307040" h="10306032">
                <a:moveTo>
                  <a:pt x="0" y="0"/>
                </a:moveTo>
                <a:lnTo>
                  <a:pt x="18307040" y="0"/>
                </a:lnTo>
                <a:lnTo>
                  <a:pt x="18307040" y="10306032"/>
                </a:lnTo>
                <a:lnTo>
                  <a:pt x="0" y="1030603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CA"/>
          </a:p>
        </p:txBody>
      </p:sp>
      <p:sp>
        <p:nvSpPr>
          <p:cNvPr id="3" name="Freeform 3"/>
          <p:cNvSpPr/>
          <p:nvPr/>
        </p:nvSpPr>
        <p:spPr>
          <a:xfrm>
            <a:off x="458272" y="243986"/>
            <a:ext cx="796652" cy="987396"/>
          </a:xfrm>
          <a:custGeom>
            <a:avLst/>
            <a:gdLst/>
            <a:ahLst/>
            <a:cxnLst/>
            <a:rect l="l" t="t" r="r" b="b"/>
            <a:pathLst>
              <a:path w="796652" h="987396">
                <a:moveTo>
                  <a:pt x="0" y="0"/>
                </a:moveTo>
                <a:lnTo>
                  <a:pt x="796652" y="0"/>
                </a:lnTo>
                <a:lnTo>
                  <a:pt x="796652" y="987396"/>
                </a:lnTo>
                <a:lnTo>
                  <a:pt x="0" y="98739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CA"/>
          </a:p>
        </p:txBody>
      </p:sp>
      <p:sp>
        <p:nvSpPr>
          <p:cNvPr id="4" name="Freeform 4"/>
          <p:cNvSpPr/>
          <p:nvPr/>
        </p:nvSpPr>
        <p:spPr>
          <a:xfrm>
            <a:off x="17099184" y="9264308"/>
            <a:ext cx="796652" cy="844430"/>
          </a:xfrm>
          <a:custGeom>
            <a:avLst/>
            <a:gdLst/>
            <a:ahLst/>
            <a:cxnLst/>
            <a:rect l="l" t="t" r="r" b="b"/>
            <a:pathLst>
              <a:path w="796652" h="844430">
                <a:moveTo>
                  <a:pt x="0" y="0"/>
                </a:moveTo>
                <a:lnTo>
                  <a:pt x="796652" y="0"/>
                </a:lnTo>
                <a:lnTo>
                  <a:pt x="796652" y="844430"/>
                </a:lnTo>
                <a:lnTo>
                  <a:pt x="0" y="84443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CA"/>
          </a:p>
        </p:txBody>
      </p:sp>
      <p:graphicFrame>
        <p:nvGraphicFramePr>
          <p:cNvPr id="5" name="Table 5"/>
          <p:cNvGraphicFramePr>
            <a:graphicFrameLocks noGrp="1"/>
          </p:cNvGraphicFramePr>
          <p:nvPr/>
        </p:nvGraphicFramePr>
        <p:xfrm>
          <a:off x="1280063" y="3534450"/>
          <a:ext cx="15727875" cy="4267200"/>
        </p:xfrm>
        <a:graphic>
          <a:graphicData uri="http://schemas.openxmlformats.org/drawingml/2006/table">
            <a:tbl>
              <a:tblPr/>
              <a:tblGrid>
                <a:gridCol w="3334307">
                  <a:extLst>
                    <a:ext uri="{9D8B030D-6E8A-4147-A177-3AD203B41FA5}">
                      <a16:colId xmlns:a16="http://schemas.microsoft.com/office/drawing/2014/main" val="20000"/>
                    </a:ext>
                  </a:extLst>
                </a:gridCol>
                <a:gridCol w="12393568">
                  <a:extLst>
                    <a:ext uri="{9D8B030D-6E8A-4147-A177-3AD203B41FA5}">
                      <a16:colId xmlns:a16="http://schemas.microsoft.com/office/drawing/2014/main" val="20001"/>
                    </a:ext>
                  </a:extLst>
                </a:gridCol>
              </a:tblGrid>
              <a:tr h="711200">
                <a:tc>
                  <a:txBody>
                    <a:bodyPr/>
                    <a:lstStyle/>
                    <a:p>
                      <a:pPr algn="ctr">
                        <a:lnSpc>
                          <a:spcPts val="2640"/>
                        </a:lnSpc>
                        <a:defRPr/>
                      </a:pPr>
                      <a:r>
                        <a:rPr lang="en-US" sz="2200" b="1">
                          <a:solidFill>
                            <a:srgbClr val="FFFFFF"/>
                          </a:solidFill>
                          <a:latin typeface="Cooper BT Bold"/>
                          <a:ea typeface="Cooper BT Bold"/>
                          <a:cs typeface="Cooper BT Bold"/>
                          <a:sym typeface="Cooper BT Bold"/>
                        </a:rPr>
                        <a:t>Variable</a:t>
                      </a:r>
                      <a:endParaRPr lang="en-US" sz="1100"/>
                    </a:p>
                  </a:txBody>
                  <a:tcPr marL="91425" marR="91425" marT="91425" marB="91425" anchor="ctr">
                    <a:lnL w="9525" cap="flat" cmpd="sng" algn="ctr">
                      <a:solidFill>
                        <a:srgbClr val="2544D8"/>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2544D8"/>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2544D8"/>
                    </a:solidFill>
                  </a:tcPr>
                </a:tc>
                <a:tc>
                  <a:txBody>
                    <a:bodyPr/>
                    <a:lstStyle/>
                    <a:p>
                      <a:pPr algn="ctr">
                        <a:lnSpc>
                          <a:spcPts val="2879"/>
                        </a:lnSpc>
                        <a:defRPr/>
                      </a:pPr>
                      <a:r>
                        <a:rPr lang="en-US" sz="2399" b="1">
                          <a:solidFill>
                            <a:srgbClr val="3F4850"/>
                          </a:solidFill>
                          <a:latin typeface="Alegreya Sans Bold"/>
                          <a:ea typeface="Alegreya Sans Bold"/>
                          <a:cs typeface="Alegreya Sans Bold"/>
                          <a:sym typeface="Alegreya Sans Bold"/>
                        </a:rPr>
                        <a:t>Explanation</a:t>
                      </a:r>
                      <a:endParaRPr lang="en-US" sz="1100"/>
                    </a:p>
                  </a:txBody>
                  <a:tcPr marL="91425" marR="91425" marT="91425" marB="91425" anchor="ctr">
                    <a:lnL w="9525" cap="flat" cmpd="sng" algn="ctr">
                      <a:solidFill>
                        <a:srgbClr val="FFFFFF"/>
                      </a:solidFill>
                      <a:prstDash val="solid"/>
                      <a:round/>
                      <a:headEnd type="none" w="med" len="med"/>
                      <a:tailEnd type="none" w="med" len="med"/>
                    </a:lnL>
                    <a:lnR w="9525" cap="flat" cmpd="sng" algn="ctr">
                      <a:solidFill>
                        <a:srgbClr val="2544D8"/>
                      </a:solidFill>
                      <a:prstDash val="solid"/>
                      <a:round/>
                      <a:headEnd type="none" w="med" len="med"/>
                      <a:tailEnd type="none" w="med" len="med"/>
                    </a:lnR>
                    <a:lnT w="9525" cap="flat" cmpd="sng" algn="ctr">
                      <a:solidFill>
                        <a:srgbClr val="2544D8"/>
                      </a:solidFill>
                      <a:prstDash val="solid"/>
                      <a:round/>
                      <a:headEnd type="none" w="med" len="med"/>
                      <a:tailEnd type="none" w="med" len="med"/>
                    </a:lnT>
                    <a:lnB w="9525" cap="flat" cmpd="sng" algn="ctr">
                      <a:solidFill>
                        <a:srgbClr val="2544D8"/>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711200">
                <a:tc>
                  <a:txBody>
                    <a:bodyPr/>
                    <a:lstStyle/>
                    <a:p>
                      <a:pPr algn="l">
                        <a:lnSpc>
                          <a:spcPts val="2879"/>
                        </a:lnSpc>
                        <a:defRPr/>
                      </a:pPr>
                      <a:r>
                        <a:rPr lang="en-US" sz="2399">
                          <a:solidFill>
                            <a:srgbClr val="FFFFFF"/>
                          </a:solidFill>
                          <a:latin typeface="Cooper BT Light"/>
                          <a:ea typeface="Cooper BT Light"/>
                          <a:cs typeface="Cooper BT Light"/>
                          <a:sym typeface="Cooper BT Light"/>
                        </a:rPr>
                        <a:t>concave points_worst</a:t>
                      </a:r>
                      <a:endParaRPr lang="en-US" sz="1100"/>
                    </a:p>
                  </a:txBody>
                  <a:tcPr marL="91425" marR="91425" marT="91425" marB="91425" anchor="ctr">
                    <a:lnL w="9525" cap="flat" cmpd="sng" algn="ctr">
                      <a:solidFill>
                        <a:srgbClr val="2544D8"/>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2544D8"/>
                    </a:solidFill>
                  </a:tcPr>
                </a:tc>
                <a:tc>
                  <a:txBody>
                    <a:bodyPr/>
                    <a:lstStyle/>
                    <a:p>
                      <a:pPr algn="l">
                        <a:lnSpc>
                          <a:spcPts val="2639"/>
                        </a:lnSpc>
                        <a:defRPr/>
                      </a:pPr>
                      <a:r>
                        <a:rPr lang="en-US" sz="2199">
                          <a:solidFill>
                            <a:srgbClr val="3F4850"/>
                          </a:solidFill>
                          <a:latin typeface="Alegreya Sans"/>
                          <a:ea typeface="Alegreya Sans"/>
                          <a:cs typeface="Alegreya Sans"/>
                          <a:sym typeface="Alegreya Sans"/>
                        </a:rPr>
                        <a:t>Strongest </a:t>
                      </a:r>
                      <a:r>
                        <a:rPr lang="en-US" sz="2199" b="1">
                          <a:solidFill>
                            <a:srgbClr val="3F4850"/>
                          </a:solidFill>
                          <a:latin typeface="Alegreya Sans Bold"/>
                          <a:ea typeface="Alegreya Sans Bold"/>
                          <a:cs typeface="Alegreya Sans Bold"/>
                          <a:sym typeface="Alegreya Sans Bold"/>
                        </a:rPr>
                        <a:t>positive predictor</a:t>
                      </a:r>
                      <a:r>
                        <a:rPr lang="en-US" sz="2199">
                          <a:solidFill>
                            <a:srgbClr val="3F4850"/>
                          </a:solidFill>
                          <a:latin typeface="Alegreya Sans"/>
                          <a:ea typeface="Alegreya Sans"/>
                          <a:cs typeface="Alegreya Sans"/>
                          <a:sym typeface="Alegreya Sans"/>
                        </a:rPr>
                        <a:t> of malignancy - higher values greatly increase the odds of cancer being malignant.</a:t>
                      </a:r>
                      <a:endParaRPr lang="en-US" sz="1100"/>
                    </a:p>
                  </a:txBody>
                  <a:tcPr marL="91425" marR="91425" marT="91425" marB="91425" anchor="ctr">
                    <a:lnL w="9525" cap="flat" cmpd="sng" algn="ctr">
                      <a:solidFill>
                        <a:srgbClr val="FFFFFF"/>
                      </a:solidFill>
                      <a:prstDash val="solid"/>
                      <a:round/>
                      <a:headEnd type="none" w="med" len="med"/>
                      <a:tailEnd type="none" w="med" len="med"/>
                    </a:lnL>
                    <a:lnR w="9525" cap="flat" cmpd="sng" algn="ctr">
                      <a:solidFill>
                        <a:srgbClr val="2544D8"/>
                      </a:solidFill>
                      <a:prstDash val="solid"/>
                      <a:round/>
                      <a:headEnd type="none" w="med" len="med"/>
                      <a:tailEnd type="none" w="med" len="med"/>
                    </a:lnR>
                    <a:lnT w="9525" cap="flat" cmpd="sng" algn="ctr">
                      <a:solidFill>
                        <a:srgbClr val="2544D8"/>
                      </a:solidFill>
                      <a:prstDash val="solid"/>
                      <a:round/>
                      <a:headEnd type="none" w="med" len="med"/>
                      <a:tailEnd type="none" w="med" len="med"/>
                    </a:lnT>
                    <a:lnB w="9525" cap="flat" cmpd="sng" algn="ctr">
                      <a:solidFill>
                        <a:srgbClr val="2544D8"/>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711200">
                <a:tc>
                  <a:txBody>
                    <a:bodyPr/>
                    <a:lstStyle/>
                    <a:p>
                      <a:pPr algn="l">
                        <a:lnSpc>
                          <a:spcPts val="2879"/>
                        </a:lnSpc>
                        <a:defRPr/>
                      </a:pPr>
                      <a:r>
                        <a:rPr lang="en-US" sz="2399">
                          <a:solidFill>
                            <a:srgbClr val="FFFFFF"/>
                          </a:solidFill>
                          <a:latin typeface="Cooper BT Light"/>
                          <a:ea typeface="Cooper BT Light"/>
                          <a:cs typeface="Cooper BT Light"/>
                          <a:sym typeface="Cooper BT Light"/>
                        </a:rPr>
                        <a:t>radius_se</a:t>
                      </a:r>
                      <a:endParaRPr lang="en-US" sz="1100"/>
                    </a:p>
                  </a:txBody>
                  <a:tcPr marL="91425" marR="91425" marT="91425" marB="91425" anchor="ctr">
                    <a:lnL w="9525" cap="flat" cmpd="sng" algn="ctr">
                      <a:solidFill>
                        <a:srgbClr val="2544D8"/>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2544D8"/>
                    </a:solidFill>
                  </a:tcPr>
                </a:tc>
                <a:tc>
                  <a:txBody>
                    <a:bodyPr/>
                    <a:lstStyle/>
                    <a:p>
                      <a:pPr algn="l">
                        <a:lnSpc>
                          <a:spcPts val="2639"/>
                        </a:lnSpc>
                        <a:defRPr/>
                      </a:pPr>
                      <a:r>
                        <a:rPr lang="en-US" sz="2199" b="1">
                          <a:solidFill>
                            <a:srgbClr val="3F4850"/>
                          </a:solidFill>
                          <a:latin typeface="Alegreya Sans Bold"/>
                          <a:ea typeface="Alegreya Sans Bold"/>
                          <a:cs typeface="Alegreya Sans Bold"/>
                          <a:sym typeface="Alegreya Sans Bold"/>
                        </a:rPr>
                        <a:t>Positive association</a:t>
                      </a:r>
                      <a:r>
                        <a:rPr lang="en-US" sz="2199">
                          <a:solidFill>
                            <a:srgbClr val="3F4850"/>
                          </a:solidFill>
                          <a:latin typeface="Alegreya Sans"/>
                          <a:ea typeface="Alegreya Sans"/>
                          <a:cs typeface="Alegreya Sans"/>
                          <a:sym typeface="Alegreya Sans"/>
                        </a:rPr>
                        <a:t> - indicates size variation impacts malignancy likelihood.</a:t>
                      </a:r>
                      <a:endParaRPr lang="en-US" sz="1100"/>
                    </a:p>
                  </a:txBody>
                  <a:tcPr marL="91425" marR="91425" marT="91425" marB="91425" anchor="ctr">
                    <a:lnL w="9525" cap="flat" cmpd="sng" algn="ctr">
                      <a:solidFill>
                        <a:srgbClr val="FFFFFF"/>
                      </a:solidFill>
                      <a:prstDash val="solid"/>
                      <a:round/>
                      <a:headEnd type="none" w="med" len="med"/>
                      <a:tailEnd type="none" w="med" len="med"/>
                    </a:lnL>
                    <a:lnR w="9525" cap="flat" cmpd="sng" algn="ctr">
                      <a:solidFill>
                        <a:srgbClr val="2544D8"/>
                      </a:solidFill>
                      <a:prstDash val="solid"/>
                      <a:round/>
                      <a:headEnd type="none" w="med" len="med"/>
                      <a:tailEnd type="none" w="med" len="med"/>
                    </a:lnR>
                    <a:lnT w="9525" cap="flat" cmpd="sng" algn="ctr">
                      <a:solidFill>
                        <a:srgbClr val="2544D8"/>
                      </a:solidFill>
                      <a:prstDash val="solid"/>
                      <a:round/>
                      <a:headEnd type="none" w="med" len="med"/>
                      <a:tailEnd type="none" w="med" len="med"/>
                    </a:lnT>
                    <a:lnB w="9525" cap="flat" cmpd="sng" algn="ctr">
                      <a:solidFill>
                        <a:srgbClr val="2544D8"/>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711200">
                <a:tc>
                  <a:txBody>
                    <a:bodyPr/>
                    <a:lstStyle/>
                    <a:p>
                      <a:pPr algn="l">
                        <a:lnSpc>
                          <a:spcPts val="2879"/>
                        </a:lnSpc>
                        <a:defRPr/>
                      </a:pPr>
                      <a:r>
                        <a:rPr lang="en-US" sz="2400">
                          <a:solidFill>
                            <a:srgbClr val="FFFFFF"/>
                          </a:solidFill>
                          <a:latin typeface="Cooper BT Light"/>
                          <a:ea typeface="Cooper BT Light"/>
                          <a:cs typeface="Cooper BT Light"/>
                          <a:sym typeface="Cooper BT Light"/>
                        </a:rPr>
                        <a:t>texture_mean</a:t>
                      </a:r>
                      <a:endParaRPr lang="en-US" sz="1100"/>
                    </a:p>
                  </a:txBody>
                  <a:tcPr marL="91425" marR="91425" marT="91425" marB="91425" anchor="ctr">
                    <a:lnL w="9525" cap="flat" cmpd="sng" algn="ctr">
                      <a:solidFill>
                        <a:srgbClr val="2544D8"/>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2544D8"/>
                    </a:solidFill>
                  </a:tcPr>
                </a:tc>
                <a:tc>
                  <a:txBody>
                    <a:bodyPr/>
                    <a:lstStyle/>
                    <a:p>
                      <a:pPr algn="l">
                        <a:lnSpc>
                          <a:spcPts val="2639"/>
                        </a:lnSpc>
                        <a:defRPr/>
                      </a:pPr>
                      <a:r>
                        <a:rPr lang="en-US" sz="2199" b="1">
                          <a:solidFill>
                            <a:srgbClr val="3F4850"/>
                          </a:solidFill>
                          <a:latin typeface="Alegreya Sans Bold"/>
                          <a:ea typeface="Alegreya Sans Bold"/>
                          <a:cs typeface="Alegreya Sans Bold"/>
                          <a:sym typeface="Alegreya Sans Bold"/>
                        </a:rPr>
                        <a:t>Positive association</a:t>
                      </a:r>
                      <a:r>
                        <a:rPr lang="en-US" sz="2199">
                          <a:solidFill>
                            <a:srgbClr val="3F4850"/>
                          </a:solidFill>
                          <a:latin typeface="Alegreya Sans"/>
                          <a:ea typeface="Alegreya Sans"/>
                          <a:cs typeface="Alegreya Sans"/>
                          <a:sym typeface="Alegreya Sans"/>
                        </a:rPr>
                        <a:t> - indicates size variation impacts malignancy likelihood.</a:t>
                      </a:r>
                      <a:endParaRPr lang="en-US" sz="1100"/>
                    </a:p>
                  </a:txBody>
                  <a:tcPr marL="91425" marR="91425" marT="91425" marB="91425" anchor="ctr">
                    <a:lnL w="9525" cap="flat" cmpd="sng" algn="ctr">
                      <a:solidFill>
                        <a:srgbClr val="FFFFFF"/>
                      </a:solidFill>
                      <a:prstDash val="solid"/>
                      <a:round/>
                      <a:headEnd type="none" w="med" len="med"/>
                      <a:tailEnd type="none" w="med" len="med"/>
                    </a:lnL>
                    <a:lnR w="9525" cap="flat" cmpd="sng" algn="ctr">
                      <a:solidFill>
                        <a:srgbClr val="2544D8"/>
                      </a:solidFill>
                      <a:prstDash val="solid"/>
                      <a:round/>
                      <a:headEnd type="none" w="med" len="med"/>
                      <a:tailEnd type="none" w="med" len="med"/>
                    </a:lnR>
                    <a:lnT w="9525" cap="flat" cmpd="sng" algn="ctr">
                      <a:solidFill>
                        <a:srgbClr val="2544D8"/>
                      </a:solidFill>
                      <a:prstDash val="solid"/>
                      <a:round/>
                      <a:headEnd type="none" w="med" len="med"/>
                      <a:tailEnd type="none" w="med" len="med"/>
                    </a:lnT>
                    <a:lnB w="9525" cap="flat" cmpd="sng" algn="ctr">
                      <a:solidFill>
                        <a:srgbClr val="2544D8"/>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711200">
                <a:tc>
                  <a:txBody>
                    <a:bodyPr/>
                    <a:lstStyle/>
                    <a:p>
                      <a:pPr algn="l">
                        <a:lnSpc>
                          <a:spcPts val="2879"/>
                        </a:lnSpc>
                        <a:defRPr/>
                      </a:pPr>
                      <a:r>
                        <a:rPr lang="en-US" sz="2400">
                          <a:solidFill>
                            <a:srgbClr val="FFFFFF"/>
                          </a:solidFill>
                          <a:latin typeface="Cooper BT Light"/>
                          <a:ea typeface="Cooper BT Light"/>
                          <a:cs typeface="Cooper BT Light"/>
                          <a:sym typeface="Cooper BT Light"/>
                        </a:rPr>
                        <a:t>concave points_se</a:t>
                      </a:r>
                      <a:endParaRPr lang="en-US" sz="1100"/>
                    </a:p>
                  </a:txBody>
                  <a:tcPr marL="91425" marR="91425" marT="91425" marB="91425" anchor="ctr">
                    <a:lnL w="9525" cap="flat" cmpd="sng" algn="ctr">
                      <a:solidFill>
                        <a:srgbClr val="2544D8"/>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2544D8"/>
                    </a:solidFill>
                  </a:tcPr>
                </a:tc>
                <a:tc>
                  <a:txBody>
                    <a:bodyPr/>
                    <a:lstStyle/>
                    <a:p>
                      <a:pPr algn="l">
                        <a:lnSpc>
                          <a:spcPts val="2639"/>
                        </a:lnSpc>
                        <a:defRPr/>
                      </a:pPr>
                      <a:r>
                        <a:rPr lang="en-US" sz="2199" b="1">
                          <a:solidFill>
                            <a:srgbClr val="3F4850"/>
                          </a:solidFill>
                          <a:latin typeface="Alegreya Sans Bold"/>
                          <a:ea typeface="Alegreya Sans Bold"/>
                          <a:cs typeface="Alegreya Sans Bold"/>
                          <a:sym typeface="Alegreya Sans Bold"/>
                        </a:rPr>
                        <a:t>Negative predictor</a:t>
                      </a:r>
                      <a:r>
                        <a:rPr lang="en-US" sz="2199">
                          <a:solidFill>
                            <a:srgbClr val="3F4850"/>
                          </a:solidFill>
                          <a:latin typeface="Alegreya Sans"/>
                          <a:ea typeface="Alegreya Sans"/>
                          <a:cs typeface="Alegreya Sans"/>
                          <a:sym typeface="Alegreya Sans"/>
                        </a:rPr>
                        <a:t> - higher values reduce malignancy odds.</a:t>
                      </a:r>
                      <a:endParaRPr lang="en-US" sz="1100"/>
                    </a:p>
                  </a:txBody>
                  <a:tcPr marL="91425" marR="91425" marT="91425" marB="91425" anchor="ctr">
                    <a:lnL w="9525" cap="flat" cmpd="sng" algn="ctr">
                      <a:solidFill>
                        <a:srgbClr val="FFFFFF"/>
                      </a:solidFill>
                      <a:prstDash val="solid"/>
                      <a:round/>
                      <a:headEnd type="none" w="med" len="med"/>
                      <a:tailEnd type="none" w="med" len="med"/>
                    </a:lnL>
                    <a:lnR w="9525" cap="flat" cmpd="sng" algn="ctr">
                      <a:solidFill>
                        <a:srgbClr val="2544D8"/>
                      </a:solidFill>
                      <a:prstDash val="solid"/>
                      <a:round/>
                      <a:headEnd type="none" w="med" len="med"/>
                      <a:tailEnd type="none" w="med" len="med"/>
                    </a:lnR>
                    <a:lnT w="9525" cap="flat" cmpd="sng" algn="ctr">
                      <a:solidFill>
                        <a:srgbClr val="2544D8"/>
                      </a:solidFill>
                      <a:prstDash val="solid"/>
                      <a:round/>
                      <a:headEnd type="none" w="med" len="med"/>
                      <a:tailEnd type="none" w="med" len="med"/>
                    </a:lnT>
                    <a:lnB w="9525" cap="flat" cmpd="sng" algn="ctr">
                      <a:solidFill>
                        <a:srgbClr val="2544D8"/>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711200">
                <a:tc>
                  <a:txBody>
                    <a:bodyPr/>
                    <a:lstStyle/>
                    <a:p>
                      <a:pPr algn="l">
                        <a:lnSpc>
                          <a:spcPts val="2879"/>
                        </a:lnSpc>
                        <a:defRPr/>
                      </a:pPr>
                      <a:r>
                        <a:rPr lang="en-US" sz="2400">
                          <a:solidFill>
                            <a:srgbClr val="FFFFFF"/>
                          </a:solidFill>
                          <a:latin typeface="Cooper BT Light"/>
                          <a:ea typeface="Cooper BT Light"/>
                          <a:cs typeface="Cooper BT Light"/>
                          <a:sym typeface="Cooper BT Light"/>
                        </a:rPr>
                        <a:t>radius_mean</a:t>
                      </a:r>
                      <a:endParaRPr lang="en-US" sz="1100"/>
                    </a:p>
                  </a:txBody>
                  <a:tcPr marL="91425" marR="91425" marT="91425" marB="91425" anchor="ctr">
                    <a:lnL w="9525" cap="flat" cmpd="sng" algn="ctr">
                      <a:solidFill>
                        <a:srgbClr val="2544D8"/>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2544D8"/>
                      </a:solidFill>
                      <a:prstDash val="solid"/>
                      <a:round/>
                      <a:headEnd type="none" w="med" len="med"/>
                      <a:tailEnd type="none" w="med" len="med"/>
                    </a:lnB>
                    <a:solidFill>
                      <a:srgbClr val="2544D8"/>
                    </a:solidFill>
                  </a:tcPr>
                </a:tc>
                <a:tc>
                  <a:txBody>
                    <a:bodyPr/>
                    <a:lstStyle/>
                    <a:p>
                      <a:pPr algn="l">
                        <a:lnSpc>
                          <a:spcPts val="2639"/>
                        </a:lnSpc>
                        <a:defRPr/>
                      </a:pPr>
                      <a:r>
                        <a:rPr lang="en-US" sz="2199" b="1">
                          <a:solidFill>
                            <a:srgbClr val="3F4850"/>
                          </a:solidFill>
                          <a:latin typeface="Alegreya Sans Bold"/>
                          <a:ea typeface="Alegreya Sans Bold"/>
                          <a:cs typeface="Alegreya Sans Bold"/>
                          <a:sym typeface="Alegreya Sans Bold"/>
                        </a:rPr>
                        <a:t>Positive predictor</a:t>
                      </a:r>
                      <a:r>
                        <a:rPr lang="en-US" sz="2199">
                          <a:solidFill>
                            <a:srgbClr val="3F4850"/>
                          </a:solidFill>
                          <a:latin typeface="Alegreya Sans"/>
                          <a:ea typeface="Alegreya Sans"/>
                          <a:cs typeface="Alegreya Sans"/>
                          <a:sym typeface="Alegreya Sans"/>
                        </a:rPr>
                        <a:t> - larger average radius increases likelihood of malignancy.</a:t>
                      </a:r>
                      <a:endParaRPr lang="en-US" sz="1100"/>
                    </a:p>
                  </a:txBody>
                  <a:tcPr marL="91425" marR="91425" marT="91425" marB="91425" anchor="ctr">
                    <a:lnL w="9525" cap="flat" cmpd="sng" algn="ctr">
                      <a:solidFill>
                        <a:srgbClr val="FFFFFF"/>
                      </a:solidFill>
                      <a:prstDash val="solid"/>
                      <a:round/>
                      <a:headEnd type="none" w="med" len="med"/>
                      <a:tailEnd type="none" w="med" len="med"/>
                    </a:lnL>
                    <a:lnR w="9525" cap="flat" cmpd="sng" algn="ctr">
                      <a:solidFill>
                        <a:srgbClr val="2544D8"/>
                      </a:solidFill>
                      <a:prstDash val="solid"/>
                      <a:round/>
                      <a:headEnd type="none" w="med" len="med"/>
                      <a:tailEnd type="none" w="med" len="med"/>
                    </a:lnR>
                    <a:lnT w="9525" cap="flat" cmpd="sng" algn="ctr">
                      <a:solidFill>
                        <a:srgbClr val="2544D8"/>
                      </a:solidFill>
                      <a:prstDash val="solid"/>
                      <a:round/>
                      <a:headEnd type="none" w="med" len="med"/>
                      <a:tailEnd type="none" w="med" len="med"/>
                    </a:lnT>
                    <a:lnB w="9525" cap="flat" cmpd="sng" algn="ctr">
                      <a:solidFill>
                        <a:srgbClr val="2544D8"/>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bl>
          </a:graphicData>
        </a:graphic>
      </p:graphicFrame>
      <p:sp>
        <p:nvSpPr>
          <p:cNvPr id="6" name="TextBox 6"/>
          <p:cNvSpPr txBox="1"/>
          <p:nvPr/>
        </p:nvSpPr>
        <p:spPr>
          <a:xfrm>
            <a:off x="1531425" y="971950"/>
            <a:ext cx="15225150" cy="857184"/>
          </a:xfrm>
          <a:prstGeom prst="rect">
            <a:avLst/>
          </a:prstGeom>
        </p:spPr>
        <p:txBody>
          <a:bodyPr lIns="0" tIns="0" rIns="0" bIns="0" rtlCol="0" anchor="t">
            <a:spAutoFit/>
          </a:bodyPr>
          <a:lstStyle/>
          <a:p>
            <a:pPr algn="ctr">
              <a:lnSpc>
                <a:spcPts val="6719"/>
              </a:lnSpc>
            </a:pPr>
            <a:r>
              <a:rPr lang="en-US" sz="5599">
                <a:solidFill>
                  <a:srgbClr val="2544D8"/>
                </a:solidFill>
                <a:latin typeface="Cooper BT Light"/>
                <a:ea typeface="Cooper BT Light"/>
                <a:cs typeface="Cooper BT Light"/>
                <a:sym typeface="Cooper BT Light"/>
              </a:rPr>
              <a:t>Most important variables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EDEEF3"/>
        </a:solidFill>
        <a:effectLst/>
      </p:bgPr>
    </p:bg>
    <p:spTree>
      <p:nvGrpSpPr>
        <p:cNvPr id="1" name=""/>
        <p:cNvGrpSpPr/>
        <p:nvPr/>
      </p:nvGrpSpPr>
      <p:grpSpPr>
        <a:xfrm>
          <a:off x="0" y="0"/>
          <a:ext cx="0" cy="0"/>
          <a:chOff x="0" y="0"/>
          <a:chExt cx="0" cy="0"/>
        </a:xfrm>
      </p:grpSpPr>
      <p:sp>
        <p:nvSpPr>
          <p:cNvPr id="2" name="Freeform 2"/>
          <p:cNvSpPr/>
          <p:nvPr/>
        </p:nvSpPr>
        <p:spPr>
          <a:xfrm>
            <a:off x="-9525" y="-9525"/>
            <a:ext cx="18307040" cy="10306032"/>
          </a:xfrm>
          <a:custGeom>
            <a:avLst/>
            <a:gdLst/>
            <a:ahLst/>
            <a:cxnLst/>
            <a:rect l="l" t="t" r="r" b="b"/>
            <a:pathLst>
              <a:path w="18307040" h="10306032">
                <a:moveTo>
                  <a:pt x="0" y="0"/>
                </a:moveTo>
                <a:lnTo>
                  <a:pt x="18307040" y="0"/>
                </a:lnTo>
                <a:lnTo>
                  <a:pt x="18307040" y="10306032"/>
                </a:lnTo>
                <a:lnTo>
                  <a:pt x="0" y="1030603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CA"/>
          </a:p>
        </p:txBody>
      </p:sp>
      <p:sp>
        <p:nvSpPr>
          <p:cNvPr id="3" name="Freeform 3"/>
          <p:cNvSpPr/>
          <p:nvPr/>
        </p:nvSpPr>
        <p:spPr>
          <a:xfrm>
            <a:off x="16149919" y="8770705"/>
            <a:ext cx="796652" cy="550430"/>
          </a:xfrm>
          <a:custGeom>
            <a:avLst/>
            <a:gdLst/>
            <a:ahLst/>
            <a:cxnLst/>
            <a:rect l="l" t="t" r="r" b="b"/>
            <a:pathLst>
              <a:path w="796652" h="550430">
                <a:moveTo>
                  <a:pt x="0" y="0"/>
                </a:moveTo>
                <a:lnTo>
                  <a:pt x="796652" y="0"/>
                </a:lnTo>
                <a:lnTo>
                  <a:pt x="796652" y="550430"/>
                </a:lnTo>
                <a:lnTo>
                  <a:pt x="0" y="55043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CA"/>
          </a:p>
        </p:txBody>
      </p:sp>
      <p:sp>
        <p:nvSpPr>
          <p:cNvPr id="4" name="Freeform 4"/>
          <p:cNvSpPr/>
          <p:nvPr/>
        </p:nvSpPr>
        <p:spPr>
          <a:xfrm>
            <a:off x="1401579" y="1491135"/>
            <a:ext cx="796652" cy="675998"/>
          </a:xfrm>
          <a:custGeom>
            <a:avLst/>
            <a:gdLst/>
            <a:ahLst/>
            <a:cxnLst/>
            <a:rect l="l" t="t" r="r" b="b"/>
            <a:pathLst>
              <a:path w="796652" h="675998">
                <a:moveTo>
                  <a:pt x="0" y="0"/>
                </a:moveTo>
                <a:lnTo>
                  <a:pt x="796652" y="0"/>
                </a:lnTo>
                <a:lnTo>
                  <a:pt x="796652" y="675998"/>
                </a:lnTo>
                <a:lnTo>
                  <a:pt x="0" y="675998"/>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CA"/>
          </a:p>
        </p:txBody>
      </p:sp>
      <p:sp>
        <p:nvSpPr>
          <p:cNvPr id="5" name="Freeform 5"/>
          <p:cNvSpPr/>
          <p:nvPr/>
        </p:nvSpPr>
        <p:spPr>
          <a:xfrm>
            <a:off x="2198231" y="2460590"/>
            <a:ext cx="13951688" cy="2546183"/>
          </a:xfrm>
          <a:custGeom>
            <a:avLst/>
            <a:gdLst/>
            <a:ahLst/>
            <a:cxnLst/>
            <a:rect l="l" t="t" r="r" b="b"/>
            <a:pathLst>
              <a:path w="13951688" h="2546183">
                <a:moveTo>
                  <a:pt x="0" y="0"/>
                </a:moveTo>
                <a:lnTo>
                  <a:pt x="13951688" y="0"/>
                </a:lnTo>
                <a:lnTo>
                  <a:pt x="13951688" y="2546183"/>
                </a:lnTo>
                <a:lnTo>
                  <a:pt x="0" y="2546183"/>
                </a:lnTo>
                <a:lnTo>
                  <a:pt x="0" y="0"/>
                </a:lnTo>
                <a:close/>
              </a:path>
            </a:pathLst>
          </a:custGeom>
          <a:blipFill>
            <a:blip r:embed="rId9"/>
            <a:stretch>
              <a:fillRect/>
            </a:stretch>
          </a:blipFill>
        </p:spPr>
        <p:txBody>
          <a:bodyPr/>
          <a:lstStyle/>
          <a:p>
            <a:endParaRPr lang="en-CA"/>
          </a:p>
        </p:txBody>
      </p:sp>
      <p:sp>
        <p:nvSpPr>
          <p:cNvPr id="6" name="Freeform 6"/>
          <p:cNvSpPr/>
          <p:nvPr/>
        </p:nvSpPr>
        <p:spPr>
          <a:xfrm>
            <a:off x="2198231" y="5635423"/>
            <a:ext cx="13951688" cy="2842656"/>
          </a:xfrm>
          <a:custGeom>
            <a:avLst/>
            <a:gdLst/>
            <a:ahLst/>
            <a:cxnLst/>
            <a:rect l="l" t="t" r="r" b="b"/>
            <a:pathLst>
              <a:path w="13951688" h="2842656">
                <a:moveTo>
                  <a:pt x="0" y="0"/>
                </a:moveTo>
                <a:lnTo>
                  <a:pt x="13951688" y="0"/>
                </a:lnTo>
                <a:lnTo>
                  <a:pt x="13951688" y="2842656"/>
                </a:lnTo>
                <a:lnTo>
                  <a:pt x="0" y="2842656"/>
                </a:lnTo>
                <a:lnTo>
                  <a:pt x="0" y="0"/>
                </a:lnTo>
                <a:close/>
              </a:path>
            </a:pathLst>
          </a:custGeom>
          <a:blipFill>
            <a:blip r:embed="rId10"/>
            <a:stretch>
              <a:fillRect/>
            </a:stretch>
          </a:blipFill>
        </p:spPr>
        <p:txBody>
          <a:bodyPr/>
          <a:lstStyle/>
          <a:p>
            <a:endParaRPr lang="en-CA"/>
          </a:p>
        </p:txBody>
      </p:sp>
      <p:sp>
        <p:nvSpPr>
          <p:cNvPr id="7" name="TextBox 7"/>
          <p:cNvSpPr txBox="1"/>
          <p:nvPr/>
        </p:nvSpPr>
        <p:spPr>
          <a:xfrm>
            <a:off x="1531425" y="971950"/>
            <a:ext cx="15225150" cy="857184"/>
          </a:xfrm>
          <a:prstGeom prst="rect">
            <a:avLst/>
          </a:prstGeom>
        </p:spPr>
        <p:txBody>
          <a:bodyPr lIns="0" tIns="0" rIns="0" bIns="0" rtlCol="0" anchor="t">
            <a:spAutoFit/>
          </a:bodyPr>
          <a:lstStyle/>
          <a:p>
            <a:pPr algn="ctr">
              <a:lnSpc>
                <a:spcPts val="6719"/>
              </a:lnSpc>
            </a:pPr>
            <a:r>
              <a:rPr lang="en-US" sz="5599">
                <a:solidFill>
                  <a:srgbClr val="2544D8"/>
                </a:solidFill>
                <a:latin typeface="Cooper BT Light"/>
                <a:ea typeface="Cooper BT Light"/>
                <a:cs typeface="Cooper BT Light"/>
                <a:sym typeface="Cooper BT Light"/>
              </a:rPr>
              <a:t>Model Summary</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EDEEF3"/>
        </a:solidFill>
        <a:effectLst/>
      </p:bgPr>
    </p:bg>
    <p:spTree>
      <p:nvGrpSpPr>
        <p:cNvPr id="1" name=""/>
        <p:cNvGrpSpPr/>
        <p:nvPr/>
      </p:nvGrpSpPr>
      <p:grpSpPr>
        <a:xfrm>
          <a:off x="0" y="0"/>
          <a:ext cx="0" cy="0"/>
          <a:chOff x="0" y="0"/>
          <a:chExt cx="0" cy="0"/>
        </a:xfrm>
      </p:grpSpPr>
      <p:sp>
        <p:nvSpPr>
          <p:cNvPr id="2" name="Freeform 2"/>
          <p:cNvSpPr/>
          <p:nvPr/>
        </p:nvSpPr>
        <p:spPr>
          <a:xfrm>
            <a:off x="0" y="-9525"/>
            <a:ext cx="18307040" cy="10306032"/>
          </a:xfrm>
          <a:custGeom>
            <a:avLst/>
            <a:gdLst/>
            <a:ahLst/>
            <a:cxnLst/>
            <a:rect l="l" t="t" r="r" b="b"/>
            <a:pathLst>
              <a:path w="18307040" h="10306032">
                <a:moveTo>
                  <a:pt x="0" y="0"/>
                </a:moveTo>
                <a:lnTo>
                  <a:pt x="18307040" y="0"/>
                </a:lnTo>
                <a:lnTo>
                  <a:pt x="18307040" y="10306032"/>
                </a:lnTo>
                <a:lnTo>
                  <a:pt x="0" y="1030603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CA"/>
          </a:p>
        </p:txBody>
      </p:sp>
      <p:sp>
        <p:nvSpPr>
          <p:cNvPr id="3" name="AutoShape 3"/>
          <p:cNvSpPr/>
          <p:nvPr/>
        </p:nvSpPr>
        <p:spPr>
          <a:xfrm flipH="1">
            <a:off x="3345592" y="3098282"/>
            <a:ext cx="11615856" cy="3257649"/>
          </a:xfrm>
          <a:prstGeom prst="line">
            <a:avLst/>
          </a:prstGeom>
          <a:ln w="28575" cap="rnd">
            <a:solidFill>
              <a:srgbClr val="C2C2C2"/>
            </a:solidFill>
            <a:prstDash val="solid"/>
            <a:headEnd type="none" w="sm" len="sm"/>
            <a:tailEnd type="arrow" w="med" len="sm"/>
          </a:ln>
        </p:spPr>
        <p:txBody>
          <a:bodyPr/>
          <a:lstStyle/>
          <a:p>
            <a:endParaRPr lang="en-CA"/>
          </a:p>
        </p:txBody>
      </p:sp>
      <p:grpSp>
        <p:nvGrpSpPr>
          <p:cNvPr id="4" name="Group 4"/>
          <p:cNvGrpSpPr/>
          <p:nvPr/>
        </p:nvGrpSpPr>
        <p:grpSpPr>
          <a:xfrm>
            <a:off x="17127268" y="1421082"/>
            <a:ext cx="126358" cy="83276"/>
            <a:chOff x="0" y="0"/>
            <a:chExt cx="168477" cy="111035"/>
          </a:xfrm>
        </p:grpSpPr>
        <p:sp>
          <p:nvSpPr>
            <p:cNvPr id="5" name="Freeform 5"/>
            <p:cNvSpPr/>
            <p:nvPr/>
          </p:nvSpPr>
          <p:spPr>
            <a:xfrm>
              <a:off x="0" y="0"/>
              <a:ext cx="168529" cy="110998"/>
            </a:xfrm>
            <a:custGeom>
              <a:avLst/>
              <a:gdLst/>
              <a:ahLst/>
              <a:cxnLst/>
              <a:rect l="l" t="t" r="r" b="b"/>
              <a:pathLst>
                <a:path w="168529" h="110998">
                  <a:moveTo>
                    <a:pt x="0" y="0"/>
                  </a:moveTo>
                  <a:lnTo>
                    <a:pt x="168529" y="0"/>
                  </a:lnTo>
                  <a:lnTo>
                    <a:pt x="168529" y="110998"/>
                  </a:lnTo>
                  <a:lnTo>
                    <a:pt x="0" y="110998"/>
                  </a:lnTo>
                  <a:lnTo>
                    <a:pt x="0" y="0"/>
                  </a:lnTo>
                  <a:close/>
                </a:path>
              </a:pathLst>
            </a:custGeom>
            <a:solidFill>
              <a:srgbClr val="2544D8"/>
            </a:solidFill>
          </p:spPr>
          <p:txBody>
            <a:bodyPr/>
            <a:lstStyle/>
            <a:p>
              <a:endParaRPr lang="en-CA"/>
            </a:p>
          </p:txBody>
        </p:sp>
      </p:grpSp>
      <p:grpSp>
        <p:nvGrpSpPr>
          <p:cNvPr id="6" name="Group 6"/>
          <p:cNvGrpSpPr/>
          <p:nvPr/>
        </p:nvGrpSpPr>
        <p:grpSpPr>
          <a:xfrm>
            <a:off x="17951902" y="1374372"/>
            <a:ext cx="126862" cy="176744"/>
            <a:chOff x="0" y="0"/>
            <a:chExt cx="169149" cy="235659"/>
          </a:xfrm>
        </p:grpSpPr>
        <p:sp>
          <p:nvSpPr>
            <p:cNvPr id="7" name="Freeform 7"/>
            <p:cNvSpPr/>
            <p:nvPr/>
          </p:nvSpPr>
          <p:spPr>
            <a:xfrm>
              <a:off x="0" y="0"/>
              <a:ext cx="169164" cy="235712"/>
            </a:xfrm>
            <a:custGeom>
              <a:avLst/>
              <a:gdLst/>
              <a:ahLst/>
              <a:cxnLst/>
              <a:rect l="l" t="t" r="r" b="b"/>
              <a:pathLst>
                <a:path w="169164" h="235712">
                  <a:moveTo>
                    <a:pt x="0" y="0"/>
                  </a:moveTo>
                  <a:lnTo>
                    <a:pt x="169164" y="0"/>
                  </a:lnTo>
                  <a:lnTo>
                    <a:pt x="169164" y="235712"/>
                  </a:lnTo>
                  <a:lnTo>
                    <a:pt x="0" y="235712"/>
                  </a:lnTo>
                  <a:lnTo>
                    <a:pt x="0" y="0"/>
                  </a:lnTo>
                  <a:close/>
                </a:path>
              </a:pathLst>
            </a:custGeom>
            <a:solidFill>
              <a:srgbClr val="2544D8"/>
            </a:solidFill>
          </p:spPr>
          <p:txBody>
            <a:bodyPr/>
            <a:lstStyle/>
            <a:p>
              <a:endParaRPr lang="en-CA"/>
            </a:p>
          </p:txBody>
        </p:sp>
      </p:grpSp>
      <p:grpSp>
        <p:nvGrpSpPr>
          <p:cNvPr id="8" name="Group 8"/>
          <p:cNvGrpSpPr/>
          <p:nvPr/>
        </p:nvGrpSpPr>
        <p:grpSpPr>
          <a:xfrm>
            <a:off x="17742654" y="1402016"/>
            <a:ext cx="126358" cy="121458"/>
            <a:chOff x="0" y="0"/>
            <a:chExt cx="168477" cy="161944"/>
          </a:xfrm>
        </p:grpSpPr>
        <p:sp>
          <p:nvSpPr>
            <p:cNvPr id="9" name="Freeform 9"/>
            <p:cNvSpPr/>
            <p:nvPr/>
          </p:nvSpPr>
          <p:spPr>
            <a:xfrm>
              <a:off x="0" y="0"/>
              <a:ext cx="168529" cy="161925"/>
            </a:xfrm>
            <a:custGeom>
              <a:avLst/>
              <a:gdLst/>
              <a:ahLst/>
              <a:cxnLst/>
              <a:rect l="l" t="t" r="r" b="b"/>
              <a:pathLst>
                <a:path w="168529" h="161925">
                  <a:moveTo>
                    <a:pt x="0" y="0"/>
                  </a:moveTo>
                  <a:lnTo>
                    <a:pt x="168529" y="0"/>
                  </a:lnTo>
                  <a:lnTo>
                    <a:pt x="168529" y="161925"/>
                  </a:lnTo>
                  <a:lnTo>
                    <a:pt x="0" y="161925"/>
                  </a:lnTo>
                  <a:lnTo>
                    <a:pt x="0" y="0"/>
                  </a:lnTo>
                  <a:close/>
                </a:path>
              </a:pathLst>
            </a:custGeom>
            <a:solidFill>
              <a:srgbClr val="2544D8"/>
            </a:solidFill>
          </p:spPr>
          <p:txBody>
            <a:bodyPr/>
            <a:lstStyle/>
            <a:p>
              <a:endParaRPr lang="en-CA"/>
            </a:p>
          </p:txBody>
        </p:sp>
      </p:grpSp>
      <p:grpSp>
        <p:nvGrpSpPr>
          <p:cNvPr id="10" name="Group 10"/>
          <p:cNvGrpSpPr/>
          <p:nvPr/>
        </p:nvGrpSpPr>
        <p:grpSpPr>
          <a:xfrm>
            <a:off x="18161656" y="1389230"/>
            <a:ext cx="126358" cy="147028"/>
            <a:chOff x="0" y="0"/>
            <a:chExt cx="168477" cy="196037"/>
          </a:xfrm>
        </p:grpSpPr>
        <p:sp>
          <p:nvSpPr>
            <p:cNvPr id="11" name="Freeform 11"/>
            <p:cNvSpPr/>
            <p:nvPr/>
          </p:nvSpPr>
          <p:spPr>
            <a:xfrm>
              <a:off x="0" y="0"/>
              <a:ext cx="168529" cy="196088"/>
            </a:xfrm>
            <a:custGeom>
              <a:avLst/>
              <a:gdLst/>
              <a:ahLst/>
              <a:cxnLst/>
              <a:rect l="l" t="t" r="r" b="b"/>
              <a:pathLst>
                <a:path w="168529" h="196088">
                  <a:moveTo>
                    <a:pt x="0" y="0"/>
                  </a:moveTo>
                  <a:lnTo>
                    <a:pt x="168529" y="0"/>
                  </a:lnTo>
                  <a:lnTo>
                    <a:pt x="168529" y="196088"/>
                  </a:lnTo>
                  <a:lnTo>
                    <a:pt x="0" y="196088"/>
                  </a:lnTo>
                  <a:lnTo>
                    <a:pt x="0" y="0"/>
                  </a:lnTo>
                  <a:close/>
                </a:path>
              </a:pathLst>
            </a:custGeom>
            <a:solidFill>
              <a:srgbClr val="2544D8"/>
            </a:solidFill>
          </p:spPr>
          <p:txBody>
            <a:bodyPr/>
            <a:lstStyle/>
            <a:p>
              <a:endParaRPr lang="en-CA"/>
            </a:p>
          </p:txBody>
        </p:sp>
      </p:grpSp>
      <p:grpSp>
        <p:nvGrpSpPr>
          <p:cNvPr id="12" name="Group 12"/>
          <p:cNvGrpSpPr/>
          <p:nvPr/>
        </p:nvGrpSpPr>
        <p:grpSpPr>
          <a:xfrm>
            <a:off x="17532900" y="1313730"/>
            <a:ext cx="126358" cy="298028"/>
            <a:chOff x="0" y="0"/>
            <a:chExt cx="168477" cy="397371"/>
          </a:xfrm>
        </p:grpSpPr>
        <p:sp>
          <p:nvSpPr>
            <p:cNvPr id="13" name="Freeform 13"/>
            <p:cNvSpPr/>
            <p:nvPr/>
          </p:nvSpPr>
          <p:spPr>
            <a:xfrm>
              <a:off x="0" y="0"/>
              <a:ext cx="168529" cy="397383"/>
            </a:xfrm>
            <a:custGeom>
              <a:avLst/>
              <a:gdLst/>
              <a:ahLst/>
              <a:cxnLst/>
              <a:rect l="l" t="t" r="r" b="b"/>
              <a:pathLst>
                <a:path w="168529" h="397383">
                  <a:moveTo>
                    <a:pt x="0" y="0"/>
                  </a:moveTo>
                  <a:lnTo>
                    <a:pt x="168529" y="0"/>
                  </a:lnTo>
                  <a:lnTo>
                    <a:pt x="168529" y="397383"/>
                  </a:lnTo>
                  <a:lnTo>
                    <a:pt x="0" y="397383"/>
                  </a:lnTo>
                  <a:lnTo>
                    <a:pt x="0" y="0"/>
                  </a:lnTo>
                  <a:close/>
                </a:path>
              </a:pathLst>
            </a:custGeom>
            <a:solidFill>
              <a:srgbClr val="2544D8"/>
            </a:solidFill>
          </p:spPr>
          <p:txBody>
            <a:bodyPr/>
            <a:lstStyle/>
            <a:p>
              <a:endParaRPr lang="en-CA"/>
            </a:p>
          </p:txBody>
        </p:sp>
      </p:grpSp>
      <p:grpSp>
        <p:nvGrpSpPr>
          <p:cNvPr id="14" name="Group 14"/>
          <p:cNvGrpSpPr/>
          <p:nvPr/>
        </p:nvGrpSpPr>
        <p:grpSpPr>
          <a:xfrm>
            <a:off x="1048242" y="1361852"/>
            <a:ext cx="126358" cy="201796"/>
            <a:chOff x="0" y="0"/>
            <a:chExt cx="168477" cy="269061"/>
          </a:xfrm>
        </p:grpSpPr>
        <p:sp>
          <p:nvSpPr>
            <p:cNvPr id="15" name="Freeform 15"/>
            <p:cNvSpPr/>
            <p:nvPr/>
          </p:nvSpPr>
          <p:spPr>
            <a:xfrm>
              <a:off x="0" y="0"/>
              <a:ext cx="168529" cy="269113"/>
            </a:xfrm>
            <a:custGeom>
              <a:avLst/>
              <a:gdLst/>
              <a:ahLst/>
              <a:cxnLst/>
              <a:rect l="l" t="t" r="r" b="b"/>
              <a:pathLst>
                <a:path w="168529" h="269113">
                  <a:moveTo>
                    <a:pt x="0" y="0"/>
                  </a:moveTo>
                  <a:lnTo>
                    <a:pt x="168529" y="0"/>
                  </a:lnTo>
                  <a:lnTo>
                    <a:pt x="168529" y="269113"/>
                  </a:lnTo>
                  <a:lnTo>
                    <a:pt x="0" y="269113"/>
                  </a:lnTo>
                  <a:lnTo>
                    <a:pt x="0" y="0"/>
                  </a:lnTo>
                  <a:close/>
                </a:path>
              </a:pathLst>
            </a:custGeom>
            <a:solidFill>
              <a:srgbClr val="2544D8"/>
            </a:solidFill>
          </p:spPr>
          <p:txBody>
            <a:bodyPr/>
            <a:lstStyle/>
            <a:p>
              <a:endParaRPr lang="en-CA"/>
            </a:p>
          </p:txBody>
        </p:sp>
      </p:grpSp>
      <p:grpSp>
        <p:nvGrpSpPr>
          <p:cNvPr id="16" name="Group 16"/>
          <p:cNvGrpSpPr/>
          <p:nvPr/>
        </p:nvGrpSpPr>
        <p:grpSpPr>
          <a:xfrm>
            <a:off x="628734" y="1396838"/>
            <a:ext cx="126358" cy="131824"/>
            <a:chOff x="0" y="0"/>
            <a:chExt cx="168477" cy="175765"/>
          </a:xfrm>
        </p:grpSpPr>
        <p:sp>
          <p:nvSpPr>
            <p:cNvPr id="17" name="Freeform 17"/>
            <p:cNvSpPr/>
            <p:nvPr/>
          </p:nvSpPr>
          <p:spPr>
            <a:xfrm>
              <a:off x="0" y="0"/>
              <a:ext cx="168529" cy="175768"/>
            </a:xfrm>
            <a:custGeom>
              <a:avLst/>
              <a:gdLst/>
              <a:ahLst/>
              <a:cxnLst/>
              <a:rect l="l" t="t" r="r" b="b"/>
              <a:pathLst>
                <a:path w="168529" h="175768">
                  <a:moveTo>
                    <a:pt x="0" y="0"/>
                  </a:moveTo>
                  <a:lnTo>
                    <a:pt x="168529" y="0"/>
                  </a:lnTo>
                  <a:lnTo>
                    <a:pt x="168529" y="175768"/>
                  </a:lnTo>
                  <a:lnTo>
                    <a:pt x="0" y="175768"/>
                  </a:lnTo>
                  <a:lnTo>
                    <a:pt x="0" y="0"/>
                  </a:lnTo>
                  <a:close/>
                </a:path>
              </a:pathLst>
            </a:custGeom>
            <a:solidFill>
              <a:srgbClr val="2544D8"/>
            </a:solidFill>
          </p:spPr>
          <p:txBody>
            <a:bodyPr/>
            <a:lstStyle/>
            <a:p>
              <a:endParaRPr lang="en-CA"/>
            </a:p>
          </p:txBody>
        </p:sp>
      </p:grpSp>
      <p:grpSp>
        <p:nvGrpSpPr>
          <p:cNvPr id="18" name="Group 18"/>
          <p:cNvGrpSpPr/>
          <p:nvPr/>
        </p:nvGrpSpPr>
        <p:grpSpPr>
          <a:xfrm>
            <a:off x="209226" y="1396924"/>
            <a:ext cx="126862" cy="131650"/>
            <a:chOff x="0" y="0"/>
            <a:chExt cx="169149" cy="175533"/>
          </a:xfrm>
        </p:grpSpPr>
        <p:sp>
          <p:nvSpPr>
            <p:cNvPr id="19" name="Freeform 19"/>
            <p:cNvSpPr/>
            <p:nvPr/>
          </p:nvSpPr>
          <p:spPr>
            <a:xfrm>
              <a:off x="0" y="0"/>
              <a:ext cx="169164" cy="175514"/>
            </a:xfrm>
            <a:custGeom>
              <a:avLst/>
              <a:gdLst/>
              <a:ahLst/>
              <a:cxnLst/>
              <a:rect l="l" t="t" r="r" b="b"/>
              <a:pathLst>
                <a:path w="169164" h="175514">
                  <a:moveTo>
                    <a:pt x="0" y="0"/>
                  </a:moveTo>
                  <a:lnTo>
                    <a:pt x="169164" y="0"/>
                  </a:lnTo>
                  <a:lnTo>
                    <a:pt x="169164" y="175514"/>
                  </a:lnTo>
                  <a:lnTo>
                    <a:pt x="0" y="175514"/>
                  </a:lnTo>
                  <a:lnTo>
                    <a:pt x="0" y="0"/>
                  </a:lnTo>
                  <a:close/>
                </a:path>
              </a:pathLst>
            </a:custGeom>
            <a:solidFill>
              <a:srgbClr val="2544D8"/>
            </a:solidFill>
          </p:spPr>
          <p:txBody>
            <a:bodyPr/>
            <a:lstStyle/>
            <a:p>
              <a:endParaRPr lang="en-CA"/>
            </a:p>
          </p:txBody>
        </p:sp>
      </p:grpSp>
      <p:grpSp>
        <p:nvGrpSpPr>
          <p:cNvPr id="20" name="Group 20"/>
          <p:cNvGrpSpPr/>
          <p:nvPr/>
        </p:nvGrpSpPr>
        <p:grpSpPr>
          <a:xfrm>
            <a:off x="418980" y="1352696"/>
            <a:ext cx="126358" cy="220108"/>
            <a:chOff x="0" y="0"/>
            <a:chExt cx="168477" cy="293477"/>
          </a:xfrm>
        </p:grpSpPr>
        <p:sp>
          <p:nvSpPr>
            <p:cNvPr id="21" name="Freeform 21"/>
            <p:cNvSpPr/>
            <p:nvPr/>
          </p:nvSpPr>
          <p:spPr>
            <a:xfrm>
              <a:off x="0" y="0"/>
              <a:ext cx="168529" cy="293497"/>
            </a:xfrm>
            <a:custGeom>
              <a:avLst/>
              <a:gdLst/>
              <a:ahLst/>
              <a:cxnLst/>
              <a:rect l="l" t="t" r="r" b="b"/>
              <a:pathLst>
                <a:path w="168529" h="293497">
                  <a:moveTo>
                    <a:pt x="0" y="0"/>
                  </a:moveTo>
                  <a:lnTo>
                    <a:pt x="168529" y="0"/>
                  </a:lnTo>
                  <a:lnTo>
                    <a:pt x="168529" y="293497"/>
                  </a:lnTo>
                  <a:lnTo>
                    <a:pt x="0" y="293497"/>
                  </a:lnTo>
                  <a:lnTo>
                    <a:pt x="0" y="0"/>
                  </a:lnTo>
                  <a:close/>
                </a:path>
              </a:pathLst>
            </a:custGeom>
            <a:solidFill>
              <a:srgbClr val="2544D8"/>
            </a:solidFill>
          </p:spPr>
          <p:txBody>
            <a:bodyPr/>
            <a:lstStyle/>
            <a:p>
              <a:endParaRPr lang="en-CA"/>
            </a:p>
          </p:txBody>
        </p:sp>
      </p:grpSp>
      <p:grpSp>
        <p:nvGrpSpPr>
          <p:cNvPr id="22" name="Group 22"/>
          <p:cNvGrpSpPr/>
          <p:nvPr/>
        </p:nvGrpSpPr>
        <p:grpSpPr>
          <a:xfrm>
            <a:off x="17323146" y="1436656"/>
            <a:ext cx="126358" cy="52176"/>
            <a:chOff x="0" y="0"/>
            <a:chExt cx="168477" cy="69568"/>
          </a:xfrm>
        </p:grpSpPr>
        <p:sp>
          <p:nvSpPr>
            <p:cNvPr id="23" name="Freeform 23"/>
            <p:cNvSpPr/>
            <p:nvPr/>
          </p:nvSpPr>
          <p:spPr>
            <a:xfrm>
              <a:off x="0" y="0"/>
              <a:ext cx="168529" cy="69596"/>
            </a:xfrm>
            <a:custGeom>
              <a:avLst/>
              <a:gdLst/>
              <a:ahLst/>
              <a:cxnLst/>
              <a:rect l="l" t="t" r="r" b="b"/>
              <a:pathLst>
                <a:path w="168529" h="69596">
                  <a:moveTo>
                    <a:pt x="0" y="0"/>
                  </a:moveTo>
                  <a:lnTo>
                    <a:pt x="168529" y="0"/>
                  </a:lnTo>
                  <a:lnTo>
                    <a:pt x="168529" y="69596"/>
                  </a:lnTo>
                  <a:lnTo>
                    <a:pt x="0" y="69596"/>
                  </a:lnTo>
                  <a:lnTo>
                    <a:pt x="0" y="0"/>
                  </a:lnTo>
                  <a:close/>
                </a:path>
              </a:pathLst>
            </a:custGeom>
            <a:solidFill>
              <a:srgbClr val="2544D8"/>
            </a:solidFill>
          </p:spPr>
          <p:txBody>
            <a:bodyPr/>
            <a:lstStyle/>
            <a:p>
              <a:endParaRPr lang="en-CA"/>
            </a:p>
          </p:txBody>
        </p:sp>
      </p:grpSp>
      <p:grpSp>
        <p:nvGrpSpPr>
          <p:cNvPr id="24" name="Group 24"/>
          <p:cNvGrpSpPr/>
          <p:nvPr/>
        </p:nvGrpSpPr>
        <p:grpSpPr>
          <a:xfrm>
            <a:off x="838488" y="1441844"/>
            <a:ext cx="126358" cy="41810"/>
            <a:chOff x="0" y="0"/>
            <a:chExt cx="168477" cy="55747"/>
          </a:xfrm>
        </p:grpSpPr>
        <p:sp>
          <p:nvSpPr>
            <p:cNvPr id="25" name="Freeform 25"/>
            <p:cNvSpPr/>
            <p:nvPr/>
          </p:nvSpPr>
          <p:spPr>
            <a:xfrm>
              <a:off x="0" y="0"/>
              <a:ext cx="168529" cy="55753"/>
            </a:xfrm>
            <a:custGeom>
              <a:avLst/>
              <a:gdLst/>
              <a:ahLst/>
              <a:cxnLst/>
              <a:rect l="l" t="t" r="r" b="b"/>
              <a:pathLst>
                <a:path w="168529" h="55753">
                  <a:moveTo>
                    <a:pt x="0" y="0"/>
                  </a:moveTo>
                  <a:lnTo>
                    <a:pt x="168529" y="0"/>
                  </a:lnTo>
                  <a:lnTo>
                    <a:pt x="168529" y="55753"/>
                  </a:lnTo>
                  <a:lnTo>
                    <a:pt x="0" y="55753"/>
                  </a:lnTo>
                  <a:lnTo>
                    <a:pt x="0" y="0"/>
                  </a:lnTo>
                  <a:close/>
                </a:path>
              </a:pathLst>
            </a:custGeom>
            <a:solidFill>
              <a:srgbClr val="2544D8"/>
            </a:solidFill>
          </p:spPr>
          <p:txBody>
            <a:bodyPr/>
            <a:lstStyle/>
            <a:p>
              <a:endParaRPr lang="en-CA"/>
            </a:p>
          </p:txBody>
        </p:sp>
      </p:grpSp>
      <p:grpSp>
        <p:nvGrpSpPr>
          <p:cNvPr id="26" name="Group 26"/>
          <p:cNvGrpSpPr/>
          <p:nvPr/>
        </p:nvGrpSpPr>
        <p:grpSpPr>
          <a:xfrm>
            <a:off x="-22" y="1299136"/>
            <a:ext cx="126358" cy="327226"/>
            <a:chOff x="0" y="0"/>
            <a:chExt cx="168477" cy="436301"/>
          </a:xfrm>
        </p:grpSpPr>
        <p:sp>
          <p:nvSpPr>
            <p:cNvPr id="27" name="Freeform 27"/>
            <p:cNvSpPr/>
            <p:nvPr/>
          </p:nvSpPr>
          <p:spPr>
            <a:xfrm>
              <a:off x="0" y="0"/>
              <a:ext cx="168529" cy="436245"/>
            </a:xfrm>
            <a:custGeom>
              <a:avLst/>
              <a:gdLst/>
              <a:ahLst/>
              <a:cxnLst/>
              <a:rect l="l" t="t" r="r" b="b"/>
              <a:pathLst>
                <a:path w="168529" h="436245">
                  <a:moveTo>
                    <a:pt x="0" y="0"/>
                  </a:moveTo>
                  <a:lnTo>
                    <a:pt x="168529" y="0"/>
                  </a:lnTo>
                  <a:lnTo>
                    <a:pt x="168529" y="436245"/>
                  </a:lnTo>
                  <a:lnTo>
                    <a:pt x="0" y="436245"/>
                  </a:lnTo>
                  <a:lnTo>
                    <a:pt x="0" y="0"/>
                  </a:lnTo>
                  <a:close/>
                </a:path>
              </a:pathLst>
            </a:custGeom>
            <a:solidFill>
              <a:srgbClr val="2544D8"/>
            </a:solidFill>
          </p:spPr>
          <p:txBody>
            <a:bodyPr/>
            <a:lstStyle/>
            <a:p>
              <a:endParaRPr lang="en-CA"/>
            </a:p>
          </p:txBody>
        </p:sp>
      </p:grpSp>
      <p:grpSp>
        <p:nvGrpSpPr>
          <p:cNvPr id="28" name="Group 28"/>
          <p:cNvGrpSpPr/>
          <p:nvPr/>
        </p:nvGrpSpPr>
        <p:grpSpPr>
          <a:xfrm>
            <a:off x="3062250" y="2723400"/>
            <a:ext cx="352800" cy="352800"/>
            <a:chOff x="0" y="0"/>
            <a:chExt cx="470400" cy="470400"/>
          </a:xfrm>
        </p:grpSpPr>
        <p:sp>
          <p:nvSpPr>
            <p:cNvPr id="29" name="Freeform 29"/>
            <p:cNvSpPr/>
            <p:nvPr/>
          </p:nvSpPr>
          <p:spPr>
            <a:xfrm>
              <a:off x="0" y="0"/>
              <a:ext cx="470408" cy="470408"/>
            </a:xfrm>
            <a:custGeom>
              <a:avLst/>
              <a:gdLst/>
              <a:ahLst/>
              <a:cxnLst/>
              <a:rect l="l" t="t" r="r" b="b"/>
              <a:pathLst>
                <a:path w="470408" h="470408">
                  <a:moveTo>
                    <a:pt x="0" y="0"/>
                  </a:moveTo>
                  <a:lnTo>
                    <a:pt x="470408" y="0"/>
                  </a:lnTo>
                  <a:lnTo>
                    <a:pt x="470408" y="470408"/>
                  </a:lnTo>
                  <a:lnTo>
                    <a:pt x="0" y="470408"/>
                  </a:lnTo>
                  <a:close/>
                </a:path>
              </a:pathLst>
            </a:custGeom>
            <a:solidFill>
              <a:srgbClr val="445D73"/>
            </a:solidFill>
          </p:spPr>
          <p:txBody>
            <a:bodyPr/>
            <a:lstStyle/>
            <a:p>
              <a:endParaRPr lang="en-CA"/>
            </a:p>
          </p:txBody>
        </p:sp>
      </p:grpSp>
      <p:grpSp>
        <p:nvGrpSpPr>
          <p:cNvPr id="30" name="Group 30"/>
          <p:cNvGrpSpPr/>
          <p:nvPr/>
        </p:nvGrpSpPr>
        <p:grpSpPr>
          <a:xfrm>
            <a:off x="6990050" y="2723400"/>
            <a:ext cx="352800" cy="352800"/>
            <a:chOff x="0" y="0"/>
            <a:chExt cx="470400" cy="470400"/>
          </a:xfrm>
        </p:grpSpPr>
        <p:sp>
          <p:nvSpPr>
            <p:cNvPr id="31" name="Freeform 31"/>
            <p:cNvSpPr/>
            <p:nvPr/>
          </p:nvSpPr>
          <p:spPr>
            <a:xfrm>
              <a:off x="0" y="0"/>
              <a:ext cx="470408" cy="470408"/>
            </a:xfrm>
            <a:custGeom>
              <a:avLst/>
              <a:gdLst/>
              <a:ahLst/>
              <a:cxnLst/>
              <a:rect l="l" t="t" r="r" b="b"/>
              <a:pathLst>
                <a:path w="470408" h="470408">
                  <a:moveTo>
                    <a:pt x="0" y="0"/>
                  </a:moveTo>
                  <a:lnTo>
                    <a:pt x="470408" y="0"/>
                  </a:lnTo>
                  <a:lnTo>
                    <a:pt x="470408" y="470408"/>
                  </a:lnTo>
                  <a:lnTo>
                    <a:pt x="0" y="470408"/>
                  </a:lnTo>
                  <a:close/>
                </a:path>
              </a:pathLst>
            </a:custGeom>
            <a:solidFill>
              <a:srgbClr val="445D73"/>
            </a:solidFill>
          </p:spPr>
          <p:txBody>
            <a:bodyPr/>
            <a:lstStyle/>
            <a:p>
              <a:endParaRPr lang="en-CA"/>
            </a:p>
          </p:txBody>
        </p:sp>
      </p:grpSp>
      <p:grpSp>
        <p:nvGrpSpPr>
          <p:cNvPr id="32" name="Group 32"/>
          <p:cNvGrpSpPr/>
          <p:nvPr/>
        </p:nvGrpSpPr>
        <p:grpSpPr>
          <a:xfrm>
            <a:off x="10917850" y="2723400"/>
            <a:ext cx="352800" cy="352800"/>
            <a:chOff x="0" y="0"/>
            <a:chExt cx="470400" cy="470400"/>
          </a:xfrm>
        </p:grpSpPr>
        <p:sp>
          <p:nvSpPr>
            <p:cNvPr id="33" name="Freeform 33"/>
            <p:cNvSpPr/>
            <p:nvPr/>
          </p:nvSpPr>
          <p:spPr>
            <a:xfrm>
              <a:off x="0" y="0"/>
              <a:ext cx="470408" cy="470408"/>
            </a:xfrm>
            <a:custGeom>
              <a:avLst/>
              <a:gdLst/>
              <a:ahLst/>
              <a:cxnLst/>
              <a:rect l="l" t="t" r="r" b="b"/>
              <a:pathLst>
                <a:path w="470408" h="470408">
                  <a:moveTo>
                    <a:pt x="0" y="0"/>
                  </a:moveTo>
                  <a:lnTo>
                    <a:pt x="470408" y="0"/>
                  </a:lnTo>
                  <a:lnTo>
                    <a:pt x="470408" y="470408"/>
                  </a:lnTo>
                  <a:lnTo>
                    <a:pt x="0" y="470408"/>
                  </a:lnTo>
                  <a:close/>
                </a:path>
              </a:pathLst>
            </a:custGeom>
            <a:solidFill>
              <a:srgbClr val="445D73"/>
            </a:solidFill>
          </p:spPr>
          <p:txBody>
            <a:bodyPr/>
            <a:lstStyle/>
            <a:p>
              <a:endParaRPr lang="en-CA"/>
            </a:p>
          </p:txBody>
        </p:sp>
      </p:grpSp>
      <p:grpSp>
        <p:nvGrpSpPr>
          <p:cNvPr id="34" name="Group 34"/>
          <p:cNvGrpSpPr/>
          <p:nvPr/>
        </p:nvGrpSpPr>
        <p:grpSpPr>
          <a:xfrm>
            <a:off x="14845650" y="2723400"/>
            <a:ext cx="352800" cy="352800"/>
            <a:chOff x="0" y="0"/>
            <a:chExt cx="470400" cy="470400"/>
          </a:xfrm>
        </p:grpSpPr>
        <p:sp>
          <p:nvSpPr>
            <p:cNvPr id="35" name="Freeform 35"/>
            <p:cNvSpPr/>
            <p:nvPr/>
          </p:nvSpPr>
          <p:spPr>
            <a:xfrm>
              <a:off x="0" y="0"/>
              <a:ext cx="470408" cy="470408"/>
            </a:xfrm>
            <a:custGeom>
              <a:avLst/>
              <a:gdLst/>
              <a:ahLst/>
              <a:cxnLst/>
              <a:rect l="l" t="t" r="r" b="b"/>
              <a:pathLst>
                <a:path w="470408" h="470408">
                  <a:moveTo>
                    <a:pt x="0" y="0"/>
                  </a:moveTo>
                  <a:lnTo>
                    <a:pt x="470408" y="0"/>
                  </a:lnTo>
                  <a:lnTo>
                    <a:pt x="470408" y="470408"/>
                  </a:lnTo>
                  <a:lnTo>
                    <a:pt x="0" y="470408"/>
                  </a:lnTo>
                  <a:close/>
                </a:path>
              </a:pathLst>
            </a:custGeom>
            <a:solidFill>
              <a:srgbClr val="445D73"/>
            </a:solidFill>
          </p:spPr>
          <p:txBody>
            <a:bodyPr/>
            <a:lstStyle/>
            <a:p>
              <a:endParaRPr lang="en-CA"/>
            </a:p>
          </p:txBody>
        </p:sp>
      </p:grpSp>
      <p:sp>
        <p:nvSpPr>
          <p:cNvPr id="36" name="TextBox 36"/>
          <p:cNvSpPr txBox="1"/>
          <p:nvPr/>
        </p:nvSpPr>
        <p:spPr>
          <a:xfrm>
            <a:off x="1517675" y="3739125"/>
            <a:ext cx="3441750" cy="1371765"/>
          </a:xfrm>
          <a:prstGeom prst="rect">
            <a:avLst/>
          </a:prstGeom>
        </p:spPr>
        <p:txBody>
          <a:bodyPr lIns="0" tIns="0" rIns="0" bIns="0" rtlCol="0" anchor="t">
            <a:spAutoFit/>
          </a:bodyPr>
          <a:lstStyle/>
          <a:p>
            <a:pPr algn="ctr">
              <a:lnSpc>
                <a:spcPts val="2160"/>
              </a:lnSpc>
            </a:pPr>
            <a:r>
              <a:rPr lang="en-US" sz="1800" b="1">
                <a:solidFill>
                  <a:srgbClr val="222D3A"/>
                </a:solidFill>
                <a:latin typeface="Alegreya Sans Bold"/>
                <a:ea typeface="Alegreya Sans Bold"/>
                <a:cs typeface="Alegreya Sans Bold"/>
                <a:sym typeface="Alegreya Sans Bold"/>
              </a:rPr>
              <a:t>Comprehensive Model Validation</a:t>
            </a:r>
            <a:r>
              <a:rPr lang="en-US" sz="1800">
                <a:solidFill>
                  <a:srgbClr val="222D3A"/>
                </a:solidFill>
                <a:latin typeface="Alegreya Sans Light"/>
                <a:ea typeface="Alegreya Sans Light"/>
                <a:cs typeface="Alegreya Sans Light"/>
                <a:sym typeface="Alegreya Sans Light"/>
              </a:rPr>
              <a:t> </a:t>
            </a:r>
          </a:p>
          <a:p>
            <a:pPr algn="just">
              <a:lnSpc>
                <a:spcPts val="2160"/>
              </a:lnSpc>
            </a:pPr>
            <a:endParaRPr lang="en-US" sz="1800">
              <a:solidFill>
                <a:srgbClr val="222D3A"/>
              </a:solidFill>
              <a:latin typeface="Alegreya Sans Light"/>
              <a:ea typeface="Alegreya Sans Light"/>
              <a:cs typeface="Alegreya Sans Light"/>
              <a:sym typeface="Alegreya Sans Light"/>
            </a:endParaRPr>
          </a:p>
          <a:p>
            <a:pPr algn="just">
              <a:lnSpc>
                <a:spcPts val="2160"/>
              </a:lnSpc>
            </a:pPr>
            <a:r>
              <a:rPr lang="en-US" sz="1800">
                <a:solidFill>
                  <a:srgbClr val="222D3A"/>
                </a:solidFill>
                <a:latin typeface="Alegreya Sans Light"/>
                <a:ea typeface="Alegreya Sans Light"/>
                <a:cs typeface="Alegreya Sans Light"/>
                <a:sym typeface="Alegreya Sans Light"/>
              </a:rPr>
              <a:t>Test the model on completely unseen and minimally processed (“organic”) datasets. </a:t>
            </a:r>
          </a:p>
        </p:txBody>
      </p:sp>
      <p:sp>
        <p:nvSpPr>
          <p:cNvPr id="37" name="TextBox 37"/>
          <p:cNvSpPr txBox="1"/>
          <p:nvPr/>
        </p:nvSpPr>
        <p:spPr>
          <a:xfrm>
            <a:off x="5445475" y="3739125"/>
            <a:ext cx="3441750" cy="1105032"/>
          </a:xfrm>
          <a:prstGeom prst="rect">
            <a:avLst/>
          </a:prstGeom>
        </p:spPr>
        <p:txBody>
          <a:bodyPr lIns="0" tIns="0" rIns="0" bIns="0" rtlCol="0" anchor="t">
            <a:spAutoFit/>
          </a:bodyPr>
          <a:lstStyle/>
          <a:p>
            <a:pPr algn="just">
              <a:lnSpc>
                <a:spcPts val="2160"/>
              </a:lnSpc>
            </a:pPr>
            <a:r>
              <a:rPr lang="en-US" sz="1800">
                <a:solidFill>
                  <a:srgbClr val="222D3A"/>
                </a:solidFill>
                <a:latin typeface="Alegreya Sans Light"/>
                <a:ea typeface="Alegreya Sans Light"/>
                <a:cs typeface="Alegreya Sans Light"/>
                <a:sym typeface="Alegreya Sans Light"/>
              </a:rPr>
              <a:t>Evaluate performance across diverse datasets and scenarios to ensure metrics align with clinical requirements and remain consistent. </a:t>
            </a:r>
          </a:p>
        </p:txBody>
      </p:sp>
      <p:sp>
        <p:nvSpPr>
          <p:cNvPr id="38" name="TextBox 38"/>
          <p:cNvSpPr txBox="1"/>
          <p:nvPr/>
        </p:nvSpPr>
        <p:spPr>
          <a:xfrm>
            <a:off x="9373275" y="3739125"/>
            <a:ext cx="3441750" cy="1105032"/>
          </a:xfrm>
          <a:prstGeom prst="rect">
            <a:avLst/>
          </a:prstGeom>
        </p:spPr>
        <p:txBody>
          <a:bodyPr lIns="0" tIns="0" rIns="0" bIns="0" rtlCol="0" anchor="t">
            <a:spAutoFit/>
          </a:bodyPr>
          <a:lstStyle/>
          <a:p>
            <a:pPr algn="just">
              <a:lnSpc>
                <a:spcPts val="2160"/>
              </a:lnSpc>
            </a:pPr>
            <a:r>
              <a:rPr lang="en-US" sz="1800">
                <a:solidFill>
                  <a:srgbClr val="222D3A"/>
                </a:solidFill>
                <a:latin typeface="Alegreya Sans Light"/>
                <a:ea typeface="Alegreya Sans Light"/>
                <a:cs typeface="Alegreya Sans Light"/>
                <a:sym typeface="Alegreya Sans Light"/>
              </a:rPr>
              <a:t>Compare results with other high-performing models such as Random Forest and XGBoost for potential future integration.</a:t>
            </a:r>
          </a:p>
        </p:txBody>
      </p:sp>
      <p:sp>
        <p:nvSpPr>
          <p:cNvPr id="39" name="TextBox 39"/>
          <p:cNvSpPr txBox="1"/>
          <p:nvPr/>
        </p:nvSpPr>
        <p:spPr>
          <a:xfrm>
            <a:off x="13301075" y="3739125"/>
            <a:ext cx="3441750" cy="1371765"/>
          </a:xfrm>
          <a:prstGeom prst="rect">
            <a:avLst/>
          </a:prstGeom>
        </p:spPr>
        <p:txBody>
          <a:bodyPr lIns="0" tIns="0" rIns="0" bIns="0" rtlCol="0" anchor="t">
            <a:spAutoFit/>
          </a:bodyPr>
          <a:lstStyle/>
          <a:p>
            <a:pPr algn="ctr">
              <a:lnSpc>
                <a:spcPts val="2160"/>
              </a:lnSpc>
            </a:pPr>
            <a:r>
              <a:rPr lang="en-US" sz="1800" b="1">
                <a:solidFill>
                  <a:srgbClr val="222D3A"/>
                </a:solidFill>
                <a:latin typeface="Alegreya Sans Bold"/>
                <a:ea typeface="Alegreya Sans Bold"/>
                <a:cs typeface="Alegreya Sans Bold"/>
                <a:sym typeface="Alegreya Sans Bold"/>
              </a:rPr>
              <a:t>Pilot as a Decision Support Tool</a:t>
            </a:r>
            <a:r>
              <a:rPr lang="en-US" sz="1800">
                <a:solidFill>
                  <a:srgbClr val="222D3A"/>
                </a:solidFill>
                <a:latin typeface="Alegreya Sans Light"/>
                <a:ea typeface="Alegreya Sans Light"/>
                <a:cs typeface="Alegreya Sans Light"/>
                <a:sym typeface="Alegreya Sans Light"/>
              </a:rPr>
              <a:t> </a:t>
            </a:r>
          </a:p>
          <a:p>
            <a:pPr algn="just">
              <a:lnSpc>
                <a:spcPts val="2160"/>
              </a:lnSpc>
            </a:pPr>
            <a:endParaRPr lang="en-US" sz="1800">
              <a:solidFill>
                <a:srgbClr val="222D3A"/>
              </a:solidFill>
              <a:latin typeface="Alegreya Sans Light"/>
              <a:ea typeface="Alegreya Sans Light"/>
              <a:cs typeface="Alegreya Sans Light"/>
              <a:sym typeface="Alegreya Sans Light"/>
            </a:endParaRPr>
          </a:p>
          <a:p>
            <a:pPr algn="just">
              <a:lnSpc>
                <a:spcPts val="2160"/>
              </a:lnSpc>
            </a:pPr>
            <a:r>
              <a:rPr lang="en-US" sz="1800">
                <a:solidFill>
                  <a:srgbClr val="222D3A"/>
                </a:solidFill>
                <a:latin typeface="Alegreya Sans Light"/>
                <a:ea typeface="Alegreya Sans Light"/>
                <a:cs typeface="Alegreya Sans Light"/>
                <a:sym typeface="Alegreya Sans Light"/>
              </a:rPr>
              <a:t>Implement the model in small settings to be tested by business analysts and software developers/engineers. </a:t>
            </a:r>
          </a:p>
        </p:txBody>
      </p:sp>
      <p:sp>
        <p:nvSpPr>
          <p:cNvPr id="40" name="AutoShape 40"/>
          <p:cNvSpPr/>
          <p:nvPr/>
        </p:nvSpPr>
        <p:spPr>
          <a:xfrm>
            <a:off x="3415050" y="2899800"/>
            <a:ext cx="3575000" cy="0"/>
          </a:xfrm>
          <a:prstGeom prst="line">
            <a:avLst/>
          </a:prstGeom>
          <a:ln w="28575" cap="flat">
            <a:solidFill>
              <a:srgbClr val="C2C2C2"/>
            </a:solidFill>
            <a:prstDash val="solid"/>
            <a:headEnd type="none" w="sm" len="sm"/>
            <a:tailEnd type="arrow" w="med" len="sm"/>
          </a:ln>
        </p:spPr>
        <p:txBody>
          <a:bodyPr/>
          <a:lstStyle/>
          <a:p>
            <a:endParaRPr lang="en-CA"/>
          </a:p>
        </p:txBody>
      </p:sp>
      <p:sp>
        <p:nvSpPr>
          <p:cNvPr id="41" name="AutoShape 41"/>
          <p:cNvSpPr/>
          <p:nvPr/>
        </p:nvSpPr>
        <p:spPr>
          <a:xfrm>
            <a:off x="7342850" y="2885512"/>
            <a:ext cx="3593900" cy="28575"/>
          </a:xfrm>
          <a:prstGeom prst="line">
            <a:avLst/>
          </a:prstGeom>
          <a:ln w="28575" cap="rnd">
            <a:solidFill>
              <a:srgbClr val="C2C2C2"/>
            </a:solidFill>
            <a:prstDash val="solid"/>
            <a:headEnd type="none" w="sm" len="sm"/>
            <a:tailEnd type="arrow" w="med" len="sm"/>
          </a:ln>
        </p:spPr>
        <p:txBody>
          <a:bodyPr/>
          <a:lstStyle/>
          <a:p>
            <a:endParaRPr lang="en-CA"/>
          </a:p>
        </p:txBody>
      </p:sp>
      <p:sp>
        <p:nvSpPr>
          <p:cNvPr id="42" name="AutoShape 42"/>
          <p:cNvSpPr/>
          <p:nvPr/>
        </p:nvSpPr>
        <p:spPr>
          <a:xfrm>
            <a:off x="11270650" y="2885512"/>
            <a:ext cx="3593900" cy="28575"/>
          </a:xfrm>
          <a:prstGeom prst="line">
            <a:avLst/>
          </a:prstGeom>
          <a:ln w="28575" cap="rnd">
            <a:solidFill>
              <a:srgbClr val="C2C2C2"/>
            </a:solidFill>
            <a:prstDash val="solid"/>
            <a:headEnd type="none" w="sm" len="sm"/>
            <a:tailEnd type="arrow" w="med" len="sm"/>
          </a:ln>
        </p:spPr>
        <p:txBody>
          <a:bodyPr/>
          <a:lstStyle/>
          <a:p>
            <a:endParaRPr lang="en-CA"/>
          </a:p>
        </p:txBody>
      </p:sp>
      <p:sp>
        <p:nvSpPr>
          <p:cNvPr id="43" name="AutoShape 43"/>
          <p:cNvSpPr/>
          <p:nvPr/>
        </p:nvSpPr>
        <p:spPr>
          <a:xfrm flipH="1">
            <a:off x="3238550" y="3076200"/>
            <a:ext cx="100" cy="701025"/>
          </a:xfrm>
          <a:prstGeom prst="line">
            <a:avLst/>
          </a:prstGeom>
          <a:ln w="9525" cap="rnd">
            <a:solidFill>
              <a:srgbClr val="3F4850"/>
            </a:solidFill>
            <a:prstDash val="solid"/>
            <a:headEnd type="none" w="sm" len="sm"/>
            <a:tailEnd type="none" w="sm" len="sm"/>
          </a:ln>
        </p:spPr>
        <p:txBody>
          <a:bodyPr/>
          <a:lstStyle/>
          <a:p>
            <a:endParaRPr lang="en-CA"/>
          </a:p>
        </p:txBody>
      </p:sp>
      <p:sp>
        <p:nvSpPr>
          <p:cNvPr id="44" name="AutoShape 44"/>
          <p:cNvSpPr/>
          <p:nvPr/>
        </p:nvSpPr>
        <p:spPr>
          <a:xfrm flipH="1">
            <a:off x="7166350" y="3076200"/>
            <a:ext cx="100" cy="701025"/>
          </a:xfrm>
          <a:prstGeom prst="line">
            <a:avLst/>
          </a:prstGeom>
          <a:ln w="9525" cap="rnd">
            <a:solidFill>
              <a:srgbClr val="3F4850"/>
            </a:solidFill>
            <a:prstDash val="solid"/>
            <a:headEnd type="none" w="sm" len="sm"/>
            <a:tailEnd type="none" w="sm" len="sm"/>
          </a:ln>
        </p:spPr>
        <p:txBody>
          <a:bodyPr/>
          <a:lstStyle/>
          <a:p>
            <a:endParaRPr lang="en-CA"/>
          </a:p>
        </p:txBody>
      </p:sp>
      <p:sp>
        <p:nvSpPr>
          <p:cNvPr id="45" name="AutoShape 45"/>
          <p:cNvSpPr/>
          <p:nvPr/>
        </p:nvSpPr>
        <p:spPr>
          <a:xfrm flipH="1">
            <a:off x="11094150" y="3076200"/>
            <a:ext cx="100" cy="701025"/>
          </a:xfrm>
          <a:prstGeom prst="line">
            <a:avLst/>
          </a:prstGeom>
          <a:ln w="9525" cap="rnd">
            <a:solidFill>
              <a:srgbClr val="3F4850"/>
            </a:solidFill>
            <a:prstDash val="solid"/>
            <a:headEnd type="none" w="sm" len="sm"/>
            <a:tailEnd type="none" w="sm" len="sm"/>
          </a:ln>
        </p:spPr>
        <p:txBody>
          <a:bodyPr/>
          <a:lstStyle/>
          <a:p>
            <a:endParaRPr lang="en-CA"/>
          </a:p>
        </p:txBody>
      </p:sp>
      <p:sp>
        <p:nvSpPr>
          <p:cNvPr id="46" name="AutoShape 46"/>
          <p:cNvSpPr/>
          <p:nvPr/>
        </p:nvSpPr>
        <p:spPr>
          <a:xfrm flipH="1">
            <a:off x="15021950" y="3076200"/>
            <a:ext cx="100" cy="701025"/>
          </a:xfrm>
          <a:prstGeom prst="line">
            <a:avLst/>
          </a:prstGeom>
          <a:ln w="9525" cap="rnd">
            <a:solidFill>
              <a:srgbClr val="3F4850"/>
            </a:solidFill>
            <a:prstDash val="solid"/>
            <a:headEnd type="none" w="sm" len="sm"/>
            <a:tailEnd type="none" w="sm" len="sm"/>
          </a:ln>
        </p:spPr>
        <p:txBody>
          <a:bodyPr/>
          <a:lstStyle/>
          <a:p>
            <a:endParaRPr lang="en-CA"/>
          </a:p>
        </p:txBody>
      </p:sp>
      <p:grpSp>
        <p:nvGrpSpPr>
          <p:cNvPr id="47" name="Group 47"/>
          <p:cNvGrpSpPr/>
          <p:nvPr/>
        </p:nvGrpSpPr>
        <p:grpSpPr>
          <a:xfrm>
            <a:off x="3062250" y="6392300"/>
            <a:ext cx="352800" cy="352800"/>
            <a:chOff x="0" y="0"/>
            <a:chExt cx="470400" cy="470400"/>
          </a:xfrm>
        </p:grpSpPr>
        <p:sp>
          <p:nvSpPr>
            <p:cNvPr id="48" name="Freeform 48"/>
            <p:cNvSpPr/>
            <p:nvPr/>
          </p:nvSpPr>
          <p:spPr>
            <a:xfrm>
              <a:off x="0" y="0"/>
              <a:ext cx="470408" cy="470408"/>
            </a:xfrm>
            <a:custGeom>
              <a:avLst/>
              <a:gdLst/>
              <a:ahLst/>
              <a:cxnLst/>
              <a:rect l="l" t="t" r="r" b="b"/>
              <a:pathLst>
                <a:path w="470408" h="470408">
                  <a:moveTo>
                    <a:pt x="0" y="0"/>
                  </a:moveTo>
                  <a:lnTo>
                    <a:pt x="470408" y="0"/>
                  </a:lnTo>
                  <a:lnTo>
                    <a:pt x="470408" y="470408"/>
                  </a:lnTo>
                  <a:lnTo>
                    <a:pt x="0" y="470408"/>
                  </a:lnTo>
                  <a:close/>
                </a:path>
              </a:pathLst>
            </a:custGeom>
            <a:solidFill>
              <a:srgbClr val="435D74"/>
            </a:solidFill>
          </p:spPr>
          <p:txBody>
            <a:bodyPr/>
            <a:lstStyle/>
            <a:p>
              <a:endParaRPr lang="en-CA"/>
            </a:p>
          </p:txBody>
        </p:sp>
      </p:grpSp>
      <p:grpSp>
        <p:nvGrpSpPr>
          <p:cNvPr id="49" name="Group 49"/>
          <p:cNvGrpSpPr/>
          <p:nvPr/>
        </p:nvGrpSpPr>
        <p:grpSpPr>
          <a:xfrm>
            <a:off x="6990050" y="6392300"/>
            <a:ext cx="352800" cy="352800"/>
            <a:chOff x="0" y="0"/>
            <a:chExt cx="470400" cy="470400"/>
          </a:xfrm>
        </p:grpSpPr>
        <p:sp>
          <p:nvSpPr>
            <p:cNvPr id="50" name="Freeform 50"/>
            <p:cNvSpPr/>
            <p:nvPr/>
          </p:nvSpPr>
          <p:spPr>
            <a:xfrm>
              <a:off x="0" y="0"/>
              <a:ext cx="470408" cy="470408"/>
            </a:xfrm>
            <a:custGeom>
              <a:avLst/>
              <a:gdLst/>
              <a:ahLst/>
              <a:cxnLst/>
              <a:rect l="l" t="t" r="r" b="b"/>
              <a:pathLst>
                <a:path w="470408" h="470408">
                  <a:moveTo>
                    <a:pt x="0" y="0"/>
                  </a:moveTo>
                  <a:lnTo>
                    <a:pt x="470408" y="0"/>
                  </a:lnTo>
                  <a:lnTo>
                    <a:pt x="470408" y="470408"/>
                  </a:lnTo>
                  <a:lnTo>
                    <a:pt x="0" y="470408"/>
                  </a:lnTo>
                  <a:close/>
                </a:path>
              </a:pathLst>
            </a:custGeom>
            <a:solidFill>
              <a:srgbClr val="445D73"/>
            </a:solidFill>
          </p:spPr>
          <p:txBody>
            <a:bodyPr/>
            <a:lstStyle/>
            <a:p>
              <a:endParaRPr lang="en-CA"/>
            </a:p>
          </p:txBody>
        </p:sp>
      </p:grpSp>
      <p:grpSp>
        <p:nvGrpSpPr>
          <p:cNvPr id="51" name="Group 51"/>
          <p:cNvGrpSpPr/>
          <p:nvPr/>
        </p:nvGrpSpPr>
        <p:grpSpPr>
          <a:xfrm>
            <a:off x="10917850" y="6392300"/>
            <a:ext cx="352800" cy="352800"/>
            <a:chOff x="0" y="0"/>
            <a:chExt cx="470400" cy="470400"/>
          </a:xfrm>
        </p:grpSpPr>
        <p:sp>
          <p:nvSpPr>
            <p:cNvPr id="52" name="Freeform 52"/>
            <p:cNvSpPr/>
            <p:nvPr/>
          </p:nvSpPr>
          <p:spPr>
            <a:xfrm>
              <a:off x="0" y="0"/>
              <a:ext cx="470408" cy="470408"/>
            </a:xfrm>
            <a:custGeom>
              <a:avLst/>
              <a:gdLst/>
              <a:ahLst/>
              <a:cxnLst/>
              <a:rect l="l" t="t" r="r" b="b"/>
              <a:pathLst>
                <a:path w="470408" h="470408">
                  <a:moveTo>
                    <a:pt x="0" y="0"/>
                  </a:moveTo>
                  <a:lnTo>
                    <a:pt x="470408" y="0"/>
                  </a:lnTo>
                  <a:lnTo>
                    <a:pt x="470408" y="470408"/>
                  </a:lnTo>
                  <a:lnTo>
                    <a:pt x="0" y="470408"/>
                  </a:lnTo>
                  <a:close/>
                </a:path>
              </a:pathLst>
            </a:custGeom>
            <a:solidFill>
              <a:srgbClr val="445D73"/>
            </a:solidFill>
          </p:spPr>
          <p:txBody>
            <a:bodyPr/>
            <a:lstStyle/>
            <a:p>
              <a:endParaRPr lang="en-CA"/>
            </a:p>
          </p:txBody>
        </p:sp>
      </p:grpSp>
      <p:sp>
        <p:nvSpPr>
          <p:cNvPr id="53" name="TextBox 53"/>
          <p:cNvSpPr txBox="1"/>
          <p:nvPr/>
        </p:nvSpPr>
        <p:spPr>
          <a:xfrm>
            <a:off x="1517675" y="7408025"/>
            <a:ext cx="3441750" cy="2171965"/>
          </a:xfrm>
          <a:prstGeom prst="rect">
            <a:avLst/>
          </a:prstGeom>
        </p:spPr>
        <p:txBody>
          <a:bodyPr lIns="0" tIns="0" rIns="0" bIns="0" rtlCol="0" anchor="t">
            <a:spAutoFit/>
          </a:bodyPr>
          <a:lstStyle/>
          <a:p>
            <a:pPr algn="ctr">
              <a:lnSpc>
                <a:spcPts val="2160"/>
              </a:lnSpc>
            </a:pPr>
            <a:r>
              <a:rPr lang="en-US" sz="1800" b="1">
                <a:solidFill>
                  <a:srgbClr val="222D3A"/>
                </a:solidFill>
                <a:latin typeface="Alegreya Sans Bold"/>
                <a:ea typeface="Alegreya Sans Bold"/>
                <a:cs typeface="Alegreya Sans Bold"/>
                <a:sym typeface="Alegreya Sans Bold"/>
              </a:rPr>
              <a:t>Iterative Improvement</a:t>
            </a:r>
          </a:p>
          <a:p>
            <a:pPr algn="ctr">
              <a:lnSpc>
                <a:spcPts val="2160"/>
              </a:lnSpc>
            </a:pPr>
            <a:endParaRPr lang="en-US" sz="1800" b="1">
              <a:solidFill>
                <a:srgbClr val="222D3A"/>
              </a:solidFill>
              <a:latin typeface="Alegreya Sans Bold"/>
              <a:ea typeface="Alegreya Sans Bold"/>
              <a:cs typeface="Alegreya Sans Bold"/>
              <a:sym typeface="Alegreya Sans Bold"/>
            </a:endParaRPr>
          </a:p>
          <a:p>
            <a:pPr algn="just">
              <a:lnSpc>
                <a:spcPts val="2160"/>
              </a:lnSpc>
            </a:pPr>
            <a:r>
              <a:rPr lang="en-US" sz="1800">
                <a:solidFill>
                  <a:srgbClr val="222D3A"/>
                </a:solidFill>
                <a:latin typeface="Alegreya Sans Light"/>
                <a:ea typeface="Alegreya Sans Light"/>
                <a:cs typeface="Alegreya Sans Light"/>
                <a:sym typeface="Alegreya Sans Light"/>
              </a:rPr>
              <a:t>Use pilot results to identify technical enhancements and refine the model before developing it as a product such as Mobile App, Web/Cloud API, and Hospital System Integration. </a:t>
            </a:r>
          </a:p>
          <a:p>
            <a:pPr algn="just">
              <a:lnSpc>
                <a:spcPts val="2160"/>
              </a:lnSpc>
            </a:pPr>
            <a:endParaRPr lang="en-US" sz="1800">
              <a:solidFill>
                <a:srgbClr val="222D3A"/>
              </a:solidFill>
              <a:latin typeface="Alegreya Sans Light"/>
              <a:ea typeface="Alegreya Sans Light"/>
              <a:cs typeface="Alegreya Sans Light"/>
              <a:sym typeface="Alegreya Sans Light"/>
            </a:endParaRPr>
          </a:p>
        </p:txBody>
      </p:sp>
      <p:sp>
        <p:nvSpPr>
          <p:cNvPr id="54" name="TextBox 54"/>
          <p:cNvSpPr txBox="1"/>
          <p:nvPr/>
        </p:nvSpPr>
        <p:spPr>
          <a:xfrm>
            <a:off x="5387128" y="7408025"/>
            <a:ext cx="3558444" cy="1905000"/>
          </a:xfrm>
          <a:prstGeom prst="rect">
            <a:avLst/>
          </a:prstGeom>
        </p:spPr>
        <p:txBody>
          <a:bodyPr lIns="0" tIns="0" rIns="0" bIns="0" rtlCol="0" anchor="t">
            <a:spAutoFit/>
          </a:bodyPr>
          <a:lstStyle/>
          <a:p>
            <a:pPr algn="ctr">
              <a:lnSpc>
                <a:spcPts val="2160"/>
              </a:lnSpc>
            </a:pPr>
            <a:r>
              <a:rPr lang="en-US" sz="1800" b="1">
                <a:solidFill>
                  <a:srgbClr val="222D3A"/>
                </a:solidFill>
                <a:latin typeface="Alegreya Sans Bold"/>
                <a:ea typeface="Alegreya Sans Bold"/>
                <a:cs typeface="Alegreya Sans Bold"/>
                <a:sym typeface="Alegreya Sans Bold"/>
              </a:rPr>
              <a:t>Real-Time Monitoring &amp; Maintenance</a:t>
            </a:r>
          </a:p>
          <a:p>
            <a:pPr algn="just">
              <a:lnSpc>
                <a:spcPts val="2160"/>
              </a:lnSpc>
            </a:pPr>
            <a:endParaRPr lang="en-US" sz="1800" b="1">
              <a:solidFill>
                <a:srgbClr val="222D3A"/>
              </a:solidFill>
              <a:latin typeface="Alegreya Sans Bold"/>
              <a:ea typeface="Alegreya Sans Bold"/>
              <a:cs typeface="Alegreya Sans Bold"/>
              <a:sym typeface="Alegreya Sans Bold"/>
            </a:endParaRPr>
          </a:p>
          <a:p>
            <a:pPr algn="just">
              <a:lnSpc>
                <a:spcPts val="2160"/>
              </a:lnSpc>
            </a:pPr>
            <a:r>
              <a:rPr lang="en-US" sz="1800">
                <a:solidFill>
                  <a:srgbClr val="222D3A"/>
                </a:solidFill>
                <a:latin typeface="Alegreya Sans Light"/>
                <a:ea typeface="Alegreya Sans Light"/>
                <a:cs typeface="Alegreya Sans Light"/>
                <a:sym typeface="Alegreya Sans Light"/>
              </a:rPr>
              <a:t>Continuously track key performance metrics after pilot. Implement scheduled retraining to adapt to new data and maintain accuracy.</a:t>
            </a:r>
          </a:p>
          <a:p>
            <a:pPr algn="just">
              <a:lnSpc>
                <a:spcPts val="2160"/>
              </a:lnSpc>
            </a:pPr>
            <a:endParaRPr lang="en-US" sz="1800">
              <a:solidFill>
                <a:srgbClr val="222D3A"/>
              </a:solidFill>
              <a:latin typeface="Alegreya Sans Light"/>
              <a:ea typeface="Alegreya Sans Light"/>
              <a:cs typeface="Alegreya Sans Light"/>
              <a:sym typeface="Alegreya Sans Light"/>
            </a:endParaRPr>
          </a:p>
        </p:txBody>
      </p:sp>
      <p:sp>
        <p:nvSpPr>
          <p:cNvPr id="55" name="TextBox 55"/>
          <p:cNvSpPr txBox="1"/>
          <p:nvPr/>
        </p:nvSpPr>
        <p:spPr>
          <a:xfrm>
            <a:off x="9373275" y="7408025"/>
            <a:ext cx="3441750" cy="1371765"/>
          </a:xfrm>
          <a:prstGeom prst="rect">
            <a:avLst/>
          </a:prstGeom>
        </p:spPr>
        <p:txBody>
          <a:bodyPr lIns="0" tIns="0" rIns="0" bIns="0" rtlCol="0" anchor="t">
            <a:spAutoFit/>
          </a:bodyPr>
          <a:lstStyle/>
          <a:p>
            <a:pPr algn="ctr">
              <a:lnSpc>
                <a:spcPts val="2160"/>
              </a:lnSpc>
            </a:pPr>
            <a:r>
              <a:rPr lang="en-US" sz="1800" b="1">
                <a:solidFill>
                  <a:srgbClr val="222D3A"/>
                </a:solidFill>
                <a:latin typeface="Alegreya Sans Bold"/>
                <a:ea typeface="Alegreya Sans Bold"/>
                <a:cs typeface="Alegreya Sans Bold"/>
                <a:sym typeface="Alegreya Sans Bold"/>
              </a:rPr>
              <a:t>Full Integration</a:t>
            </a:r>
          </a:p>
          <a:p>
            <a:pPr algn="just">
              <a:lnSpc>
                <a:spcPts val="2160"/>
              </a:lnSpc>
            </a:pPr>
            <a:endParaRPr lang="en-US" sz="1800" b="1">
              <a:solidFill>
                <a:srgbClr val="222D3A"/>
              </a:solidFill>
              <a:latin typeface="Alegreya Sans Bold"/>
              <a:ea typeface="Alegreya Sans Bold"/>
              <a:cs typeface="Alegreya Sans Bold"/>
              <a:sym typeface="Alegreya Sans Bold"/>
            </a:endParaRPr>
          </a:p>
          <a:p>
            <a:pPr algn="just">
              <a:lnSpc>
                <a:spcPts val="2160"/>
              </a:lnSpc>
            </a:pPr>
            <a:r>
              <a:rPr lang="en-US" sz="1800">
                <a:solidFill>
                  <a:srgbClr val="222D3A"/>
                </a:solidFill>
                <a:latin typeface="Alegreya Sans Light"/>
                <a:ea typeface="Alegreya Sans Light"/>
                <a:cs typeface="Alegreya Sans Light"/>
                <a:sym typeface="Alegreya Sans Light"/>
              </a:rPr>
              <a:t>Once validated and optimized, integrate into professional settings.</a:t>
            </a:r>
          </a:p>
          <a:p>
            <a:pPr algn="just">
              <a:lnSpc>
                <a:spcPts val="2160"/>
              </a:lnSpc>
            </a:pPr>
            <a:endParaRPr lang="en-US" sz="1800">
              <a:solidFill>
                <a:srgbClr val="222D3A"/>
              </a:solidFill>
              <a:latin typeface="Alegreya Sans Light"/>
              <a:ea typeface="Alegreya Sans Light"/>
              <a:cs typeface="Alegreya Sans Light"/>
              <a:sym typeface="Alegreya Sans Light"/>
            </a:endParaRPr>
          </a:p>
        </p:txBody>
      </p:sp>
      <p:sp>
        <p:nvSpPr>
          <p:cNvPr id="56" name="AutoShape 56"/>
          <p:cNvSpPr/>
          <p:nvPr/>
        </p:nvSpPr>
        <p:spPr>
          <a:xfrm>
            <a:off x="3415050" y="6554412"/>
            <a:ext cx="3593900" cy="28575"/>
          </a:xfrm>
          <a:prstGeom prst="line">
            <a:avLst/>
          </a:prstGeom>
          <a:ln w="28575" cap="rnd">
            <a:solidFill>
              <a:srgbClr val="C2C2C2"/>
            </a:solidFill>
            <a:prstDash val="solid"/>
            <a:headEnd type="none" w="sm" len="sm"/>
            <a:tailEnd type="arrow" w="med" len="sm"/>
          </a:ln>
        </p:spPr>
        <p:txBody>
          <a:bodyPr/>
          <a:lstStyle/>
          <a:p>
            <a:endParaRPr lang="en-CA"/>
          </a:p>
        </p:txBody>
      </p:sp>
      <p:sp>
        <p:nvSpPr>
          <p:cNvPr id="57" name="AutoShape 57"/>
          <p:cNvSpPr/>
          <p:nvPr/>
        </p:nvSpPr>
        <p:spPr>
          <a:xfrm>
            <a:off x="7342850" y="6554412"/>
            <a:ext cx="3593900" cy="28575"/>
          </a:xfrm>
          <a:prstGeom prst="line">
            <a:avLst/>
          </a:prstGeom>
          <a:ln w="28575" cap="rnd">
            <a:solidFill>
              <a:srgbClr val="C2C2C2"/>
            </a:solidFill>
            <a:prstDash val="solid"/>
            <a:headEnd type="none" w="sm" len="sm"/>
            <a:tailEnd type="arrow" w="med" len="sm"/>
          </a:ln>
        </p:spPr>
        <p:txBody>
          <a:bodyPr/>
          <a:lstStyle/>
          <a:p>
            <a:endParaRPr lang="en-CA"/>
          </a:p>
        </p:txBody>
      </p:sp>
      <p:sp>
        <p:nvSpPr>
          <p:cNvPr id="58" name="AutoShape 58"/>
          <p:cNvSpPr/>
          <p:nvPr/>
        </p:nvSpPr>
        <p:spPr>
          <a:xfrm flipH="1">
            <a:off x="3238550" y="6745100"/>
            <a:ext cx="100" cy="701025"/>
          </a:xfrm>
          <a:prstGeom prst="line">
            <a:avLst/>
          </a:prstGeom>
          <a:ln w="9525" cap="rnd">
            <a:solidFill>
              <a:srgbClr val="3F4850"/>
            </a:solidFill>
            <a:prstDash val="solid"/>
            <a:headEnd type="none" w="sm" len="sm"/>
            <a:tailEnd type="none" w="sm" len="sm"/>
          </a:ln>
        </p:spPr>
        <p:txBody>
          <a:bodyPr/>
          <a:lstStyle/>
          <a:p>
            <a:endParaRPr lang="en-CA"/>
          </a:p>
        </p:txBody>
      </p:sp>
      <p:sp>
        <p:nvSpPr>
          <p:cNvPr id="59" name="AutoShape 59"/>
          <p:cNvSpPr/>
          <p:nvPr/>
        </p:nvSpPr>
        <p:spPr>
          <a:xfrm flipH="1">
            <a:off x="7166350" y="6745100"/>
            <a:ext cx="100" cy="701025"/>
          </a:xfrm>
          <a:prstGeom prst="line">
            <a:avLst/>
          </a:prstGeom>
          <a:ln w="9525" cap="rnd">
            <a:solidFill>
              <a:srgbClr val="3F4850"/>
            </a:solidFill>
            <a:prstDash val="solid"/>
            <a:headEnd type="none" w="sm" len="sm"/>
            <a:tailEnd type="none" w="sm" len="sm"/>
          </a:ln>
        </p:spPr>
        <p:txBody>
          <a:bodyPr/>
          <a:lstStyle/>
          <a:p>
            <a:endParaRPr lang="en-CA"/>
          </a:p>
        </p:txBody>
      </p:sp>
      <p:sp>
        <p:nvSpPr>
          <p:cNvPr id="60" name="AutoShape 60"/>
          <p:cNvSpPr/>
          <p:nvPr/>
        </p:nvSpPr>
        <p:spPr>
          <a:xfrm flipH="1">
            <a:off x="11094150" y="6745100"/>
            <a:ext cx="100" cy="701025"/>
          </a:xfrm>
          <a:prstGeom prst="line">
            <a:avLst/>
          </a:prstGeom>
          <a:ln w="9525" cap="rnd">
            <a:solidFill>
              <a:srgbClr val="3F4850"/>
            </a:solidFill>
            <a:prstDash val="solid"/>
            <a:headEnd type="none" w="sm" len="sm"/>
            <a:tailEnd type="none" w="sm" len="sm"/>
          </a:ln>
        </p:spPr>
        <p:txBody>
          <a:bodyPr/>
          <a:lstStyle/>
          <a:p>
            <a:endParaRPr lang="en-CA"/>
          </a:p>
        </p:txBody>
      </p:sp>
      <p:sp>
        <p:nvSpPr>
          <p:cNvPr id="61" name="TextBox 61"/>
          <p:cNvSpPr txBox="1"/>
          <p:nvPr/>
        </p:nvSpPr>
        <p:spPr>
          <a:xfrm>
            <a:off x="1531425" y="971950"/>
            <a:ext cx="15225150" cy="857184"/>
          </a:xfrm>
          <a:prstGeom prst="rect">
            <a:avLst/>
          </a:prstGeom>
        </p:spPr>
        <p:txBody>
          <a:bodyPr lIns="0" tIns="0" rIns="0" bIns="0" rtlCol="0" anchor="t">
            <a:spAutoFit/>
          </a:bodyPr>
          <a:lstStyle/>
          <a:p>
            <a:pPr algn="ctr">
              <a:lnSpc>
                <a:spcPts val="6719"/>
              </a:lnSpc>
            </a:pPr>
            <a:r>
              <a:rPr lang="en-US" sz="5599">
                <a:solidFill>
                  <a:srgbClr val="2544D8"/>
                </a:solidFill>
                <a:latin typeface="Cooper BT Light"/>
                <a:ea typeface="Cooper BT Light"/>
                <a:cs typeface="Cooper BT Light"/>
                <a:sym typeface="Cooper BT Light"/>
              </a:rPr>
              <a:t>Post-model development roadmap</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EDEEF3"/>
        </a:solidFill>
        <a:effectLst/>
      </p:bgPr>
    </p:bg>
    <p:spTree>
      <p:nvGrpSpPr>
        <p:cNvPr id="1" name=""/>
        <p:cNvGrpSpPr/>
        <p:nvPr/>
      </p:nvGrpSpPr>
      <p:grpSpPr>
        <a:xfrm>
          <a:off x="0" y="0"/>
          <a:ext cx="0" cy="0"/>
          <a:chOff x="0" y="0"/>
          <a:chExt cx="0" cy="0"/>
        </a:xfrm>
      </p:grpSpPr>
      <p:sp>
        <p:nvSpPr>
          <p:cNvPr id="2" name="Freeform 2"/>
          <p:cNvSpPr/>
          <p:nvPr/>
        </p:nvSpPr>
        <p:spPr>
          <a:xfrm>
            <a:off x="-9525" y="-9525"/>
            <a:ext cx="18307040" cy="10306032"/>
          </a:xfrm>
          <a:custGeom>
            <a:avLst/>
            <a:gdLst/>
            <a:ahLst/>
            <a:cxnLst/>
            <a:rect l="l" t="t" r="r" b="b"/>
            <a:pathLst>
              <a:path w="18307040" h="10306032">
                <a:moveTo>
                  <a:pt x="0" y="0"/>
                </a:moveTo>
                <a:lnTo>
                  <a:pt x="18307040" y="0"/>
                </a:lnTo>
                <a:lnTo>
                  <a:pt x="18307040" y="10306032"/>
                </a:lnTo>
                <a:lnTo>
                  <a:pt x="0" y="1030603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CA"/>
          </a:p>
        </p:txBody>
      </p:sp>
      <p:sp>
        <p:nvSpPr>
          <p:cNvPr id="3" name="TextBox 3"/>
          <p:cNvSpPr txBox="1"/>
          <p:nvPr/>
        </p:nvSpPr>
        <p:spPr>
          <a:xfrm>
            <a:off x="1531425" y="1105168"/>
            <a:ext cx="15252150" cy="723966"/>
          </a:xfrm>
          <a:prstGeom prst="rect">
            <a:avLst/>
          </a:prstGeom>
        </p:spPr>
        <p:txBody>
          <a:bodyPr lIns="0" tIns="0" rIns="0" bIns="0" rtlCol="0" anchor="t">
            <a:spAutoFit/>
          </a:bodyPr>
          <a:lstStyle/>
          <a:p>
            <a:pPr algn="ctr">
              <a:lnSpc>
                <a:spcPts val="5759"/>
              </a:lnSpc>
            </a:pPr>
            <a:r>
              <a:rPr lang="en-US" sz="4800">
                <a:solidFill>
                  <a:srgbClr val="2544D8"/>
                </a:solidFill>
                <a:latin typeface="Cooper BT Light"/>
                <a:ea typeface="Cooper BT Light"/>
                <a:cs typeface="Cooper BT Light"/>
                <a:sym typeface="Cooper BT Light"/>
              </a:rPr>
              <a:t>Business Recommendations</a:t>
            </a:r>
          </a:p>
        </p:txBody>
      </p:sp>
      <p:sp>
        <p:nvSpPr>
          <p:cNvPr id="4" name="Freeform 4"/>
          <p:cNvSpPr/>
          <p:nvPr/>
        </p:nvSpPr>
        <p:spPr>
          <a:xfrm>
            <a:off x="325362" y="9317204"/>
            <a:ext cx="1694404" cy="768282"/>
          </a:xfrm>
          <a:custGeom>
            <a:avLst/>
            <a:gdLst/>
            <a:ahLst/>
            <a:cxnLst/>
            <a:rect l="l" t="t" r="r" b="b"/>
            <a:pathLst>
              <a:path w="1694404" h="768282">
                <a:moveTo>
                  <a:pt x="0" y="0"/>
                </a:moveTo>
                <a:lnTo>
                  <a:pt x="1694404" y="0"/>
                </a:lnTo>
                <a:lnTo>
                  <a:pt x="1694404" y="768282"/>
                </a:lnTo>
                <a:lnTo>
                  <a:pt x="0" y="768282"/>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CA"/>
          </a:p>
        </p:txBody>
      </p:sp>
      <p:sp>
        <p:nvSpPr>
          <p:cNvPr id="5" name="Freeform 5"/>
          <p:cNvSpPr/>
          <p:nvPr/>
        </p:nvSpPr>
        <p:spPr>
          <a:xfrm>
            <a:off x="16204466" y="172550"/>
            <a:ext cx="1692274" cy="906458"/>
          </a:xfrm>
          <a:custGeom>
            <a:avLst/>
            <a:gdLst/>
            <a:ahLst/>
            <a:cxnLst/>
            <a:rect l="l" t="t" r="r" b="b"/>
            <a:pathLst>
              <a:path w="1692274" h="906458">
                <a:moveTo>
                  <a:pt x="0" y="0"/>
                </a:moveTo>
                <a:lnTo>
                  <a:pt x="1692274" y="0"/>
                </a:lnTo>
                <a:lnTo>
                  <a:pt x="1692274" y="906458"/>
                </a:lnTo>
                <a:lnTo>
                  <a:pt x="0" y="906458"/>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CA"/>
          </a:p>
        </p:txBody>
      </p:sp>
      <p:sp>
        <p:nvSpPr>
          <p:cNvPr id="6" name="TextBox 6"/>
          <p:cNvSpPr txBox="1"/>
          <p:nvPr/>
        </p:nvSpPr>
        <p:spPr>
          <a:xfrm>
            <a:off x="10125903" y="3650395"/>
            <a:ext cx="6754390" cy="1297488"/>
          </a:xfrm>
          <a:prstGeom prst="rect">
            <a:avLst/>
          </a:prstGeom>
        </p:spPr>
        <p:txBody>
          <a:bodyPr lIns="0" tIns="0" rIns="0" bIns="0" rtlCol="0" anchor="t">
            <a:spAutoFit/>
          </a:bodyPr>
          <a:lstStyle/>
          <a:p>
            <a:pPr algn="just">
              <a:lnSpc>
                <a:spcPts val="3311"/>
              </a:lnSpc>
            </a:pPr>
            <a:r>
              <a:rPr lang="en-US" sz="2400">
                <a:solidFill>
                  <a:srgbClr val="2D3538"/>
                </a:solidFill>
                <a:latin typeface="Alegreya Sans"/>
                <a:ea typeface="Alegreya Sans"/>
                <a:cs typeface="Alegreya Sans"/>
                <a:sym typeface="Alegreya Sans"/>
              </a:rPr>
              <a:t>Gather user input and monitor diagnosis results to evaluate performance and identify areas for improvement.</a:t>
            </a:r>
          </a:p>
        </p:txBody>
      </p:sp>
      <p:sp>
        <p:nvSpPr>
          <p:cNvPr id="7" name="TextBox 7"/>
          <p:cNvSpPr txBox="1"/>
          <p:nvPr/>
        </p:nvSpPr>
        <p:spPr>
          <a:xfrm>
            <a:off x="1753853" y="3650385"/>
            <a:ext cx="6754390" cy="2135886"/>
          </a:xfrm>
          <a:prstGeom prst="rect">
            <a:avLst/>
          </a:prstGeom>
        </p:spPr>
        <p:txBody>
          <a:bodyPr lIns="0" tIns="0" rIns="0" bIns="0" rtlCol="0" anchor="t">
            <a:spAutoFit/>
          </a:bodyPr>
          <a:lstStyle/>
          <a:p>
            <a:pPr algn="just">
              <a:lnSpc>
                <a:spcPts val="3311"/>
              </a:lnSpc>
            </a:pPr>
            <a:r>
              <a:rPr lang="en-US" sz="2400">
                <a:solidFill>
                  <a:srgbClr val="2D3538"/>
                </a:solidFill>
                <a:latin typeface="Alegreya Sans"/>
                <a:ea typeface="Alegreya Sans"/>
                <a:cs typeface="Alegreya Sans"/>
                <a:sym typeface="Alegreya Sans"/>
              </a:rPr>
              <a:t>Implement the product in affordable, accessible, and scalable screening programs (small clinics/medical research centers) to enhance early breast cancer detection and reduce diagnostic delays through community healthcare initiatives.</a:t>
            </a:r>
          </a:p>
        </p:txBody>
      </p:sp>
      <p:sp>
        <p:nvSpPr>
          <p:cNvPr id="8" name="TextBox 8"/>
          <p:cNvSpPr txBox="1"/>
          <p:nvPr/>
        </p:nvSpPr>
        <p:spPr>
          <a:xfrm>
            <a:off x="1753853" y="6802675"/>
            <a:ext cx="6754390" cy="1297686"/>
          </a:xfrm>
          <a:prstGeom prst="rect">
            <a:avLst/>
          </a:prstGeom>
        </p:spPr>
        <p:txBody>
          <a:bodyPr lIns="0" tIns="0" rIns="0" bIns="0" rtlCol="0" anchor="t">
            <a:spAutoFit/>
          </a:bodyPr>
          <a:lstStyle/>
          <a:p>
            <a:pPr algn="just">
              <a:lnSpc>
                <a:spcPts val="3311"/>
              </a:lnSpc>
            </a:pPr>
            <a:r>
              <a:rPr lang="en-US" sz="2400">
                <a:solidFill>
                  <a:srgbClr val="2D3538"/>
                </a:solidFill>
                <a:latin typeface="Alegreya Sans"/>
                <a:ea typeface="Alegreya Sans"/>
                <a:cs typeface="Alegreya Sans"/>
                <a:sym typeface="Alegreya Sans"/>
              </a:rPr>
              <a:t>Upgrade the product for seamless integration into existing healthcare workflows, improving efficiency and adoption.</a:t>
            </a:r>
          </a:p>
        </p:txBody>
      </p:sp>
      <p:sp>
        <p:nvSpPr>
          <p:cNvPr id="9" name="TextBox 9"/>
          <p:cNvSpPr txBox="1"/>
          <p:nvPr/>
        </p:nvSpPr>
        <p:spPr>
          <a:xfrm>
            <a:off x="10125903" y="6802675"/>
            <a:ext cx="6754390" cy="1297488"/>
          </a:xfrm>
          <a:prstGeom prst="rect">
            <a:avLst/>
          </a:prstGeom>
        </p:spPr>
        <p:txBody>
          <a:bodyPr lIns="0" tIns="0" rIns="0" bIns="0" rtlCol="0" anchor="t">
            <a:spAutoFit/>
          </a:bodyPr>
          <a:lstStyle/>
          <a:p>
            <a:pPr algn="just">
              <a:lnSpc>
                <a:spcPts val="3311"/>
              </a:lnSpc>
            </a:pPr>
            <a:r>
              <a:rPr lang="en-US" sz="2400">
                <a:solidFill>
                  <a:srgbClr val="2D3538"/>
                </a:solidFill>
                <a:latin typeface="Alegreya Sans"/>
                <a:ea typeface="Alegreya Sans"/>
                <a:cs typeface="Alegreya Sans"/>
                <a:sym typeface="Alegreya Sans"/>
              </a:rPr>
              <a:t>Work with medical institutions and public health agencies to support market adoption and ensure successful product deployment.</a:t>
            </a:r>
          </a:p>
        </p:txBody>
      </p:sp>
      <p:sp>
        <p:nvSpPr>
          <p:cNvPr id="10" name="TextBox 10"/>
          <p:cNvSpPr txBox="1"/>
          <p:nvPr/>
        </p:nvSpPr>
        <p:spPr>
          <a:xfrm>
            <a:off x="1753853" y="3171275"/>
            <a:ext cx="5928150" cy="469458"/>
          </a:xfrm>
          <a:prstGeom prst="rect">
            <a:avLst/>
          </a:prstGeom>
        </p:spPr>
        <p:txBody>
          <a:bodyPr lIns="0" tIns="0" rIns="0" bIns="0" rtlCol="0" anchor="t">
            <a:spAutoFit/>
          </a:bodyPr>
          <a:lstStyle/>
          <a:p>
            <a:pPr algn="l">
              <a:lnSpc>
                <a:spcPts val="3863"/>
              </a:lnSpc>
            </a:pPr>
            <a:r>
              <a:rPr lang="en-US" sz="2799" b="1">
                <a:solidFill>
                  <a:srgbClr val="325D79"/>
                </a:solidFill>
                <a:latin typeface="Nunito Bold"/>
                <a:ea typeface="Nunito Bold"/>
                <a:cs typeface="Nunito Bold"/>
                <a:sym typeface="Nunito Bold"/>
              </a:rPr>
              <a:t>Low-Cost Deployment</a:t>
            </a:r>
          </a:p>
        </p:txBody>
      </p:sp>
      <p:sp>
        <p:nvSpPr>
          <p:cNvPr id="11" name="TextBox 11"/>
          <p:cNvSpPr txBox="1"/>
          <p:nvPr/>
        </p:nvSpPr>
        <p:spPr>
          <a:xfrm>
            <a:off x="1753853" y="6330263"/>
            <a:ext cx="5928150" cy="469458"/>
          </a:xfrm>
          <a:prstGeom prst="rect">
            <a:avLst/>
          </a:prstGeom>
        </p:spPr>
        <p:txBody>
          <a:bodyPr lIns="0" tIns="0" rIns="0" bIns="0" rtlCol="0" anchor="t">
            <a:spAutoFit/>
          </a:bodyPr>
          <a:lstStyle/>
          <a:p>
            <a:pPr algn="l">
              <a:lnSpc>
                <a:spcPts val="3863"/>
              </a:lnSpc>
            </a:pPr>
            <a:r>
              <a:rPr lang="en-US" sz="2799" b="1">
                <a:solidFill>
                  <a:srgbClr val="325D79"/>
                </a:solidFill>
                <a:latin typeface="Nunito Bold"/>
                <a:ea typeface="Nunito Bold"/>
                <a:cs typeface="Nunito Bold"/>
                <a:sym typeface="Nunito Bold"/>
              </a:rPr>
              <a:t>Workflow Integration</a:t>
            </a:r>
          </a:p>
        </p:txBody>
      </p:sp>
      <p:sp>
        <p:nvSpPr>
          <p:cNvPr id="12" name="TextBox 12"/>
          <p:cNvSpPr txBox="1"/>
          <p:nvPr/>
        </p:nvSpPr>
        <p:spPr>
          <a:xfrm>
            <a:off x="10125903" y="3171275"/>
            <a:ext cx="5928150" cy="469458"/>
          </a:xfrm>
          <a:prstGeom prst="rect">
            <a:avLst/>
          </a:prstGeom>
        </p:spPr>
        <p:txBody>
          <a:bodyPr lIns="0" tIns="0" rIns="0" bIns="0" rtlCol="0" anchor="t">
            <a:spAutoFit/>
          </a:bodyPr>
          <a:lstStyle/>
          <a:p>
            <a:pPr algn="l">
              <a:lnSpc>
                <a:spcPts val="3863"/>
              </a:lnSpc>
            </a:pPr>
            <a:r>
              <a:rPr lang="en-US" sz="2799" b="1">
                <a:solidFill>
                  <a:srgbClr val="325D79"/>
                </a:solidFill>
                <a:latin typeface="Nunito Bold"/>
                <a:ea typeface="Nunito Bold"/>
                <a:cs typeface="Nunito Bold"/>
                <a:sym typeface="Nunito Bold"/>
              </a:rPr>
              <a:t>User Feedback &amp; Tracking</a:t>
            </a:r>
          </a:p>
        </p:txBody>
      </p:sp>
      <p:sp>
        <p:nvSpPr>
          <p:cNvPr id="13" name="TextBox 13"/>
          <p:cNvSpPr txBox="1"/>
          <p:nvPr/>
        </p:nvSpPr>
        <p:spPr>
          <a:xfrm>
            <a:off x="10125903" y="6330271"/>
            <a:ext cx="5928150" cy="469458"/>
          </a:xfrm>
          <a:prstGeom prst="rect">
            <a:avLst/>
          </a:prstGeom>
        </p:spPr>
        <p:txBody>
          <a:bodyPr lIns="0" tIns="0" rIns="0" bIns="0" rtlCol="0" anchor="t">
            <a:spAutoFit/>
          </a:bodyPr>
          <a:lstStyle/>
          <a:p>
            <a:pPr algn="l">
              <a:lnSpc>
                <a:spcPts val="3863"/>
              </a:lnSpc>
            </a:pPr>
            <a:r>
              <a:rPr lang="en-US" sz="2799" b="1">
                <a:solidFill>
                  <a:srgbClr val="325D79"/>
                </a:solidFill>
                <a:latin typeface="Nunito Bold"/>
                <a:ea typeface="Nunito Bold"/>
                <a:cs typeface="Nunito Bold"/>
                <a:sym typeface="Nunito Bold"/>
              </a:rPr>
              <a:t>Collaborative Partnerships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EDEEF3"/>
        </a:solidFill>
        <a:effectLst/>
      </p:bgPr>
    </p:bg>
    <p:spTree>
      <p:nvGrpSpPr>
        <p:cNvPr id="1" name=""/>
        <p:cNvGrpSpPr/>
        <p:nvPr/>
      </p:nvGrpSpPr>
      <p:grpSpPr>
        <a:xfrm>
          <a:off x="0" y="0"/>
          <a:ext cx="0" cy="0"/>
          <a:chOff x="0" y="0"/>
          <a:chExt cx="0" cy="0"/>
        </a:xfrm>
      </p:grpSpPr>
      <p:sp>
        <p:nvSpPr>
          <p:cNvPr id="2" name="Freeform 2"/>
          <p:cNvSpPr/>
          <p:nvPr/>
        </p:nvSpPr>
        <p:spPr>
          <a:xfrm>
            <a:off x="-9525" y="-9525"/>
            <a:ext cx="18307040" cy="10306032"/>
          </a:xfrm>
          <a:custGeom>
            <a:avLst/>
            <a:gdLst/>
            <a:ahLst/>
            <a:cxnLst/>
            <a:rect l="l" t="t" r="r" b="b"/>
            <a:pathLst>
              <a:path w="18307040" h="10306032">
                <a:moveTo>
                  <a:pt x="0" y="0"/>
                </a:moveTo>
                <a:lnTo>
                  <a:pt x="18307040" y="0"/>
                </a:lnTo>
                <a:lnTo>
                  <a:pt x="18307040" y="10306032"/>
                </a:lnTo>
                <a:lnTo>
                  <a:pt x="0" y="1030603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CA"/>
          </a:p>
        </p:txBody>
      </p:sp>
      <p:sp>
        <p:nvSpPr>
          <p:cNvPr id="3" name="Freeform 3"/>
          <p:cNvSpPr/>
          <p:nvPr/>
        </p:nvSpPr>
        <p:spPr>
          <a:xfrm>
            <a:off x="17381516" y="1078998"/>
            <a:ext cx="906463" cy="8114597"/>
          </a:xfrm>
          <a:custGeom>
            <a:avLst/>
            <a:gdLst/>
            <a:ahLst/>
            <a:cxnLst/>
            <a:rect l="l" t="t" r="r" b="b"/>
            <a:pathLst>
              <a:path w="906463" h="8114597">
                <a:moveTo>
                  <a:pt x="0" y="0"/>
                </a:moveTo>
                <a:lnTo>
                  <a:pt x="906463" y="0"/>
                </a:lnTo>
                <a:lnTo>
                  <a:pt x="906463" y="8114597"/>
                </a:lnTo>
                <a:lnTo>
                  <a:pt x="0" y="8114597"/>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CA"/>
          </a:p>
        </p:txBody>
      </p:sp>
      <p:sp>
        <p:nvSpPr>
          <p:cNvPr id="4" name="Freeform 4"/>
          <p:cNvSpPr/>
          <p:nvPr/>
        </p:nvSpPr>
        <p:spPr>
          <a:xfrm>
            <a:off x="-55" y="1079002"/>
            <a:ext cx="4577181" cy="8114597"/>
          </a:xfrm>
          <a:custGeom>
            <a:avLst/>
            <a:gdLst/>
            <a:ahLst/>
            <a:cxnLst/>
            <a:rect l="l" t="t" r="r" b="b"/>
            <a:pathLst>
              <a:path w="4577181" h="8114597">
                <a:moveTo>
                  <a:pt x="0" y="0"/>
                </a:moveTo>
                <a:lnTo>
                  <a:pt x="4577181" y="0"/>
                </a:lnTo>
                <a:lnTo>
                  <a:pt x="4577181" y="8114597"/>
                </a:lnTo>
                <a:lnTo>
                  <a:pt x="0" y="8114597"/>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CA"/>
          </a:p>
        </p:txBody>
      </p:sp>
      <p:sp>
        <p:nvSpPr>
          <p:cNvPr id="5" name="TextBox 5"/>
          <p:cNvSpPr txBox="1"/>
          <p:nvPr/>
        </p:nvSpPr>
        <p:spPr>
          <a:xfrm>
            <a:off x="6414869" y="3627815"/>
            <a:ext cx="9556350" cy="2133633"/>
          </a:xfrm>
          <a:prstGeom prst="rect">
            <a:avLst/>
          </a:prstGeom>
        </p:spPr>
        <p:txBody>
          <a:bodyPr lIns="0" tIns="0" rIns="0" bIns="0" rtlCol="0" anchor="t">
            <a:spAutoFit/>
          </a:bodyPr>
          <a:lstStyle/>
          <a:p>
            <a:pPr algn="l">
              <a:lnSpc>
                <a:spcPts val="16800"/>
              </a:lnSpc>
            </a:pPr>
            <a:r>
              <a:rPr lang="en-US" sz="14000">
                <a:solidFill>
                  <a:srgbClr val="2544D8"/>
                </a:solidFill>
                <a:latin typeface="Cooper BT Light"/>
                <a:ea typeface="Cooper BT Light"/>
                <a:cs typeface="Cooper BT Light"/>
                <a:sym typeface="Cooper BT Light"/>
              </a:rPr>
              <a:t>Thanks!</a:t>
            </a:r>
          </a:p>
        </p:txBody>
      </p:sp>
      <p:sp>
        <p:nvSpPr>
          <p:cNvPr id="6" name="TextBox 6"/>
          <p:cNvSpPr txBox="1"/>
          <p:nvPr/>
        </p:nvSpPr>
        <p:spPr>
          <a:xfrm>
            <a:off x="6414869" y="6022165"/>
            <a:ext cx="6019621" cy="613095"/>
          </a:xfrm>
          <a:prstGeom prst="rect">
            <a:avLst/>
          </a:prstGeom>
        </p:spPr>
        <p:txBody>
          <a:bodyPr lIns="0" tIns="0" rIns="0" bIns="0" rtlCol="0" anchor="t">
            <a:spAutoFit/>
          </a:bodyPr>
          <a:lstStyle/>
          <a:p>
            <a:pPr algn="ctr">
              <a:lnSpc>
                <a:spcPts val="4967"/>
              </a:lnSpc>
            </a:pPr>
            <a:r>
              <a:rPr lang="en-US" sz="3600" b="1">
                <a:solidFill>
                  <a:srgbClr val="2D3538"/>
                </a:solidFill>
                <a:latin typeface="Lato Bold"/>
                <a:ea typeface="Lato Bold"/>
                <a:cs typeface="Lato Bold"/>
                <a:sym typeface="Lato Bold"/>
              </a:rPr>
              <a:t>Questions?</a:t>
            </a:r>
          </a:p>
        </p:txBody>
      </p:sp>
      <p:sp>
        <p:nvSpPr>
          <p:cNvPr id="7" name="Freeform 7"/>
          <p:cNvSpPr/>
          <p:nvPr/>
        </p:nvSpPr>
        <p:spPr>
          <a:xfrm>
            <a:off x="30" y="1079001"/>
            <a:ext cx="3205524" cy="8114597"/>
          </a:xfrm>
          <a:custGeom>
            <a:avLst/>
            <a:gdLst/>
            <a:ahLst/>
            <a:cxnLst/>
            <a:rect l="l" t="t" r="r" b="b"/>
            <a:pathLst>
              <a:path w="3205524" h="8114597">
                <a:moveTo>
                  <a:pt x="0" y="0"/>
                </a:moveTo>
                <a:lnTo>
                  <a:pt x="3205524" y="0"/>
                </a:lnTo>
                <a:lnTo>
                  <a:pt x="3205524" y="8114597"/>
                </a:lnTo>
                <a:lnTo>
                  <a:pt x="0" y="8114597"/>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en-CA"/>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DEEF3"/>
        </a:solidFill>
        <a:effectLst/>
      </p:bgPr>
    </p:bg>
    <p:spTree>
      <p:nvGrpSpPr>
        <p:cNvPr id="1" name=""/>
        <p:cNvGrpSpPr/>
        <p:nvPr/>
      </p:nvGrpSpPr>
      <p:grpSpPr>
        <a:xfrm>
          <a:off x="0" y="0"/>
          <a:ext cx="0" cy="0"/>
          <a:chOff x="0" y="0"/>
          <a:chExt cx="0" cy="0"/>
        </a:xfrm>
      </p:grpSpPr>
      <p:sp>
        <p:nvSpPr>
          <p:cNvPr id="2" name="Freeform 2"/>
          <p:cNvSpPr/>
          <p:nvPr/>
        </p:nvSpPr>
        <p:spPr>
          <a:xfrm>
            <a:off x="-9525" y="19068"/>
            <a:ext cx="18307040" cy="10306032"/>
          </a:xfrm>
          <a:custGeom>
            <a:avLst/>
            <a:gdLst/>
            <a:ahLst/>
            <a:cxnLst/>
            <a:rect l="l" t="t" r="r" b="b"/>
            <a:pathLst>
              <a:path w="18307040" h="10306032">
                <a:moveTo>
                  <a:pt x="0" y="0"/>
                </a:moveTo>
                <a:lnTo>
                  <a:pt x="18307040" y="0"/>
                </a:lnTo>
                <a:lnTo>
                  <a:pt x="18307040" y="10306032"/>
                </a:lnTo>
                <a:lnTo>
                  <a:pt x="0" y="1030603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CA"/>
          </a:p>
        </p:txBody>
      </p:sp>
      <p:sp>
        <p:nvSpPr>
          <p:cNvPr id="3" name="TextBox 3"/>
          <p:cNvSpPr txBox="1"/>
          <p:nvPr/>
        </p:nvSpPr>
        <p:spPr>
          <a:xfrm>
            <a:off x="2659425" y="3856117"/>
            <a:ext cx="12969150" cy="2469973"/>
          </a:xfrm>
          <a:prstGeom prst="rect">
            <a:avLst/>
          </a:prstGeom>
        </p:spPr>
        <p:txBody>
          <a:bodyPr lIns="0" tIns="0" rIns="0" bIns="0" rtlCol="0" anchor="t">
            <a:spAutoFit/>
          </a:bodyPr>
          <a:lstStyle/>
          <a:p>
            <a:pPr algn="just">
              <a:lnSpc>
                <a:spcPts val="3863"/>
              </a:lnSpc>
            </a:pPr>
            <a:r>
              <a:rPr lang="en-US" sz="2799" dirty="0">
                <a:solidFill>
                  <a:srgbClr val="325D79"/>
                </a:solidFill>
                <a:latin typeface="Alegreya Sans"/>
                <a:ea typeface="Alegreya Sans"/>
                <a:cs typeface="Alegreya Sans"/>
                <a:sym typeface="Alegreya Sans"/>
              </a:rPr>
              <a:t>Breast cancer remains the </a:t>
            </a:r>
            <a:r>
              <a:rPr lang="en-US" sz="2799" b="1" dirty="0">
                <a:solidFill>
                  <a:srgbClr val="325D79"/>
                </a:solidFill>
                <a:latin typeface="Alegreya Sans Bold"/>
                <a:ea typeface="Alegreya Sans Bold"/>
                <a:cs typeface="Alegreya Sans Bold"/>
                <a:sym typeface="Alegreya Sans Bold"/>
              </a:rPr>
              <a:t>most diagnosed cancer</a:t>
            </a:r>
            <a:r>
              <a:rPr lang="en-US" sz="2799" dirty="0">
                <a:solidFill>
                  <a:srgbClr val="325D79"/>
                </a:solidFill>
                <a:latin typeface="Alegreya Sans"/>
                <a:ea typeface="Alegreya Sans"/>
                <a:cs typeface="Alegreya Sans"/>
                <a:sym typeface="Alegreya Sans"/>
              </a:rPr>
              <a:t> among </a:t>
            </a:r>
            <a:r>
              <a:rPr lang="en-US" sz="2799" b="1" dirty="0">
                <a:solidFill>
                  <a:srgbClr val="325D79"/>
                </a:solidFill>
                <a:latin typeface="Alegreya Sans Bold"/>
                <a:ea typeface="Alegreya Sans Bold"/>
                <a:cs typeface="Alegreya Sans Bold"/>
                <a:sym typeface="Alegreya Sans Bold"/>
              </a:rPr>
              <a:t>women aged 40 to 60</a:t>
            </a:r>
            <a:r>
              <a:rPr lang="en-US" sz="2799" dirty="0">
                <a:solidFill>
                  <a:srgbClr val="325D79"/>
                </a:solidFill>
                <a:latin typeface="Alegreya Sans"/>
                <a:ea typeface="Alegreya Sans"/>
                <a:cs typeface="Alegreya Sans"/>
                <a:sym typeface="Alegreya Sans"/>
              </a:rPr>
              <a:t>, contributing significantly to </a:t>
            </a:r>
            <a:r>
              <a:rPr lang="en-US" sz="2799" b="1" dirty="0">
                <a:solidFill>
                  <a:srgbClr val="325D79"/>
                </a:solidFill>
                <a:latin typeface="Alegreya Sans Bold"/>
                <a:ea typeface="Alegreya Sans Bold"/>
                <a:cs typeface="Alegreya Sans Bold"/>
                <a:sym typeface="Alegreya Sans Bold"/>
              </a:rPr>
              <a:t>global cancer mortality</a:t>
            </a:r>
            <a:r>
              <a:rPr lang="en-US" sz="2799" dirty="0">
                <a:solidFill>
                  <a:srgbClr val="325D79"/>
                </a:solidFill>
                <a:latin typeface="Alegreya Sans"/>
                <a:ea typeface="Alegreya Sans"/>
                <a:cs typeface="Alegreya Sans"/>
                <a:sym typeface="Alegreya Sans"/>
              </a:rPr>
              <a:t>. With over </a:t>
            </a:r>
            <a:r>
              <a:rPr lang="en-US" sz="2799" b="1" dirty="0">
                <a:solidFill>
                  <a:srgbClr val="325D79"/>
                </a:solidFill>
                <a:latin typeface="Alegreya Sans Bold"/>
                <a:ea typeface="Alegreya Sans Bold"/>
                <a:cs typeface="Alegreya Sans Bold"/>
                <a:sym typeface="Alegreya Sans Bold"/>
              </a:rPr>
              <a:t>7.6 million cancer-related deaths</a:t>
            </a:r>
            <a:r>
              <a:rPr lang="en-US" sz="2799" dirty="0">
                <a:solidFill>
                  <a:srgbClr val="325D79"/>
                </a:solidFill>
                <a:latin typeface="Alegreya Sans"/>
                <a:ea typeface="Alegreya Sans"/>
                <a:cs typeface="Alegreya Sans"/>
                <a:sym typeface="Alegreya Sans"/>
              </a:rPr>
              <a:t> annually, </a:t>
            </a:r>
            <a:r>
              <a:rPr lang="en-US" sz="2799" b="1" dirty="0">
                <a:solidFill>
                  <a:srgbClr val="325D79"/>
                </a:solidFill>
                <a:latin typeface="Alegreya Sans Bold"/>
                <a:ea typeface="Alegreya Sans Bold"/>
                <a:cs typeface="Alegreya Sans Bold"/>
                <a:sym typeface="Alegreya Sans Bold"/>
              </a:rPr>
              <a:t>502,000</a:t>
            </a:r>
            <a:r>
              <a:rPr lang="en-US" sz="2799" dirty="0">
                <a:solidFill>
                  <a:srgbClr val="325D79"/>
                </a:solidFill>
                <a:latin typeface="Alegreya Sans"/>
                <a:ea typeface="Alegreya Sans"/>
                <a:cs typeface="Alegreya Sans"/>
                <a:sym typeface="Alegreya Sans"/>
              </a:rPr>
              <a:t> are attributed to </a:t>
            </a:r>
            <a:r>
              <a:rPr lang="en-US" sz="2799" b="1" dirty="0">
                <a:solidFill>
                  <a:srgbClr val="325D79"/>
                </a:solidFill>
                <a:latin typeface="Alegreya Sans Bold"/>
                <a:ea typeface="Alegreya Sans Bold"/>
                <a:cs typeface="Alegreya Sans Bold"/>
                <a:sym typeface="Alegreya Sans Bold"/>
              </a:rPr>
              <a:t>breast cancer alone</a:t>
            </a:r>
            <a:r>
              <a:rPr lang="en-US" sz="2799" dirty="0">
                <a:solidFill>
                  <a:srgbClr val="325D79"/>
                </a:solidFill>
                <a:latin typeface="Alegreya Sans"/>
                <a:ea typeface="Alegreya Sans"/>
                <a:cs typeface="Alegreya Sans"/>
                <a:sym typeface="Alegreya Sans"/>
              </a:rPr>
              <a:t>, according to the World Health Organization. These alarming figures highlight the urgent need for improved </a:t>
            </a:r>
            <a:r>
              <a:rPr lang="en-US" sz="2799" b="1" dirty="0">
                <a:solidFill>
                  <a:srgbClr val="325D79"/>
                </a:solidFill>
                <a:latin typeface="Alegreya Sans Bold"/>
                <a:ea typeface="Alegreya Sans Bold"/>
                <a:cs typeface="Alegreya Sans Bold"/>
                <a:sym typeface="Alegreya Sans Bold"/>
              </a:rPr>
              <a:t>diagnostic tools</a:t>
            </a:r>
            <a:r>
              <a:rPr lang="en-US" sz="2799" dirty="0">
                <a:solidFill>
                  <a:srgbClr val="325D79"/>
                </a:solidFill>
                <a:latin typeface="Alegreya Sans"/>
                <a:ea typeface="Alegreya Sans"/>
                <a:cs typeface="Alegreya Sans"/>
                <a:sym typeface="Alegreya Sans"/>
              </a:rPr>
              <a:t> that can support </a:t>
            </a:r>
            <a:r>
              <a:rPr lang="en-US" sz="2799" b="1" dirty="0">
                <a:solidFill>
                  <a:srgbClr val="325D79"/>
                </a:solidFill>
                <a:latin typeface="Alegreya Sans Bold"/>
                <a:ea typeface="Alegreya Sans Bold"/>
                <a:cs typeface="Alegreya Sans Bold"/>
                <a:sym typeface="Alegreya Sans Bold"/>
              </a:rPr>
              <a:t>early detection and treatment</a:t>
            </a:r>
            <a:r>
              <a:rPr lang="en-US" sz="2799" dirty="0">
                <a:solidFill>
                  <a:srgbClr val="325D79"/>
                </a:solidFill>
                <a:latin typeface="Alegreya Sans"/>
                <a:ea typeface="Alegreya Sans"/>
                <a:cs typeface="Alegreya Sans"/>
                <a:sym typeface="Alegreya Sans"/>
              </a:rPr>
              <a:t>.</a:t>
            </a:r>
          </a:p>
        </p:txBody>
      </p:sp>
      <p:sp>
        <p:nvSpPr>
          <p:cNvPr id="4" name="Freeform 4"/>
          <p:cNvSpPr/>
          <p:nvPr/>
        </p:nvSpPr>
        <p:spPr>
          <a:xfrm>
            <a:off x="3706750" y="8412600"/>
            <a:ext cx="10842402" cy="1921370"/>
          </a:xfrm>
          <a:custGeom>
            <a:avLst/>
            <a:gdLst/>
            <a:ahLst/>
            <a:cxnLst/>
            <a:rect l="l" t="t" r="r" b="b"/>
            <a:pathLst>
              <a:path w="10842402" h="1921370">
                <a:moveTo>
                  <a:pt x="0" y="0"/>
                </a:moveTo>
                <a:lnTo>
                  <a:pt x="10842402" y="0"/>
                </a:lnTo>
                <a:lnTo>
                  <a:pt x="10842402" y="1921370"/>
                </a:lnTo>
                <a:lnTo>
                  <a:pt x="0" y="192137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CA"/>
          </a:p>
        </p:txBody>
      </p:sp>
      <p:sp>
        <p:nvSpPr>
          <p:cNvPr id="5" name="Freeform 5"/>
          <p:cNvSpPr/>
          <p:nvPr/>
        </p:nvSpPr>
        <p:spPr>
          <a:xfrm>
            <a:off x="2867330" y="9054384"/>
            <a:ext cx="12521190" cy="1279725"/>
          </a:xfrm>
          <a:custGeom>
            <a:avLst/>
            <a:gdLst/>
            <a:ahLst/>
            <a:cxnLst/>
            <a:rect l="l" t="t" r="r" b="b"/>
            <a:pathLst>
              <a:path w="12521190" h="1279725">
                <a:moveTo>
                  <a:pt x="0" y="0"/>
                </a:moveTo>
                <a:lnTo>
                  <a:pt x="12521190" y="0"/>
                </a:lnTo>
                <a:lnTo>
                  <a:pt x="12521190" y="1279725"/>
                </a:lnTo>
                <a:lnTo>
                  <a:pt x="0" y="1279725"/>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CA"/>
          </a:p>
        </p:txBody>
      </p:sp>
      <p:sp>
        <p:nvSpPr>
          <p:cNvPr id="6" name="Freeform 6"/>
          <p:cNvSpPr/>
          <p:nvPr/>
        </p:nvSpPr>
        <p:spPr>
          <a:xfrm>
            <a:off x="2883468" y="-93"/>
            <a:ext cx="12521064" cy="1279727"/>
          </a:xfrm>
          <a:custGeom>
            <a:avLst/>
            <a:gdLst/>
            <a:ahLst/>
            <a:cxnLst/>
            <a:rect l="l" t="t" r="r" b="b"/>
            <a:pathLst>
              <a:path w="12521064" h="1279727">
                <a:moveTo>
                  <a:pt x="0" y="0"/>
                </a:moveTo>
                <a:lnTo>
                  <a:pt x="12521064" y="0"/>
                </a:lnTo>
                <a:lnTo>
                  <a:pt x="12521064" y="1279727"/>
                </a:lnTo>
                <a:lnTo>
                  <a:pt x="0" y="1279727"/>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en-CA"/>
          </a:p>
        </p:txBody>
      </p:sp>
      <p:sp>
        <p:nvSpPr>
          <p:cNvPr id="7" name="TextBox 7"/>
          <p:cNvSpPr txBox="1"/>
          <p:nvPr/>
        </p:nvSpPr>
        <p:spPr>
          <a:xfrm>
            <a:off x="1517925" y="1650065"/>
            <a:ext cx="15252150" cy="857184"/>
          </a:xfrm>
          <a:prstGeom prst="rect">
            <a:avLst/>
          </a:prstGeom>
        </p:spPr>
        <p:txBody>
          <a:bodyPr lIns="0" tIns="0" rIns="0" bIns="0" rtlCol="0" anchor="t">
            <a:spAutoFit/>
          </a:bodyPr>
          <a:lstStyle/>
          <a:p>
            <a:pPr algn="ctr">
              <a:lnSpc>
                <a:spcPts val="6720"/>
              </a:lnSpc>
            </a:pPr>
            <a:r>
              <a:rPr lang="en-US" sz="5600">
                <a:solidFill>
                  <a:srgbClr val="2544D8"/>
                </a:solidFill>
                <a:latin typeface="Cooper BT Light"/>
                <a:ea typeface="Cooper BT Light"/>
                <a:cs typeface="Cooper BT Light"/>
                <a:sym typeface="Cooper BT Light"/>
              </a:rPr>
              <a:t>Introduction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DEEF3"/>
        </a:solidFill>
        <a:effectLst/>
      </p:bgPr>
    </p:bg>
    <p:spTree>
      <p:nvGrpSpPr>
        <p:cNvPr id="1" name=""/>
        <p:cNvGrpSpPr/>
        <p:nvPr/>
      </p:nvGrpSpPr>
      <p:grpSpPr>
        <a:xfrm>
          <a:off x="0" y="0"/>
          <a:ext cx="0" cy="0"/>
          <a:chOff x="0" y="0"/>
          <a:chExt cx="0" cy="0"/>
        </a:xfrm>
      </p:grpSpPr>
      <p:sp>
        <p:nvSpPr>
          <p:cNvPr id="2" name="Freeform 2"/>
          <p:cNvSpPr/>
          <p:nvPr/>
        </p:nvSpPr>
        <p:spPr>
          <a:xfrm>
            <a:off x="-9525" y="-9525"/>
            <a:ext cx="18307040" cy="10306032"/>
          </a:xfrm>
          <a:custGeom>
            <a:avLst/>
            <a:gdLst/>
            <a:ahLst/>
            <a:cxnLst/>
            <a:rect l="l" t="t" r="r" b="b"/>
            <a:pathLst>
              <a:path w="18307040" h="10306032">
                <a:moveTo>
                  <a:pt x="0" y="0"/>
                </a:moveTo>
                <a:lnTo>
                  <a:pt x="18307040" y="0"/>
                </a:lnTo>
                <a:lnTo>
                  <a:pt x="18307040" y="10306032"/>
                </a:lnTo>
                <a:lnTo>
                  <a:pt x="0" y="1030603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CA"/>
          </a:p>
        </p:txBody>
      </p:sp>
      <p:sp>
        <p:nvSpPr>
          <p:cNvPr id="3" name="Freeform 3"/>
          <p:cNvSpPr/>
          <p:nvPr/>
        </p:nvSpPr>
        <p:spPr>
          <a:xfrm>
            <a:off x="4564548" y="8337758"/>
            <a:ext cx="9057482" cy="906462"/>
          </a:xfrm>
          <a:custGeom>
            <a:avLst/>
            <a:gdLst/>
            <a:ahLst/>
            <a:cxnLst/>
            <a:rect l="l" t="t" r="r" b="b"/>
            <a:pathLst>
              <a:path w="9057482" h="906462">
                <a:moveTo>
                  <a:pt x="0" y="0"/>
                </a:moveTo>
                <a:lnTo>
                  <a:pt x="9057482" y="0"/>
                </a:lnTo>
                <a:lnTo>
                  <a:pt x="9057482" y="906462"/>
                </a:lnTo>
                <a:lnTo>
                  <a:pt x="0" y="906462"/>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CA"/>
          </a:p>
        </p:txBody>
      </p:sp>
      <p:sp>
        <p:nvSpPr>
          <p:cNvPr id="4" name="Freeform 4"/>
          <p:cNvSpPr/>
          <p:nvPr/>
        </p:nvSpPr>
        <p:spPr>
          <a:xfrm>
            <a:off x="4564548" y="8490158"/>
            <a:ext cx="9057482" cy="906462"/>
          </a:xfrm>
          <a:custGeom>
            <a:avLst/>
            <a:gdLst/>
            <a:ahLst/>
            <a:cxnLst/>
            <a:rect l="l" t="t" r="r" b="b"/>
            <a:pathLst>
              <a:path w="9057482" h="906462">
                <a:moveTo>
                  <a:pt x="0" y="0"/>
                </a:moveTo>
                <a:lnTo>
                  <a:pt x="9057482" y="0"/>
                </a:lnTo>
                <a:lnTo>
                  <a:pt x="9057482" y="906462"/>
                </a:lnTo>
                <a:lnTo>
                  <a:pt x="0" y="906462"/>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CA"/>
          </a:p>
        </p:txBody>
      </p:sp>
      <p:sp>
        <p:nvSpPr>
          <p:cNvPr id="5" name="Freeform 5"/>
          <p:cNvSpPr/>
          <p:nvPr/>
        </p:nvSpPr>
        <p:spPr>
          <a:xfrm>
            <a:off x="4564548" y="1231408"/>
            <a:ext cx="9057482" cy="906462"/>
          </a:xfrm>
          <a:custGeom>
            <a:avLst/>
            <a:gdLst/>
            <a:ahLst/>
            <a:cxnLst/>
            <a:rect l="l" t="t" r="r" b="b"/>
            <a:pathLst>
              <a:path w="9057482" h="906462">
                <a:moveTo>
                  <a:pt x="0" y="0"/>
                </a:moveTo>
                <a:lnTo>
                  <a:pt x="9057482" y="0"/>
                </a:lnTo>
                <a:lnTo>
                  <a:pt x="9057482" y="906462"/>
                </a:lnTo>
                <a:lnTo>
                  <a:pt x="0" y="906462"/>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CA"/>
          </a:p>
        </p:txBody>
      </p:sp>
      <p:sp>
        <p:nvSpPr>
          <p:cNvPr id="6" name="Freeform 6"/>
          <p:cNvSpPr/>
          <p:nvPr/>
        </p:nvSpPr>
        <p:spPr>
          <a:xfrm>
            <a:off x="4564548" y="1079008"/>
            <a:ext cx="9057482" cy="906462"/>
          </a:xfrm>
          <a:custGeom>
            <a:avLst/>
            <a:gdLst/>
            <a:ahLst/>
            <a:cxnLst/>
            <a:rect l="l" t="t" r="r" b="b"/>
            <a:pathLst>
              <a:path w="9057482" h="906462">
                <a:moveTo>
                  <a:pt x="0" y="0"/>
                </a:moveTo>
                <a:lnTo>
                  <a:pt x="9057482" y="0"/>
                </a:lnTo>
                <a:lnTo>
                  <a:pt x="9057482" y="906462"/>
                </a:lnTo>
                <a:lnTo>
                  <a:pt x="0" y="906462"/>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CA"/>
          </a:p>
        </p:txBody>
      </p:sp>
      <p:sp>
        <p:nvSpPr>
          <p:cNvPr id="7" name="TextBox 7"/>
          <p:cNvSpPr txBox="1"/>
          <p:nvPr/>
        </p:nvSpPr>
        <p:spPr>
          <a:xfrm>
            <a:off x="2659425" y="3856117"/>
            <a:ext cx="12969150" cy="3441192"/>
          </a:xfrm>
          <a:prstGeom prst="rect">
            <a:avLst/>
          </a:prstGeom>
        </p:spPr>
        <p:txBody>
          <a:bodyPr lIns="0" tIns="0" rIns="0" bIns="0" rtlCol="0" anchor="t">
            <a:spAutoFit/>
          </a:bodyPr>
          <a:lstStyle/>
          <a:p>
            <a:pPr algn="just">
              <a:lnSpc>
                <a:spcPts val="3863"/>
              </a:lnSpc>
            </a:pPr>
            <a:r>
              <a:rPr lang="en-US" sz="2799" dirty="0">
                <a:solidFill>
                  <a:srgbClr val="213B55"/>
                </a:solidFill>
                <a:latin typeface="Alegreya Sans"/>
                <a:ea typeface="Alegreya Sans"/>
                <a:cs typeface="Alegreya Sans"/>
                <a:sym typeface="Alegreya Sans"/>
              </a:rPr>
              <a:t>This project introduces a </a:t>
            </a:r>
            <a:r>
              <a:rPr lang="en-US" sz="2799" b="1" dirty="0">
                <a:solidFill>
                  <a:srgbClr val="213B55"/>
                </a:solidFill>
                <a:latin typeface="Alegreya Sans Bold"/>
                <a:ea typeface="Alegreya Sans Bold"/>
                <a:cs typeface="Alegreya Sans Bold"/>
                <a:sym typeface="Alegreya Sans Bold"/>
              </a:rPr>
              <a:t>predictive modeling framework</a:t>
            </a:r>
            <a:r>
              <a:rPr lang="en-US" sz="2799" dirty="0">
                <a:solidFill>
                  <a:srgbClr val="213B55"/>
                </a:solidFill>
                <a:latin typeface="Alegreya Sans"/>
                <a:ea typeface="Alegreya Sans"/>
                <a:cs typeface="Alegreya Sans"/>
                <a:sym typeface="Alegreya Sans"/>
              </a:rPr>
              <a:t> using </a:t>
            </a:r>
            <a:r>
              <a:rPr lang="en-US" sz="2799" b="1" dirty="0">
                <a:solidFill>
                  <a:srgbClr val="213B55"/>
                </a:solidFill>
                <a:latin typeface="Alegreya Sans Bold"/>
                <a:ea typeface="Alegreya Sans Bold"/>
                <a:cs typeface="Alegreya Sans Bold"/>
                <a:sym typeface="Alegreya Sans Bold"/>
              </a:rPr>
              <a:t>image-derived features </a:t>
            </a:r>
            <a:r>
              <a:rPr lang="en-US" sz="2799" dirty="0">
                <a:solidFill>
                  <a:srgbClr val="213B55"/>
                </a:solidFill>
                <a:latin typeface="Alegreya Sans"/>
                <a:ea typeface="Alegreya Sans"/>
                <a:cs typeface="Alegreya Sans"/>
                <a:sym typeface="Alegreya Sans"/>
              </a:rPr>
              <a:t>from </a:t>
            </a:r>
            <a:r>
              <a:rPr lang="en-US" sz="2799" b="1" dirty="0">
                <a:solidFill>
                  <a:srgbClr val="213B55"/>
                </a:solidFill>
                <a:latin typeface="Alegreya Sans Bold"/>
                <a:ea typeface="Alegreya Sans Bold"/>
                <a:cs typeface="Alegreya Sans Bold"/>
                <a:sym typeface="Alegreya Sans Bold"/>
              </a:rPr>
              <a:t>fine needle aspiration (FNA) procedures</a:t>
            </a:r>
            <a:r>
              <a:rPr lang="en-US" sz="2799" dirty="0">
                <a:solidFill>
                  <a:srgbClr val="213B55"/>
                </a:solidFill>
                <a:latin typeface="Alegreya Sans"/>
                <a:ea typeface="Alegreya Sans"/>
                <a:cs typeface="Alegreya Sans"/>
                <a:sym typeface="Alegreya Sans"/>
              </a:rPr>
              <a:t>. By testing and comparing </a:t>
            </a:r>
            <a:r>
              <a:rPr lang="en-US" sz="2799" b="1" dirty="0">
                <a:solidFill>
                  <a:srgbClr val="213B55"/>
                </a:solidFill>
                <a:latin typeface="Alegreya Sans Bold"/>
                <a:ea typeface="Alegreya Sans Bold"/>
                <a:cs typeface="Alegreya Sans Bold"/>
                <a:sym typeface="Alegreya Sans Bold"/>
              </a:rPr>
              <a:t>seven statistical and machine learning models</a:t>
            </a:r>
            <a:r>
              <a:rPr lang="en-US" sz="2799" dirty="0">
                <a:solidFill>
                  <a:srgbClr val="213B55"/>
                </a:solidFill>
                <a:latin typeface="Alegreya Sans"/>
                <a:ea typeface="Alegreya Sans"/>
                <a:cs typeface="Alegreya Sans"/>
                <a:sym typeface="Alegreya Sans"/>
              </a:rPr>
              <a:t> through 569 samples from a dataset collected from Wisconsin, U.S.A. The research identifies the most effective approach for </a:t>
            </a:r>
            <a:r>
              <a:rPr lang="en-US" sz="2799" b="1" dirty="0">
                <a:solidFill>
                  <a:srgbClr val="213B55"/>
                </a:solidFill>
                <a:latin typeface="Alegreya Sans Bold"/>
                <a:ea typeface="Alegreya Sans Bold"/>
                <a:cs typeface="Alegreya Sans Bold"/>
                <a:sym typeface="Alegreya Sans Bold"/>
              </a:rPr>
              <a:t>classifying tumors</a:t>
            </a:r>
            <a:r>
              <a:rPr lang="en-US" sz="2799" dirty="0">
                <a:solidFill>
                  <a:srgbClr val="213B55"/>
                </a:solidFill>
                <a:latin typeface="Alegreya Sans"/>
                <a:ea typeface="Alegreya Sans"/>
                <a:cs typeface="Alegreya Sans"/>
                <a:sym typeface="Alegreya Sans"/>
              </a:rPr>
              <a:t>. The goal is to maximize </a:t>
            </a:r>
            <a:r>
              <a:rPr lang="en-US" sz="2799" b="1" dirty="0">
                <a:solidFill>
                  <a:srgbClr val="213B55"/>
                </a:solidFill>
                <a:latin typeface="Alegreya Sans Bold"/>
                <a:ea typeface="Alegreya Sans Bold"/>
                <a:cs typeface="Alegreya Sans Bold"/>
                <a:sym typeface="Alegreya Sans Bold"/>
              </a:rPr>
              <a:t>recall</a:t>
            </a:r>
            <a:r>
              <a:rPr lang="en-US" sz="2799" dirty="0">
                <a:solidFill>
                  <a:srgbClr val="213B55"/>
                </a:solidFill>
                <a:latin typeface="Alegreya Sans"/>
                <a:ea typeface="Alegreya Sans"/>
                <a:cs typeface="Alegreya Sans"/>
                <a:sym typeface="Alegreya Sans"/>
              </a:rPr>
              <a:t> for </a:t>
            </a:r>
            <a:r>
              <a:rPr lang="en-US" sz="2799" b="1" dirty="0">
                <a:solidFill>
                  <a:srgbClr val="213B55"/>
                </a:solidFill>
                <a:latin typeface="Alegreya Sans Bold"/>
                <a:ea typeface="Alegreya Sans Bold"/>
                <a:cs typeface="Alegreya Sans Bold"/>
                <a:sym typeface="Alegreya Sans Bold"/>
              </a:rPr>
              <a:t>malignant cases</a:t>
            </a:r>
            <a:r>
              <a:rPr lang="en-US" sz="2799" dirty="0">
                <a:solidFill>
                  <a:srgbClr val="213B55"/>
                </a:solidFill>
                <a:latin typeface="Alegreya Sans"/>
                <a:ea typeface="Alegreya Sans"/>
                <a:cs typeface="Alegreya Sans"/>
                <a:sym typeface="Alegreya Sans"/>
              </a:rPr>
              <a:t>, reduce </a:t>
            </a:r>
            <a:r>
              <a:rPr lang="en-US" sz="2799" b="1" dirty="0">
                <a:solidFill>
                  <a:srgbClr val="213B55"/>
                </a:solidFill>
                <a:latin typeface="Alegreya Sans Bold"/>
                <a:ea typeface="Alegreya Sans Bold"/>
                <a:cs typeface="Alegreya Sans Bold"/>
                <a:sym typeface="Alegreya Sans Bold"/>
              </a:rPr>
              <a:t>diagnostic delays</a:t>
            </a:r>
            <a:r>
              <a:rPr lang="en-US" sz="2799" dirty="0">
                <a:solidFill>
                  <a:srgbClr val="213B55"/>
                </a:solidFill>
                <a:latin typeface="Alegreya Sans"/>
                <a:ea typeface="Alegreya Sans"/>
                <a:cs typeface="Alegreya Sans"/>
                <a:sym typeface="Alegreya Sans"/>
              </a:rPr>
              <a:t>, and improve </a:t>
            </a:r>
            <a:r>
              <a:rPr lang="en-US" sz="2799" b="1" dirty="0">
                <a:solidFill>
                  <a:srgbClr val="213B55"/>
                </a:solidFill>
                <a:latin typeface="Alegreya Sans Bold"/>
                <a:ea typeface="Alegreya Sans Bold"/>
                <a:cs typeface="Alegreya Sans Bold"/>
                <a:sym typeface="Alegreya Sans Bold"/>
              </a:rPr>
              <a:t>cost-efficiency</a:t>
            </a:r>
            <a:r>
              <a:rPr lang="en-US" sz="2799" dirty="0">
                <a:solidFill>
                  <a:srgbClr val="213B55"/>
                </a:solidFill>
                <a:latin typeface="Alegreya Sans"/>
                <a:ea typeface="Alegreya Sans"/>
                <a:cs typeface="Alegreya Sans"/>
                <a:sym typeface="Alegreya Sans"/>
              </a:rPr>
              <a:t> in </a:t>
            </a:r>
            <a:r>
              <a:rPr lang="en-US" sz="2799" b="1" dirty="0">
                <a:solidFill>
                  <a:srgbClr val="213B55"/>
                </a:solidFill>
                <a:latin typeface="Alegreya Sans Bold"/>
                <a:ea typeface="Alegreya Sans Bold"/>
                <a:cs typeface="Alegreya Sans Bold"/>
                <a:sym typeface="Alegreya Sans Bold"/>
              </a:rPr>
              <a:t>healthcare delivery</a:t>
            </a:r>
            <a:r>
              <a:rPr lang="en-US" sz="2799" dirty="0">
                <a:solidFill>
                  <a:srgbClr val="213B55"/>
                </a:solidFill>
                <a:latin typeface="Alegreya Sans"/>
                <a:ea typeface="Alegreya Sans"/>
                <a:cs typeface="Alegreya Sans"/>
                <a:sym typeface="Alegreya Sans"/>
              </a:rPr>
              <a:t> by supporting </a:t>
            </a:r>
            <a:r>
              <a:rPr lang="en-US" sz="2799" b="1" dirty="0">
                <a:solidFill>
                  <a:srgbClr val="213B55"/>
                </a:solidFill>
                <a:latin typeface="Alegreya Sans Bold"/>
                <a:ea typeface="Alegreya Sans Bold"/>
                <a:cs typeface="Alegreya Sans Bold"/>
                <a:sym typeface="Alegreya Sans Bold"/>
              </a:rPr>
              <a:t>faster, more accurate</a:t>
            </a:r>
            <a:r>
              <a:rPr lang="en-US" sz="2799" dirty="0">
                <a:solidFill>
                  <a:srgbClr val="213B55"/>
                </a:solidFill>
                <a:latin typeface="Alegreya Sans"/>
                <a:ea typeface="Alegreya Sans"/>
                <a:cs typeface="Alegreya Sans"/>
                <a:sym typeface="Alegreya Sans"/>
              </a:rPr>
              <a:t>, and </a:t>
            </a:r>
            <a:r>
              <a:rPr lang="en-US" sz="2799" b="1" dirty="0">
                <a:solidFill>
                  <a:srgbClr val="213B55"/>
                </a:solidFill>
                <a:latin typeface="Alegreya Sans Bold"/>
                <a:ea typeface="Alegreya Sans Bold"/>
                <a:cs typeface="Alegreya Sans Bold"/>
                <a:sym typeface="Alegreya Sans Bold"/>
              </a:rPr>
              <a:t>scalable</a:t>
            </a:r>
            <a:r>
              <a:rPr lang="en-US" sz="2799" dirty="0">
                <a:solidFill>
                  <a:srgbClr val="213B55"/>
                </a:solidFill>
                <a:latin typeface="Alegreya Sans"/>
                <a:ea typeface="Alegreya Sans"/>
                <a:cs typeface="Alegreya Sans"/>
                <a:sym typeface="Alegreya Sans"/>
              </a:rPr>
              <a:t> cancer detection methods.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DEEF3"/>
        </a:solidFill>
        <a:effectLst/>
      </p:bgPr>
    </p:bg>
    <p:spTree>
      <p:nvGrpSpPr>
        <p:cNvPr id="1" name=""/>
        <p:cNvGrpSpPr/>
        <p:nvPr/>
      </p:nvGrpSpPr>
      <p:grpSpPr>
        <a:xfrm>
          <a:off x="0" y="0"/>
          <a:ext cx="0" cy="0"/>
          <a:chOff x="0" y="0"/>
          <a:chExt cx="0" cy="0"/>
        </a:xfrm>
      </p:grpSpPr>
      <p:sp>
        <p:nvSpPr>
          <p:cNvPr id="2" name="Freeform 2"/>
          <p:cNvSpPr/>
          <p:nvPr/>
        </p:nvSpPr>
        <p:spPr>
          <a:xfrm>
            <a:off x="9525" y="-9525"/>
            <a:ext cx="18307040" cy="10306032"/>
          </a:xfrm>
          <a:custGeom>
            <a:avLst/>
            <a:gdLst/>
            <a:ahLst/>
            <a:cxnLst/>
            <a:rect l="l" t="t" r="r" b="b"/>
            <a:pathLst>
              <a:path w="18307040" h="10306032">
                <a:moveTo>
                  <a:pt x="0" y="0"/>
                </a:moveTo>
                <a:lnTo>
                  <a:pt x="18307040" y="0"/>
                </a:lnTo>
                <a:lnTo>
                  <a:pt x="18307040" y="10306032"/>
                </a:lnTo>
                <a:lnTo>
                  <a:pt x="0" y="1030603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CA"/>
          </a:p>
        </p:txBody>
      </p:sp>
      <p:sp>
        <p:nvSpPr>
          <p:cNvPr id="3" name="TextBox 3"/>
          <p:cNvSpPr txBox="1"/>
          <p:nvPr/>
        </p:nvSpPr>
        <p:spPr>
          <a:xfrm>
            <a:off x="1531425" y="1105234"/>
            <a:ext cx="15252150" cy="723900"/>
          </a:xfrm>
          <a:prstGeom prst="rect">
            <a:avLst/>
          </a:prstGeom>
        </p:spPr>
        <p:txBody>
          <a:bodyPr lIns="0" tIns="0" rIns="0" bIns="0" rtlCol="0" anchor="t">
            <a:spAutoFit/>
          </a:bodyPr>
          <a:lstStyle/>
          <a:p>
            <a:pPr algn="ctr">
              <a:lnSpc>
                <a:spcPts val="5759"/>
              </a:lnSpc>
            </a:pPr>
            <a:r>
              <a:rPr lang="en-US" sz="4800">
                <a:solidFill>
                  <a:srgbClr val="2544D8"/>
                </a:solidFill>
                <a:latin typeface="Cooper BT Light"/>
                <a:ea typeface="Cooper BT Light"/>
                <a:cs typeface="Cooper BT Light"/>
                <a:sym typeface="Cooper BT Light"/>
              </a:rPr>
              <a:t>Assumptions</a:t>
            </a:r>
          </a:p>
        </p:txBody>
      </p:sp>
      <p:sp>
        <p:nvSpPr>
          <p:cNvPr id="4" name="Freeform 4"/>
          <p:cNvSpPr/>
          <p:nvPr/>
        </p:nvSpPr>
        <p:spPr>
          <a:xfrm>
            <a:off x="325362" y="9317204"/>
            <a:ext cx="1694404" cy="768282"/>
          </a:xfrm>
          <a:custGeom>
            <a:avLst/>
            <a:gdLst/>
            <a:ahLst/>
            <a:cxnLst/>
            <a:rect l="l" t="t" r="r" b="b"/>
            <a:pathLst>
              <a:path w="1694404" h="768282">
                <a:moveTo>
                  <a:pt x="0" y="0"/>
                </a:moveTo>
                <a:lnTo>
                  <a:pt x="1694404" y="0"/>
                </a:lnTo>
                <a:lnTo>
                  <a:pt x="1694404" y="768282"/>
                </a:lnTo>
                <a:lnTo>
                  <a:pt x="0" y="768282"/>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CA"/>
          </a:p>
        </p:txBody>
      </p:sp>
      <p:sp>
        <p:nvSpPr>
          <p:cNvPr id="5" name="Freeform 5"/>
          <p:cNvSpPr/>
          <p:nvPr/>
        </p:nvSpPr>
        <p:spPr>
          <a:xfrm>
            <a:off x="16204466" y="172550"/>
            <a:ext cx="1692274" cy="906458"/>
          </a:xfrm>
          <a:custGeom>
            <a:avLst/>
            <a:gdLst/>
            <a:ahLst/>
            <a:cxnLst/>
            <a:rect l="l" t="t" r="r" b="b"/>
            <a:pathLst>
              <a:path w="1692274" h="906458">
                <a:moveTo>
                  <a:pt x="0" y="0"/>
                </a:moveTo>
                <a:lnTo>
                  <a:pt x="1692274" y="0"/>
                </a:lnTo>
                <a:lnTo>
                  <a:pt x="1692274" y="906458"/>
                </a:lnTo>
                <a:lnTo>
                  <a:pt x="0" y="906458"/>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CA"/>
          </a:p>
        </p:txBody>
      </p:sp>
      <p:sp>
        <p:nvSpPr>
          <p:cNvPr id="6" name="TextBox 6"/>
          <p:cNvSpPr txBox="1"/>
          <p:nvPr/>
        </p:nvSpPr>
        <p:spPr>
          <a:xfrm>
            <a:off x="10792653" y="3650395"/>
            <a:ext cx="5928150" cy="1297488"/>
          </a:xfrm>
          <a:prstGeom prst="rect">
            <a:avLst/>
          </a:prstGeom>
        </p:spPr>
        <p:txBody>
          <a:bodyPr lIns="0" tIns="0" rIns="0" bIns="0" rtlCol="0" anchor="t">
            <a:spAutoFit/>
          </a:bodyPr>
          <a:lstStyle/>
          <a:p>
            <a:pPr algn="l">
              <a:lnSpc>
                <a:spcPts val="3311"/>
              </a:lnSpc>
            </a:pPr>
            <a:r>
              <a:rPr lang="en-US" sz="2400">
                <a:solidFill>
                  <a:srgbClr val="2D3538"/>
                </a:solidFill>
                <a:latin typeface="Alegreya Sans"/>
                <a:ea typeface="Alegreya Sans"/>
                <a:cs typeface="Alegreya Sans"/>
                <a:sym typeface="Alegreya Sans"/>
              </a:rPr>
              <a:t>Predictive modeling, while not flawless, supports early self-assessment and encourages timely medical consultation.</a:t>
            </a:r>
          </a:p>
        </p:txBody>
      </p:sp>
      <p:sp>
        <p:nvSpPr>
          <p:cNvPr id="7" name="TextBox 7"/>
          <p:cNvSpPr txBox="1"/>
          <p:nvPr/>
        </p:nvSpPr>
        <p:spPr>
          <a:xfrm>
            <a:off x="3087353" y="3650391"/>
            <a:ext cx="5928150" cy="878454"/>
          </a:xfrm>
          <a:prstGeom prst="rect">
            <a:avLst/>
          </a:prstGeom>
        </p:spPr>
        <p:txBody>
          <a:bodyPr lIns="0" tIns="0" rIns="0" bIns="0" rtlCol="0" anchor="t">
            <a:spAutoFit/>
          </a:bodyPr>
          <a:lstStyle/>
          <a:p>
            <a:pPr algn="just">
              <a:lnSpc>
                <a:spcPts val="3311"/>
              </a:lnSpc>
            </a:pPr>
            <a:r>
              <a:rPr lang="en-US" sz="2400">
                <a:solidFill>
                  <a:srgbClr val="2D3538"/>
                </a:solidFill>
                <a:latin typeface="Alegreya Sans"/>
                <a:ea typeface="Alegreya Sans"/>
                <a:cs typeface="Alegreya Sans"/>
                <a:sym typeface="Alegreya Sans"/>
              </a:rPr>
              <a:t>The dataset closely represents real-world breast cancer cases, ensuring practical relevance.</a:t>
            </a:r>
          </a:p>
        </p:txBody>
      </p:sp>
      <p:sp>
        <p:nvSpPr>
          <p:cNvPr id="8" name="TextBox 8"/>
          <p:cNvSpPr txBox="1"/>
          <p:nvPr/>
        </p:nvSpPr>
        <p:spPr>
          <a:xfrm>
            <a:off x="3087353" y="6802681"/>
            <a:ext cx="5928150" cy="878454"/>
          </a:xfrm>
          <a:prstGeom prst="rect">
            <a:avLst/>
          </a:prstGeom>
        </p:spPr>
        <p:txBody>
          <a:bodyPr lIns="0" tIns="0" rIns="0" bIns="0" rtlCol="0" anchor="t">
            <a:spAutoFit/>
          </a:bodyPr>
          <a:lstStyle/>
          <a:p>
            <a:pPr algn="just">
              <a:lnSpc>
                <a:spcPts val="3311"/>
              </a:lnSpc>
            </a:pPr>
            <a:r>
              <a:rPr lang="en-US" sz="2400">
                <a:solidFill>
                  <a:srgbClr val="2D3538"/>
                </a:solidFill>
                <a:latin typeface="Alegreya Sans"/>
                <a:ea typeface="Alegreya Sans"/>
                <a:cs typeface="Alegreya Sans"/>
                <a:sym typeface="Alegreya Sans"/>
              </a:rPr>
              <a:t>Intended for users with basic digital literacy and reliable access to smartphones or computers.</a:t>
            </a:r>
          </a:p>
        </p:txBody>
      </p:sp>
      <p:sp>
        <p:nvSpPr>
          <p:cNvPr id="9" name="TextBox 9"/>
          <p:cNvSpPr txBox="1"/>
          <p:nvPr/>
        </p:nvSpPr>
        <p:spPr>
          <a:xfrm>
            <a:off x="10792653" y="6802675"/>
            <a:ext cx="5928150" cy="878454"/>
          </a:xfrm>
          <a:prstGeom prst="rect">
            <a:avLst/>
          </a:prstGeom>
        </p:spPr>
        <p:txBody>
          <a:bodyPr lIns="0" tIns="0" rIns="0" bIns="0" rtlCol="0" anchor="t">
            <a:spAutoFit/>
          </a:bodyPr>
          <a:lstStyle/>
          <a:p>
            <a:pPr algn="just">
              <a:lnSpc>
                <a:spcPts val="3311"/>
              </a:lnSpc>
            </a:pPr>
            <a:r>
              <a:rPr lang="en-US" sz="2400">
                <a:solidFill>
                  <a:srgbClr val="2D3538"/>
                </a:solidFill>
                <a:latin typeface="Alegreya Sans"/>
                <a:ea typeface="Alegreya Sans"/>
                <a:cs typeface="Alegreya Sans"/>
                <a:sym typeface="Alegreya Sans"/>
              </a:rPr>
              <a:t>This model serves as a support tool, with clinical diagnosis still essential for final confirmation.</a:t>
            </a:r>
          </a:p>
        </p:txBody>
      </p:sp>
      <p:sp>
        <p:nvSpPr>
          <p:cNvPr id="10" name="TextBox 10"/>
          <p:cNvSpPr txBox="1"/>
          <p:nvPr/>
        </p:nvSpPr>
        <p:spPr>
          <a:xfrm>
            <a:off x="1567197" y="3631204"/>
            <a:ext cx="1266750" cy="495366"/>
          </a:xfrm>
          <a:prstGeom prst="rect">
            <a:avLst/>
          </a:prstGeom>
        </p:spPr>
        <p:txBody>
          <a:bodyPr lIns="0" tIns="0" rIns="0" bIns="0" rtlCol="0" anchor="t">
            <a:spAutoFit/>
          </a:bodyPr>
          <a:lstStyle/>
          <a:p>
            <a:pPr algn="ctr">
              <a:lnSpc>
                <a:spcPts val="3840"/>
              </a:lnSpc>
            </a:pPr>
            <a:r>
              <a:rPr lang="en-US" sz="3200">
                <a:solidFill>
                  <a:srgbClr val="2544D8"/>
                </a:solidFill>
                <a:latin typeface="Cooper BT Light"/>
                <a:ea typeface="Cooper BT Light"/>
                <a:cs typeface="Cooper BT Light"/>
                <a:sym typeface="Cooper BT Light"/>
              </a:rPr>
              <a:t>01</a:t>
            </a:r>
          </a:p>
        </p:txBody>
      </p:sp>
      <p:sp>
        <p:nvSpPr>
          <p:cNvPr id="11" name="TextBox 11"/>
          <p:cNvSpPr txBox="1"/>
          <p:nvPr/>
        </p:nvSpPr>
        <p:spPr>
          <a:xfrm>
            <a:off x="9272499" y="3631204"/>
            <a:ext cx="1266750" cy="495366"/>
          </a:xfrm>
          <a:prstGeom prst="rect">
            <a:avLst/>
          </a:prstGeom>
        </p:spPr>
        <p:txBody>
          <a:bodyPr lIns="0" tIns="0" rIns="0" bIns="0" rtlCol="0" anchor="t">
            <a:spAutoFit/>
          </a:bodyPr>
          <a:lstStyle/>
          <a:p>
            <a:pPr algn="ctr">
              <a:lnSpc>
                <a:spcPts val="3840"/>
              </a:lnSpc>
            </a:pPr>
            <a:r>
              <a:rPr lang="en-US" sz="3200">
                <a:solidFill>
                  <a:srgbClr val="2544D8"/>
                </a:solidFill>
                <a:latin typeface="Cooper BT Light"/>
                <a:ea typeface="Cooper BT Light"/>
                <a:cs typeface="Cooper BT Light"/>
                <a:sym typeface="Cooper BT Light"/>
              </a:rPr>
              <a:t>03</a:t>
            </a:r>
          </a:p>
        </p:txBody>
      </p:sp>
      <p:sp>
        <p:nvSpPr>
          <p:cNvPr id="12" name="TextBox 12"/>
          <p:cNvSpPr txBox="1"/>
          <p:nvPr/>
        </p:nvSpPr>
        <p:spPr>
          <a:xfrm>
            <a:off x="1567197" y="6790204"/>
            <a:ext cx="1266750" cy="495366"/>
          </a:xfrm>
          <a:prstGeom prst="rect">
            <a:avLst/>
          </a:prstGeom>
        </p:spPr>
        <p:txBody>
          <a:bodyPr lIns="0" tIns="0" rIns="0" bIns="0" rtlCol="0" anchor="t">
            <a:spAutoFit/>
          </a:bodyPr>
          <a:lstStyle/>
          <a:p>
            <a:pPr algn="ctr">
              <a:lnSpc>
                <a:spcPts val="3840"/>
              </a:lnSpc>
            </a:pPr>
            <a:r>
              <a:rPr lang="en-US" sz="3200">
                <a:solidFill>
                  <a:srgbClr val="2544D8"/>
                </a:solidFill>
                <a:latin typeface="Cooper BT Light"/>
                <a:ea typeface="Cooper BT Light"/>
                <a:cs typeface="Cooper BT Light"/>
                <a:sym typeface="Cooper BT Light"/>
              </a:rPr>
              <a:t>02</a:t>
            </a:r>
          </a:p>
        </p:txBody>
      </p:sp>
      <p:sp>
        <p:nvSpPr>
          <p:cNvPr id="13" name="TextBox 13"/>
          <p:cNvSpPr txBox="1"/>
          <p:nvPr/>
        </p:nvSpPr>
        <p:spPr>
          <a:xfrm>
            <a:off x="9272497" y="6790204"/>
            <a:ext cx="1266750" cy="495366"/>
          </a:xfrm>
          <a:prstGeom prst="rect">
            <a:avLst/>
          </a:prstGeom>
        </p:spPr>
        <p:txBody>
          <a:bodyPr lIns="0" tIns="0" rIns="0" bIns="0" rtlCol="0" anchor="t">
            <a:spAutoFit/>
          </a:bodyPr>
          <a:lstStyle/>
          <a:p>
            <a:pPr algn="ctr">
              <a:lnSpc>
                <a:spcPts val="3840"/>
              </a:lnSpc>
            </a:pPr>
            <a:r>
              <a:rPr lang="en-US" sz="3200">
                <a:solidFill>
                  <a:srgbClr val="2544D8"/>
                </a:solidFill>
                <a:latin typeface="Cooper BT Light"/>
                <a:ea typeface="Cooper BT Light"/>
                <a:cs typeface="Cooper BT Light"/>
                <a:sym typeface="Cooper BT Light"/>
              </a:rPr>
              <a:t>04</a:t>
            </a:r>
          </a:p>
        </p:txBody>
      </p:sp>
      <p:sp>
        <p:nvSpPr>
          <p:cNvPr id="14" name="TextBox 14"/>
          <p:cNvSpPr txBox="1"/>
          <p:nvPr/>
        </p:nvSpPr>
        <p:spPr>
          <a:xfrm>
            <a:off x="3087353" y="3171275"/>
            <a:ext cx="5928150" cy="469458"/>
          </a:xfrm>
          <a:prstGeom prst="rect">
            <a:avLst/>
          </a:prstGeom>
        </p:spPr>
        <p:txBody>
          <a:bodyPr lIns="0" tIns="0" rIns="0" bIns="0" rtlCol="0" anchor="t">
            <a:spAutoFit/>
          </a:bodyPr>
          <a:lstStyle/>
          <a:p>
            <a:pPr algn="l">
              <a:lnSpc>
                <a:spcPts val="3863"/>
              </a:lnSpc>
            </a:pPr>
            <a:r>
              <a:rPr lang="en-US" sz="2799" b="1">
                <a:solidFill>
                  <a:srgbClr val="325D79"/>
                </a:solidFill>
                <a:latin typeface="Nunito Bold"/>
                <a:ea typeface="Nunito Bold"/>
                <a:cs typeface="Nunito Bold"/>
                <a:sym typeface="Nunito Bold"/>
              </a:rPr>
              <a:t>Real-World Data</a:t>
            </a:r>
          </a:p>
        </p:txBody>
      </p:sp>
      <p:sp>
        <p:nvSpPr>
          <p:cNvPr id="15" name="TextBox 15"/>
          <p:cNvSpPr txBox="1"/>
          <p:nvPr/>
        </p:nvSpPr>
        <p:spPr>
          <a:xfrm>
            <a:off x="3087353" y="6330263"/>
            <a:ext cx="5928150" cy="469458"/>
          </a:xfrm>
          <a:prstGeom prst="rect">
            <a:avLst/>
          </a:prstGeom>
        </p:spPr>
        <p:txBody>
          <a:bodyPr lIns="0" tIns="0" rIns="0" bIns="0" rtlCol="0" anchor="t">
            <a:spAutoFit/>
          </a:bodyPr>
          <a:lstStyle/>
          <a:p>
            <a:pPr algn="l">
              <a:lnSpc>
                <a:spcPts val="3863"/>
              </a:lnSpc>
            </a:pPr>
            <a:r>
              <a:rPr lang="en-US" sz="2799" b="1">
                <a:solidFill>
                  <a:srgbClr val="325D79"/>
                </a:solidFill>
                <a:latin typeface="Nunito Bold"/>
                <a:ea typeface="Nunito Bold"/>
                <a:cs typeface="Nunito Bold"/>
                <a:sym typeface="Nunito Bold"/>
              </a:rPr>
              <a:t>Accessible Users</a:t>
            </a:r>
          </a:p>
        </p:txBody>
      </p:sp>
      <p:sp>
        <p:nvSpPr>
          <p:cNvPr id="16" name="TextBox 16"/>
          <p:cNvSpPr txBox="1"/>
          <p:nvPr/>
        </p:nvSpPr>
        <p:spPr>
          <a:xfrm>
            <a:off x="10792653" y="3171275"/>
            <a:ext cx="5928150" cy="469458"/>
          </a:xfrm>
          <a:prstGeom prst="rect">
            <a:avLst/>
          </a:prstGeom>
        </p:spPr>
        <p:txBody>
          <a:bodyPr lIns="0" tIns="0" rIns="0" bIns="0" rtlCol="0" anchor="t">
            <a:spAutoFit/>
          </a:bodyPr>
          <a:lstStyle/>
          <a:p>
            <a:pPr algn="l">
              <a:lnSpc>
                <a:spcPts val="3863"/>
              </a:lnSpc>
            </a:pPr>
            <a:r>
              <a:rPr lang="en-US" sz="2799" b="1">
                <a:solidFill>
                  <a:srgbClr val="325D79"/>
                </a:solidFill>
                <a:latin typeface="Nunito Bold"/>
                <a:ea typeface="Nunito Bold"/>
                <a:cs typeface="Nunito Bold"/>
                <a:sym typeface="Nunito Bold"/>
              </a:rPr>
              <a:t>Early Self-Assessment </a:t>
            </a:r>
          </a:p>
        </p:txBody>
      </p:sp>
      <p:sp>
        <p:nvSpPr>
          <p:cNvPr id="17" name="TextBox 17"/>
          <p:cNvSpPr txBox="1"/>
          <p:nvPr/>
        </p:nvSpPr>
        <p:spPr>
          <a:xfrm>
            <a:off x="10792653" y="6330271"/>
            <a:ext cx="5928150" cy="469458"/>
          </a:xfrm>
          <a:prstGeom prst="rect">
            <a:avLst/>
          </a:prstGeom>
        </p:spPr>
        <p:txBody>
          <a:bodyPr lIns="0" tIns="0" rIns="0" bIns="0" rtlCol="0" anchor="t">
            <a:spAutoFit/>
          </a:bodyPr>
          <a:lstStyle/>
          <a:p>
            <a:pPr algn="l">
              <a:lnSpc>
                <a:spcPts val="3863"/>
              </a:lnSpc>
            </a:pPr>
            <a:r>
              <a:rPr lang="en-US" sz="2799" b="1">
                <a:solidFill>
                  <a:srgbClr val="325D79"/>
                </a:solidFill>
                <a:latin typeface="Nunito Bold"/>
                <a:ea typeface="Nunito Bold"/>
                <a:cs typeface="Nunito Bold"/>
                <a:sym typeface="Nunito Bold"/>
              </a:rPr>
              <a:t>Clinical Confirmation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DEEF3"/>
        </a:solidFill>
        <a:effectLst/>
      </p:bgPr>
    </p:bg>
    <p:spTree>
      <p:nvGrpSpPr>
        <p:cNvPr id="1" name=""/>
        <p:cNvGrpSpPr/>
        <p:nvPr/>
      </p:nvGrpSpPr>
      <p:grpSpPr>
        <a:xfrm>
          <a:off x="0" y="0"/>
          <a:ext cx="0" cy="0"/>
          <a:chOff x="0" y="0"/>
          <a:chExt cx="0" cy="0"/>
        </a:xfrm>
      </p:grpSpPr>
      <p:sp>
        <p:nvSpPr>
          <p:cNvPr id="2" name="Freeform 2"/>
          <p:cNvSpPr/>
          <p:nvPr/>
        </p:nvSpPr>
        <p:spPr>
          <a:xfrm>
            <a:off x="-9525" y="-9525"/>
            <a:ext cx="18307040" cy="10306032"/>
          </a:xfrm>
          <a:custGeom>
            <a:avLst/>
            <a:gdLst/>
            <a:ahLst/>
            <a:cxnLst/>
            <a:rect l="l" t="t" r="r" b="b"/>
            <a:pathLst>
              <a:path w="18307040" h="10306032">
                <a:moveTo>
                  <a:pt x="0" y="0"/>
                </a:moveTo>
                <a:lnTo>
                  <a:pt x="18307040" y="0"/>
                </a:lnTo>
                <a:lnTo>
                  <a:pt x="18307040" y="10306032"/>
                </a:lnTo>
                <a:lnTo>
                  <a:pt x="0" y="1030603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CA"/>
          </a:p>
        </p:txBody>
      </p:sp>
      <p:grpSp>
        <p:nvGrpSpPr>
          <p:cNvPr id="3" name="Group 3"/>
          <p:cNvGrpSpPr/>
          <p:nvPr/>
        </p:nvGrpSpPr>
        <p:grpSpPr>
          <a:xfrm>
            <a:off x="17127268" y="1421082"/>
            <a:ext cx="126358" cy="83276"/>
            <a:chOff x="0" y="0"/>
            <a:chExt cx="168477" cy="111035"/>
          </a:xfrm>
        </p:grpSpPr>
        <p:sp>
          <p:nvSpPr>
            <p:cNvPr id="4" name="Freeform 4"/>
            <p:cNvSpPr/>
            <p:nvPr/>
          </p:nvSpPr>
          <p:spPr>
            <a:xfrm>
              <a:off x="0" y="0"/>
              <a:ext cx="168529" cy="110998"/>
            </a:xfrm>
            <a:custGeom>
              <a:avLst/>
              <a:gdLst/>
              <a:ahLst/>
              <a:cxnLst/>
              <a:rect l="l" t="t" r="r" b="b"/>
              <a:pathLst>
                <a:path w="168529" h="110998">
                  <a:moveTo>
                    <a:pt x="0" y="0"/>
                  </a:moveTo>
                  <a:lnTo>
                    <a:pt x="168529" y="0"/>
                  </a:lnTo>
                  <a:lnTo>
                    <a:pt x="168529" y="110998"/>
                  </a:lnTo>
                  <a:lnTo>
                    <a:pt x="0" y="110998"/>
                  </a:lnTo>
                  <a:lnTo>
                    <a:pt x="0" y="0"/>
                  </a:lnTo>
                  <a:close/>
                </a:path>
              </a:pathLst>
            </a:custGeom>
            <a:solidFill>
              <a:srgbClr val="2544D8"/>
            </a:solidFill>
          </p:spPr>
          <p:txBody>
            <a:bodyPr/>
            <a:lstStyle/>
            <a:p>
              <a:endParaRPr lang="en-CA"/>
            </a:p>
          </p:txBody>
        </p:sp>
      </p:grpSp>
      <p:grpSp>
        <p:nvGrpSpPr>
          <p:cNvPr id="5" name="Group 5"/>
          <p:cNvGrpSpPr/>
          <p:nvPr/>
        </p:nvGrpSpPr>
        <p:grpSpPr>
          <a:xfrm>
            <a:off x="17951902" y="1374372"/>
            <a:ext cx="126862" cy="176744"/>
            <a:chOff x="0" y="0"/>
            <a:chExt cx="169149" cy="235659"/>
          </a:xfrm>
        </p:grpSpPr>
        <p:sp>
          <p:nvSpPr>
            <p:cNvPr id="6" name="Freeform 6"/>
            <p:cNvSpPr/>
            <p:nvPr/>
          </p:nvSpPr>
          <p:spPr>
            <a:xfrm>
              <a:off x="0" y="0"/>
              <a:ext cx="169164" cy="235712"/>
            </a:xfrm>
            <a:custGeom>
              <a:avLst/>
              <a:gdLst/>
              <a:ahLst/>
              <a:cxnLst/>
              <a:rect l="l" t="t" r="r" b="b"/>
              <a:pathLst>
                <a:path w="169164" h="235712">
                  <a:moveTo>
                    <a:pt x="0" y="0"/>
                  </a:moveTo>
                  <a:lnTo>
                    <a:pt x="169164" y="0"/>
                  </a:lnTo>
                  <a:lnTo>
                    <a:pt x="169164" y="235712"/>
                  </a:lnTo>
                  <a:lnTo>
                    <a:pt x="0" y="235712"/>
                  </a:lnTo>
                  <a:lnTo>
                    <a:pt x="0" y="0"/>
                  </a:lnTo>
                  <a:close/>
                </a:path>
              </a:pathLst>
            </a:custGeom>
            <a:solidFill>
              <a:srgbClr val="2544D8"/>
            </a:solidFill>
          </p:spPr>
          <p:txBody>
            <a:bodyPr/>
            <a:lstStyle/>
            <a:p>
              <a:endParaRPr lang="en-CA"/>
            </a:p>
          </p:txBody>
        </p:sp>
      </p:grpSp>
      <p:grpSp>
        <p:nvGrpSpPr>
          <p:cNvPr id="7" name="Group 7"/>
          <p:cNvGrpSpPr/>
          <p:nvPr/>
        </p:nvGrpSpPr>
        <p:grpSpPr>
          <a:xfrm>
            <a:off x="17742654" y="1402016"/>
            <a:ext cx="126358" cy="121458"/>
            <a:chOff x="0" y="0"/>
            <a:chExt cx="168477" cy="161944"/>
          </a:xfrm>
        </p:grpSpPr>
        <p:sp>
          <p:nvSpPr>
            <p:cNvPr id="8" name="Freeform 8"/>
            <p:cNvSpPr/>
            <p:nvPr/>
          </p:nvSpPr>
          <p:spPr>
            <a:xfrm>
              <a:off x="0" y="0"/>
              <a:ext cx="168529" cy="161925"/>
            </a:xfrm>
            <a:custGeom>
              <a:avLst/>
              <a:gdLst/>
              <a:ahLst/>
              <a:cxnLst/>
              <a:rect l="l" t="t" r="r" b="b"/>
              <a:pathLst>
                <a:path w="168529" h="161925">
                  <a:moveTo>
                    <a:pt x="0" y="0"/>
                  </a:moveTo>
                  <a:lnTo>
                    <a:pt x="168529" y="0"/>
                  </a:lnTo>
                  <a:lnTo>
                    <a:pt x="168529" y="161925"/>
                  </a:lnTo>
                  <a:lnTo>
                    <a:pt x="0" y="161925"/>
                  </a:lnTo>
                  <a:lnTo>
                    <a:pt x="0" y="0"/>
                  </a:lnTo>
                  <a:close/>
                </a:path>
              </a:pathLst>
            </a:custGeom>
            <a:solidFill>
              <a:srgbClr val="2544D8"/>
            </a:solidFill>
          </p:spPr>
          <p:txBody>
            <a:bodyPr/>
            <a:lstStyle/>
            <a:p>
              <a:endParaRPr lang="en-CA"/>
            </a:p>
          </p:txBody>
        </p:sp>
      </p:grpSp>
      <p:grpSp>
        <p:nvGrpSpPr>
          <p:cNvPr id="9" name="Group 9"/>
          <p:cNvGrpSpPr/>
          <p:nvPr/>
        </p:nvGrpSpPr>
        <p:grpSpPr>
          <a:xfrm>
            <a:off x="18161656" y="1389230"/>
            <a:ext cx="126358" cy="147028"/>
            <a:chOff x="0" y="0"/>
            <a:chExt cx="168477" cy="196037"/>
          </a:xfrm>
        </p:grpSpPr>
        <p:sp>
          <p:nvSpPr>
            <p:cNvPr id="10" name="Freeform 10"/>
            <p:cNvSpPr/>
            <p:nvPr/>
          </p:nvSpPr>
          <p:spPr>
            <a:xfrm>
              <a:off x="0" y="0"/>
              <a:ext cx="168529" cy="196088"/>
            </a:xfrm>
            <a:custGeom>
              <a:avLst/>
              <a:gdLst/>
              <a:ahLst/>
              <a:cxnLst/>
              <a:rect l="l" t="t" r="r" b="b"/>
              <a:pathLst>
                <a:path w="168529" h="196088">
                  <a:moveTo>
                    <a:pt x="0" y="0"/>
                  </a:moveTo>
                  <a:lnTo>
                    <a:pt x="168529" y="0"/>
                  </a:lnTo>
                  <a:lnTo>
                    <a:pt x="168529" y="196088"/>
                  </a:lnTo>
                  <a:lnTo>
                    <a:pt x="0" y="196088"/>
                  </a:lnTo>
                  <a:lnTo>
                    <a:pt x="0" y="0"/>
                  </a:lnTo>
                  <a:close/>
                </a:path>
              </a:pathLst>
            </a:custGeom>
            <a:solidFill>
              <a:srgbClr val="2544D8"/>
            </a:solidFill>
          </p:spPr>
          <p:txBody>
            <a:bodyPr/>
            <a:lstStyle/>
            <a:p>
              <a:endParaRPr lang="en-CA"/>
            </a:p>
          </p:txBody>
        </p:sp>
      </p:grpSp>
      <p:grpSp>
        <p:nvGrpSpPr>
          <p:cNvPr id="11" name="Group 11"/>
          <p:cNvGrpSpPr/>
          <p:nvPr/>
        </p:nvGrpSpPr>
        <p:grpSpPr>
          <a:xfrm>
            <a:off x="17532900" y="1313730"/>
            <a:ext cx="126358" cy="298028"/>
            <a:chOff x="0" y="0"/>
            <a:chExt cx="168477" cy="397371"/>
          </a:xfrm>
        </p:grpSpPr>
        <p:sp>
          <p:nvSpPr>
            <p:cNvPr id="12" name="Freeform 12"/>
            <p:cNvSpPr/>
            <p:nvPr/>
          </p:nvSpPr>
          <p:spPr>
            <a:xfrm>
              <a:off x="0" y="0"/>
              <a:ext cx="168529" cy="397383"/>
            </a:xfrm>
            <a:custGeom>
              <a:avLst/>
              <a:gdLst/>
              <a:ahLst/>
              <a:cxnLst/>
              <a:rect l="l" t="t" r="r" b="b"/>
              <a:pathLst>
                <a:path w="168529" h="397383">
                  <a:moveTo>
                    <a:pt x="0" y="0"/>
                  </a:moveTo>
                  <a:lnTo>
                    <a:pt x="168529" y="0"/>
                  </a:lnTo>
                  <a:lnTo>
                    <a:pt x="168529" y="397383"/>
                  </a:lnTo>
                  <a:lnTo>
                    <a:pt x="0" y="397383"/>
                  </a:lnTo>
                  <a:lnTo>
                    <a:pt x="0" y="0"/>
                  </a:lnTo>
                  <a:close/>
                </a:path>
              </a:pathLst>
            </a:custGeom>
            <a:solidFill>
              <a:srgbClr val="2544D8"/>
            </a:solidFill>
          </p:spPr>
          <p:txBody>
            <a:bodyPr/>
            <a:lstStyle/>
            <a:p>
              <a:endParaRPr lang="en-CA"/>
            </a:p>
          </p:txBody>
        </p:sp>
      </p:grpSp>
      <p:grpSp>
        <p:nvGrpSpPr>
          <p:cNvPr id="13" name="Group 13"/>
          <p:cNvGrpSpPr/>
          <p:nvPr/>
        </p:nvGrpSpPr>
        <p:grpSpPr>
          <a:xfrm>
            <a:off x="1048242" y="1361852"/>
            <a:ext cx="126358" cy="201796"/>
            <a:chOff x="0" y="0"/>
            <a:chExt cx="168477" cy="269061"/>
          </a:xfrm>
        </p:grpSpPr>
        <p:sp>
          <p:nvSpPr>
            <p:cNvPr id="14" name="Freeform 14"/>
            <p:cNvSpPr/>
            <p:nvPr/>
          </p:nvSpPr>
          <p:spPr>
            <a:xfrm>
              <a:off x="0" y="0"/>
              <a:ext cx="168529" cy="269113"/>
            </a:xfrm>
            <a:custGeom>
              <a:avLst/>
              <a:gdLst/>
              <a:ahLst/>
              <a:cxnLst/>
              <a:rect l="l" t="t" r="r" b="b"/>
              <a:pathLst>
                <a:path w="168529" h="269113">
                  <a:moveTo>
                    <a:pt x="0" y="0"/>
                  </a:moveTo>
                  <a:lnTo>
                    <a:pt x="168529" y="0"/>
                  </a:lnTo>
                  <a:lnTo>
                    <a:pt x="168529" y="269113"/>
                  </a:lnTo>
                  <a:lnTo>
                    <a:pt x="0" y="269113"/>
                  </a:lnTo>
                  <a:lnTo>
                    <a:pt x="0" y="0"/>
                  </a:lnTo>
                  <a:close/>
                </a:path>
              </a:pathLst>
            </a:custGeom>
            <a:solidFill>
              <a:srgbClr val="2544D8"/>
            </a:solidFill>
          </p:spPr>
          <p:txBody>
            <a:bodyPr/>
            <a:lstStyle/>
            <a:p>
              <a:endParaRPr lang="en-CA"/>
            </a:p>
          </p:txBody>
        </p:sp>
      </p:grpSp>
      <p:grpSp>
        <p:nvGrpSpPr>
          <p:cNvPr id="15" name="Group 15"/>
          <p:cNvGrpSpPr/>
          <p:nvPr/>
        </p:nvGrpSpPr>
        <p:grpSpPr>
          <a:xfrm>
            <a:off x="628734" y="1396838"/>
            <a:ext cx="126358" cy="131824"/>
            <a:chOff x="0" y="0"/>
            <a:chExt cx="168477" cy="175765"/>
          </a:xfrm>
        </p:grpSpPr>
        <p:sp>
          <p:nvSpPr>
            <p:cNvPr id="16" name="Freeform 16"/>
            <p:cNvSpPr/>
            <p:nvPr/>
          </p:nvSpPr>
          <p:spPr>
            <a:xfrm>
              <a:off x="0" y="0"/>
              <a:ext cx="168529" cy="175768"/>
            </a:xfrm>
            <a:custGeom>
              <a:avLst/>
              <a:gdLst/>
              <a:ahLst/>
              <a:cxnLst/>
              <a:rect l="l" t="t" r="r" b="b"/>
              <a:pathLst>
                <a:path w="168529" h="175768">
                  <a:moveTo>
                    <a:pt x="0" y="0"/>
                  </a:moveTo>
                  <a:lnTo>
                    <a:pt x="168529" y="0"/>
                  </a:lnTo>
                  <a:lnTo>
                    <a:pt x="168529" y="175768"/>
                  </a:lnTo>
                  <a:lnTo>
                    <a:pt x="0" y="175768"/>
                  </a:lnTo>
                  <a:lnTo>
                    <a:pt x="0" y="0"/>
                  </a:lnTo>
                  <a:close/>
                </a:path>
              </a:pathLst>
            </a:custGeom>
            <a:solidFill>
              <a:srgbClr val="2544D8"/>
            </a:solidFill>
          </p:spPr>
          <p:txBody>
            <a:bodyPr/>
            <a:lstStyle/>
            <a:p>
              <a:endParaRPr lang="en-CA"/>
            </a:p>
          </p:txBody>
        </p:sp>
      </p:grpSp>
      <p:grpSp>
        <p:nvGrpSpPr>
          <p:cNvPr id="17" name="Group 17"/>
          <p:cNvGrpSpPr/>
          <p:nvPr/>
        </p:nvGrpSpPr>
        <p:grpSpPr>
          <a:xfrm>
            <a:off x="209226" y="1396924"/>
            <a:ext cx="126862" cy="131650"/>
            <a:chOff x="0" y="0"/>
            <a:chExt cx="169149" cy="175533"/>
          </a:xfrm>
        </p:grpSpPr>
        <p:sp>
          <p:nvSpPr>
            <p:cNvPr id="18" name="Freeform 18"/>
            <p:cNvSpPr/>
            <p:nvPr/>
          </p:nvSpPr>
          <p:spPr>
            <a:xfrm>
              <a:off x="0" y="0"/>
              <a:ext cx="169164" cy="175514"/>
            </a:xfrm>
            <a:custGeom>
              <a:avLst/>
              <a:gdLst/>
              <a:ahLst/>
              <a:cxnLst/>
              <a:rect l="l" t="t" r="r" b="b"/>
              <a:pathLst>
                <a:path w="169164" h="175514">
                  <a:moveTo>
                    <a:pt x="0" y="0"/>
                  </a:moveTo>
                  <a:lnTo>
                    <a:pt x="169164" y="0"/>
                  </a:lnTo>
                  <a:lnTo>
                    <a:pt x="169164" y="175514"/>
                  </a:lnTo>
                  <a:lnTo>
                    <a:pt x="0" y="175514"/>
                  </a:lnTo>
                  <a:lnTo>
                    <a:pt x="0" y="0"/>
                  </a:lnTo>
                  <a:close/>
                </a:path>
              </a:pathLst>
            </a:custGeom>
            <a:solidFill>
              <a:srgbClr val="2544D8"/>
            </a:solidFill>
          </p:spPr>
          <p:txBody>
            <a:bodyPr/>
            <a:lstStyle/>
            <a:p>
              <a:endParaRPr lang="en-CA"/>
            </a:p>
          </p:txBody>
        </p:sp>
      </p:grpSp>
      <p:grpSp>
        <p:nvGrpSpPr>
          <p:cNvPr id="19" name="Group 19"/>
          <p:cNvGrpSpPr/>
          <p:nvPr/>
        </p:nvGrpSpPr>
        <p:grpSpPr>
          <a:xfrm>
            <a:off x="418980" y="1352696"/>
            <a:ext cx="126358" cy="220108"/>
            <a:chOff x="0" y="0"/>
            <a:chExt cx="168477" cy="293477"/>
          </a:xfrm>
        </p:grpSpPr>
        <p:sp>
          <p:nvSpPr>
            <p:cNvPr id="20" name="Freeform 20"/>
            <p:cNvSpPr/>
            <p:nvPr/>
          </p:nvSpPr>
          <p:spPr>
            <a:xfrm>
              <a:off x="0" y="0"/>
              <a:ext cx="168529" cy="293497"/>
            </a:xfrm>
            <a:custGeom>
              <a:avLst/>
              <a:gdLst/>
              <a:ahLst/>
              <a:cxnLst/>
              <a:rect l="l" t="t" r="r" b="b"/>
              <a:pathLst>
                <a:path w="168529" h="293497">
                  <a:moveTo>
                    <a:pt x="0" y="0"/>
                  </a:moveTo>
                  <a:lnTo>
                    <a:pt x="168529" y="0"/>
                  </a:lnTo>
                  <a:lnTo>
                    <a:pt x="168529" y="293497"/>
                  </a:lnTo>
                  <a:lnTo>
                    <a:pt x="0" y="293497"/>
                  </a:lnTo>
                  <a:lnTo>
                    <a:pt x="0" y="0"/>
                  </a:lnTo>
                  <a:close/>
                </a:path>
              </a:pathLst>
            </a:custGeom>
            <a:solidFill>
              <a:srgbClr val="2544D8"/>
            </a:solidFill>
          </p:spPr>
          <p:txBody>
            <a:bodyPr/>
            <a:lstStyle/>
            <a:p>
              <a:endParaRPr lang="en-CA"/>
            </a:p>
          </p:txBody>
        </p:sp>
      </p:grpSp>
      <p:grpSp>
        <p:nvGrpSpPr>
          <p:cNvPr id="21" name="Group 21"/>
          <p:cNvGrpSpPr/>
          <p:nvPr/>
        </p:nvGrpSpPr>
        <p:grpSpPr>
          <a:xfrm>
            <a:off x="17323146" y="1436656"/>
            <a:ext cx="126358" cy="52176"/>
            <a:chOff x="0" y="0"/>
            <a:chExt cx="168477" cy="69568"/>
          </a:xfrm>
        </p:grpSpPr>
        <p:sp>
          <p:nvSpPr>
            <p:cNvPr id="22" name="Freeform 22"/>
            <p:cNvSpPr/>
            <p:nvPr/>
          </p:nvSpPr>
          <p:spPr>
            <a:xfrm>
              <a:off x="0" y="0"/>
              <a:ext cx="168529" cy="69596"/>
            </a:xfrm>
            <a:custGeom>
              <a:avLst/>
              <a:gdLst/>
              <a:ahLst/>
              <a:cxnLst/>
              <a:rect l="l" t="t" r="r" b="b"/>
              <a:pathLst>
                <a:path w="168529" h="69596">
                  <a:moveTo>
                    <a:pt x="0" y="0"/>
                  </a:moveTo>
                  <a:lnTo>
                    <a:pt x="168529" y="0"/>
                  </a:lnTo>
                  <a:lnTo>
                    <a:pt x="168529" y="69596"/>
                  </a:lnTo>
                  <a:lnTo>
                    <a:pt x="0" y="69596"/>
                  </a:lnTo>
                  <a:lnTo>
                    <a:pt x="0" y="0"/>
                  </a:lnTo>
                  <a:close/>
                </a:path>
              </a:pathLst>
            </a:custGeom>
            <a:solidFill>
              <a:srgbClr val="2544D8"/>
            </a:solidFill>
          </p:spPr>
          <p:txBody>
            <a:bodyPr/>
            <a:lstStyle/>
            <a:p>
              <a:endParaRPr lang="en-CA"/>
            </a:p>
          </p:txBody>
        </p:sp>
      </p:grpSp>
      <p:grpSp>
        <p:nvGrpSpPr>
          <p:cNvPr id="23" name="Group 23"/>
          <p:cNvGrpSpPr/>
          <p:nvPr/>
        </p:nvGrpSpPr>
        <p:grpSpPr>
          <a:xfrm>
            <a:off x="838488" y="1441844"/>
            <a:ext cx="126358" cy="41810"/>
            <a:chOff x="0" y="0"/>
            <a:chExt cx="168477" cy="55747"/>
          </a:xfrm>
        </p:grpSpPr>
        <p:sp>
          <p:nvSpPr>
            <p:cNvPr id="24" name="Freeform 24"/>
            <p:cNvSpPr/>
            <p:nvPr/>
          </p:nvSpPr>
          <p:spPr>
            <a:xfrm>
              <a:off x="0" y="0"/>
              <a:ext cx="168529" cy="55753"/>
            </a:xfrm>
            <a:custGeom>
              <a:avLst/>
              <a:gdLst/>
              <a:ahLst/>
              <a:cxnLst/>
              <a:rect l="l" t="t" r="r" b="b"/>
              <a:pathLst>
                <a:path w="168529" h="55753">
                  <a:moveTo>
                    <a:pt x="0" y="0"/>
                  </a:moveTo>
                  <a:lnTo>
                    <a:pt x="168529" y="0"/>
                  </a:lnTo>
                  <a:lnTo>
                    <a:pt x="168529" y="55753"/>
                  </a:lnTo>
                  <a:lnTo>
                    <a:pt x="0" y="55753"/>
                  </a:lnTo>
                  <a:lnTo>
                    <a:pt x="0" y="0"/>
                  </a:lnTo>
                  <a:close/>
                </a:path>
              </a:pathLst>
            </a:custGeom>
            <a:solidFill>
              <a:srgbClr val="2544D8"/>
            </a:solidFill>
          </p:spPr>
          <p:txBody>
            <a:bodyPr/>
            <a:lstStyle/>
            <a:p>
              <a:endParaRPr lang="en-CA"/>
            </a:p>
          </p:txBody>
        </p:sp>
      </p:grpSp>
      <p:grpSp>
        <p:nvGrpSpPr>
          <p:cNvPr id="25" name="Group 25"/>
          <p:cNvGrpSpPr/>
          <p:nvPr/>
        </p:nvGrpSpPr>
        <p:grpSpPr>
          <a:xfrm>
            <a:off x="-22" y="1299136"/>
            <a:ext cx="126358" cy="327226"/>
            <a:chOff x="0" y="0"/>
            <a:chExt cx="168477" cy="436301"/>
          </a:xfrm>
        </p:grpSpPr>
        <p:sp>
          <p:nvSpPr>
            <p:cNvPr id="26" name="Freeform 26"/>
            <p:cNvSpPr/>
            <p:nvPr/>
          </p:nvSpPr>
          <p:spPr>
            <a:xfrm>
              <a:off x="0" y="0"/>
              <a:ext cx="168529" cy="436245"/>
            </a:xfrm>
            <a:custGeom>
              <a:avLst/>
              <a:gdLst/>
              <a:ahLst/>
              <a:cxnLst/>
              <a:rect l="l" t="t" r="r" b="b"/>
              <a:pathLst>
                <a:path w="168529" h="436245">
                  <a:moveTo>
                    <a:pt x="0" y="0"/>
                  </a:moveTo>
                  <a:lnTo>
                    <a:pt x="168529" y="0"/>
                  </a:lnTo>
                  <a:lnTo>
                    <a:pt x="168529" y="436245"/>
                  </a:lnTo>
                  <a:lnTo>
                    <a:pt x="0" y="436245"/>
                  </a:lnTo>
                  <a:lnTo>
                    <a:pt x="0" y="0"/>
                  </a:lnTo>
                  <a:close/>
                </a:path>
              </a:pathLst>
            </a:custGeom>
            <a:solidFill>
              <a:srgbClr val="2544D8"/>
            </a:solidFill>
          </p:spPr>
          <p:txBody>
            <a:bodyPr/>
            <a:lstStyle/>
            <a:p>
              <a:endParaRPr lang="en-CA"/>
            </a:p>
          </p:txBody>
        </p:sp>
      </p:grpSp>
      <p:sp>
        <p:nvSpPr>
          <p:cNvPr id="27" name="TextBox 27"/>
          <p:cNvSpPr txBox="1"/>
          <p:nvPr/>
        </p:nvSpPr>
        <p:spPr>
          <a:xfrm>
            <a:off x="1531425" y="971950"/>
            <a:ext cx="15225150" cy="857250"/>
          </a:xfrm>
          <a:prstGeom prst="rect">
            <a:avLst/>
          </a:prstGeom>
        </p:spPr>
        <p:txBody>
          <a:bodyPr lIns="0" tIns="0" rIns="0" bIns="0" rtlCol="0" anchor="t">
            <a:spAutoFit/>
          </a:bodyPr>
          <a:lstStyle/>
          <a:p>
            <a:pPr algn="ctr">
              <a:lnSpc>
                <a:spcPts val="6719"/>
              </a:lnSpc>
            </a:pPr>
            <a:r>
              <a:rPr lang="en-US" sz="5599">
                <a:solidFill>
                  <a:srgbClr val="2544D8"/>
                </a:solidFill>
                <a:latin typeface="Cooper BT Light"/>
                <a:ea typeface="Cooper BT Light"/>
                <a:cs typeface="Cooper BT Light"/>
                <a:sym typeface="Cooper BT Light"/>
              </a:rPr>
              <a:t>Business Scenario</a:t>
            </a:r>
          </a:p>
        </p:txBody>
      </p:sp>
      <p:sp>
        <p:nvSpPr>
          <p:cNvPr id="28" name="TextBox 28"/>
          <p:cNvSpPr txBox="1"/>
          <p:nvPr/>
        </p:nvSpPr>
        <p:spPr>
          <a:xfrm>
            <a:off x="1544175" y="2242900"/>
            <a:ext cx="15225150" cy="1498291"/>
          </a:xfrm>
          <a:prstGeom prst="rect">
            <a:avLst/>
          </a:prstGeom>
        </p:spPr>
        <p:txBody>
          <a:bodyPr lIns="0" tIns="0" rIns="0" bIns="0" rtlCol="0" anchor="t">
            <a:spAutoFit/>
          </a:bodyPr>
          <a:lstStyle/>
          <a:p>
            <a:pPr algn="just">
              <a:lnSpc>
                <a:spcPts val="3863"/>
              </a:lnSpc>
            </a:pPr>
            <a:r>
              <a:rPr lang="en-US" sz="2799">
                <a:solidFill>
                  <a:srgbClr val="3F4850"/>
                </a:solidFill>
                <a:latin typeface="Alegreya Sans"/>
                <a:ea typeface="Alegreya Sans"/>
                <a:cs typeface="Alegreya Sans"/>
                <a:sym typeface="Alegreya Sans"/>
              </a:rPr>
              <a:t>Traditional diagnostic methods often rely on expensive imaging technologies and expert pathologists, which may not be scalable or accessible for preliminary screening. This leads to delayed diagnoses, increased treatment costs, and worsened patient outcomes. </a:t>
            </a:r>
          </a:p>
        </p:txBody>
      </p:sp>
      <p:sp>
        <p:nvSpPr>
          <p:cNvPr id="29" name="TextBox 29"/>
          <p:cNvSpPr txBox="1"/>
          <p:nvPr/>
        </p:nvSpPr>
        <p:spPr>
          <a:xfrm>
            <a:off x="1544175" y="5303625"/>
            <a:ext cx="15225150" cy="536481"/>
          </a:xfrm>
          <a:prstGeom prst="rect">
            <a:avLst/>
          </a:prstGeom>
        </p:spPr>
        <p:txBody>
          <a:bodyPr lIns="0" tIns="0" rIns="0" bIns="0" rtlCol="0" anchor="t">
            <a:spAutoFit/>
          </a:bodyPr>
          <a:lstStyle/>
          <a:p>
            <a:pPr algn="ctr">
              <a:lnSpc>
                <a:spcPts val="4416"/>
              </a:lnSpc>
            </a:pPr>
            <a:r>
              <a:rPr lang="en-US" sz="3200">
                <a:solidFill>
                  <a:srgbClr val="2544D8"/>
                </a:solidFill>
                <a:latin typeface="Nunito"/>
                <a:ea typeface="Nunito"/>
                <a:cs typeface="Nunito"/>
                <a:sym typeface="Nunito"/>
              </a:rPr>
              <a:t>🚨The Core Business Problem🚨</a:t>
            </a:r>
          </a:p>
        </p:txBody>
      </p:sp>
      <p:sp>
        <p:nvSpPr>
          <p:cNvPr id="30" name="TextBox 30"/>
          <p:cNvSpPr txBox="1"/>
          <p:nvPr/>
        </p:nvSpPr>
        <p:spPr>
          <a:xfrm>
            <a:off x="1544175" y="5939527"/>
            <a:ext cx="15225150" cy="1598295"/>
          </a:xfrm>
          <a:prstGeom prst="rect">
            <a:avLst/>
          </a:prstGeom>
        </p:spPr>
        <p:txBody>
          <a:bodyPr lIns="0" tIns="0" rIns="0" bIns="0" rtlCol="0" anchor="t">
            <a:spAutoFit/>
          </a:bodyPr>
          <a:lstStyle/>
          <a:p>
            <a:pPr algn="ctr">
              <a:lnSpc>
                <a:spcPts val="4199"/>
              </a:lnSpc>
            </a:pPr>
            <a:r>
              <a:rPr lang="en-US" sz="2799" b="1" spc="41">
                <a:solidFill>
                  <a:srgbClr val="3F4850"/>
                </a:solidFill>
                <a:latin typeface="Alegreya Sans Bold"/>
                <a:ea typeface="Alegreya Sans Bold"/>
                <a:cs typeface="Alegreya Sans Bold"/>
                <a:sym typeface="Alegreya Sans Bold"/>
              </a:rPr>
              <a:t>How can we bridge this gap by developing a cost-effective, interpretable, and scalable AI model that enhances early-stage breast cancer detection, supports healthcare professionals, and expands access to underdiagnosed populations?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DEEF3"/>
        </a:solidFill>
        <a:effectLst/>
      </p:bgPr>
    </p:bg>
    <p:spTree>
      <p:nvGrpSpPr>
        <p:cNvPr id="1" name=""/>
        <p:cNvGrpSpPr/>
        <p:nvPr/>
      </p:nvGrpSpPr>
      <p:grpSpPr>
        <a:xfrm>
          <a:off x="0" y="0"/>
          <a:ext cx="0" cy="0"/>
          <a:chOff x="0" y="0"/>
          <a:chExt cx="0" cy="0"/>
        </a:xfrm>
      </p:grpSpPr>
      <p:sp>
        <p:nvSpPr>
          <p:cNvPr id="2" name="Freeform 2"/>
          <p:cNvSpPr/>
          <p:nvPr/>
        </p:nvSpPr>
        <p:spPr>
          <a:xfrm>
            <a:off x="-9525" y="-9525"/>
            <a:ext cx="18307040" cy="10306032"/>
          </a:xfrm>
          <a:custGeom>
            <a:avLst/>
            <a:gdLst/>
            <a:ahLst/>
            <a:cxnLst/>
            <a:rect l="l" t="t" r="r" b="b"/>
            <a:pathLst>
              <a:path w="18307040" h="10306032">
                <a:moveTo>
                  <a:pt x="0" y="0"/>
                </a:moveTo>
                <a:lnTo>
                  <a:pt x="18307040" y="0"/>
                </a:lnTo>
                <a:lnTo>
                  <a:pt x="18307040" y="10306032"/>
                </a:lnTo>
                <a:lnTo>
                  <a:pt x="0" y="1030603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CA"/>
          </a:p>
        </p:txBody>
      </p:sp>
      <p:sp>
        <p:nvSpPr>
          <p:cNvPr id="3" name="Freeform 3"/>
          <p:cNvSpPr/>
          <p:nvPr/>
        </p:nvSpPr>
        <p:spPr>
          <a:xfrm>
            <a:off x="244050" y="9834894"/>
            <a:ext cx="8840900" cy="452112"/>
          </a:xfrm>
          <a:custGeom>
            <a:avLst/>
            <a:gdLst/>
            <a:ahLst/>
            <a:cxnLst/>
            <a:rect l="l" t="t" r="r" b="b"/>
            <a:pathLst>
              <a:path w="8840900" h="452112">
                <a:moveTo>
                  <a:pt x="0" y="0"/>
                </a:moveTo>
                <a:lnTo>
                  <a:pt x="8840900" y="0"/>
                </a:lnTo>
                <a:lnTo>
                  <a:pt x="8840900" y="452112"/>
                </a:lnTo>
                <a:lnTo>
                  <a:pt x="0" y="452112"/>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CA"/>
          </a:p>
        </p:txBody>
      </p:sp>
      <p:sp>
        <p:nvSpPr>
          <p:cNvPr id="4" name="Freeform 4"/>
          <p:cNvSpPr/>
          <p:nvPr/>
        </p:nvSpPr>
        <p:spPr>
          <a:xfrm>
            <a:off x="9203050" y="9769252"/>
            <a:ext cx="8840900" cy="517754"/>
          </a:xfrm>
          <a:custGeom>
            <a:avLst/>
            <a:gdLst/>
            <a:ahLst/>
            <a:cxnLst/>
            <a:rect l="l" t="t" r="r" b="b"/>
            <a:pathLst>
              <a:path w="8840900" h="517754">
                <a:moveTo>
                  <a:pt x="0" y="0"/>
                </a:moveTo>
                <a:lnTo>
                  <a:pt x="8840900" y="0"/>
                </a:lnTo>
                <a:lnTo>
                  <a:pt x="8840900" y="517754"/>
                </a:lnTo>
                <a:lnTo>
                  <a:pt x="0" y="517754"/>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CA"/>
          </a:p>
        </p:txBody>
      </p:sp>
      <p:sp>
        <p:nvSpPr>
          <p:cNvPr id="5" name="Freeform 5"/>
          <p:cNvSpPr/>
          <p:nvPr/>
        </p:nvSpPr>
        <p:spPr>
          <a:xfrm>
            <a:off x="244000" y="9769252"/>
            <a:ext cx="17799900" cy="517754"/>
          </a:xfrm>
          <a:custGeom>
            <a:avLst/>
            <a:gdLst/>
            <a:ahLst/>
            <a:cxnLst/>
            <a:rect l="l" t="t" r="r" b="b"/>
            <a:pathLst>
              <a:path w="17799900" h="517754">
                <a:moveTo>
                  <a:pt x="0" y="0"/>
                </a:moveTo>
                <a:lnTo>
                  <a:pt x="17799900" y="0"/>
                </a:lnTo>
                <a:lnTo>
                  <a:pt x="17799900" y="517754"/>
                </a:lnTo>
                <a:lnTo>
                  <a:pt x="0" y="517754"/>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en-CA"/>
          </a:p>
        </p:txBody>
      </p:sp>
      <p:sp>
        <p:nvSpPr>
          <p:cNvPr id="6" name="TextBox 6"/>
          <p:cNvSpPr txBox="1"/>
          <p:nvPr/>
        </p:nvSpPr>
        <p:spPr>
          <a:xfrm>
            <a:off x="1517925" y="3140790"/>
            <a:ext cx="15252150" cy="2577629"/>
          </a:xfrm>
          <a:prstGeom prst="rect">
            <a:avLst/>
          </a:prstGeom>
        </p:spPr>
        <p:txBody>
          <a:bodyPr lIns="0" tIns="0" rIns="0" bIns="0" rtlCol="0" anchor="t">
            <a:spAutoFit/>
          </a:bodyPr>
          <a:lstStyle/>
          <a:p>
            <a:pPr algn="ctr">
              <a:lnSpc>
                <a:spcPts val="6720"/>
              </a:lnSpc>
            </a:pPr>
            <a:r>
              <a:rPr lang="en-US" sz="5600" dirty="0">
                <a:solidFill>
                  <a:srgbClr val="2544D8"/>
                </a:solidFill>
                <a:latin typeface="Cooper BT Light"/>
                <a:ea typeface="Cooper BT Light"/>
                <a:cs typeface="Cooper BT Light"/>
                <a:sym typeface="Cooper BT Light"/>
              </a:rPr>
              <a:t>Predictive Modelling for </a:t>
            </a:r>
          </a:p>
          <a:p>
            <a:pPr algn="ctr">
              <a:lnSpc>
                <a:spcPts val="6720"/>
              </a:lnSpc>
            </a:pPr>
            <a:r>
              <a:rPr lang="en-US" sz="5600" dirty="0">
                <a:solidFill>
                  <a:srgbClr val="2544D8"/>
                </a:solidFill>
                <a:latin typeface="Cooper BT Light"/>
                <a:ea typeface="Cooper BT Light"/>
                <a:cs typeface="Cooper BT Light"/>
                <a:sym typeface="Cooper BT Light"/>
              </a:rPr>
              <a:t>Breast Cancer Diagnosis</a:t>
            </a:r>
          </a:p>
          <a:p>
            <a:pPr algn="ctr">
              <a:lnSpc>
                <a:spcPts val="6720"/>
              </a:lnSpc>
            </a:pPr>
            <a:endParaRPr lang="en-US" sz="5600" dirty="0">
              <a:solidFill>
                <a:srgbClr val="2544D8"/>
              </a:solidFill>
              <a:latin typeface="Cooper BT Light"/>
              <a:ea typeface="Cooper BT Light"/>
              <a:cs typeface="Cooper BT Light"/>
              <a:sym typeface="Cooper BT Light"/>
            </a:endParaRPr>
          </a:p>
        </p:txBody>
      </p:sp>
      <p:sp>
        <p:nvSpPr>
          <p:cNvPr id="7" name="Freeform 7"/>
          <p:cNvSpPr/>
          <p:nvPr/>
        </p:nvSpPr>
        <p:spPr>
          <a:xfrm>
            <a:off x="4089676" y="2338262"/>
            <a:ext cx="795914" cy="982606"/>
          </a:xfrm>
          <a:custGeom>
            <a:avLst/>
            <a:gdLst/>
            <a:ahLst/>
            <a:cxnLst/>
            <a:rect l="l" t="t" r="r" b="b"/>
            <a:pathLst>
              <a:path w="795914" h="982606">
                <a:moveTo>
                  <a:pt x="0" y="0"/>
                </a:moveTo>
                <a:lnTo>
                  <a:pt x="795914" y="0"/>
                </a:lnTo>
                <a:lnTo>
                  <a:pt x="795914" y="982606"/>
                </a:lnTo>
                <a:lnTo>
                  <a:pt x="0" y="982606"/>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txBody>
          <a:bodyPr/>
          <a:lstStyle/>
          <a:p>
            <a:endParaRPr lang="en-CA"/>
          </a:p>
        </p:txBody>
      </p:sp>
      <p:sp>
        <p:nvSpPr>
          <p:cNvPr id="8" name="Freeform 8"/>
          <p:cNvSpPr/>
          <p:nvPr/>
        </p:nvSpPr>
        <p:spPr>
          <a:xfrm>
            <a:off x="13119361" y="4721700"/>
            <a:ext cx="796652" cy="561884"/>
          </a:xfrm>
          <a:custGeom>
            <a:avLst/>
            <a:gdLst/>
            <a:ahLst/>
            <a:cxnLst/>
            <a:rect l="l" t="t" r="r" b="b"/>
            <a:pathLst>
              <a:path w="796652" h="561884">
                <a:moveTo>
                  <a:pt x="0" y="0"/>
                </a:moveTo>
                <a:lnTo>
                  <a:pt x="796652" y="0"/>
                </a:lnTo>
                <a:lnTo>
                  <a:pt x="796652" y="561884"/>
                </a:lnTo>
                <a:lnTo>
                  <a:pt x="0" y="561884"/>
                </a:lnTo>
                <a:lnTo>
                  <a:pt x="0" y="0"/>
                </a:lnTo>
                <a:close/>
              </a:path>
            </a:pathLst>
          </a:custGeom>
          <a:blipFill>
            <a:blip r:embed="rId13">
              <a:extLst>
                <a:ext uri="{96DAC541-7B7A-43D3-8B79-37D633B846F1}">
                  <asvg:svgBlip xmlns:asvg="http://schemas.microsoft.com/office/drawing/2016/SVG/main" r:embed="rId14"/>
                </a:ext>
              </a:extLst>
            </a:blip>
            <a:stretch>
              <a:fillRect/>
            </a:stretch>
          </a:blipFill>
        </p:spPr>
        <p:txBody>
          <a:bodyPr/>
          <a:lstStyle/>
          <a:p>
            <a:endParaRPr lang="en-CA"/>
          </a:p>
        </p:txBody>
      </p:sp>
      <p:sp>
        <p:nvSpPr>
          <p:cNvPr id="9" name="TextBox 9"/>
          <p:cNvSpPr txBox="1"/>
          <p:nvPr/>
        </p:nvSpPr>
        <p:spPr>
          <a:xfrm>
            <a:off x="3169595" y="6043598"/>
            <a:ext cx="11948809" cy="955300"/>
          </a:xfrm>
          <a:prstGeom prst="rect">
            <a:avLst/>
          </a:prstGeom>
        </p:spPr>
        <p:txBody>
          <a:bodyPr lIns="0" tIns="0" rIns="0" bIns="0" rtlCol="0" anchor="t">
            <a:spAutoFit/>
          </a:bodyPr>
          <a:lstStyle/>
          <a:p>
            <a:pPr algn="ctr">
              <a:lnSpc>
                <a:spcPts val="3863"/>
              </a:lnSpc>
            </a:pPr>
            <a:r>
              <a:rPr lang="en-US" sz="2799">
                <a:solidFill>
                  <a:srgbClr val="2D3538"/>
                </a:solidFill>
                <a:latin typeface="Nunito"/>
                <a:ea typeface="Nunito"/>
                <a:cs typeface="Nunito"/>
                <a:sym typeface="Nunito"/>
              </a:rPr>
              <a:t>Using regression-based predictive models to identify benign and malignant breast cancer cells</a:t>
            </a:r>
          </a:p>
        </p:txBody>
      </p:sp>
      <p:sp>
        <p:nvSpPr>
          <p:cNvPr id="10" name="TextBox 10"/>
          <p:cNvSpPr txBox="1"/>
          <p:nvPr/>
        </p:nvSpPr>
        <p:spPr>
          <a:xfrm>
            <a:off x="7583325" y="1900128"/>
            <a:ext cx="3121350" cy="409608"/>
          </a:xfrm>
          <a:prstGeom prst="rect">
            <a:avLst/>
          </a:prstGeom>
        </p:spPr>
        <p:txBody>
          <a:bodyPr lIns="0" tIns="0" rIns="0" bIns="0" rtlCol="0" anchor="t">
            <a:spAutoFit/>
          </a:bodyPr>
          <a:lstStyle/>
          <a:p>
            <a:pPr algn="ctr">
              <a:lnSpc>
                <a:spcPts val="2879"/>
              </a:lnSpc>
            </a:pPr>
            <a:r>
              <a:rPr lang="en-US" sz="2400">
                <a:solidFill>
                  <a:srgbClr val="325D79"/>
                </a:solidFill>
                <a:latin typeface="Alegreya Sans"/>
                <a:ea typeface="Alegreya Sans"/>
                <a:cs typeface="Alegreya Sans"/>
                <a:sym typeface="Alegreya Sans"/>
              </a:rPr>
              <a:t>The solution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DEEF3"/>
        </a:solidFill>
        <a:effectLst/>
      </p:bgPr>
    </p:bg>
    <p:spTree>
      <p:nvGrpSpPr>
        <p:cNvPr id="1" name=""/>
        <p:cNvGrpSpPr/>
        <p:nvPr/>
      </p:nvGrpSpPr>
      <p:grpSpPr>
        <a:xfrm>
          <a:off x="0" y="0"/>
          <a:ext cx="0" cy="0"/>
          <a:chOff x="0" y="0"/>
          <a:chExt cx="0" cy="0"/>
        </a:xfrm>
      </p:grpSpPr>
      <p:sp>
        <p:nvSpPr>
          <p:cNvPr id="2" name="Freeform 2"/>
          <p:cNvSpPr/>
          <p:nvPr/>
        </p:nvSpPr>
        <p:spPr>
          <a:xfrm>
            <a:off x="-9525" y="-9525"/>
            <a:ext cx="18307040" cy="10306032"/>
          </a:xfrm>
          <a:custGeom>
            <a:avLst/>
            <a:gdLst/>
            <a:ahLst/>
            <a:cxnLst/>
            <a:rect l="l" t="t" r="r" b="b"/>
            <a:pathLst>
              <a:path w="18307040" h="10306032">
                <a:moveTo>
                  <a:pt x="0" y="0"/>
                </a:moveTo>
                <a:lnTo>
                  <a:pt x="18307040" y="0"/>
                </a:lnTo>
                <a:lnTo>
                  <a:pt x="18307040" y="10306032"/>
                </a:lnTo>
                <a:lnTo>
                  <a:pt x="0" y="1030603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CA"/>
          </a:p>
        </p:txBody>
      </p:sp>
      <p:sp>
        <p:nvSpPr>
          <p:cNvPr id="3" name="Freeform 3"/>
          <p:cNvSpPr/>
          <p:nvPr/>
        </p:nvSpPr>
        <p:spPr>
          <a:xfrm>
            <a:off x="244000" y="9834894"/>
            <a:ext cx="8840900" cy="452112"/>
          </a:xfrm>
          <a:custGeom>
            <a:avLst/>
            <a:gdLst/>
            <a:ahLst/>
            <a:cxnLst/>
            <a:rect l="l" t="t" r="r" b="b"/>
            <a:pathLst>
              <a:path w="8840900" h="452112">
                <a:moveTo>
                  <a:pt x="0" y="0"/>
                </a:moveTo>
                <a:lnTo>
                  <a:pt x="8840900" y="0"/>
                </a:lnTo>
                <a:lnTo>
                  <a:pt x="8840900" y="452112"/>
                </a:lnTo>
                <a:lnTo>
                  <a:pt x="0" y="452112"/>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CA"/>
          </a:p>
        </p:txBody>
      </p:sp>
      <p:sp>
        <p:nvSpPr>
          <p:cNvPr id="4" name="Freeform 4"/>
          <p:cNvSpPr/>
          <p:nvPr/>
        </p:nvSpPr>
        <p:spPr>
          <a:xfrm>
            <a:off x="9203000" y="9769252"/>
            <a:ext cx="8840900" cy="517754"/>
          </a:xfrm>
          <a:custGeom>
            <a:avLst/>
            <a:gdLst/>
            <a:ahLst/>
            <a:cxnLst/>
            <a:rect l="l" t="t" r="r" b="b"/>
            <a:pathLst>
              <a:path w="8840900" h="517754">
                <a:moveTo>
                  <a:pt x="0" y="0"/>
                </a:moveTo>
                <a:lnTo>
                  <a:pt x="8840900" y="0"/>
                </a:lnTo>
                <a:lnTo>
                  <a:pt x="8840900" y="517754"/>
                </a:lnTo>
                <a:lnTo>
                  <a:pt x="0" y="517754"/>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CA"/>
          </a:p>
        </p:txBody>
      </p:sp>
      <p:sp>
        <p:nvSpPr>
          <p:cNvPr id="5" name="Freeform 5"/>
          <p:cNvSpPr/>
          <p:nvPr/>
        </p:nvSpPr>
        <p:spPr>
          <a:xfrm>
            <a:off x="244050" y="10072648"/>
            <a:ext cx="8840900" cy="214346"/>
          </a:xfrm>
          <a:custGeom>
            <a:avLst/>
            <a:gdLst/>
            <a:ahLst/>
            <a:cxnLst/>
            <a:rect l="l" t="t" r="r" b="b"/>
            <a:pathLst>
              <a:path w="8840900" h="214346">
                <a:moveTo>
                  <a:pt x="0" y="0"/>
                </a:moveTo>
                <a:lnTo>
                  <a:pt x="8840900" y="0"/>
                </a:lnTo>
                <a:lnTo>
                  <a:pt x="8840900" y="214346"/>
                </a:lnTo>
                <a:lnTo>
                  <a:pt x="0" y="214346"/>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en-CA"/>
          </a:p>
        </p:txBody>
      </p:sp>
      <p:sp>
        <p:nvSpPr>
          <p:cNvPr id="6" name="Freeform 6"/>
          <p:cNvSpPr/>
          <p:nvPr/>
        </p:nvSpPr>
        <p:spPr>
          <a:xfrm>
            <a:off x="9203050" y="10041526"/>
            <a:ext cx="8840900" cy="245468"/>
          </a:xfrm>
          <a:custGeom>
            <a:avLst/>
            <a:gdLst/>
            <a:ahLst/>
            <a:cxnLst/>
            <a:rect l="l" t="t" r="r" b="b"/>
            <a:pathLst>
              <a:path w="8840900" h="245468">
                <a:moveTo>
                  <a:pt x="0" y="0"/>
                </a:moveTo>
                <a:lnTo>
                  <a:pt x="8840900" y="0"/>
                </a:lnTo>
                <a:lnTo>
                  <a:pt x="8840900" y="245468"/>
                </a:lnTo>
                <a:lnTo>
                  <a:pt x="0" y="245468"/>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txBody>
          <a:bodyPr/>
          <a:lstStyle/>
          <a:p>
            <a:endParaRPr lang="en-CA"/>
          </a:p>
        </p:txBody>
      </p:sp>
      <p:sp>
        <p:nvSpPr>
          <p:cNvPr id="7" name="Freeform 7"/>
          <p:cNvSpPr/>
          <p:nvPr/>
        </p:nvSpPr>
        <p:spPr>
          <a:xfrm>
            <a:off x="244000" y="9834894"/>
            <a:ext cx="8840900" cy="452112"/>
          </a:xfrm>
          <a:custGeom>
            <a:avLst/>
            <a:gdLst/>
            <a:ahLst/>
            <a:cxnLst/>
            <a:rect l="l" t="t" r="r" b="b"/>
            <a:pathLst>
              <a:path w="8840900" h="452112">
                <a:moveTo>
                  <a:pt x="0" y="0"/>
                </a:moveTo>
                <a:lnTo>
                  <a:pt x="8840900" y="0"/>
                </a:lnTo>
                <a:lnTo>
                  <a:pt x="8840900" y="452112"/>
                </a:lnTo>
                <a:lnTo>
                  <a:pt x="0" y="452112"/>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CA"/>
          </a:p>
        </p:txBody>
      </p:sp>
      <p:sp>
        <p:nvSpPr>
          <p:cNvPr id="8" name="Freeform 8"/>
          <p:cNvSpPr/>
          <p:nvPr/>
        </p:nvSpPr>
        <p:spPr>
          <a:xfrm>
            <a:off x="9203000" y="9769252"/>
            <a:ext cx="8840900" cy="517754"/>
          </a:xfrm>
          <a:custGeom>
            <a:avLst/>
            <a:gdLst/>
            <a:ahLst/>
            <a:cxnLst/>
            <a:rect l="l" t="t" r="r" b="b"/>
            <a:pathLst>
              <a:path w="8840900" h="517754">
                <a:moveTo>
                  <a:pt x="0" y="0"/>
                </a:moveTo>
                <a:lnTo>
                  <a:pt x="8840900" y="0"/>
                </a:lnTo>
                <a:lnTo>
                  <a:pt x="8840900" y="517754"/>
                </a:lnTo>
                <a:lnTo>
                  <a:pt x="0" y="517754"/>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CA"/>
          </a:p>
        </p:txBody>
      </p:sp>
      <p:sp>
        <p:nvSpPr>
          <p:cNvPr id="9" name="Freeform 9"/>
          <p:cNvSpPr/>
          <p:nvPr/>
        </p:nvSpPr>
        <p:spPr>
          <a:xfrm>
            <a:off x="244050" y="10072648"/>
            <a:ext cx="8840900" cy="214346"/>
          </a:xfrm>
          <a:custGeom>
            <a:avLst/>
            <a:gdLst/>
            <a:ahLst/>
            <a:cxnLst/>
            <a:rect l="l" t="t" r="r" b="b"/>
            <a:pathLst>
              <a:path w="8840900" h="214346">
                <a:moveTo>
                  <a:pt x="0" y="0"/>
                </a:moveTo>
                <a:lnTo>
                  <a:pt x="8840900" y="0"/>
                </a:lnTo>
                <a:lnTo>
                  <a:pt x="8840900" y="214346"/>
                </a:lnTo>
                <a:lnTo>
                  <a:pt x="0" y="214346"/>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en-CA"/>
          </a:p>
        </p:txBody>
      </p:sp>
      <p:sp>
        <p:nvSpPr>
          <p:cNvPr id="10" name="Freeform 10"/>
          <p:cNvSpPr/>
          <p:nvPr/>
        </p:nvSpPr>
        <p:spPr>
          <a:xfrm>
            <a:off x="9203050" y="10041526"/>
            <a:ext cx="8840900" cy="245468"/>
          </a:xfrm>
          <a:custGeom>
            <a:avLst/>
            <a:gdLst/>
            <a:ahLst/>
            <a:cxnLst/>
            <a:rect l="l" t="t" r="r" b="b"/>
            <a:pathLst>
              <a:path w="8840900" h="245468">
                <a:moveTo>
                  <a:pt x="0" y="0"/>
                </a:moveTo>
                <a:lnTo>
                  <a:pt x="8840900" y="0"/>
                </a:lnTo>
                <a:lnTo>
                  <a:pt x="8840900" y="245468"/>
                </a:lnTo>
                <a:lnTo>
                  <a:pt x="0" y="245468"/>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txBody>
          <a:bodyPr/>
          <a:lstStyle/>
          <a:p>
            <a:endParaRPr lang="en-CA"/>
          </a:p>
        </p:txBody>
      </p:sp>
      <p:sp>
        <p:nvSpPr>
          <p:cNvPr id="11" name="TextBox 11"/>
          <p:cNvSpPr txBox="1"/>
          <p:nvPr/>
        </p:nvSpPr>
        <p:spPr>
          <a:xfrm>
            <a:off x="1531425" y="971950"/>
            <a:ext cx="15225150" cy="857184"/>
          </a:xfrm>
          <a:prstGeom prst="rect">
            <a:avLst/>
          </a:prstGeom>
        </p:spPr>
        <p:txBody>
          <a:bodyPr lIns="0" tIns="0" rIns="0" bIns="0" rtlCol="0" anchor="t">
            <a:spAutoFit/>
          </a:bodyPr>
          <a:lstStyle/>
          <a:p>
            <a:pPr algn="ctr">
              <a:lnSpc>
                <a:spcPts val="6719"/>
              </a:lnSpc>
            </a:pPr>
            <a:r>
              <a:rPr lang="en-US" sz="5599">
                <a:solidFill>
                  <a:srgbClr val="2544D8"/>
                </a:solidFill>
                <a:latin typeface="Cooper BT Light"/>
                <a:ea typeface="Cooper BT Light"/>
                <a:cs typeface="Cooper BT Light"/>
                <a:sym typeface="Cooper BT Light"/>
              </a:rPr>
              <a:t>Why regression models?</a:t>
            </a:r>
          </a:p>
        </p:txBody>
      </p:sp>
      <p:sp>
        <p:nvSpPr>
          <p:cNvPr id="12" name="TextBox 12"/>
          <p:cNvSpPr txBox="1"/>
          <p:nvPr/>
        </p:nvSpPr>
        <p:spPr>
          <a:xfrm>
            <a:off x="2659425" y="3856117"/>
            <a:ext cx="12969150" cy="1984132"/>
          </a:xfrm>
          <a:prstGeom prst="rect">
            <a:avLst/>
          </a:prstGeom>
        </p:spPr>
        <p:txBody>
          <a:bodyPr lIns="0" tIns="0" rIns="0" bIns="0" rtlCol="0" anchor="t">
            <a:spAutoFit/>
          </a:bodyPr>
          <a:lstStyle/>
          <a:p>
            <a:pPr algn="just">
              <a:lnSpc>
                <a:spcPts val="3863"/>
              </a:lnSpc>
            </a:pPr>
            <a:r>
              <a:rPr lang="en-US" sz="2799">
                <a:solidFill>
                  <a:srgbClr val="213B55"/>
                </a:solidFill>
                <a:latin typeface="Alegreya Sans"/>
                <a:ea typeface="Alegreya Sans"/>
                <a:cs typeface="Alegreya Sans"/>
                <a:sym typeface="Alegreya Sans"/>
              </a:rPr>
              <a:t>Regression models observe the relationship between variables and make predictions. Forward/Backward/Stepwise regression automatically choose the most important predictors which in our case is highly affective to determine which factors contribute most to identifying cancer cells.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DEEF3"/>
        </a:solidFill>
        <a:effectLst/>
      </p:bgPr>
    </p:bg>
    <p:spTree>
      <p:nvGrpSpPr>
        <p:cNvPr id="1" name=""/>
        <p:cNvGrpSpPr/>
        <p:nvPr/>
      </p:nvGrpSpPr>
      <p:grpSpPr>
        <a:xfrm>
          <a:off x="0" y="0"/>
          <a:ext cx="0" cy="0"/>
          <a:chOff x="0" y="0"/>
          <a:chExt cx="0" cy="0"/>
        </a:xfrm>
      </p:grpSpPr>
      <p:sp>
        <p:nvSpPr>
          <p:cNvPr id="2" name="Freeform 2"/>
          <p:cNvSpPr/>
          <p:nvPr/>
        </p:nvSpPr>
        <p:spPr>
          <a:xfrm>
            <a:off x="-9525" y="-9525"/>
            <a:ext cx="18307040" cy="10306032"/>
          </a:xfrm>
          <a:custGeom>
            <a:avLst/>
            <a:gdLst/>
            <a:ahLst/>
            <a:cxnLst/>
            <a:rect l="l" t="t" r="r" b="b"/>
            <a:pathLst>
              <a:path w="18307040" h="10306032">
                <a:moveTo>
                  <a:pt x="0" y="0"/>
                </a:moveTo>
                <a:lnTo>
                  <a:pt x="18307040" y="0"/>
                </a:lnTo>
                <a:lnTo>
                  <a:pt x="18307040" y="10306032"/>
                </a:lnTo>
                <a:lnTo>
                  <a:pt x="0" y="1030603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CA"/>
          </a:p>
        </p:txBody>
      </p:sp>
      <p:sp>
        <p:nvSpPr>
          <p:cNvPr id="3" name="Freeform 3"/>
          <p:cNvSpPr/>
          <p:nvPr/>
        </p:nvSpPr>
        <p:spPr>
          <a:xfrm>
            <a:off x="15809290" y="9207992"/>
            <a:ext cx="2326516" cy="947926"/>
          </a:xfrm>
          <a:custGeom>
            <a:avLst/>
            <a:gdLst/>
            <a:ahLst/>
            <a:cxnLst/>
            <a:rect l="l" t="t" r="r" b="b"/>
            <a:pathLst>
              <a:path w="2326516" h="947926">
                <a:moveTo>
                  <a:pt x="0" y="0"/>
                </a:moveTo>
                <a:lnTo>
                  <a:pt x="2326516" y="0"/>
                </a:lnTo>
                <a:lnTo>
                  <a:pt x="2326516" y="947926"/>
                </a:lnTo>
                <a:lnTo>
                  <a:pt x="0" y="94792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CA"/>
          </a:p>
        </p:txBody>
      </p:sp>
      <p:sp>
        <p:nvSpPr>
          <p:cNvPr id="4" name="Freeform 4"/>
          <p:cNvSpPr/>
          <p:nvPr/>
        </p:nvSpPr>
        <p:spPr>
          <a:xfrm>
            <a:off x="152402" y="9208014"/>
            <a:ext cx="2938020" cy="947948"/>
          </a:xfrm>
          <a:custGeom>
            <a:avLst/>
            <a:gdLst/>
            <a:ahLst/>
            <a:cxnLst/>
            <a:rect l="l" t="t" r="r" b="b"/>
            <a:pathLst>
              <a:path w="2938020" h="947948">
                <a:moveTo>
                  <a:pt x="0" y="0"/>
                </a:moveTo>
                <a:lnTo>
                  <a:pt x="2938020" y="0"/>
                </a:lnTo>
                <a:lnTo>
                  <a:pt x="2938020" y="947948"/>
                </a:lnTo>
                <a:lnTo>
                  <a:pt x="0" y="947948"/>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CA"/>
          </a:p>
        </p:txBody>
      </p:sp>
      <p:sp>
        <p:nvSpPr>
          <p:cNvPr id="5" name="Freeform 5"/>
          <p:cNvSpPr/>
          <p:nvPr/>
        </p:nvSpPr>
        <p:spPr>
          <a:xfrm>
            <a:off x="2765755" y="4274174"/>
            <a:ext cx="2106686" cy="2106686"/>
          </a:xfrm>
          <a:custGeom>
            <a:avLst/>
            <a:gdLst/>
            <a:ahLst/>
            <a:cxnLst/>
            <a:rect l="l" t="t" r="r" b="b"/>
            <a:pathLst>
              <a:path w="2106686" h="2106686">
                <a:moveTo>
                  <a:pt x="0" y="0"/>
                </a:moveTo>
                <a:lnTo>
                  <a:pt x="2106686" y="0"/>
                </a:lnTo>
                <a:lnTo>
                  <a:pt x="2106686" y="2106687"/>
                </a:lnTo>
                <a:lnTo>
                  <a:pt x="0" y="2106687"/>
                </a:lnTo>
                <a:lnTo>
                  <a:pt x="0" y="0"/>
                </a:lnTo>
                <a:close/>
              </a:path>
            </a:pathLst>
          </a:custGeom>
          <a:blipFill>
            <a:blip r:embed="rId9"/>
            <a:stretch>
              <a:fillRect/>
            </a:stretch>
          </a:blipFill>
        </p:spPr>
        <p:txBody>
          <a:bodyPr/>
          <a:lstStyle/>
          <a:p>
            <a:endParaRPr lang="en-CA"/>
          </a:p>
        </p:txBody>
      </p:sp>
      <p:sp>
        <p:nvSpPr>
          <p:cNvPr id="6" name="Freeform 6"/>
          <p:cNvSpPr/>
          <p:nvPr/>
        </p:nvSpPr>
        <p:spPr>
          <a:xfrm>
            <a:off x="8090633" y="4274174"/>
            <a:ext cx="2106686" cy="2106686"/>
          </a:xfrm>
          <a:custGeom>
            <a:avLst/>
            <a:gdLst/>
            <a:ahLst/>
            <a:cxnLst/>
            <a:rect l="l" t="t" r="r" b="b"/>
            <a:pathLst>
              <a:path w="2106686" h="2106686">
                <a:moveTo>
                  <a:pt x="0" y="0"/>
                </a:moveTo>
                <a:lnTo>
                  <a:pt x="2106686" y="0"/>
                </a:lnTo>
                <a:lnTo>
                  <a:pt x="2106686" y="2106687"/>
                </a:lnTo>
                <a:lnTo>
                  <a:pt x="0" y="2106687"/>
                </a:lnTo>
                <a:lnTo>
                  <a:pt x="0" y="0"/>
                </a:lnTo>
                <a:close/>
              </a:path>
            </a:pathLst>
          </a:custGeom>
          <a:blipFill>
            <a:blip r:embed="rId10"/>
            <a:stretch>
              <a:fillRect/>
            </a:stretch>
          </a:blipFill>
        </p:spPr>
        <p:txBody>
          <a:bodyPr/>
          <a:lstStyle/>
          <a:p>
            <a:endParaRPr lang="en-CA"/>
          </a:p>
        </p:txBody>
      </p:sp>
      <p:sp>
        <p:nvSpPr>
          <p:cNvPr id="7" name="Freeform 7"/>
          <p:cNvSpPr/>
          <p:nvPr/>
        </p:nvSpPr>
        <p:spPr>
          <a:xfrm>
            <a:off x="13566699" y="4274174"/>
            <a:ext cx="2106686" cy="2106686"/>
          </a:xfrm>
          <a:custGeom>
            <a:avLst/>
            <a:gdLst/>
            <a:ahLst/>
            <a:cxnLst/>
            <a:rect l="l" t="t" r="r" b="b"/>
            <a:pathLst>
              <a:path w="2106686" h="2106686">
                <a:moveTo>
                  <a:pt x="0" y="0"/>
                </a:moveTo>
                <a:lnTo>
                  <a:pt x="2106686" y="0"/>
                </a:lnTo>
                <a:lnTo>
                  <a:pt x="2106686" y="2106687"/>
                </a:lnTo>
                <a:lnTo>
                  <a:pt x="0" y="2106687"/>
                </a:lnTo>
                <a:lnTo>
                  <a:pt x="0" y="0"/>
                </a:lnTo>
                <a:close/>
              </a:path>
            </a:pathLst>
          </a:custGeom>
          <a:blipFill>
            <a:blip r:embed="rId11"/>
            <a:stretch>
              <a:fillRect/>
            </a:stretch>
          </a:blipFill>
        </p:spPr>
        <p:txBody>
          <a:bodyPr/>
          <a:lstStyle/>
          <a:p>
            <a:endParaRPr lang="en-CA"/>
          </a:p>
        </p:txBody>
      </p:sp>
      <p:sp>
        <p:nvSpPr>
          <p:cNvPr id="8" name="TextBox 8"/>
          <p:cNvSpPr txBox="1"/>
          <p:nvPr/>
        </p:nvSpPr>
        <p:spPr>
          <a:xfrm>
            <a:off x="1531523" y="6989117"/>
            <a:ext cx="4575150" cy="469458"/>
          </a:xfrm>
          <a:prstGeom prst="rect">
            <a:avLst/>
          </a:prstGeom>
        </p:spPr>
        <p:txBody>
          <a:bodyPr lIns="0" tIns="0" rIns="0" bIns="0" rtlCol="0" anchor="t">
            <a:spAutoFit/>
          </a:bodyPr>
          <a:lstStyle/>
          <a:p>
            <a:pPr algn="ctr">
              <a:lnSpc>
                <a:spcPts val="3864"/>
              </a:lnSpc>
            </a:pPr>
            <a:r>
              <a:rPr lang="en-US" sz="2800" b="1">
                <a:solidFill>
                  <a:srgbClr val="325D79"/>
                </a:solidFill>
                <a:latin typeface="Nunito Bold"/>
                <a:ea typeface="Nunito Bold"/>
                <a:cs typeface="Nunito Bold"/>
                <a:sym typeface="Nunito Bold"/>
              </a:rPr>
              <a:t>Numerical Performance</a:t>
            </a:r>
          </a:p>
        </p:txBody>
      </p:sp>
      <p:sp>
        <p:nvSpPr>
          <p:cNvPr id="9" name="TextBox 9"/>
          <p:cNvSpPr txBox="1"/>
          <p:nvPr/>
        </p:nvSpPr>
        <p:spPr>
          <a:xfrm>
            <a:off x="6856401" y="6989117"/>
            <a:ext cx="4575150" cy="469458"/>
          </a:xfrm>
          <a:prstGeom prst="rect">
            <a:avLst/>
          </a:prstGeom>
        </p:spPr>
        <p:txBody>
          <a:bodyPr lIns="0" tIns="0" rIns="0" bIns="0" rtlCol="0" anchor="t">
            <a:spAutoFit/>
          </a:bodyPr>
          <a:lstStyle/>
          <a:p>
            <a:pPr algn="ctr">
              <a:lnSpc>
                <a:spcPts val="3864"/>
              </a:lnSpc>
            </a:pPr>
            <a:r>
              <a:rPr lang="en-US" sz="2800" b="1">
                <a:solidFill>
                  <a:srgbClr val="325D79"/>
                </a:solidFill>
                <a:latin typeface="Nunito Bold"/>
                <a:ea typeface="Nunito Bold"/>
                <a:cs typeface="Nunito Bold"/>
                <a:sym typeface="Nunito Bold"/>
              </a:rPr>
              <a:t>Simplicity</a:t>
            </a:r>
          </a:p>
        </p:txBody>
      </p:sp>
      <p:sp>
        <p:nvSpPr>
          <p:cNvPr id="10" name="TextBox 10"/>
          <p:cNvSpPr txBox="1"/>
          <p:nvPr/>
        </p:nvSpPr>
        <p:spPr>
          <a:xfrm>
            <a:off x="12332467" y="6989117"/>
            <a:ext cx="4575150" cy="469458"/>
          </a:xfrm>
          <a:prstGeom prst="rect">
            <a:avLst/>
          </a:prstGeom>
        </p:spPr>
        <p:txBody>
          <a:bodyPr lIns="0" tIns="0" rIns="0" bIns="0" rtlCol="0" anchor="t">
            <a:spAutoFit/>
          </a:bodyPr>
          <a:lstStyle/>
          <a:p>
            <a:pPr algn="ctr">
              <a:lnSpc>
                <a:spcPts val="3864"/>
              </a:lnSpc>
            </a:pPr>
            <a:r>
              <a:rPr lang="en-US" sz="2800" b="1">
                <a:solidFill>
                  <a:srgbClr val="325D79"/>
                </a:solidFill>
                <a:latin typeface="Nunito Bold"/>
                <a:ea typeface="Nunito Bold"/>
                <a:cs typeface="Nunito Bold"/>
                <a:sym typeface="Nunito Bold"/>
              </a:rPr>
              <a:t>Statistical Validity</a:t>
            </a:r>
          </a:p>
        </p:txBody>
      </p:sp>
      <p:sp>
        <p:nvSpPr>
          <p:cNvPr id="11" name="TextBox 11"/>
          <p:cNvSpPr txBox="1"/>
          <p:nvPr/>
        </p:nvSpPr>
        <p:spPr>
          <a:xfrm>
            <a:off x="1531425" y="971950"/>
            <a:ext cx="15225150" cy="857184"/>
          </a:xfrm>
          <a:prstGeom prst="rect">
            <a:avLst/>
          </a:prstGeom>
        </p:spPr>
        <p:txBody>
          <a:bodyPr lIns="0" tIns="0" rIns="0" bIns="0" rtlCol="0" anchor="t">
            <a:spAutoFit/>
          </a:bodyPr>
          <a:lstStyle/>
          <a:p>
            <a:pPr algn="ctr">
              <a:lnSpc>
                <a:spcPts val="6719"/>
              </a:lnSpc>
            </a:pPr>
            <a:r>
              <a:rPr lang="en-US" sz="5599">
                <a:solidFill>
                  <a:srgbClr val="2544D8"/>
                </a:solidFill>
                <a:latin typeface="Cooper BT Light"/>
                <a:ea typeface="Cooper BT Light"/>
                <a:cs typeface="Cooper BT Light"/>
                <a:sym typeface="Cooper BT Light"/>
              </a:rPr>
              <a:t>Approach to model selection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DEEF3"/>
        </a:solidFill>
        <a:effectLst/>
      </p:bgPr>
    </p:bg>
    <p:spTree>
      <p:nvGrpSpPr>
        <p:cNvPr id="1" name=""/>
        <p:cNvGrpSpPr/>
        <p:nvPr/>
      </p:nvGrpSpPr>
      <p:grpSpPr>
        <a:xfrm>
          <a:off x="0" y="0"/>
          <a:ext cx="0" cy="0"/>
          <a:chOff x="0" y="0"/>
          <a:chExt cx="0" cy="0"/>
        </a:xfrm>
      </p:grpSpPr>
      <p:sp>
        <p:nvSpPr>
          <p:cNvPr id="2" name="Freeform 2"/>
          <p:cNvSpPr/>
          <p:nvPr/>
        </p:nvSpPr>
        <p:spPr>
          <a:xfrm>
            <a:off x="9525" y="-9525"/>
            <a:ext cx="18307040" cy="10306032"/>
          </a:xfrm>
          <a:custGeom>
            <a:avLst/>
            <a:gdLst/>
            <a:ahLst/>
            <a:cxnLst/>
            <a:rect l="l" t="t" r="r" b="b"/>
            <a:pathLst>
              <a:path w="18307040" h="10306032">
                <a:moveTo>
                  <a:pt x="0" y="0"/>
                </a:moveTo>
                <a:lnTo>
                  <a:pt x="18307040" y="0"/>
                </a:lnTo>
                <a:lnTo>
                  <a:pt x="18307040" y="10306032"/>
                </a:lnTo>
                <a:lnTo>
                  <a:pt x="0" y="1030603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CA"/>
          </a:p>
        </p:txBody>
      </p:sp>
      <p:sp>
        <p:nvSpPr>
          <p:cNvPr id="3" name="TextBox 3"/>
          <p:cNvSpPr txBox="1"/>
          <p:nvPr/>
        </p:nvSpPr>
        <p:spPr>
          <a:xfrm>
            <a:off x="4394153" y="4133075"/>
            <a:ext cx="2247393" cy="1704909"/>
          </a:xfrm>
          <a:prstGeom prst="rect">
            <a:avLst/>
          </a:prstGeom>
        </p:spPr>
        <p:txBody>
          <a:bodyPr lIns="0" tIns="0" rIns="0" bIns="0" rtlCol="0" anchor="t">
            <a:spAutoFit/>
          </a:bodyPr>
          <a:lstStyle/>
          <a:p>
            <a:pPr algn="ctr">
              <a:lnSpc>
                <a:spcPts val="13439"/>
              </a:lnSpc>
            </a:pPr>
            <a:r>
              <a:rPr lang="en-US" sz="11199">
                <a:solidFill>
                  <a:srgbClr val="2544D8"/>
                </a:solidFill>
                <a:latin typeface="Nunito Light"/>
                <a:ea typeface="Nunito Light"/>
                <a:cs typeface="Nunito Light"/>
                <a:sym typeface="Nunito Light"/>
              </a:rPr>
              <a:t>97</a:t>
            </a:r>
          </a:p>
        </p:txBody>
      </p:sp>
      <p:sp>
        <p:nvSpPr>
          <p:cNvPr id="4" name="TextBox 4"/>
          <p:cNvSpPr txBox="1"/>
          <p:nvPr/>
        </p:nvSpPr>
        <p:spPr>
          <a:xfrm>
            <a:off x="2659425" y="1632826"/>
            <a:ext cx="12969150" cy="486537"/>
          </a:xfrm>
          <a:prstGeom prst="rect">
            <a:avLst/>
          </a:prstGeom>
        </p:spPr>
        <p:txBody>
          <a:bodyPr lIns="0" tIns="0" rIns="0" bIns="0" rtlCol="0" anchor="t">
            <a:spAutoFit/>
          </a:bodyPr>
          <a:lstStyle/>
          <a:p>
            <a:pPr algn="ctr">
              <a:lnSpc>
                <a:spcPts val="3863"/>
              </a:lnSpc>
            </a:pPr>
            <a:r>
              <a:rPr lang="en-US" sz="2799" dirty="0">
                <a:solidFill>
                  <a:srgbClr val="2544D8"/>
                </a:solidFill>
                <a:latin typeface="Cooper BT Light"/>
                <a:ea typeface="Cooper BT Light"/>
                <a:cs typeface="Cooper BT Light"/>
                <a:sym typeface="Cooper BT Light"/>
              </a:rPr>
              <a:t>Model Selected - </a:t>
            </a:r>
            <a:r>
              <a:rPr lang="en-US" sz="2799" b="1" dirty="0">
                <a:solidFill>
                  <a:srgbClr val="2544D8"/>
                </a:solidFill>
                <a:latin typeface="Cooper BT Bold"/>
                <a:ea typeface="Cooper BT Bold"/>
                <a:cs typeface="Cooper BT Bold"/>
                <a:sym typeface="Cooper BT Bold"/>
              </a:rPr>
              <a:t>Stepwise Regression</a:t>
            </a:r>
          </a:p>
        </p:txBody>
      </p:sp>
      <p:sp>
        <p:nvSpPr>
          <p:cNvPr id="5" name="Freeform 5"/>
          <p:cNvSpPr/>
          <p:nvPr/>
        </p:nvSpPr>
        <p:spPr>
          <a:xfrm>
            <a:off x="3706750" y="8412600"/>
            <a:ext cx="10842402" cy="1921370"/>
          </a:xfrm>
          <a:custGeom>
            <a:avLst/>
            <a:gdLst/>
            <a:ahLst/>
            <a:cxnLst/>
            <a:rect l="l" t="t" r="r" b="b"/>
            <a:pathLst>
              <a:path w="10842402" h="1921370">
                <a:moveTo>
                  <a:pt x="0" y="0"/>
                </a:moveTo>
                <a:lnTo>
                  <a:pt x="10842402" y="0"/>
                </a:lnTo>
                <a:lnTo>
                  <a:pt x="10842402" y="1921370"/>
                </a:lnTo>
                <a:lnTo>
                  <a:pt x="0" y="192137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CA"/>
          </a:p>
        </p:txBody>
      </p:sp>
      <p:sp>
        <p:nvSpPr>
          <p:cNvPr id="6" name="Freeform 6"/>
          <p:cNvSpPr/>
          <p:nvPr/>
        </p:nvSpPr>
        <p:spPr>
          <a:xfrm>
            <a:off x="2867330" y="9054384"/>
            <a:ext cx="12521190" cy="1279725"/>
          </a:xfrm>
          <a:custGeom>
            <a:avLst/>
            <a:gdLst/>
            <a:ahLst/>
            <a:cxnLst/>
            <a:rect l="l" t="t" r="r" b="b"/>
            <a:pathLst>
              <a:path w="12521190" h="1279725">
                <a:moveTo>
                  <a:pt x="0" y="0"/>
                </a:moveTo>
                <a:lnTo>
                  <a:pt x="12521190" y="0"/>
                </a:lnTo>
                <a:lnTo>
                  <a:pt x="12521190" y="1279725"/>
                </a:lnTo>
                <a:lnTo>
                  <a:pt x="0" y="1279725"/>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CA"/>
          </a:p>
        </p:txBody>
      </p:sp>
      <p:sp>
        <p:nvSpPr>
          <p:cNvPr id="7" name="Freeform 7"/>
          <p:cNvSpPr/>
          <p:nvPr/>
        </p:nvSpPr>
        <p:spPr>
          <a:xfrm>
            <a:off x="2883468" y="-93"/>
            <a:ext cx="12521064" cy="1279727"/>
          </a:xfrm>
          <a:custGeom>
            <a:avLst/>
            <a:gdLst/>
            <a:ahLst/>
            <a:cxnLst/>
            <a:rect l="l" t="t" r="r" b="b"/>
            <a:pathLst>
              <a:path w="12521064" h="1279727">
                <a:moveTo>
                  <a:pt x="0" y="0"/>
                </a:moveTo>
                <a:lnTo>
                  <a:pt x="12521064" y="0"/>
                </a:lnTo>
                <a:lnTo>
                  <a:pt x="12521064" y="1279727"/>
                </a:lnTo>
                <a:lnTo>
                  <a:pt x="0" y="1279727"/>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en-CA"/>
          </a:p>
        </p:txBody>
      </p:sp>
      <p:sp>
        <p:nvSpPr>
          <p:cNvPr id="8" name="TextBox 8"/>
          <p:cNvSpPr txBox="1"/>
          <p:nvPr/>
        </p:nvSpPr>
        <p:spPr>
          <a:xfrm>
            <a:off x="4079158" y="3022379"/>
            <a:ext cx="3273985" cy="824813"/>
          </a:xfrm>
          <a:prstGeom prst="rect">
            <a:avLst/>
          </a:prstGeom>
        </p:spPr>
        <p:txBody>
          <a:bodyPr lIns="0" tIns="0" rIns="0" bIns="0" rtlCol="0" anchor="t">
            <a:spAutoFit/>
          </a:bodyPr>
          <a:lstStyle/>
          <a:p>
            <a:pPr algn="ctr">
              <a:lnSpc>
                <a:spcPts val="6623"/>
              </a:lnSpc>
            </a:pPr>
            <a:r>
              <a:rPr lang="en-US" sz="4800" b="1">
                <a:solidFill>
                  <a:srgbClr val="213B55"/>
                </a:solidFill>
                <a:latin typeface="Cooper BT Bold"/>
                <a:ea typeface="Cooper BT Bold"/>
                <a:cs typeface="Cooper BT Bold"/>
                <a:sym typeface="Cooper BT Bold"/>
              </a:rPr>
              <a:t>RECALL</a:t>
            </a:r>
          </a:p>
        </p:txBody>
      </p:sp>
      <p:sp>
        <p:nvSpPr>
          <p:cNvPr id="9" name="TextBox 9"/>
          <p:cNvSpPr txBox="1"/>
          <p:nvPr/>
        </p:nvSpPr>
        <p:spPr>
          <a:xfrm>
            <a:off x="10934857" y="3022379"/>
            <a:ext cx="3273985" cy="824813"/>
          </a:xfrm>
          <a:prstGeom prst="rect">
            <a:avLst/>
          </a:prstGeom>
        </p:spPr>
        <p:txBody>
          <a:bodyPr lIns="0" tIns="0" rIns="0" bIns="0" rtlCol="0" anchor="t">
            <a:spAutoFit/>
          </a:bodyPr>
          <a:lstStyle/>
          <a:p>
            <a:pPr algn="ctr">
              <a:lnSpc>
                <a:spcPts val="6623"/>
              </a:lnSpc>
            </a:pPr>
            <a:r>
              <a:rPr lang="en-US" sz="4800" b="1">
                <a:solidFill>
                  <a:srgbClr val="213B55"/>
                </a:solidFill>
                <a:latin typeface="Cooper BT Bold"/>
                <a:ea typeface="Cooper BT Bold"/>
                <a:cs typeface="Cooper BT Bold"/>
                <a:sym typeface="Cooper BT Bold"/>
              </a:rPr>
              <a:t>F1</a:t>
            </a:r>
          </a:p>
        </p:txBody>
      </p:sp>
      <p:sp>
        <p:nvSpPr>
          <p:cNvPr id="10" name="TextBox 10"/>
          <p:cNvSpPr txBox="1"/>
          <p:nvPr/>
        </p:nvSpPr>
        <p:spPr>
          <a:xfrm>
            <a:off x="6325732" y="4499771"/>
            <a:ext cx="793204" cy="971517"/>
          </a:xfrm>
          <a:prstGeom prst="rect">
            <a:avLst/>
          </a:prstGeom>
        </p:spPr>
        <p:txBody>
          <a:bodyPr lIns="0" tIns="0" rIns="0" bIns="0" rtlCol="0" anchor="t">
            <a:spAutoFit/>
          </a:bodyPr>
          <a:lstStyle/>
          <a:p>
            <a:pPr algn="ctr">
              <a:lnSpc>
                <a:spcPts val="7679"/>
              </a:lnSpc>
            </a:pPr>
            <a:r>
              <a:rPr lang="en-US" sz="6399">
                <a:solidFill>
                  <a:srgbClr val="2544D8"/>
                </a:solidFill>
                <a:latin typeface="Nunito Light"/>
                <a:ea typeface="Nunito Light"/>
                <a:cs typeface="Nunito Light"/>
                <a:sym typeface="Nunito Light"/>
              </a:rPr>
              <a:t>%</a:t>
            </a:r>
          </a:p>
        </p:txBody>
      </p:sp>
      <p:sp>
        <p:nvSpPr>
          <p:cNvPr id="11" name="TextBox 11"/>
          <p:cNvSpPr txBox="1"/>
          <p:nvPr/>
        </p:nvSpPr>
        <p:spPr>
          <a:xfrm>
            <a:off x="11272293" y="4133075"/>
            <a:ext cx="2247393" cy="1704909"/>
          </a:xfrm>
          <a:prstGeom prst="rect">
            <a:avLst/>
          </a:prstGeom>
        </p:spPr>
        <p:txBody>
          <a:bodyPr lIns="0" tIns="0" rIns="0" bIns="0" rtlCol="0" anchor="t">
            <a:spAutoFit/>
          </a:bodyPr>
          <a:lstStyle/>
          <a:p>
            <a:pPr algn="ctr">
              <a:lnSpc>
                <a:spcPts val="13439"/>
              </a:lnSpc>
            </a:pPr>
            <a:r>
              <a:rPr lang="en-US" sz="11199">
                <a:solidFill>
                  <a:srgbClr val="2544D8"/>
                </a:solidFill>
                <a:latin typeface="Nunito Light"/>
                <a:ea typeface="Nunito Light"/>
                <a:cs typeface="Nunito Light"/>
                <a:sym typeface="Nunito Light"/>
              </a:rPr>
              <a:t>95</a:t>
            </a:r>
          </a:p>
        </p:txBody>
      </p:sp>
      <p:sp>
        <p:nvSpPr>
          <p:cNvPr id="12" name="TextBox 12"/>
          <p:cNvSpPr txBox="1"/>
          <p:nvPr/>
        </p:nvSpPr>
        <p:spPr>
          <a:xfrm>
            <a:off x="13257731" y="4499771"/>
            <a:ext cx="703440" cy="971517"/>
          </a:xfrm>
          <a:prstGeom prst="rect">
            <a:avLst/>
          </a:prstGeom>
        </p:spPr>
        <p:txBody>
          <a:bodyPr lIns="0" tIns="0" rIns="0" bIns="0" rtlCol="0" anchor="t">
            <a:spAutoFit/>
          </a:bodyPr>
          <a:lstStyle/>
          <a:p>
            <a:pPr algn="ctr">
              <a:lnSpc>
                <a:spcPts val="7679"/>
              </a:lnSpc>
            </a:pPr>
            <a:r>
              <a:rPr lang="en-US" sz="6399">
                <a:solidFill>
                  <a:srgbClr val="2544D8"/>
                </a:solidFill>
                <a:latin typeface="Nunito Light"/>
                <a:ea typeface="Nunito Light"/>
                <a:cs typeface="Nunito Light"/>
                <a:sym typeface="Nunito Light"/>
              </a:rPr>
              <a: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TotalTime>
  <Words>860</Words>
  <Application>Microsoft Office PowerPoint</Application>
  <PresentationFormat>Custom</PresentationFormat>
  <Paragraphs>133</Paragraphs>
  <Slides>17</Slides>
  <Notes>17</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17</vt:i4>
      </vt:variant>
    </vt:vector>
  </HeadingPairs>
  <TitlesOfParts>
    <vt:vector size="30" baseType="lpstr">
      <vt:lpstr>Alegreya Sans Light</vt:lpstr>
      <vt:lpstr>Nunito Bold</vt:lpstr>
      <vt:lpstr>Nunito</vt:lpstr>
      <vt:lpstr>Alegreya Sans Bold</vt:lpstr>
      <vt:lpstr>Calibri</vt:lpstr>
      <vt:lpstr>Cooper BT Bold</vt:lpstr>
      <vt:lpstr>Alegreya Sans</vt:lpstr>
      <vt:lpstr>Alegreya Sans Italics</vt:lpstr>
      <vt:lpstr>Nunito Light</vt:lpstr>
      <vt:lpstr>Cooper BT Light</vt:lpstr>
      <vt:lpstr>Lato Bold</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Breast Cancer Prediction</dc:title>
  <dc:creator>aisha anamika</dc:creator>
  <cp:lastModifiedBy>aisha anamika</cp:lastModifiedBy>
  <cp:revision>4</cp:revision>
  <dcterms:created xsi:type="dcterms:W3CDTF">2006-08-16T00:00:00Z</dcterms:created>
  <dcterms:modified xsi:type="dcterms:W3CDTF">2025-08-11T14:25:27Z</dcterms:modified>
  <dc:identifier>DAGvvKoXWU8</dc:identifier>
</cp:coreProperties>
</file>