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6" r:id="rId3"/>
    <p:sldId id="258" r:id="rId4"/>
    <p:sldId id="259" r:id="rId5"/>
    <p:sldId id="284" r:id="rId6"/>
    <p:sldId id="285" r:id="rId7"/>
    <p:sldId id="265" r:id="rId8"/>
    <p:sldId id="273" r:id="rId9"/>
    <p:sldId id="274" r:id="rId10"/>
    <p:sldId id="279" r:id="rId11"/>
    <p:sldId id="275" r:id="rId12"/>
    <p:sldId id="266" r:id="rId13"/>
    <p:sldId id="278" r:id="rId14"/>
    <p:sldId id="262" r:id="rId15"/>
    <p:sldId id="267" r:id="rId16"/>
    <p:sldId id="268" r:id="rId17"/>
    <p:sldId id="271" r:id="rId18"/>
    <p:sldId id="286" r:id="rId19"/>
    <p:sldId id="287" r:id="rId20"/>
    <p:sldId id="288" r:id="rId21"/>
    <p:sldId id="276" r:id="rId22"/>
    <p:sldId id="277" r:id="rId23"/>
    <p:sldId id="280" r:id="rId24"/>
    <p:sldId id="281" r:id="rId25"/>
    <p:sldId id="282" r:id="rId26"/>
    <p:sldId id="270" r:id="rId27"/>
    <p:sldId id="290" r:id="rId28"/>
    <p:sldId id="289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8FB6-2B89-AA4F-A152-866746F98223}" type="datetime1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CE8E-5EC0-3943-974B-B076EF249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66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9F8AD-BB6C-304B-9919-0D6D3B2C985B}" type="datetime1">
              <a:rPr lang="en-US" smtClean="0"/>
              <a:t>12/17/14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1823-D201-684A-8E1C-0ABE2194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6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will our app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0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interact</a:t>
            </a:r>
            <a:r>
              <a:rPr lang="en-US" baseline="0" dirty="0" smtClean="0"/>
              <a:t> with the internet?</a:t>
            </a:r>
          </a:p>
          <a:p>
            <a:r>
              <a:rPr lang="en-US" baseline="0" dirty="0" smtClean="0"/>
              <a:t>On what devices – laptops, desktops, tablets, smartphones</a:t>
            </a:r>
          </a:p>
          <a:p>
            <a:r>
              <a:rPr lang="en-US" baseline="0" dirty="0" smtClean="0"/>
              <a:t>What do we do on it?</a:t>
            </a:r>
          </a:p>
          <a:p>
            <a:r>
              <a:rPr lang="en-US" baseline="0" dirty="0" smtClean="0"/>
              <a:t>Let’s pick a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our sample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end –</a:t>
            </a:r>
            <a:r>
              <a:rPr lang="en-US" baseline="0" dirty="0" smtClean="0"/>
              <a:t> you’ll see that these three languages run in conjunction</a:t>
            </a:r>
          </a:p>
          <a:p>
            <a:r>
              <a:rPr lang="en-US" baseline="0" dirty="0" smtClean="0"/>
              <a:t>Back end – small programs will usually be written in one of these.  Big corporations though, have several back end servers running</a:t>
            </a:r>
          </a:p>
          <a:p>
            <a:r>
              <a:rPr lang="en-US" baseline="0" dirty="0" smtClean="0"/>
              <a:t>Is there a best language?  Depends on who you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AN</a:t>
            </a:r>
            <a:r>
              <a:rPr lang="en-US" baseline="0" dirty="0" smtClean="0"/>
              <a:t> ACCOUNT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1823-D201-684A-8E1C-0ABE219454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9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95F932-173D-3345-8530-E555398FE463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7371B4-B2E0-294A-B4DF-0680D2D8FF56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F5B4D-26FE-0540-9841-1CACDD936F37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05705-A74E-7E41-BFCD-D9208D4C7841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90F9F6-9604-C749-9993-3A49114E314F}" type="datetime1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7401E4-C164-8C4E-8FF3-047D934BB36C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649B18-6DF4-154D-952C-9C5D903BE9E9}" type="datetime1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9E459-A094-CC47-B9F9-C7393D500F2F}" type="datetime1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379F0-AD97-9548-A957-94FEE3BCD0F1}" type="datetime1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755027-D511-7B46-BAFB-B3B215D46C9D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B57CA9-2BD0-B644-AC82-2F096066056E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GA: Intro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563F-FB8E-C742-B053-AFC0580CC6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73" y="274638"/>
            <a:ext cx="941327" cy="9413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0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0" i="0" u="none" kern="1200">
          <a:solidFill>
            <a:schemeClr val="tx1"/>
          </a:solidFill>
          <a:latin typeface="News706BT-Bold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News706BT-Roman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News706BT-Roman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News706BT-Roman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News706BT-Roman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News706BT-Roman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ithub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bootstrap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ackets.i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ows.github.com" TargetMode="External"/><Relationship Id="rId4" Type="http://schemas.openxmlformats.org/officeDocument/2006/relationships/hyperlink" Target="https://mac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beslow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eralassemb.ly/education/front-end-web-development/chicago" TargetMode="External"/><Relationship Id="rId3" Type="http://schemas.openxmlformats.org/officeDocument/2006/relationships/hyperlink" Target="https://generalassemb.ly/education/web-development-immersive/chicag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4" Type="http://schemas.openxmlformats.org/officeDocument/2006/relationships/hyperlink" Target="stackoverflow.com" TargetMode="External"/><Relationship Id="rId5" Type="http://schemas.openxmlformats.org/officeDocument/2006/relationships/hyperlink" Target="http://codepen.io/" TargetMode="External"/><Relationship Id="rId6" Type="http://schemas.openxmlformats.org/officeDocument/2006/relationships/hyperlink" Target="dash.generalassemb.l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br>
              <a:rPr lang="en-US" dirty="0" smtClean="0"/>
            </a:br>
            <a:r>
              <a:rPr lang="en-US" dirty="0" smtClean="0"/>
              <a:t>			Let’s Break It 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Beslow</a:t>
            </a:r>
          </a:p>
          <a:p>
            <a:r>
              <a:rPr lang="en-US" dirty="0" smtClean="0"/>
              <a:t>General Assembly - Chicago</a:t>
            </a:r>
          </a:p>
          <a:p>
            <a:r>
              <a:rPr lang="en-US" dirty="0" smtClean="0"/>
              <a:t>December 17,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6"/>
    </mc:Choice>
    <mc:Fallback xmlns="">
      <p:transition xmlns:p14="http://schemas.microsoft.com/office/powerpoint/2010/main" spd="slow" advTm="60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end developers solve the same problem with many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Routing a request to a piece of coding</a:t>
            </a:r>
          </a:p>
          <a:p>
            <a:pPr lvl="1"/>
            <a:r>
              <a:rPr lang="en-US" dirty="0" smtClean="0"/>
              <a:t>Talking to a database</a:t>
            </a:r>
          </a:p>
          <a:p>
            <a:pPr lvl="1"/>
            <a:r>
              <a:rPr lang="en-US" dirty="0" smtClean="0"/>
              <a:t>Authenticating a user</a:t>
            </a:r>
          </a:p>
          <a:p>
            <a:pPr lvl="1"/>
            <a:r>
              <a:rPr lang="en-US" dirty="0" smtClean="0"/>
              <a:t>Rendering a web page to the viewer based on the results we </a:t>
            </a:r>
            <a:r>
              <a:rPr lang="en-US" smtClean="0"/>
              <a:t>get back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6257-C024-9B42-801A-11B8324557E1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– </a:t>
            </a: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r>
              <a:rPr lang="en-US" dirty="0" smtClean="0"/>
              <a:t>API – Application Programming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5E9-6DE2-484A-AE03-1B9E40259D6A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 C/Swift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(Android)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Wordpress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Javascript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4EB-62F7-0344-BCB1-3CF4768DDC60}" type="datetime1">
              <a:rPr lang="en-US" smtClean="0"/>
              <a:t>12/17/14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2D64-2131-0841-BE7A-2270065687C1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68" y="576358"/>
            <a:ext cx="6113977" cy="5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6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– Build software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/>
              <a:t>GitHub</a:t>
            </a:r>
            <a:r>
              <a:rPr lang="en-US" sz="2200" dirty="0"/>
              <a:t> (</a:t>
            </a:r>
            <a:r>
              <a:rPr lang="en-US" sz="2200" u="sng" dirty="0">
                <a:hlinkClick r:id="rId3"/>
              </a:rPr>
              <a:t>http://www.github.com</a:t>
            </a:r>
            <a:r>
              <a:rPr lang="en-US" sz="2200" dirty="0"/>
              <a:t>) </a:t>
            </a:r>
            <a:r>
              <a:rPr lang="en-US" sz="2200" dirty="0" smtClean="0"/>
              <a:t>is a </a:t>
            </a:r>
            <a:r>
              <a:rPr lang="en-US" sz="2200" dirty="0"/>
              <a:t>web-based hosting service and </a:t>
            </a:r>
            <a:r>
              <a:rPr lang="en-US" sz="2200" dirty="0" smtClean="0"/>
              <a:t>repository.</a:t>
            </a:r>
          </a:p>
          <a:p>
            <a:pPr lvl="1"/>
            <a:r>
              <a:rPr lang="en-US" sz="2200" dirty="0" smtClean="0"/>
              <a:t>A place to store the code</a:t>
            </a:r>
            <a:endParaRPr lang="en-US" sz="2200" dirty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evelopers working on the same code at the same time</a:t>
            </a:r>
          </a:p>
          <a:p>
            <a:pPr lvl="1"/>
            <a:r>
              <a:rPr lang="en-US" sz="2200" dirty="0" smtClean="0"/>
              <a:t>Interface to see what code changes were made, who made it, and when (</a:t>
            </a:r>
            <a:r>
              <a:rPr lang="en-US" sz="2200" dirty="0" err="1" smtClean="0"/>
              <a:t>git</a:t>
            </a:r>
            <a:r>
              <a:rPr lang="en-US" sz="2200" dirty="0" smtClean="0"/>
              <a:t>)</a:t>
            </a:r>
          </a:p>
          <a:p>
            <a:pPr lvl="2"/>
            <a:r>
              <a:rPr lang="en-US" sz="2200" dirty="0" smtClean="0"/>
              <a:t>Easy to back out code changes</a:t>
            </a:r>
          </a:p>
          <a:p>
            <a:r>
              <a:rPr lang="en-US" sz="2200" dirty="0" smtClean="0"/>
              <a:t>Host a website for free</a:t>
            </a:r>
          </a:p>
          <a:p>
            <a:r>
              <a:rPr lang="en-US" sz="2200" dirty="0" smtClean="0"/>
              <a:t>An account is free, but must have </a:t>
            </a:r>
            <a:r>
              <a:rPr lang="en-US" sz="2200" dirty="0" err="1" smtClean="0"/>
              <a:t>git</a:t>
            </a:r>
            <a:endParaRPr lang="en-US" sz="2200" dirty="0" smtClean="0"/>
          </a:p>
          <a:p>
            <a:pPr lvl="1"/>
            <a:r>
              <a:rPr lang="en-US" sz="2200" dirty="0" smtClean="0"/>
              <a:t>Desktop application is available</a:t>
            </a:r>
          </a:p>
          <a:p>
            <a:r>
              <a:rPr lang="en-US" sz="2200" dirty="0" smtClean="0"/>
              <a:t>Other option is </a:t>
            </a:r>
            <a:r>
              <a:rPr lang="en-US" sz="2200" dirty="0" err="1" smtClean="0"/>
              <a:t>BitBucket</a:t>
            </a:r>
            <a:r>
              <a:rPr lang="en-US" sz="2200" dirty="0" smtClean="0"/>
              <a:t> (five free private repos)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49A0-3A7B-364E-920E-BEC5D7DE55B3}" type="datetime1">
              <a:rPr lang="en-US" smtClean="0"/>
              <a:t>12/17/14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software </a:t>
            </a:r>
            <a:r>
              <a:rPr lang="en-US" b="1" dirty="0"/>
              <a:t>framework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generic </a:t>
            </a:r>
            <a:r>
              <a:rPr lang="en-US" dirty="0" smtClean="0"/>
              <a:t>functionality that </a:t>
            </a:r>
            <a:r>
              <a:rPr lang="en-US" dirty="0"/>
              <a:t>can be selectively changed by additional user-written code, thus providing application-specific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318A-5B62-4A41-A8B7-DF66B86C0B10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(Twitter)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framework for developing responsive, mobile first projects on the </a:t>
            </a:r>
            <a:r>
              <a:rPr lang="en-US" dirty="0" smtClean="0"/>
              <a:t>web</a:t>
            </a:r>
          </a:p>
          <a:p>
            <a:r>
              <a:rPr lang="en-US" dirty="0" smtClean="0">
                <a:hlinkClick r:id="rId2"/>
              </a:rPr>
              <a:t>http://www.getbootstrap.com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Another popular option is </a:t>
            </a:r>
            <a:r>
              <a:rPr lang="en-US" dirty="0" err="1" smtClean="0"/>
              <a:t>Zurb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8AA2-C95C-E646-A638-FE610A23F923}" type="datetime1">
              <a:rPr lang="en-US" smtClean="0"/>
              <a:t>12/17/14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/>
              <a:t>integrated development </a:t>
            </a:r>
            <a:r>
              <a:rPr lang="en-US" b="1" dirty="0" smtClean="0"/>
              <a:t>environment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program that you write code in (The MS Word of coding).</a:t>
            </a:r>
            <a:endParaRPr lang="en-US" dirty="0"/>
          </a:p>
          <a:p>
            <a:pPr lvl="1"/>
            <a:r>
              <a:rPr lang="en-US" dirty="0" smtClean="0"/>
              <a:t>Features and shortcuts to cover common scenarios and workflow efficiency</a:t>
            </a:r>
          </a:p>
          <a:p>
            <a:pPr lvl="1"/>
            <a:r>
              <a:rPr lang="en-US" dirty="0" smtClean="0"/>
              <a:t>Ability to run and debug code</a:t>
            </a:r>
          </a:p>
          <a:p>
            <a:pPr lvl="1"/>
            <a:r>
              <a:rPr lang="en-US" dirty="0" smtClean="0"/>
              <a:t>Color codes and displays to make code more readable</a:t>
            </a:r>
          </a:p>
          <a:p>
            <a:r>
              <a:rPr lang="en-US" dirty="0" smtClean="0"/>
              <a:t>We’re going to use </a:t>
            </a:r>
            <a:r>
              <a:rPr lang="en-US" dirty="0" smtClean="0">
                <a:hlinkClick r:id="rId2"/>
              </a:rPr>
              <a:t>Brackets.io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8E50-7FE7-7C42-BE0E-076C7EE4E2C7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EAC-A9D2-8E41-8275-AD16F829F1BB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68" y="576358"/>
            <a:ext cx="6113977" cy="5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anatomy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		&lt;title&gt;The title of the page&lt;/title&gt;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&lt;/head&gt;</a:t>
            </a:r>
          </a:p>
          <a:p>
            <a:pPr marL="0" indent="0">
              <a:buNone/>
            </a:pPr>
            <a:r>
              <a:rPr lang="en-US" dirty="0" smtClean="0"/>
              <a:t>	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&lt;a </a:t>
            </a:r>
            <a:r>
              <a:rPr lang="en-US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www.generassemb.ly.com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				Click here to visit General Assembly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&lt;/a&gt;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&lt;div id=“pictures”&gt;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=“/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/>
              <a:t>g</a:t>
            </a:r>
            <a:r>
              <a:rPr lang="en-US" dirty="0" err="1" smtClean="0"/>
              <a:t>aicon.png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00"/>
                </a:solidFill>
              </a:rPr>
              <a:t>https</a:t>
            </a:r>
            <a:r>
              <a:rPr lang="en-US" dirty="0">
                <a:solidFill>
                  <a:srgbClr val="000000"/>
                </a:solidFill>
              </a:rPr>
              <a:t>://generalassemb.ly</a:t>
            </a:r>
            <a:r>
              <a:rPr lang="en-US" dirty="0" smtClean="0">
                <a:solidFill>
                  <a:srgbClr val="000000"/>
                </a:solidFill>
              </a:rPr>
              <a:t>/online/</a:t>
            </a:r>
            <a:r>
              <a:rPr lang="en-US" dirty="0">
                <a:solidFill>
                  <a:srgbClr val="000000"/>
                </a:solidFill>
              </a:rPr>
              <a:t>assets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						ga</a:t>
            </a:r>
            <a:r>
              <a:rPr lang="en-US" dirty="0">
                <a:solidFill>
                  <a:srgbClr val="000000"/>
                </a:solidFill>
              </a:rPr>
              <a:t>-lockup-logo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						9d95d5d0a1c966540edaedcb440b1963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png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&lt;/div&gt;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F93F-D0D5-5548-A28E-561986C8AE23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assembly is an educational  institution that transforms thinkers into creators through education in technology, business and design at twelve campuses across four continents.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EC7C-2438-E746-A17D-58DB69621D3A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</a:t>
            </a:r>
            <a:br>
              <a:rPr lang="en-US" dirty="0" smtClean="0"/>
            </a:br>
            <a:r>
              <a:rPr lang="en-US" dirty="0" smtClean="0"/>
              <a:t>the Front-end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7DD-0B22-B54B-B277-95D71CA4E1C1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hosts web pages for free</a:t>
            </a:r>
          </a:p>
          <a:p>
            <a:pPr lvl="1"/>
            <a:r>
              <a:rPr lang="en-US" dirty="0" smtClean="0"/>
              <a:t>http://[username].</a:t>
            </a:r>
            <a:r>
              <a:rPr lang="en-US" dirty="0" err="1" smtClean="0"/>
              <a:t>github.io</a:t>
            </a:r>
            <a:r>
              <a:rPr lang="en-US" dirty="0" smtClean="0"/>
              <a:t>/[</a:t>
            </a:r>
            <a:r>
              <a:rPr lang="en-US" dirty="0" err="1" smtClean="0"/>
              <a:t>repoName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checkout --orphan </a:t>
            </a:r>
            <a:r>
              <a:rPr lang="en-US" dirty="0" err="1"/>
              <a:t>gh</a:t>
            </a:r>
            <a:r>
              <a:rPr lang="en-US" dirty="0"/>
              <a:t>-pages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A364-6799-454E-A740-2EAC02B3D83A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Languages spoken by neighborhood</a:t>
            </a:r>
            <a:endParaRPr lang="en-US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Webpage rendering</a:t>
            </a:r>
          </a:p>
          <a:p>
            <a:pPr lvl="1"/>
            <a:r>
              <a:rPr lang="en-US" dirty="0" smtClean="0"/>
              <a:t>Code to show webpage on client</a:t>
            </a:r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Sending data through API</a:t>
            </a:r>
          </a:p>
          <a:p>
            <a:pPr lvl="1"/>
            <a:r>
              <a:rPr lang="en-US" dirty="0" smtClean="0"/>
              <a:t>Parsing out per neighborhood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0454-5986-B643-A566-39733011236F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 </a:t>
            </a:r>
            <a:r>
              <a:rPr lang="en-US" strike="sngStrike" dirty="0" smtClean="0"/>
              <a:t>Database</a:t>
            </a:r>
            <a:endParaRPr lang="en-US" dirty="0" smtClean="0"/>
          </a:p>
          <a:p>
            <a:pPr lvl="1"/>
            <a:r>
              <a:rPr lang="en-US" dirty="0"/>
              <a:t>Languages spoken by neighborhood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/>
              <a:t>View </a:t>
            </a:r>
            <a:r>
              <a:rPr lang="en-US" strike="sngStrike" dirty="0" smtClean="0"/>
              <a:t>Webpage rendering</a:t>
            </a:r>
            <a:endParaRPr lang="en-US" dirty="0" smtClean="0"/>
          </a:p>
          <a:p>
            <a:pPr lvl="1"/>
            <a:r>
              <a:rPr lang="en-US" dirty="0" smtClean="0"/>
              <a:t>Code to show webpage on client</a:t>
            </a:r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b="1" dirty="0"/>
              <a:t>Controller </a:t>
            </a:r>
            <a:r>
              <a:rPr lang="en-US" strike="sngStrike" dirty="0" smtClean="0"/>
              <a:t>Web Server Controller</a:t>
            </a:r>
          </a:p>
          <a:p>
            <a:pPr lvl="1"/>
            <a:r>
              <a:rPr lang="en-US" dirty="0" smtClean="0"/>
              <a:t>Sending data through API</a:t>
            </a:r>
          </a:p>
          <a:p>
            <a:pPr lvl="1"/>
            <a:r>
              <a:rPr lang="en-US" dirty="0" smtClean="0"/>
              <a:t>Parsing out per </a:t>
            </a:r>
            <a:r>
              <a:rPr lang="en-US" dirty="0"/>
              <a:t>neighborhood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F70-28C0-5448-872C-03100A81FCD8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single application that covers all three</a:t>
            </a:r>
            <a:br>
              <a:rPr lang="en-US" dirty="0" smtClean="0"/>
            </a:br>
            <a:r>
              <a:rPr lang="en-US" dirty="0" smtClean="0"/>
              <a:t>M-V-C components</a:t>
            </a:r>
          </a:p>
          <a:p>
            <a:endParaRPr lang="en-US" dirty="0"/>
          </a:p>
          <a:p>
            <a:r>
              <a:rPr lang="en-US" dirty="0" smtClean="0"/>
              <a:t>Ruby On Rails (Ruby)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(Python)</a:t>
            </a:r>
          </a:p>
          <a:p>
            <a:r>
              <a:rPr lang="en-US" dirty="0" smtClean="0"/>
              <a:t>Spring (Java)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1B8D-FE53-8640-8F92-022C1532412C}" type="datetime1">
              <a:rPr lang="en-US" smtClean="0"/>
              <a:t>12/17/14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code, handouts </a:t>
            </a:r>
            <a:r>
              <a:rPr lang="en-US" dirty="0"/>
              <a:t>from the repo at </a:t>
            </a:r>
            <a:r>
              <a:rPr lang="en-US" dirty="0">
                <a:hlinkClick r:id="rId2"/>
              </a:rPr>
              <a:t>https://github.com/sbeslow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or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windows.github.com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mac.github.com</a:t>
            </a:r>
            <a:endParaRPr lang="en-US" dirty="0" smtClean="0"/>
          </a:p>
          <a:p>
            <a:r>
              <a:rPr lang="en-US" dirty="0" smtClean="0"/>
              <a:t>Clone the repo on your machine and play around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73A9-3A39-834A-B875-121DF29314A8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look nice</a:t>
            </a:r>
          </a:p>
          <a:p>
            <a:r>
              <a:rPr lang="en-US" dirty="0" smtClean="0"/>
              <a:t>Show top 3 spoken languages</a:t>
            </a:r>
          </a:p>
          <a:p>
            <a:r>
              <a:rPr lang="en-US" dirty="0" smtClean="0"/>
              <a:t>Show a map</a:t>
            </a:r>
          </a:p>
          <a:p>
            <a:r>
              <a:rPr lang="en-US" dirty="0" smtClean="0"/>
              <a:t>Display data from other projects from the Open Data Portal</a:t>
            </a:r>
          </a:p>
          <a:p>
            <a:pPr lvl="1"/>
            <a:r>
              <a:rPr lang="en-US" dirty="0" smtClean="0"/>
              <a:t>Or look around for other APIs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280-15F5-5F41-95A6-36CF72F9480E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GA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Front-End Web Development </a:t>
            </a:r>
            <a:r>
              <a:rPr lang="en-US" dirty="0"/>
              <a:t>(launches March 9th) - part-time, 10 weeks, meets Mondays &amp; Wednesdays 6–9 PM; focuses on HTML, CSS, and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>
                <a:hlinkClick r:id="rId3"/>
              </a:rPr>
              <a:t>Web Development Immersive</a:t>
            </a:r>
            <a:r>
              <a:rPr lang="en-US" dirty="0"/>
              <a:t> (launches March 9th) - full-time, 12 weeks, meets Monday–Friday all day; is designed to give students the skills and portfolio pieces to be able to get a job as a full-stack web developer at the end of the program (and we provide job search support); focuses on </a:t>
            </a:r>
            <a:r>
              <a:rPr lang="en-US" dirty="0" err="1"/>
              <a:t>Javascript</a:t>
            </a:r>
            <a:r>
              <a:rPr lang="en-US" dirty="0"/>
              <a:t>, Ruby, Rails, and a ton of other topics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DA31-FD02-4F4D-A06E-5B5493D89B0F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6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Places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000"/>
              </a:spcBef>
              <a:buSzPct val="69000"/>
              <a:buFont typeface="Arial" charset="0"/>
              <a:buChar char="•"/>
            </a:pPr>
            <a:r>
              <a:rPr lang="en-US" dirty="0">
                <a:latin typeface="News706 BT" charset="0"/>
                <a:ea typeface="ＭＳ Ｐゴシック" charset="0"/>
                <a:cs typeface="ＭＳ Ｐゴシック" charset="0"/>
                <a:sym typeface="News706 BT" charset="0"/>
                <a:hlinkClick r:id="rId2"/>
              </a:rPr>
              <a:t>W3 Schools</a:t>
            </a:r>
            <a:endParaRPr lang="en-US" dirty="0">
              <a:latin typeface="News706 BT" charset="0"/>
              <a:ea typeface="ＭＳ Ｐゴシック" charset="0"/>
              <a:cs typeface="ＭＳ Ｐゴシック" charset="0"/>
              <a:sym typeface="News706 BT" charset="0"/>
              <a:hlinkClick r:id="rId3"/>
            </a:endParaRPr>
          </a:p>
          <a:p>
            <a:pPr marL="457200" indent="-457200">
              <a:spcBef>
                <a:spcPts val="1000"/>
              </a:spcBef>
              <a:buSzPct val="69000"/>
              <a:buFont typeface="Arial" charset="0"/>
              <a:buChar char="•"/>
            </a:pPr>
            <a:r>
              <a:rPr lang="en-US" dirty="0">
                <a:latin typeface="News706 BT" charset="0"/>
                <a:ea typeface="ＭＳ Ｐゴシック" charset="0"/>
                <a:cs typeface="ＭＳ Ｐゴシック" charset="0"/>
                <a:sym typeface="News706 BT" charset="0"/>
                <a:hlinkClick r:id="rId3"/>
              </a:rPr>
              <a:t>Codecademy</a:t>
            </a:r>
            <a:endParaRPr lang="en-US" dirty="0">
              <a:latin typeface="News706 BT" charset="0"/>
              <a:ea typeface="ＭＳ Ｐゴシック" charset="0"/>
              <a:cs typeface="ＭＳ Ｐゴシック" charset="0"/>
              <a:sym typeface="News706 BT" charset="0"/>
            </a:endParaRPr>
          </a:p>
          <a:p>
            <a:pPr marL="457200" indent="-457200">
              <a:spcBef>
                <a:spcPts val="1000"/>
              </a:spcBef>
              <a:buSzPct val="69000"/>
              <a:buFont typeface="Arial" charset="0"/>
              <a:buChar char="•"/>
            </a:pPr>
            <a:r>
              <a:rPr lang="en-US" dirty="0">
                <a:latin typeface="News706 BT" charset="0"/>
                <a:ea typeface="ＭＳ Ｐゴシック" charset="0"/>
                <a:cs typeface="ＭＳ Ｐゴシック" charset="0"/>
                <a:sym typeface="News706 BT" charset="0"/>
                <a:hlinkClick r:id="rId4" action="ppaction://hlinkfile"/>
              </a:rPr>
              <a:t>StackOverflow</a:t>
            </a:r>
            <a:endParaRPr lang="en-US" dirty="0">
              <a:latin typeface="News706 BT" charset="0"/>
              <a:ea typeface="ＭＳ Ｐゴシック" charset="0"/>
              <a:cs typeface="ＭＳ Ｐゴシック" charset="0"/>
              <a:sym typeface="News706 BT" charset="0"/>
            </a:endParaRPr>
          </a:p>
          <a:p>
            <a:pPr marL="457200" indent="-457200">
              <a:spcBef>
                <a:spcPts val="1000"/>
              </a:spcBef>
              <a:buSzPct val="69000"/>
              <a:buFont typeface="Arial" charset="0"/>
              <a:buChar char="•"/>
            </a:pPr>
            <a:r>
              <a:rPr lang="en-US" dirty="0">
                <a:latin typeface="News706 BT" charset="0"/>
                <a:ea typeface="ＭＳ Ｐゴシック" charset="0"/>
                <a:cs typeface="ＭＳ Ｐゴシック" charset="0"/>
                <a:sym typeface="News706 BT" charset="0"/>
                <a:hlinkClick r:id="rId5"/>
              </a:rPr>
              <a:t>CodePen</a:t>
            </a:r>
            <a:endParaRPr lang="en-US" dirty="0">
              <a:latin typeface="News706 BT" charset="0"/>
              <a:ea typeface="ＭＳ Ｐゴシック" charset="0"/>
              <a:cs typeface="ＭＳ Ｐゴシック" charset="0"/>
              <a:sym typeface="News706 BT" charset="0"/>
            </a:endParaRPr>
          </a:p>
          <a:p>
            <a:pPr marL="457200" indent="-457200">
              <a:spcBef>
                <a:spcPts val="1000"/>
              </a:spcBef>
              <a:buSzPct val="69000"/>
              <a:buFont typeface="Arial" charset="0"/>
              <a:buChar char="•"/>
            </a:pPr>
            <a:r>
              <a:rPr lang="en-US" dirty="0">
                <a:latin typeface="News706 BT" charset="0"/>
                <a:ea typeface="ＭＳ Ｐゴシック" charset="0"/>
                <a:cs typeface="ＭＳ Ｐゴシック" charset="0"/>
                <a:sym typeface="News706 BT" charset="0"/>
                <a:hlinkClick r:id="rId6" action="ppaction://hlinkfile"/>
              </a:rPr>
              <a:t>Dash (General Assembly)</a:t>
            </a:r>
            <a:endParaRPr lang="en-US" dirty="0">
              <a:latin typeface="News706 BT" charset="0"/>
              <a:ea typeface="ＭＳ Ｐゴシック" charset="0"/>
              <a:cs typeface="ＭＳ Ｐゴシック" charset="0"/>
              <a:sym typeface="News706 BT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668C-D561-CF4A-A5B0-C78ECE9A1DC6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87FE-CDFD-F446-8E5B-67689FC276E5}" type="datetime1">
              <a:rPr lang="en-US" smtClean="0"/>
              <a:t>12/17/14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Cities, 4 Continents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4" y="1728833"/>
            <a:ext cx="8662516" cy="437500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D23B-1BC6-4240-AFF7-856F41F46D1D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Scott Beslow</a:t>
            </a:r>
          </a:p>
          <a:p>
            <a:pPr marL="0" indent="0">
              <a:buNone/>
            </a:pPr>
            <a:r>
              <a:rPr lang="en-US" dirty="0" smtClean="0"/>
              <a:t>Principal Developer/Owner at Orange Wall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scott@orange-wall.com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sbeslow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sbeslow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Car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48" y="735595"/>
            <a:ext cx="2684868" cy="136408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4347-3B11-FA45-9C1E-F8D0D3F53821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 build a website together, demonstration style</a:t>
            </a:r>
          </a:p>
          <a:p>
            <a:r>
              <a:rPr lang="en-US" dirty="0" smtClean="0"/>
              <a:t>As part of the process, we’ll discuss terms and concepts</a:t>
            </a:r>
          </a:p>
          <a:p>
            <a:r>
              <a:rPr lang="en-US" dirty="0" smtClean="0"/>
              <a:t>It will be open-source</a:t>
            </a:r>
          </a:p>
          <a:p>
            <a:r>
              <a:rPr lang="en-US" dirty="0" smtClean="0"/>
              <a:t>Our demo will be concept heavy and code lite</a:t>
            </a:r>
          </a:p>
          <a:p>
            <a:r>
              <a:rPr lang="en-US" dirty="0" smtClean="0"/>
              <a:t>Stop me and ask questions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2D41-B4AE-D341-A0F4-0F4FF37C5105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interact with the internet?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201-1987-A446-A293-942BFF5C1ECE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end, back end, &amp; the cloud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66620"/>
            <a:ext cx="4572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D7F-5FA3-5247-9917-60228A528734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organized collection of data</a:t>
            </a:r>
          </a:p>
          <a:p>
            <a:pPr lvl="1"/>
            <a:r>
              <a:rPr lang="en-US" dirty="0" smtClean="0"/>
              <a:t>We want to search through large amounts of data (you might even say big data) in a short period of time</a:t>
            </a:r>
          </a:p>
          <a:p>
            <a:pPr lvl="1"/>
            <a:r>
              <a:rPr lang="en-US" dirty="0" smtClean="0"/>
              <a:t>How we want to access data determines how we want to store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0E91-6C87-684A-9660-75EEA3D6CF82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Databases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8201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7643"/>
                <a:gridCol w="61819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MySQL/</a:t>
                      </a:r>
                      <a:r>
                        <a:rPr lang="en-US" dirty="0" err="1" smtClean="0"/>
                        <a:t>Postgress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Flexible,</a:t>
                      </a:r>
                      <a:r>
                        <a:rPr lang="en-US" baseline="0" dirty="0" smtClean="0"/>
                        <a:t> easy, popular for set datasets.  Think data tables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Unstructured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r>
                        <a:rPr lang="en-US" baseline="0" dirty="0" smtClean="0"/>
                        <a:t> database – focuses on the relationships between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work with frequent</a:t>
                      </a:r>
                      <a:r>
                        <a:rPr lang="en-US" baseline="0" dirty="0" smtClean="0"/>
                        <a:t> network </a:t>
                      </a:r>
                      <a:r>
                        <a:rPr lang="en-US" baseline="0" dirty="0" err="1" smtClean="0"/>
                        <a:t>unavailablity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Huge datasets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63F-FB8E-C742-B053-AFC0580CC659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5E16-0DF1-764E-A27E-C7011C2933BD}" type="datetime1">
              <a:rPr lang="en-US" smtClean="0"/>
              <a:t>12/17/14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956</Words>
  <Application>Microsoft Macintosh PowerPoint</Application>
  <PresentationFormat>On-screen Show (4:3)</PresentationFormat>
  <Paragraphs>230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Web Development    Let’s Break It Down</vt:lpstr>
      <vt:lpstr>GENERAL ASSEMBLY</vt:lpstr>
      <vt:lpstr>12 Cities, 4 Continents </vt:lpstr>
      <vt:lpstr>About Me</vt:lpstr>
      <vt:lpstr>The Plan</vt:lpstr>
      <vt:lpstr>Starting Point</vt:lpstr>
      <vt:lpstr>Front end, back end, &amp; the cloud</vt:lpstr>
      <vt:lpstr>Databases</vt:lpstr>
      <vt:lpstr>Comparing Databases</vt:lpstr>
      <vt:lpstr>Back End Developers</vt:lpstr>
      <vt:lpstr>Receiving Data</vt:lpstr>
      <vt:lpstr>Programming Languages</vt:lpstr>
      <vt:lpstr>PowerPoint Presentation</vt:lpstr>
      <vt:lpstr>GitHub – Build software together</vt:lpstr>
      <vt:lpstr>An important definition</vt:lpstr>
      <vt:lpstr>(Twitter) Bootstrap</vt:lpstr>
      <vt:lpstr>IDE</vt:lpstr>
      <vt:lpstr>PowerPoint Presentation</vt:lpstr>
      <vt:lpstr>The basic anatomy of HTML</vt:lpstr>
      <vt:lpstr>Let’s Build the Front-end</vt:lpstr>
      <vt:lpstr>Pushing to the web</vt:lpstr>
      <vt:lpstr>Our Design Pattern</vt:lpstr>
      <vt:lpstr>MVC Framework</vt:lpstr>
      <vt:lpstr>Common MVC Frameworks</vt:lpstr>
      <vt:lpstr>Next Steps</vt:lpstr>
      <vt:lpstr>Potential Projects</vt:lpstr>
      <vt:lpstr>More GA Courses</vt:lpstr>
      <vt:lpstr>Other Places to Learn</vt:lpstr>
      <vt:lpstr>Questions?</vt:lpstr>
    </vt:vector>
  </TitlesOfParts>
  <Company>Orange Wall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Beslow</dc:creator>
  <cp:lastModifiedBy>Scott Beslow</cp:lastModifiedBy>
  <cp:revision>81</cp:revision>
  <dcterms:created xsi:type="dcterms:W3CDTF">2014-11-26T23:23:44Z</dcterms:created>
  <dcterms:modified xsi:type="dcterms:W3CDTF">2014-12-17T23:42:32Z</dcterms:modified>
</cp:coreProperties>
</file>