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BFC94B-4DFA-41E4-A2EF-7D7F94A25A05}">
  <a:tblStyle styleId="{15BFC94B-4DFA-41E4-A2EF-7D7F94A25A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High-Rate Pulse Repetition Frequency</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3b0d9f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3b0d9f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Effect of distance on timings is significantly smaller than the synchronization accuracy.</a:t>
            </a:r>
            <a:endParaRPr/>
          </a:p>
          <a:p>
            <a:pPr indent="0" lvl="0" marL="0" rtl="0" algn="l">
              <a:lnSpc>
                <a:spcPct val="115000"/>
              </a:lnSpc>
              <a:spcBef>
                <a:spcPts val="0"/>
              </a:spcBef>
              <a:spcAft>
                <a:spcPts val="0"/>
              </a:spcAft>
              <a:buClr>
                <a:schemeClr val="dk1"/>
              </a:buClr>
              <a:buSzPts val="1100"/>
              <a:buFont typeface="Arial"/>
              <a:buNone/>
            </a:pPr>
            <a:r>
              <a:rPr lang="en-GB"/>
              <a:t>Reactive transmission - allows targeting a specific packet in the ranging sequence, without affecting packets carrying data.</a:t>
            </a:r>
            <a:endParaRPr/>
          </a:p>
          <a:p>
            <a:pPr indent="0" lvl="0" marL="0" rtl="0" algn="l">
              <a:lnSpc>
                <a:spcPct val="115000"/>
              </a:lnSpc>
              <a:spcBef>
                <a:spcPts val="0"/>
              </a:spcBef>
              <a:spcAft>
                <a:spcPts val="0"/>
              </a:spcAft>
              <a:buNone/>
            </a:pPr>
            <a:r>
              <a:rPr lang="en-GB"/>
              <a:t>Can choose between attacking the 2nd / 3rd packet - depends on if you want to be closer to packet transmitted by responder or initiator. </a:t>
            </a:r>
            <a:endParaRPr/>
          </a:p>
          <a:p>
            <a:pPr indent="0" lvl="0" marL="0" rtl="0" algn="l">
              <a:lnSpc>
                <a:spcPct val="115000"/>
              </a:lnSpc>
              <a:spcBef>
                <a:spcPts val="0"/>
              </a:spcBef>
              <a:spcAft>
                <a:spcPts val="0"/>
              </a:spcAft>
              <a:buNone/>
            </a:pPr>
            <a:r>
              <a:rPr lang="en-GB"/>
              <a:t>Attacking the second packet (attack responder) reduces both Tround1 (because the initiator receives the packet earlier) and Tround2 (because the initiator consequently replies earlier)</a:t>
            </a:r>
            <a:endParaRPr/>
          </a:p>
          <a:p>
            <a:pPr indent="0" lvl="0" marL="0" rtl="0" algn="l">
              <a:lnSpc>
                <a:spcPct val="115000"/>
              </a:lnSpc>
              <a:spcBef>
                <a:spcPts val="1200"/>
              </a:spcBef>
              <a:spcAft>
                <a:spcPts val="0"/>
              </a:spcAft>
              <a:buNone/>
            </a:pPr>
            <a:r>
              <a:rPr lang="en-GB" sz="1000">
                <a:solidFill>
                  <a:schemeClr val="dk1"/>
                </a:solidFill>
              </a:rPr>
              <a:t>In practice, we have implemented the attack using a Qorvo DWM3000EVB [</a:t>
            </a:r>
            <a:r>
              <a:rPr lang="en-GB" sz="1000">
                <a:solidFill>
                  <a:srgbClr val="B20000"/>
                </a:solidFill>
              </a:rPr>
              <a:t>45</a:t>
            </a:r>
            <a:r>
              <a:rPr lang="en-GB" sz="1000">
                <a:solidFill>
                  <a:schemeClr val="dk1"/>
                </a:solidFill>
              </a:rPr>
              <a:t>], controlled by a Nordic Semiconductor nRF52 DK [</a:t>
            </a:r>
            <a:r>
              <a:rPr lang="en-GB" sz="1000">
                <a:solidFill>
                  <a:srgbClr val="B20000"/>
                </a:solidFill>
              </a:rPr>
              <a:t>37</a:t>
            </a:r>
            <a:r>
              <a:rPr lang="en-GB" sz="1000">
                <a:solidFill>
                  <a:schemeClr val="dk1"/>
                </a:solidFill>
              </a:rPr>
              <a:t>], for a total cost of around USD 65 only.</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354c97c3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354c97c3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Wireshark dissector : is used to record timestamps and inspect parts of packets not encrypted - most UWB protocols are closed source.</a:t>
            </a:r>
            <a:endParaRPr/>
          </a:p>
          <a:p>
            <a:pPr indent="-298450" lvl="0" marL="457200" rtl="0" algn="l">
              <a:lnSpc>
                <a:spcPct val="115000"/>
              </a:lnSpc>
              <a:spcBef>
                <a:spcPts val="0"/>
              </a:spcBef>
              <a:spcAft>
                <a:spcPts val="0"/>
              </a:spcAft>
              <a:buSzPts val="1100"/>
              <a:buAutoNum type="arabicPeriod"/>
            </a:pPr>
            <a:r>
              <a:rPr lang="en-GB"/>
              <a:t>Initial parameters like channel number lead to reception and diagnostic event like preamble quality, error codes. </a:t>
            </a:r>
            <a:endParaRPr/>
          </a:p>
          <a:p>
            <a:pPr indent="-298450" lvl="0" marL="457200" rtl="0" algn="l">
              <a:lnSpc>
                <a:spcPct val="115000"/>
              </a:lnSpc>
              <a:spcBef>
                <a:spcPts val="0"/>
              </a:spcBef>
              <a:spcAft>
                <a:spcPts val="0"/>
              </a:spcAft>
              <a:buSzPts val="1100"/>
              <a:buAutoNum type="arabicPeriod"/>
            </a:pPr>
            <a:r>
              <a:rPr lang="en-GB"/>
              <a:t>Delay : so that attack signal is transmitted on top of packet 2 or 3.</a:t>
            </a:r>
            <a:endParaRPr/>
          </a:p>
          <a:p>
            <a:pPr indent="0" lvl="0" marL="0" rtl="0" algn="l">
              <a:lnSpc>
                <a:spcPct val="115000"/>
              </a:lnSpc>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354c97c3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354c97c3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Indoor LoS env - avoid measurement noise due to channel - could distort output</a:t>
            </a:r>
            <a:endParaRPr/>
          </a:p>
          <a:p>
            <a:pPr indent="0" lvl="0" marL="0" rtl="0" algn="l">
              <a:spcBef>
                <a:spcPts val="0"/>
              </a:spcBef>
              <a:spcAft>
                <a:spcPts val="0"/>
              </a:spcAft>
              <a:buNone/>
            </a:pPr>
            <a:r>
              <a:rPr lang="en-GB"/>
              <a:t>Performed on distances in a range of 5-15 m</a:t>
            </a:r>
            <a:endParaRPr/>
          </a:p>
          <a:p>
            <a:pPr indent="0" lvl="0" marL="0" rtl="0" algn="l">
              <a:spcBef>
                <a:spcPts val="0"/>
              </a:spcBef>
              <a:spcAft>
                <a:spcPts val="0"/>
              </a:spcAft>
              <a:buNone/>
            </a:pPr>
            <a:r>
              <a:rPr lang="en-GB"/>
              <a:t>Antenna facing each other</a:t>
            </a:r>
            <a:endParaRPr/>
          </a:p>
          <a:p>
            <a:pPr indent="0" lvl="0" marL="0" rtl="0" algn="l">
              <a:spcBef>
                <a:spcPts val="0"/>
              </a:spcBef>
              <a:spcAft>
                <a:spcPts val="0"/>
              </a:spcAft>
              <a:buNone/>
            </a:pPr>
            <a:r>
              <a:rPr lang="en-GB"/>
              <a:t>Places Qorvo in 30cm proximity to initiator&amp;/ responder</a:t>
            </a:r>
            <a:endParaRPr/>
          </a:p>
          <a:p>
            <a:pPr indent="0" lvl="0" marL="0" rtl="0" algn="l">
              <a:spcBef>
                <a:spcPts val="0"/>
              </a:spcBef>
              <a:spcAft>
                <a:spcPts val="0"/>
              </a:spcAft>
              <a:buNone/>
            </a:pPr>
            <a:r>
              <a:rPr lang="en-GB"/>
              <a:t>Qorvo performs reactive attack - detect initial frame exchange and then overshadow preamble and STS or 1 or 2 frame.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a:t>The success rate, which is calculated as a rolling average over 300 measurements, is plotted in orange. Over the entire experiment, the rate of reductions was 4.08 %. The histogram on the left side reflects the distribution of the reduced distances reported in the experiment.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GB" sz="1000">
                <a:solidFill>
                  <a:schemeClr val="dk1"/>
                </a:solidFill>
              </a:rPr>
              <a:t>One of the main goals for UWB-based access control is to provide seamless access when the user is close, while turning on ranging only when necessary to save power. </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One method to achieve this is to use Bluetooth Low Energy (BLE) to detect the presence of the device and, if the BLE Received Signal Strength Indicator (RSSI) is high enough, start UWB ranging, as done by Handoff music in the iPhone–HomePod scenario.</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UWB key sol only need to determine if a distance is below or above a threshold - applications do not display detailed distance information in the user interface.</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In the case of the Apple UWB implementation, the U1 chip reports the raw measurements to iOS drivers, which log them. Viewing these measurement logs requires the </a:t>
            </a:r>
            <a:r>
              <a:rPr i="1" lang="en-GB" sz="1000">
                <a:solidFill>
                  <a:schemeClr val="dk1"/>
                </a:solidFill>
              </a:rPr>
              <a:t>Location Services </a:t>
            </a:r>
            <a:r>
              <a:rPr lang="en-GB" sz="1000">
                <a:solidFill>
                  <a:schemeClr val="dk1"/>
                </a:solidFill>
              </a:rPr>
              <a:t>and </a:t>
            </a:r>
            <a:r>
              <a:rPr i="1" lang="en-GB" sz="1000">
                <a:solidFill>
                  <a:schemeClr val="dk1"/>
                </a:solidFill>
              </a:rPr>
              <a:t>AirTag </a:t>
            </a:r>
            <a:r>
              <a:rPr lang="en-GB" sz="1000">
                <a:solidFill>
                  <a:schemeClr val="dk1"/>
                </a:solidFill>
              </a:rPr>
              <a:t>debug profile, which can be installed on any iPhone without jailbreak [</a:t>
            </a:r>
            <a:r>
              <a:rPr lang="en-GB" sz="1000">
                <a:solidFill>
                  <a:srgbClr val="B20000"/>
                </a:solidFill>
              </a:rPr>
              <a:t>29</a:t>
            </a:r>
            <a:r>
              <a:rPr lang="en-GB" sz="1000">
                <a:solidFill>
                  <a:schemeClr val="dk1"/>
                </a:solidFill>
              </a:rPr>
              <a:t>]. Then, detailed measurement information appears in the logs, including the distance.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354c97c3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354c97c3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t>Attack success = the rate of distance measurements indicating a shorter distance than the baseline. </a:t>
            </a:r>
            <a:endParaRPr/>
          </a:p>
          <a:p>
            <a:pPr indent="0" lvl="0" marL="0" rtl="0" algn="l">
              <a:lnSpc>
                <a:spcPct val="115000"/>
              </a:lnSpc>
              <a:spcBef>
                <a:spcPts val="0"/>
              </a:spcBef>
              <a:spcAft>
                <a:spcPts val="0"/>
              </a:spcAft>
              <a:buClr>
                <a:schemeClr val="dk1"/>
              </a:buClr>
              <a:buSzPts val="1100"/>
              <a:buFont typeface="Arial"/>
              <a:buNone/>
            </a:pPr>
            <a:r>
              <a:rPr lang="en-GB"/>
              <a:t>Distance reductions between 2 to 12 meters with success rates ranging from 2% to 4%. </a:t>
            </a:r>
            <a:endParaRPr/>
          </a:p>
          <a:p>
            <a:pPr indent="0" lvl="0" marL="0" rtl="0" algn="l">
              <a:lnSpc>
                <a:spcPct val="115000"/>
              </a:lnSpc>
              <a:spcBef>
                <a:spcPts val="0"/>
              </a:spcBef>
              <a:spcAft>
                <a:spcPts val="0"/>
              </a:spcAft>
              <a:buClr>
                <a:schemeClr val="dk1"/>
              </a:buClr>
              <a:buSzPts val="1100"/>
              <a:buFont typeface="Arial"/>
              <a:buNone/>
            </a:pPr>
            <a:r>
              <a:rPr lang="en-GB"/>
              <a:t>The range of possible relative distance reductions does not depend on the actual distance between the devices and is bounded by 10 meters. </a:t>
            </a:r>
            <a:endParaRPr/>
          </a:p>
          <a:p>
            <a:pPr indent="0" lvl="0" marL="0" rtl="0" algn="l">
              <a:lnSpc>
                <a:spcPct val="115000"/>
              </a:lnSpc>
              <a:spcBef>
                <a:spcPts val="0"/>
              </a:spcBef>
              <a:spcAft>
                <a:spcPts val="0"/>
              </a:spcAft>
              <a:buClr>
                <a:schemeClr val="dk1"/>
              </a:buClr>
              <a:buSzPts val="1100"/>
              <a:buFont typeface="Arial"/>
              <a:buNone/>
            </a:pPr>
            <a:r>
              <a:rPr lang="en-GB"/>
              <a:t>The attack can be successful in scenarios where a key is placed less than 14 meters away, and in configurations where only the responder is vulnerable, distance reductions are limited by approximately 5 meters.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354c97c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354c97c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t>A system designed to be operated at larger ranges would also require a larger backsearch window, resultiing in larger reductions, too. It is worth noting that the attacker is generally not interested in steering distance precisely.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Additional measures to detect outliers and experiences like unlocking cars etc require to be smooth.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354c97c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354c97c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354c97c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354c97c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3b0d9fd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3b0d9fd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354c97c35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354c97c35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a:t>
            </a:r>
            <a:r>
              <a:rPr lang="en-GB"/>
              <a:t> avoid this to save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297099e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297099e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High-Rate Pulse Repetition Frequency</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354c97c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354c97c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UWB signals are wireless signals that have a </a:t>
            </a:r>
            <a:r>
              <a:rPr lang="en-GB"/>
              <a:t>bandwidth</a:t>
            </a:r>
            <a:r>
              <a:rPr lang="en-GB"/>
              <a:t> in the range of </a:t>
            </a:r>
            <a:r>
              <a:rPr lang="en-GB"/>
              <a:t>hundred</a:t>
            </a:r>
            <a:r>
              <a:rPr lang="en-GB"/>
              <a:t> of Mhz to several Ghz</a:t>
            </a:r>
            <a:br>
              <a:rPr lang="en-GB"/>
            </a:br>
            <a:br>
              <a:rPr lang="en-GB"/>
            </a:br>
            <a:r>
              <a:rPr lang="en-GB"/>
              <a:t>HRP - high rate pulse </a:t>
            </a:r>
            <a:r>
              <a:rPr lang="en-GB"/>
              <a:t>repetition</a:t>
            </a:r>
            <a:r>
              <a:rPr lang="en-GB"/>
              <a:t> frequency - used in signals that need high data rate and and shorter range</a:t>
            </a:r>
            <a:br>
              <a:rPr lang="en-GB"/>
            </a:br>
            <a:r>
              <a:rPr lang="en-GB"/>
              <a:t>LRP - Low rate pulse </a:t>
            </a:r>
            <a:r>
              <a:rPr lang="en-GB"/>
              <a:t>repetition</a:t>
            </a:r>
            <a:r>
              <a:rPr lang="en-GB"/>
              <a:t>  frequency - used in signals that need low data rate and longer range - applications include navigation and localization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354c97c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354c97c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Two way </a:t>
            </a:r>
            <a:r>
              <a:rPr lang="en-GB"/>
              <a:t>ranging to reduce the clock offset and get more accurate time measurements.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354c97c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354c97c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Cross </a:t>
            </a:r>
            <a:r>
              <a:rPr lang="en-GB"/>
              <a:t>correlation</a:t>
            </a:r>
            <a:r>
              <a:rPr lang="en-GB"/>
              <a:t> is used widely across the wireless signals to </a:t>
            </a:r>
            <a:r>
              <a:rPr lang="en-GB"/>
              <a:t>identity</a:t>
            </a:r>
            <a:r>
              <a:rPr lang="en-GB"/>
              <a:t> </a:t>
            </a:r>
            <a:r>
              <a:rPr lang="en-GB"/>
              <a:t>similar</a:t>
            </a:r>
            <a:r>
              <a:rPr lang="en-GB"/>
              <a:t> signals and to </a:t>
            </a:r>
            <a:r>
              <a:rPr lang="en-GB"/>
              <a:t>separate</a:t>
            </a:r>
            <a:r>
              <a:rPr lang="en-GB"/>
              <a:t> signals </a:t>
            </a:r>
            <a:r>
              <a:rPr lang="en-GB"/>
              <a:t>from</a:t>
            </a:r>
            <a:r>
              <a:rPr lang="en-GB"/>
              <a:t> noise.</a:t>
            </a:r>
            <a:br>
              <a:rPr lang="en-GB"/>
            </a:br>
            <a:r>
              <a:rPr lang="en-GB"/>
              <a:t>The value of cross </a:t>
            </a:r>
            <a:r>
              <a:rPr lang="en-GB"/>
              <a:t>correlation</a:t>
            </a:r>
            <a:r>
              <a:rPr lang="en-GB"/>
              <a:t> will be high between similar signals and usually low between signal and noise or other signals.</a:t>
            </a:r>
            <a:endParaRPr/>
          </a:p>
          <a:p>
            <a:pPr indent="0" lvl="0" marL="0" rtl="0" algn="l">
              <a:spcBef>
                <a:spcPts val="0"/>
              </a:spcBef>
              <a:spcAft>
                <a:spcPts val="0"/>
              </a:spcAft>
              <a:buNone/>
            </a:pPr>
            <a:br>
              <a:rPr lang="en-GB"/>
            </a:br>
            <a:r>
              <a:rPr lang="en-GB"/>
              <a:t>Cross </a:t>
            </a:r>
            <a:r>
              <a:rPr lang="en-GB"/>
              <a:t>correlation</a:t>
            </a:r>
            <a:r>
              <a:rPr lang="en-GB"/>
              <a:t> of </a:t>
            </a:r>
            <a:r>
              <a:rPr lang="en-GB"/>
              <a:t>received</a:t>
            </a:r>
            <a:r>
              <a:rPr lang="en-GB"/>
              <a:t> signals with an </a:t>
            </a:r>
            <a:r>
              <a:rPr lang="en-GB"/>
              <a:t>existing</a:t>
            </a:r>
            <a:r>
              <a:rPr lang="en-GB"/>
              <a:t> template to identify the time of arrival and eventually distance.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354c97c3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354c97c3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Receiver has a template of expected pulse form</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The attacker transmits a carefully crafted packet (red), coarsely synchronized with the legitimate signal (blue),  power sufficiently low to avoid jamming. The STS is secret and STS’ is randomly chosen by the attacker. Therefore, at the receiver the correlation peaks caused by the attacker (red) are lower than those of the strongest path (blue). How- ever, one of them (‘ghost peak’) is higher than the threshold for accepting peaks that correspond to legitimate paths, and it falls inside the back-search window. Therefore, it is mistakenly classified as an early path, shorter than the real one.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During transit, objects in the vicinity reflect the signal, which creates copies of the signal that are slightly delayed in time, as shown in </a:t>
            </a:r>
            <a:r>
              <a:rPr lang="en-GB" sz="1000">
                <a:solidFill>
                  <a:srgbClr val="00CC00"/>
                </a:solidFill>
              </a:rPr>
              <a:t>Figure 2</a:t>
            </a:r>
            <a:r>
              <a:rPr lang="en-GB" sz="1000">
                <a:solidFill>
                  <a:schemeClr val="dk1"/>
                </a:solidFill>
              </a:rPr>
              <a:t>. Those copies are superimposed onto the original signal, causing constructive or destructive interference. Therefore, a momentary output of the correlation is non-conclusive, and instead, the Channel Impulse Response (CIR), i.e., the correlation output over time must be inspected.</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Receiver uses a template of desired output required.</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Channel Impulse Response (CIR), i.e., the correlation output over time, must be inspected. - multipath fading causes constructive and destructive interference.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The resulting CIR (in blue) exhibits multiple peaks. The highest peak does not necessarily correspond to the LoS path of the signal. Even </a:t>
            </a:r>
            <a:r>
              <a:rPr i="1" lang="en-GB" sz="1000">
                <a:solidFill>
                  <a:schemeClr val="dk1"/>
                </a:solidFill>
              </a:rPr>
              <a:t>before </a:t>
            </a:r>
            <a:r>
              <a:rPr lang="en-GB" sz="1000">
                <a:solidFill>
                  <a:schemeClr val="dk1"/>
                </a:solidFill>
              </a:rPr>
              <a:t>the strongest correlation value, any HRP receiver</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 must check for additional peaks within a specific time window. Such a peak might suggest an earlier but weaker copy of the signal, which belongs to a shorter path. By using this path as a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reference, the receiver can compute a more accurate ranging result. Details on how the time of arrival of the STS is deter- mined are not specified in the standard for HRP. At the time of writing, the exact procedure remains protected intellectual property for all commercially available HRP transceiver chips we have evaluated.</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354c97c3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354c97c3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Overshadow once sequence and timing identified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354c97c3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354c97c3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Attacking the second packet (attack responder) reduces both Tround1 (because the initiator receives the packet earlier) and Tround2 (because the initiator consequently replies earlier)</a:t>
            </a:r>
            <a:endParaRPr/>
          </a:p>
          <a:p>
            <a:pPr indent="0" lvl="0" marL="0" rtl="0" algn="l">
              <a:lnSpc>
                <a:spcPct val="115000"/>
              </a:lnSpc>
              <a:spcBef>
                <a:spcPts val="1200"/>
              </a:spcBef>
              <a:spcAft>
                <a:spcPts val="0"/>
              </a:spcAft>
              <a:buNone/>
            </a:pPr>
            <a:r>
              <a:rPr lang="en-GB" sz="1000">
                <a:solidFill>
                  <a:schemeClr val="dk1"/>
                </a:solidFill>
              </a:rPr>
              <a:t>In practice, we have implemented the attack using a Qorvo DWM3000EVB [</a:t>
            </a:r>
            <a:r>
              <a:rPr lang="en-GB" sz="1000">
                <a:solidFill>
                  <a:srgbClr val="B20000"/>
                </a:solidFill>
              </a:rPr>
              <a:t>45</a:t>
            </a:r>
            <a:r>
              <a:rPr lang="en-GB" sz="1000">
                <a:solidFill>
                  <a:schemeClr val="dk1"/>
                </a:solidFill>
              </a:rPr>
              <a:t>], controlled by a Nordic Semiconductor nRF52 DK [</a:t>
            </a:r>
            <a:r>
              <a:rPr lang="en-GB" sz="1000">
                <a:solidFill>
                  <a:srgbClr val="B20000"/>
                </a:solidFill>
              </a:rPr>
              <a:t>37</a:t>
            </a:r>
            <a:r>
              <a:rPr lang="en-GB" sz="1000">
                <a:solidFill>
                  <a:schemeClr val="dk1"/>
                </a:solidFill>
              </a:rPr>
              <a:t>], for a total cost of around USD 65 only.</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usenix.org/system/files/sec22fall_leu.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224575"/>
            <a:ext cx="5783400" cy="14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1600"/>
              <a:t>Paper presentation - </a:t>
            </a:r>
            <a:br>
              <a:rPr b="1" lang="en-GB" sz="1600"/>
            </a:br>
            <a:br>
              <a:rPr lang="en-GB" sz="1300"/>
            </a:br>
            <a:r>
              <a:rPr b="1" lang="en-GB" sz="1700" u="sng">
                <a:solidFill>
                  <a:schemeClr val="hlink"/>
                </a:solidFill>
                <a:hlinkClick r:id="rId3"/>
              </a:rPr>
              <a:t>Ghost Peak: Practical Distance Reduction attacks against HRP UWB Ranging</a:t>
            </a:r>
            <a:endParaRPr sz="1700"/>
          </a:p>
          <a:p>
            <a:pPr indent="0" lvl="0" marL="0" rtl="0" algn="l">
              <a:spcBef>
                <a:spcPts val="0"/>
              </a:spcBef>
              <a:spcAft>
                <a:spcPts val="0"/>
              </a:spcAft>
              <a:buSzPts val="990"/>
              <a:buNone/>
            </a:pPr>
            <a:r>
              <a:t/>
            </a:r>
            <a:endParaRPr sz="1700"/>
          </a:p>
          <a:p>
            <a:pPr indent="0" lvl="0" marL="0" rtl="0" algn="l">
              <a:spcBef>
                <a:spcPts val="0"/>
              </a:spcBef>
              <a:spcAft>
                <a:spcPts val="0"/>
              </a:spcAft>
              <a:buSzPts val="990"/>
              <a:buNone/>
            </a:pPr>
            <a:r>
              <a:rPr lang="en-GB" sz="1000"/>
              <a:t>Patrick Leu, Giovanni Camurati, Alexander Heinrich, Marc Roeschlin, Claudio Anliker, Matthias Hollick , Srdjan Capkun, and Jiska Classen</a:t>
            </a:r>
            <a:endParaRPr sz="1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None/>
            </a:pPr>
            <a:r>
              <a:rPr lang="en-GB" sz="4000">
                <a:solidFill>
                  <a:schemeClr val="dk1"/>
                </a:solidFill>
              </a:rPr>
              <a:t>Aisha Kothare</a:t>
            </a:r>
            <a:endParaRPr sz="4000">
              <a:solidFill>
                <a:schemeClr val="dk1"/>
              </a:solidFill>
            </a:endParaRPr>
          </a:p>
          <a:p>
            <a:pPr indent="0" lvl="0" marL="0" rtl="0" algn="l">
              <a:lnSpc>
                <a:spcPct val="115000"/>
              </a:lnSpc>
              <a:spcBef>
                <a:spcPts val="0"/>
              </a:spcBef>
              <a:spcAft>
                <a:spcPts val="0"/>
              </a:spcAft>
              <a:buNone/>
            </a:pPr>
            <a:r>
              <a:rPr lang="en-GB" sz="4000">
                <a:solidFill>
                  <a:schemeClr val="dk1"/>
                </a:solidFill>
              </a:rPr>
              <a:t>Namruth Reddy</a:t>
            </a:r>
            <a:endParaRPr sz="4000">
              <a:solidFill>
                <a:schemeClr val="dk1"/>
              </a:solidFill>
            </a:endParaRPr>
          </a:p>
          <a:p>
            <a:pPr indent="0" lvl="0" marL="0" rtl="0" algn="l">
              <a:lnSpc>
                <a:spcPct val="115000"/>
              </a:lnSpc>
              <a:spcBef>
                <a:spcPts val="0"/>
              </a:spcBef>
              <a:spcAft>
                <a:spcPts val="0"/>
              </a:spcAft>
              <a:buNone/>
            </a:pPr>
            <a:r>
              <a:t/>
            </a:r>
            <a:endParaRPr sz="4000">
              <a:solidFill>
                <a:schemeClr val="dk1"/>
              </a:solidFill>
            </a:endParaRPr>
          </a:p>
          <a:p>
            <a:pPr indent="0" lvl="0" marL="0" rtl="0" algn="l">
              <a:lnSpc>
                <a:spcPct val="115000"/>
              </a:lnSpc>
              <a:spcBef>
                <a:spcPts val="0"/>
              </a:spcBef>
              <a:spcAft>
                <a:spcPts val="0"/>
              </a:spcAft>
              <a:buNone/>
            </a:pPr>
            <a:r>
              <a:t/>
            </a:r>
            <a:endParaRPr sz="40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87900" y="1489825"/>
            <a:ext cx="8523300" cy="2023800"/>
          </a:xfrm>
          <a:prstGeom prst="rect">
            <a:avLst/>
          </a:prstGeom>
        </p:spPr>
        <p:txBody>
          <a:bodyPr anchorCtr="0" anchor="t" bIns="91425" lIns="91425" spcFirstLastPara="1" rIns="91425" wrap="square" tIns="91425">
            <a:noAutofit/>
          </a:bodyPr>
          <a:lstStyle/>
          <a:p>
            <a:pPr indent="-312737" lvl="0" marL="457200" rtl="0" algn="l">
              <a:spcBef>
                <a:spcPts val="0"/>
              </a:spcBef>
              <a:spcAft>
                <a:spcPts val="0"/>
              </a:spcAft>
              <a:buSzPts val="1325"/>
              <a:buChar char="●"/>
            </a:pPr>
            <a:r>
              <a:rPr lang="en-GB" sz="1325"/>
              <a:t>Attacker devices work as packet </a:t>
            </a:r>
            <a:r>
              <a:rPr lang="en-GB" sz="1325"/>
              <a:t>analyzer</a:t>
            </a:r>
            <a:r>
              <a:rPr lang="en-GB" sz="1325"/>
              <a:t> and then craft the packets based on required power level.</a:t>
            </a:r>
            <a:endParaRPr sz="1325"/>
          </a:p>
          <a:p>
            <a:pPr indent="-312737" lvl="0" marL="457200" rtl="0" algn="l">
              <a:spcBef>
                <a:spcPts val="1000"/>
              </a:spcBef>
              <a:spcAft>
                <a:spcPts val="0"/>
              </a:spcAft>
              <a:buSzPts val="1325"/>
              <a:buChar char="●"/>
            </a:pPr>
            <a:r>
              <a:rPr lang="en-GB" sz="1325"/>
              <a:t>Craft the timing, format, and power level of the attack signal.</a:t>
            </a:r>
            <a:endParaRPr sz="1325"/>
          </a:p>
          <a:p>
            <a:pPr indent="-312737" lvl="0" marL="457200" rtl="0" algn="l">
              <a:spcBef>
                <a:spcPts val="1000"/>
              </a:spcBef>
              <a:spcAft>
                <a:spcPts val="0"/>
              </a:spcAft>
              <a:buSzPts val="1325"/>
              <a:buChar char="●"/>
            </a:pPr>
            <a:r>
              <a:rPr lang="en-GB" sz="1325"/>
              <a:t>Coarse tuning is </a:t>
            </a:r>
            <a:r>
              <a:rPr lang="en-GB" sz="1325"/>
              <a:t>sufficient</a:t>
            </a:r>
            <a:r>
              <a:rPr lang="en-GB" sz="1325"/>
              <a:t> </a:t>
            </a:r>
            <a:r>
              <a:rPr lang="en-GB" sz="1325"/>
              <a:t>because</a:t>
            </a:r>
            <a:r>
              <a:rPr lang="en-GB" sz="1325"/>
              <a:t> of two way </a:t>
            </a:r>
            <a:r>
              <a:rPr lang="en-GB" sz="1325"/>
              <a:t>ranging. </a:t>
            </a:r>
            <a:endParaRPr sz="1325"/>
          </a:p>
          <a:p>
            <a:pPr indent="-312737" lvl="0" marL="457200" rtl="0" algn="l">
              <a:spcBef>
                <a:spcPts val="1000"/>
              </a:spcBef>
              <a:spcAft>
                <a:spcPts val="0"/>
              </a:spcAft>
              <a:buSzPts val="1325"/>
              <a:buChar char="●"/>
            </a:pPr>
            <a:r>
              <a:rPr lang="en-GB" sz="1325"/>
              <a:t>Instead of controlling distance reduction, focus is just on including the reduced distance. </a:t>
            </a:r>
            <a:endParaRPr sz="1325"/>
          </a:p>
          <a:p>
            <a:pPr indent="0" lvl="0" marL="0" rtl="0" algn="l">
              <a:spcBef>
                <a:spcPts val="1000"/>
              </a:spcBef>
              <a:spcAft>
                <a:spcPts val="0"/>
              </a:spcAft>
              <a:buNone/>
            </a:pPr>
            <a:r>
              <a:t/>
            </a:r>
            <a:endParaRPr sz="1325"/>
          </a:p>
          <a:p>
            <a:pPr indent="0" lvl="0" marL="0" rtl="0" algn="l">
              <a:spcBef>
                <a:spcPts val="1000"/>
              </a:spcBef>
              <a:spcAft>
                <a:spcPts val="1200"/>
              </a:spcAft>
              <a:buSzPts val="688"/>
              <a:buNone/>
            </a:pPr>
            <a:r>
              <a:t/>
            </a:r>
            <a:endParaRPr sz="1125"/>
          </a:p>
        </p:txBody>
      </p:sp>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Attack Model</a:t>
            </a:r>
            <a:endParaRPr/>
          </a:p>
        </p:txBody>
      </p:sp>
      <p:pic>
        <p:nvPicPr>
          <p:cNvPr id="124" name="Google Shape;124;p22"/>
          <p:cNvPicPr preferRelativeResize="0"/>
          <p:nvPr/>
        </p:nvPicPr>
        <p:blipFill>
          <a:blip r:embed="rId3">
            <a:alphaModFix/>
          </a:blip>
          <a:stretch>
            <a:fillRect/>
          </a:stretch>
        </p:blipFill>
        <p:spPr>
          <a:xfrm>
            <a:off x="1439625" y="3235826"/>
            <a:ext cx="6337725" cy="1692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Implementation</a:t>
            </a:r>
            <a:endParaRPr/>
          </a:p>
        </p:txBody>
      </p:sp>
      <p:sp>
        <p:nvSpPr>
          <p:cNvPr id="130" name="Google Shape;130;p23"/>
          <p:cNvSpPr txBox="1"/>
          <p:nvPr>
            <p:ph idx="1" type="body"/>
          </p:nvPr>
        </p:nvSpPr>
        <p:spPr>
          <a:xfrm>
            <a:off x="387900" y="1401275"/>
            <a:ext cx="8611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Wireshark dissector </a:t>
            </a:r>
            <a:endParaRPr/>
          </a:p>
          <a:p>
            <a:pPr indent="-342900" lvl="0" marL="457200" rtl="0" algn="l">
              <a:spcBef>
                <a:spcPts val="1000"/>
              </a:spcBef>
              <a:spcAft>
                <a:spcPts val="0"/>
              </a:spcAft>
              <a:buSzPts val="1800"/>
              <a:buChar char="●"/>
            </a:pPr>
            <a:r>
              <a:rPr lang="en-GB"/>
              <a:t>Unencrypted parameters give reception and </a:t>
            </a:r>
            <a:r>
              <a:rPr lang="en-GB"/>
              <a:t>diagnostics</a:t>
            </a:r>
            <a:r>
              <a:rPr lang="en-GB"/>
              <a:t> </a:t>
            </a:r>
            <a:endParaRPr/>
          </a:p>
          <a:p>
            <a:pPr indent="-342900" lvl="0" marL="457200" rtl="0" algn="l">
              <a:spcBef>
                <a:spcPts val="1000"/>
              </a:spcBef>
              <a:spcAft>
                <a:spcPts val="0"/>
              </a:spcAft>
              <a:buSzPts val="1800"/>
              <a:buChar char="●"/>
            </a:pPr>
            <a:r>
              <a:rPr lang="en-GB"/>
              <a:t>P</a:t>
            </a:r>
            <a:r>
              <a:rPr lang="en-GB"/>
              <a:t>arameters like STS length, packet structure can be adjusted until correct reception of full packet occurs.</a:t>
            </a:r>
            <a:endParaRPr/>
          </a:p>
          <a:p>
            <a:pPr indent="-342900" lvl="0" marL="457200" rtl="0" algn="l">
              <a:spcBef>
                <a:spcPts val="1000"/>
              </a:spcBef>
              <a:spcAft>
                <a:spcPts val="1000"/>
              </a:spcAft>
              <a:buSzPts val="1800"/>
              <a:buChar char="●"/>
            </a:pPr>
            <a:r>
              <a:rPr lang="en-GB"/>
              <a:t>Delay configured to be a multiple of reply time used by victims </a:t>
            </a:r>
            <a:endParaRPr/>
          </a:p>
        </p:txBody>
      </p:sp>
      <p:pic>
        <p:nvPicPr>
          <p:cNvPr id="131" name="Google Shape;131;p23"/>
          <p:cNvPicPr preferRelativeResize="0"/>
          <p:nvPr/>
        </p:nvPicPr>
        <p:blipFill>
          <a:blip r:embed="rId3">
            <a:alphaModFix/>
          </a:blip>
          <a:stretch>
            <a:fillRect/>
          </a:stretch>
        </p:blipFill>
        <p:spPr>
          <a:xfrm>
            <a:off x="1439625" y="3550175"/>
            <a:ext cx="5160801" cy="1378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Setup</a:t>
            </a:r>
            <a:endParaRPr/>
          </a:p>
        </p:txBody>
      </p:sp>
      <p:pic>
        <p:nvPicPr>
          <p:cNvPr id="137" name="Google Shape;137;p24"/>
          <p:cNvPicPr preferRelativeResize="0"/>
          <p:nvPr/>
        </p:nvPicPr>
        <p:blipFill>
          <a:blip r:embed="rId3">
            <a:alphaModFix/>
          </a:blip>
          <a:stretch>
            <a:fillRect/>
          </a:stretch>
        </p:blipFill>
        <p:spPr>
          <a:xfrm>
            <a:off x="578400" y="1276000"/>
            <a:ext cx="3583474" cy="3401851"/>
          </a:xfrm>
          <a:prstGeom prst="rect">
            <a:avLst/>
          </a:prstGeom>
          <a:noFill/>
          <a:ln>
            <a:noFill/>
          </a:ln>
        </p:spPr>
      </p:pic>
      <p:pic>
        <p:nvPicPr>
          <p:cNvPr id="138" name="Google Shape;138;p24"/>
          <p:cNvPicPr preferRelativeResize="0"/>
          <p:nvPr/>
        </p:nvPicPr>
        <p:blipFill>
          <a:blip r:embed="rId4">
            <a:alphaModFix/>
          </a:blip>
          <a:stretch>
            <a:fillRect/>
          </a:stretch>
        </p:blipFill>
        <p:spPr>
          <a:xfrm>
            <a:off x="5032513" y="1276000"/>
            <a:ext cx="3601962" cy="3401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br>
              <a:rPr lang="en-GB"/>
            </a:br>
            <a:r>
              <a:rPr lang="en-GB"/>
              <a:t>Results</a:t>
            </a:r>
            <a:endParaRPr/>
          </a:p>
        </p:txBody>
      </p:sp>
      <p:sp>
        <p:nvSpPr>
          <p:cNvPr id="144" name="Google Shape;144;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t/>
            </a:r>
            <a:endParaRPr/>
          </a:p>
        </p:txBody>
      </p:sp>
      <p:pic>
        <p:nvPicPr>
          <p:cNvPr id="145" name="Google Shape;145;p25"/>
          <p:cNvPicPr preferRelativeResize="0"/>
          <p:nvPr/>
        </p:nvPicPr>
        <p:blipFill rotWithShape="1">
          <a:blip r:embed="rId3">
            <a:alphaModFix/>
          </a:blip>
          <a:srcRect b="0" l="14036" r="16816" t="0"/>
          <a:stretch/>
        </p:blipFill>
        <p:spPr>
          <a:xfrm>
            <a:off x="387900" y="1489825"/>
            <a:ext cx="5920999" cy="286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Strengths and Limitations</a:t>
            </a:r>
            <a:endParaRPr/>
          </a:p>
        </p:txBody>
      </p:sp>
      <p:graphicFrame>
        <p:nvGraphicFramePr>
          <p:cNvPr id="151" name="Google Shape;151;p26"/>
          <p:cNvGraphicFramePr/>
          <p:nvPr/>
        </p:nvGraphicFramePr>
        <p:xfrm>
          <a:off x="952500" y="1619250"/>
          <a:ext cx="3000000" cy="3000000"/>
        </p:xfrm>
        <a:graphic>
          <a:graphicData uri="http://schemas.openxmlformats.org/drawingml/2006/table">
            <a:tbl>
              <a:tblPr>
                <a:noFill/>
                <a:tableStyleId>{15BFC94B-4DFA-41E4-A2EF-7D7F94A25A05}</a:tableStyleId>
              </a:tblPr>
              <a:tblGrid>
                <a:gridCol w="3619500"/>
                <a:gridCol w="3619500"/>
              </a:tblGrid>
              <a:tr h="381000">
                <a:tc>
                  <a:txBody>
                    <a:bodyPr/>
                    <a:lstStyle/>
                    <a:p>
                      <a:pPr indent="0" lvl="0" marL="0" rtl="0" algn="ctr">
                        <a:spcBef>
                          <a:spcPts val="0"/>
                        </a:spcBef>
                        <a:spcAft>
                          <a:spcPts val="0"/>
                        </a:spcAft>
                        <a:buNone/>
                      </a:pPr>
                      <a:r>
                        <a:rPr b="1" lang="en-GB" sz="2100">
                          <a:solidFill>
                            <a:schemeClr val="dk1"/>
                          </a:solidFill>
                        </a:rPr>
                        <a:t>Strengths</a:t>
                      </a:r>
                      <a:endParaRPr b="1" sz="2100">
                        <a:solidFill>
                          <a:schemeClr val="dk1"/>
                        </a:solidFill>
                      </a:endParaRPr>
                    </a:p>
                  </a:txBody>
                  <a:tcPr marT="91425" marB="91425" marR="91425" marL="91425"/>
                </a:tc>
                <a:tc>
                  <a:txBody>
                    <a:bodyPr/>
                    <a:lstStyle/>
                    <a:p>
                      <a:pPr indent="0" lvl="0" marL="0" rtl="0" algn="ctr">
                        <a:spcBef>
                          <a:spcPts val="0"/>
                        </a:spcBef>
                        <a:spcAft>
                          <a:spcPts val="0"/>
                        </a:spcAft>
                        <a:buNone/>
                      </a:pPr>
                      <a:r>
                        <a:rPr b="1" lang="en-GB" sz="2100">
                          <a:solidFill>
                            <a:schemeClr val="dk1"/>
                          </a:solidFill>
                        </a:rPr>
                        <a:t>Limitations</a:t>
                      </a:r>
                      <a:endParaRPr b="1" sz="2100">
                        <a:solidFill>
                          <a:schemeClr val="dk1"/>
                        </a:solidFill>
                      </a:endParaRPr>
                    </a:p>
                  </a:txBody>
                  <a:tcPr marT="91425" marB="91425" marR="91425" marL="91425"/>
                </a:tc>
              </a:tr>
              <a:tr h="381000">
                <a:tc>
                  <a:txBody>
                    <a:bodyPr/>
                    <a:lstStyle/>
                    <a:p>
                      <a:pPr indent="0" lvl="0" marL="0" rtl="0" algn="ctr">
                        <a:lnSpc>
                          <a:spcPct val="115000"/>
                        </a:lnSpc>
                        <a:spcBef>
                          <a:spcPts val="0"/>
                        </a:spcBef>
                        <a:spcAft>
                          <a:spcPts val="1200"/>
                        </a:spcAft>
                        <a:buNone/>
                      </a:pPr>
                      <a:r>
                        <a:rPr lang="en-GB">
                          <a:solidFill>
                            <a:schemeClr val="dk1"/>
                          </a:solidFill>
                        </a:rPr>
                        <a:t>Simple, practical and inexpensive hardware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GB">
                          <a:solidFill>
                            <a:schemeClr val="dk1"/>
                          </a:solidFill>
                        </a:rPr>
                        <a:t>Max distance reduction is limited. Incase of Apple U1 - 15m</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dk1"/>
                          </a:solidFill>
                        </a:rPr>
                        <a:t>Wide range of applications and different hardware from various vendors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GB">
                          <a:solidFill>
                            <a:schemeClr val="dk1"/>
                          </a:solidFill>
                        </a:rPr>
                        <a:t>Attacker cannot precisely control the distance</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GB">
                          <a:solidFill>
                            <a:schemeClr val="dk1"/>
                          </a:solidFill>
                        </a:rPr>
                        <a:t>Black box attack without the knowledge of any cryptographic primitives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GB">
                          <a:solidFill>
                            <a:schemeClr val="dk1"/>
                          </a:solidFill>
                        </a:rPr>
                        <a:t>Security configurations of the chip are </a:t>
                      </a:r>
                      <a:r>
                        <a:rPr lang="en-GB">
                          <a:solidFill>
                            <a:schemeClr val="dk1"/>
                          </a:solidFill>
                        </a:rPr>
                        <a:t>proprietary.</a:t>
                      </a:r>
                      <a:r>
                        <a:rPr lang="en-GB">
                          <a:solidFill>
                            <a:schemeClr val="dk1"/>
                          </a:solidFill>
                        </a:rPr>
                        <a:t> </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Suggestions and countermeasures</a:t>
            </a:r>
            <a:endParaRPr/>
          </a:p>
        </p:txBody>
      </p:sp>
      <p:sp>
        <p:nvSpPr>
          <p:cNvPr id="157" name="Google Shape;15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Security should be part of the standard and not specific to vendors. Vendors can just concentrate on the </a:t>
            </a:r>
            <a:r>
              <a:rPr lang="en-GB"/>
              <a:t>implementation</a:t>
            </a:r>
            <a:r>
              <a:rPr lang="en-GB"/>
              <a:t> challenges and not security </a:t>
            </a:r>
            <a:r>
              <a:rPr lang="en-GB"/>
              <a:t>guarantees</a:t>
            </a:r>
            <a:r>
              <a:rPr lang="en-GB"/>
              <a:t>.</a:t>
            </a:r>
            <a:endParaRPr/>
          </a:p>
          <a:p>
            <a:pPr indent="-342900" lvl="0" marL="457200" rtl="0" algn="l">
              <a:spcBef>
                <a:spcPts val="0"/>
              </a:spcBef>
              <a:spcAft>
                <a:spcPts val="0"/>
              </a:spcAft>
              <a:buSzPts val="1800"/>
              <a:buChar char="●"/>
            </a:pPr>
            <a:r>
              <a:rPr lang="en-GB"/>
              <a:t>Just using AES to generate random key itself is not </a:t>
            </a:r>
            <a:r>
              <a:rPr lang="en-GB"/>
              <a:t>enough</a:t>
            </a:r>
            <a:r>
              <a:rPr lang="en-GB"/>
              <a:t> to make distance calculation secure.</a:t>
            </a:r>
            <a:endParaRPr/>
          </a:p>
          <a:p>
            <a:pPr indent="-342900" lvl="0" marL="457200" rtl="0" algn="l">
              <a:spcBef>
                <a:spcPts val="0"/>
              </a:spcBef>
              <a:spcAft>
                <a:spcPts val="0"/>
              </a:spcAft>
              <a:buSzPts val="1800"/>
              <a:buChar char="●"/>
            </a:pPr>
            <a:r>
              <a:rPr lang="en-GB"/>
              <a:t>Advanced statistics to check all the peaks </a:t>
            </a:r>
            <a:r>
              <a:rPr lang="en-GB"/>
              <a:t>independently</a:t>
            </a:r>
            <a:r>
              <a:rPr lang="en-GB"/>
              <a:t> - leads to higher complexity and maynot be suitable for </a:t>
            </a:r>
            <a:r>
              <a:rPr lang="en-GB"/>
              <a:t>battery</a:t>
            </a:r>
            <a:r>
              <a:rPr lang="en-GB"/>
              <a:t> powered devices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	</a:t>
            </a:r>
            <a:endParaRPr/>
          </a:p>
        </p:txBody>
      </p:sp>
      <p:sp>
        <p:nvSpPr>
          <p:cNvPr id="163" name="Google Shape;163;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Chips across the vendors such as Apple, NXP and Qorvo are vulnerable to this attack.</a:t>
            </a:r>
            <a:endParaRPr/>
          </a:p>
          <a:p>
            <a:pPr indent="-342900" lvl="0" marL="457200" rtl="0" algn="l">
              <a:spcBef>
                <a:spcPts val="0"/>
              </a:spcBef>
              <a:spcAft>
                <a:spcPts val="0"/>
              </a:spcAft>
              <a:buSzPts val="1800"/>
              <a:buChar char="●"/>
            </a:pPr>
            <a:r>
              <a:rPr lang="en-GB"/>
              <a:t>Applications for UWB HRP are many - car doors, contact tracing, indoor localization, etc</a:t>
            </a:r>
            <a:endParaRPr/>
          </a:p>
          <a:p>
            <a:pPr indent="-342900" lvl="0" marL="457200" rtl="0" algn="l">
              <a:spcBef>
                <a:spcPts val="0"/>
              </a:spcBef>
              <a:spcAft>
                <a:spcPts val="0"/>
              </a:spcAft>
              <a:buSzPts val="1800"/>
              <a:buChar char="●"/>
            </a:pPr>
            <a:r>
              <a:rPr lang="en-GB"/>
              <a:t>Cryptographically high STS sequence </a:t>
            </a:r>
            <a:r>
              <a:rPr lang="en-GB"/>
              <a:t>does not</a:t>
            </a:r>
            <a:r>
              <a:rPr lang="en-GB"/>
              <a:t> necessarily </a:t>
            </a:r>
            <a:r>
              <a:rPr lang="en-GB"/>
              <a:t>guarantee</a:t>
            </a:r>
            <a:r>
              <a:rPr lang="en-GB"/>
              <a:t> </a:t>
            </a:r>
            <a:r>
              <a:rPr lang="en-GB"/>
              <a:t>elimination</a:t>
            </a:r>
            <a:r>
              <a:rPr lang="en-GB"/>
              <a:t> of distance </a:t>
            </a:r>
            <a:r>
              <a:rPr lang="en-GB"/>
              <a:t>reduction</a:t>
            </a:r>
            <a:r>
              <a:rPr lang="en-GB"/>
              <a:t> attacks.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Agenda</a:t>
            </a:r>
            <a:endParaRPr/>
          </a:p>
        </p:txBody>
      </p:sp>
      <p:sp>
        <p:nvSpPr>
          <p:cNvPr id="70" name="Google Shape;70;p14"/>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AutoNum type="arabicPeriod"/>
            </a:pPr>
            <a:r>
              <a:rPr lang="en-GB" sz="1600"/>
              <a:t>Abstract</a:t>
            </a:r>
            <a:endParaRPr sz="1600"/>
          </a:p>
          <a:p>
            <a:pPr indent="-330200" lvl="0" marL="457200" rtl="0" algn="l">
              <a:lnSpc>
                <a:spcPct val="105000"/>
              </a:lnSpc>
              <a:spcBef>
                <a:spcPts val="1000"/>
              </a:spcBef>
              <a:spcAft>
                <a:spcPts val="0"/>
              </a:spcAft>
              <a:buSzPts val="1600"/>
              <a:buAutoNum type="arabicPeriod"/>
            </a:pPr>
            <a:r>
              <a:rPr lang="en-GB" sz="1600"/>
              <a:t>Introduction</a:t>
            </a:r>
            <a:endParaRPr sz="1600"/>
          </a:p>
          <a:p>
            <a:pPr indent="-330200" lvl="0" marL="457200" rtl="0" algn="l">
              <a:lnSpc>
                <a:spcPct val="105000"/>
              </a:lnSpc>
              <a:spcBef>
                <a:spcPts val="1000"/>
              </a:spcBef>
              <a:spcAft>
                <a:spcPts val="0"/>
              </a:spcAft>
              <a:buSzPts val="1600"/>
              <a:buAutoNum type="arabicPeriod"/>
            </a:pPr>
            <a:r>
              <a:rPr lang="en-GB" sz="1600"/>
              <a:t>Paper background</a:t>
            </a:r>
            <a:endParaRPr sz="1600"/>
          </a:p>
          <a:p>
            <a:pPr indent="-330200" lvl="0" marL="457200" rtl="0" algn="l">
              <a:lnSpc>
                <a:spcPct val="105000"/>
              </a:lnSpc>
              <a:spcBef>
                <a:spcPts val="1000"/>
              </a:spcBef>
              <a:spcAft>
                <a:spcPts val="0"/>
              </a:spcAft>
              <a:buSzPts val="1600"/>
              <a:buAutoNum type="arabicPeriod"/>
            </a:pPr>
            <a:r>
              <a:rPr lang="en-GB" sz="1600"/>
              <a:t>Attack model and setup</a:t>
            </a:r>
            <a:endParaRPr sz="1600"/>
          </a:p>
          <a:p>
            <a:pPr indent="-330200" lvl="0" marL="457200" rtl="0" algn="l">
              <a:lnSpc>
                <a:spcPct val="105000"/>
              </a:lnSpc>
              <a:spcBef>
                <a:spcPts val="1000"/>
              </a:spcBef>
              <a:spcAft>
                <a:spcPts val="0"/>
              </a:spcAft>
              <a:buSzPts val="1600"/>
              <a:buAutoNum type="arabicPeriod"/>
            </a:pPr>
            <a:r>
              <a:rPr lang="en-GB" sz="1600"/>
              <a:t>Results</a:t>
            </a:r>
            <a:endParaRPr sz="1600"/>
          </a:p>
          <a:p>
            <a:pPr indent="-330200" lvl="0" marL="457200" rtl="0" algn="l">
              <a:lnSpc>
                <a:spcPct val="105000"/>
              </a:lnSpc>
              <a:spcBef>
                <a:spcPts val="1000"/>
              </a:spcBef>
              <a:spcAft>
                <a:spcPts val="0"/>
              </a:spcAft>
              <a:buSzPts val="1600"/>
              <a:buAutoNum type="arabicPeriod"/>
            </a:pPr>
            <a:r>
              <a:rPr lang="en-GB" sz="1600"/>
              <a:t>Strengths and Limitations</a:t>
            </a:r>
            <a:endParaRPr sz="1600"/>
          </a:p>
          <a:p>
            <a:pPr indent="-330200" lvl="0" marL="457200" rtl="0" algn="l">
              <a:lnSpc>
                <a:spcPct val="105000"/>
              </a:lnSpc>
              <a:spcBef>
                <a:spcPts val="1000"/>
              </a:spcBef>
              <a:spcAft>
                <a:spcPts val="0"/>
              </a:spcAft>
              <a:buSzPts val="1600"/>
              <a:buAutoNum type="arabicPeriod"/>
            </a:pPr>
            <a:r>
              <a:rPr lang="en-GB" sz="1600"/>
              <a:t>Conclusion</a:t>
            </a:r>
            <a:endParaRPr sz="1600"/>
          </a:p>
          <a:p>
            <a:pPr indent="0" lvl="0" marL="0" rtl="0" algn="l">
              <a:lnSpc>
                <a:spcPct val="105000"/>
              </a:lnSpc>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Novel over the air attack on IEEE 802.15.4z HRP Ultra-Wide Band distance measurement systems.</a:t>
            </a:r>
            <a:endParaRPr/>
          </a:p>
          <a:p>
            <a:pPr indent="-342900" lvl="0" marL="457200" rtl="0" algn="l">
              <a:spcBef>
                <a:spcPts val="1000"/>
              </a:spcBef>
              <a:spcAft>
                <a:spcPts val="0"/>
              </a:spcAft>
              <a:buSzPts val="1800"/>
              <a:buChar char="●"/>
            </a:pPr>
            <a:r>
              <a:rPr lang="en-GB"/>
              <a:t>Demonstrated on Apple U1, </a:t>
            </a:r>
            <a:r>
              <a:rPr lang="en-GB"/>
              <a:t>NXP and Qorvo</a:t>
            </a:r>
            <a:r>
              <a:rPr lang="en-GB"/>
              <a:t> chips</a:t>
            </a:r>
            <a:endParaRPr/>
          </a:p>
          <a:p>
            <a:pPr indent="-342900" lvl="0" marL="457200" rtl="0" algn="l">
              <a:spcBef>
                <a:spcPts val="1000"/>
              </a:spcBef>
              <a:spcAft>
                <a:spcPts val="0"/>
              </a:spcAft>
              <a:buSzPts val="1800"/>
              <a:buChar char="●"/>
            </a:pPr>
            <a:r>
              <a:rPr lang="en-GB"/>
              <a:t>Attack works without prior knowledge of cryptographic material</a:t>
            </a:r>
            <a:endParaRPr/>
          </a:p>
          <a:p>
            <a:pPr indent="-342900" lvl="0" marL="457200" rtl="0" algn="l">
              <a:spcBef>
                <a:spcPts val="1000"/>
              </a:spcBef>
              <a:spcAft>
                <a:spcPts val="0"/>
              </a:spcAft>
              <a:buSzPts val="1800"/>
              <a:buChar char="●"/>
            </a:pPr>
            <a:r>
              <a:rPr lang="en-GB"/>
              <a:t>Reductions from 12m to 0m with success probability of 4%</a:t>
            </a:r>
            <a:endParaRPr/>
          </a:p>
          <a:p>
            <a:pPr indent="-342900" lvl="0" marL="457200" rtl="0" algn="l">
              <a:spcBef>
                <a:spcPts val="1000"/>
              </a:spcBef>
              <a:spcAft>
                <a:spcPts val="0"/>
              </a:spcAft>
              <a:buSzPts val="1800"/>
              <a:buChar char="●"/>
            </a:pPr>
            <a:r>
              <a:rPr lang="en-GB"/>
              <a:t>Inexpensive components to execute attack</a:t>
            </a:r>
            <a:endParaRPr/>
          </a:p>
          <a:p>
            <a:pPr indent="-342900" lvl="0" marL="457200" rtl="0" algn="l">
              <a:spcBef>
                <a:spcPts val="1000"/>
              </a:spcBef>
              <a:spcAft>
                <a:spcPts val="1000"/>
              </a:spcAft>
              <a:buSzPts val="1800"/>
              <a:buChar char="●"/>
            </a:pPr>
            <a:r>
              <a:rPr lang="en-GB"/>
              <a:t>Access control is a security vs usability tradeoff - can UWB HRP be used in security critical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UWB chips are in wide variety of applications - smartphones, smart tags, cars (PKES), contact tracing and more to provided enhanced precision in measuring distance. </a:t>
            </a:r>
            <a:endParaRPr/>
          </a:p>
          <a:p>
            <a:pPr indent="-342900" lvl="0" marL="457200" rtl="0" algn="l">
              <a:spcBef>
                <a:spcPts val="0"/>
              </a:spcBef>
              <a:spcAft>
                <a:spcPts val="0"/>
              </a:spcAft>
              <a:buSzPts val="1800"/>
              <a:buChar char="●"/>
            </a:pPr>
            <a:r>
              <a:rPr lang="en-GB"/>
              <a:t>LRP vs HRP</a:t>
            </a:r>
            <a:endParaRPr/>
          </a:p>
          <a:p>
            <a:pPr indent="-342900" lvl="0" marL="457200" rtl="0" algn="l">
              <a:spcBef>
                <a:spcPts val="0"/>
              </a:spcBef>
              <a:spcAft>
                <a:spcPts val="0"/>
              </a:spcAft>
              <a:buSzPts val="1800"/>
              <a:buChar char="●"/>
            </a:pPr>
            <a:r>
              <a:rPr lang="en-GB"/>
              <a:t>Wireless signals can be used distance </a:t>
            </a:r>
            <a:r>
              <a:rPr lang="en-GB"/>
              <a:t>measurement</a:t>
            </a:r>
            <a:r>
              <a:rPr lang="en-GB"/>
              <a:t> but are susceptible to  distance reduction and relay attacks.</a:t>
            </a:r>
            <a:endParaRPr/>
          </a:p>
          <a:p>
            <a:pPr indent="-342900" lvl="0" marL="457200" rtl="0" algn="l">
              <a:spcBef>
                <a:spcPts val="0"/>
              </a:spcBef>
              <a:spcAft>
                <a:spcPts val="0"/>
              </a:spcAft>
              <a:buSzPts val="1800"/>
              <a:buChar char="●"/>
            </a:pPr>
            <a:r>
              <a:rPr lang="en-GB"/>
              <a:t>Challenge of security vs performance(usability).</a:t>
            </a:r>
            <a:endParaRPr/>
          </a:p>
          <a:p>
            <a:pPr indent="-342900" lvl="0" marL="457200" rtl="0" algn="l">
              <a:spcBef>
                <a:spcPts val="0"/>
              </a:spcBef>
              <a:spcAft>
                <a:spcPts val="0"/>
              </a:spcAft>
              <a:buSzPts val="1800"/>
              <a:buChar char="●"/>
            </a:pPr>
            <a:r>
              <a:rPr lang="en-GB"/>
              <a:t>Key finding of the paper -  IEEE 802.15.4z HRP mode has no specific mandate on how ranging is done and protected at endpoints.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88" name="Google Shape;88;p17"/>
          <p:cNvSpPr txBox="1"/>
          <p:nvPr>
            <p:ph idx="1" type="body"/>
          </p:nvPr>
        </p:nvSpPr>
        <p:spPr>
          <a:xfrm>
            <a:off x="387900" y="1489825"/>
            <a:ext cx="8547600" cy="334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Two way ranging </a:t>
            </a:r>
            <a:br>
              <a:rPr lang="en-GB"/>
            </a:br>
            <a:endParaRPr/>
          </a:p>
        </p:txBody>
      </p:sp>
      <p:pic>
        <p:nvPicPr>
          <p:cNvPr id="89" name="Google Shape;89;p17"/>
          <p:cNvPicPr preferRelativeResize="0"/>
          <p:nvPr/>
        </p:nvPicPr>
        <p:blipFill>
          <a:blip r:embed="rId3">
            <a:alphaModFix/>
          </a:blip>
          <a:stretch>
            <a:fillRect/>
          </a:stretch>
        </p:blipFill>
        <p:spPr>
          <a:xfrm>
            <a:off x="1186700" y="2236675"/>
            <a:ext cx="6152150" cy="245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a:t>
            </a:r>
            <a:r>
              <a:rPr lang="en-GB"/>
              <a:t>ross correlation and challenges such as NLoS, Channel distortion and reflections. </a:t>
            </a:r>
            <a:endParaRPr/>
          </a:p>
          <a:p>
            <a:pPr indent="-342900" lvl="0" marL="457200" rtl="0" algn="l">
              <a:spcBef>
                <a:spcPts val="0"/>
              </a:spcBef>
              <a:spcAft>
                <a:spcPts val="0"/>
              </a:spcAft>
              <a:buSzPts val="1800"/>
              <a:buChar char="●"/>
            </a:pPr>
            <a:r>
              <a:rPr lang="en-GB"/>
              <a:t>STS - scrambled timestamp sequence - AES 128 bits</a:t>
            </a:r>
            <a:endParaRPr/>
          </a:p>
          <a:p>
            <a:pPr indent="-342900" lvl="0" marL="457200" rtl="0" algn="l">
              <a:spcBef>
                <a:spcPts val="0"/>
              </a:spcBef>
              <a:spcAft>
                <a:spcPts val="0"/>
              </a:spcAft>
              <a:buSzPts val="1800"/>
              <a:buChar char="●"/>
            </a:pPr>
            <a:r>
              <a:rPr lang="en-GB"/>
              <a:t>Using cross correlation with a template to identify the correct signal and then use it to measure distance</a:t>
            </a:r>
            <a:endParaRPr/>
          </a:p>
        </p:txBody>
      </p:sp>
      <p:pic>
        <p:nvPicPr>
          <p:cNvPr id="96" name="Google Shape;96;p18"/>
          <p:cNvPicPr preferRelativeResize="0"/>
          <p:nvPr/>
        </p:nvPicPr>
        <p:blipFill>
          <a:blip r:embed="rId3">
            <a:alphaModFix/>
          </a:blip>
          <a:stretch>
            <a:fillRect/>
          </a:stretch>
        </p:blipFill>
        <p:spPr>
          <a:xfrm>
            <a:off x="4167125" y="3369700"/>
            <a:ext cx="4588975" cy="1441125"/>
          </a:xfrm>
          <a:prstGeom prst="rect">
            <a:avLst/>
          </a:prstGeom>
          <a:noFill/>
          <a:ln>
            <a:noFill/>
          </a:ln>
        </p:spPr>
      </p:pic>
      <p:pic>
        <p:nvPicPr>
          <p:cNvPr id="97" name="Google Shape;97;p18"/>
          <p:cNvPicPr preferRelativeResize="0"/>
          <p:nvPr/>
        </p:nvPicPr>
        <p:blipFill>
          <a:blip r:embed="rId4">
            <a:alphaModFix/>
          </a:blip>
          <a:stretch>
            <a:fillRect/>
          </a:stretch>
        </p:blipFill>
        <p:spPr>
          <a:xfrm>
            <a:off x="679375" y="3386762"/>
            <a:ext cx="3229349" cy="140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Attack Model - Assumptions</a:t>
            </a:r>
            <a:endParaRPr/>
          </a:p>
        </p:txBody>
      </p:sp>
      <p:sp>
        <p:nvSpPr>
          <p:cNvPr id="103" name="Google Shape;103;p19"/>
          <p:cNvSpPr txBox="1"/>
          <p:nvPr>
            <p:ph idx="1" type="body"/>
          </p:nvPr>
        </p:nvSpPr>
        <p:spPr>
          <a:xfrm>
            <a:off x="387900" y="1489825"/>
            <a:ext cx="3846000" cy="3078900"/>
          </a:xfrm>
          <a:prstGeom prst="rect">
            <a:avLst/>
          </a:prstGeom>
        </p:spPr>
        <p:txBody>
          <a:bodyPr anchorCtr="0" anchor="t" bIns="91425" lIns="91425" spcFirstLastPara="1" rIns="91425" wrap="square" tIns="91425">
            <a:normAutofit/>
          </a:bodyPr>
          <a:lstStyle/>
          <a:p>
            <a:pPr indent="-321627" lvl="0" marL="457200" rtl="0" algn="just">
              <a:lnSpc>
                <a:spcPct val="95000"/>
              </a:lnSpc>
              <a:spcBef>
                <a:spcPts val="0"/>
              </a:spcBef>
              <a:spcAft>
                <a:spcPts val="0"/>
              </a:spcAft>
              <a:buSzPts val="1465"/>
              <a:buChar char="●"/>
            </a:pPr>
            <a:r>
              <a:rPr lang="en-GB" sz="1465"/>
              <a:t>Black box attacker - no prior knowledge of shared secrets between victims</a:t>
            </a:r>
            <a:endParaRPr sz="1465"/>
          </a:p>
          <a:p>
            <a:pPr indent="-321627" lvl="0" marL="457200" rtl="0" algn="just">
              <a:lnSpc>
                <a:spcPct val="95000"/>
              </a:lnSpc>
              <a:spcBef>
                <a:spcPts val="1000"/>
              </a:spcBef>
              <a:spcAft>
                <a:spcPts val="0"/>
              </a:spcAft>
              <a:buSzPts val="1465"/>
              <a:buChar char="●"/>
            </a:pPr>
            <a:r>
              <a:rPr lang="en-GB" sz="1465"/>
              <a:t>Can’t predict message field contents or STS</a:t>
            </a:r>
            <a:endParaRPr sz="1465"/>
          </a:p>
          <a:p>
            <a:pPr indent="-321627" lvl="0" marL="457200" rtl="0" algn="just">
              <a:lnSpc>
                <a:spcPct val="95000"/>
              </a:lnSpc>
              <a:spcBef>
                <a:spcPts val="1000"/>
              </a:spcBef>
              <a:spcAft>
                <a:spcPts val="0"/>
              </a:spcAft>
              <a:buSzPts val="1465"/>
              <a:buChar char="●"/>
            </a:pPr>
            <a:r>
              <a:rPr lang="en-GB" sz="1465"/>
              <a:t>Can place its device in proximity of the victim - no physical access or tampering possible.</a:t>
            </a:r>
            <a:endParaRPr sz="1465"/>
          </a:p>
          <a:p>
            <a:pPr indent="-321627" lvl="0" marL="457200" rtl="0" algn="just">
              <a:lnSpc>
                <a:spcPct val="95000"/>
              </a:lnSpc>
              <a:spcBef>
                <a:spcPts val="1000"/>
              </a:spcBef>
              <a:spcAft>
                <a:spcPts val="1000"/>
              </a:spcAft>
              <a:buSzPts val="1465"/>
              <a:buChar char="●"/>
            </a:pPr>
            <a:r>
              <a:rPr lang="en-GB" sz="1465"/>
              <a:t>Receiver can work in NLoS conditions</a:t>
            </a:r>
            <a:endParaRPr sz="1465"/>
          </a:p>
        </p:txBody>
      </p:sp>
      <p:pic>
        <p:nvPicPr>
          <p:cNvPr id="104" name="Google Shape;104;p19"/>
          <p:cNvPicPr preferRelativeResize="0"/>
          <p:nvPr/>
        </p:nvPicPr>
        <p:blipFill>
          <a:blip r:embed="rId3">
            <a:alphaModFix/>
          </a:blip>
          <a:stretch>
            <a:fillRect/>
          </a:stretch>
        </p:blipFill>
        <p:spPr>
          <a:xfrm>
            <a:off x="4711929" y="1294050"/>
            <a:ext cx="4044171" cy="2959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Attack Model</a:t>
            </a:r>
            <a:endParaRPr/>
          </a:p>
        </p:txBody>
      </p:sp>
      <p:sp>
        <p:nvSpPr>
          <p:cNvPr id="110" name="Google Shape;110;p20"/>
          <p:cNvSpPr txBox="1"/>
          <p:nvPr>
            <p:ph idx="1" type="body"/>
          </p:nvPr>
        </p:nvSpPr>
        <p:spPr>
          <a:xfrm>
            <a:off x="712500" y="1489825"/>
            <a:ext cx="7719000" cy="3078900"/>
          </a:xfrm>
          <a:prstGeom prst="rect">
            <a:avLst/>
          </a:prstGeom>
        </p:spPr>
        <p:txBody>
          <a:bodyPr anchorCtr="0" anchor="t" bIns="91425" lIns="91425" spcFirstLastPara="1" rIns="91425" wrap="square" tIns="91425">
            <a:normAutofit/>
          </a:bodyPr>
          <a:lstStyle/>
          <a:p>
            <a:pPr indent="-321627" lvl="0" marL="457200" rtl="0" algn="just">
              <a:lnSpc>
                <a:spcPct val="150000"/>
              </a:lnSpc>
              <a:spcBef>
                <a:spcPts val="0"/>
              </a:spcBef>
              <a:spcAft>
                <a:spcPts val="0"/>
              </a:spcAft>
              <a:buSzPts val="1465"/>
              <a:buChar char="●"/>
            </a:pPr>
            <a:r>
              <a:rPr lang="en-GB" sz="1465"/>
              <a:t>attacker device behaves like an UWB packet analyzer </a:t>
            </a:r>
            <a:endParaRPr sz="1465"/>
          </a:p>
          <a:p>
            <a:pPr indent="-321627" lvl="0" marL="457200" rtl="0" algn="just">
              <a:lnSpc>
                <a:spcPct val="150000"/>
              </a:lnSpc>
              <a:spcBef>
                <a:spcPts val="0"/>
              </a:spcBef>
              <a:spcAft>
                <a:spcPts val="0"/>
              </a:spcAft>
              <a:buSzPts val="1465"/>
              <a:buChar char="●"/>
            </a:pPr>
            <a:r>
              <a:rPr lang="en-GB" sz="1465"/>
              <a:t>packets crafted such that different packet fields are transmitted at different power levels.</a:t>
            </a:r>
            <a:endParaRPr sz="1465"/>
          </a:p>
          <a:p>
            <a:pPr indent="-321627" lvl="0" marL="457200" rtl="0" algn="just">
              <a:lnSpc>
                <a:spcPct val="150000"/>
              </a:lnSpc>
              <a:spcBef>
                <a:spcPts val="0"/>
              </a:spcBef>
              <a:spcAft>
                <a:spcPts val="0"/>
              </a:spcAft>
              <a:buSzPts val="1465"/>
              <a:buChar char="●"/>
            </a:pPr>
            <a:r>
              <a:rPr lang="en-GB" sz="1465"/>
              <a:t>Coarse tuning works </a:t>
            </a:r>
            <a:endParaRPr sz="1465"/>
          </a:p>
          <a:p>
            <a:pPr indent="-321627" lvl="0" marL="457200" rtl="0" algn="just">
              <a:lnSpc>
                <a:spcPct val="150000"/>
              </a:lnSpc>
              <a:spcBef>
                <a:spcPts val="0"/>
              </a:spcBef>
              <a:spcAft>
                <a:spcPts val="0"/>
              </a:spcAft>
              <a:buSzPts val="1465"/>
              <a:buChar char="●"/>
            </a:pPr>
            <a:r>
              <a:rPr lang="en-GB" sz="1465"/>
              <a:t>-A strong transmission power initially sends strong signal and then power is reduced till distance reduction start - see how fields of std packet affect reception</a:t>
            </a:r>
            <a:endParaRPr sz="1465"/>
          </a:p>
          <a:p>
            <a:pPr indent="0" lvl="0" marL="0" rtl="0" algn="just">
              <a:lnSpc>
                <a:spcPct val="150000"/>
              </a:lnSpc>
              <a:spcBef>
                <a:spcPts val="1200"/>
              </a:spcBef>
              <a:spcAft>
                <a:spcPts val="1200"/>
              </a:spcAft>
              <a:buNone/>
            </a:pPr>
            <a:r>
              <a:t/>
            </a:r>
            <a:endParaRPr sz="146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87900" y="1489825"/>
            <a:ext cx="8523300" cy="2023800"/>
          </a:xfrm>
          <a:prstGeom prst="rect">
            <a:avLst/>
          </a:prstGeom>
        </p:spPr>
        <p:txBody>
          <a:bodyPr anchorCtr="0" anchor="t" bIns="91425" lIns="91425" spcFirstLastPara="1" rIns="91425" wrap="square" tIns="91425">
            <a:noAutofit/>
          </a:bodyPr>
          <a:lstStyle/>
          <a:p>
            <a:pPr indent="-312737" lvl="0" marL="457200" rtl="0" algn="l">
              <a:spcBef>
                <a:spcPts val="0"/>
              </a:spcBef>
              <a:spcAft>
                <a:spcPts val="0"/>
              </a:spcAft>
              <a:buSzPts val="1325"/>
              <a:buChar char="●"/>
            </a:pPr>
            <a:r>
              <a:rPr lang="en-GB" sz="1325"/>
              <a:t>Instead of controlling distance reduction, focus is just on </a:t>
            </a:r>
            <a:r>
              <a:rPr lang="en-GB" sz="1325"/>
              <a:t>including</a:t>
            </a:r>
            <a:r>
              <a:rPr lang="en-GB" sz="1325"/>
              <a:t> the reduced distance. </a:t>
            </a:r>
            <a:endParaRPr sz="1325"/>
          </a:p>
          <a:p>
            <a:pPr indent="-312737" lvl="0" marL="457200" rtl="0" algn="l">
              <a:spcBef>
                <a:spcPts val="1000"/>
              </a:spcBef>
              <a:spcAft>
                <a:spcPts val="0"/>
              </a:spcAft>
              <a:buSzPts val="1325"/>
              <a:buChar char="●"/>
            </a:pPr>
            <a:r>
              <a:rPr lang="en-GB" sz="1325"/>
              <a:t>C</a:t>
            </a:r>
            <a:r>
              <a:rPr lang="en-GB" sz="1325"/>
              <a:t>raft the timing, format, and power level of the attack signal. - different packets</a:t>
            </a:r>
            <a:endParaRPr sz="1325"/>
          </a:p>
          <a:p>
            <a:pPr indent="-312737" lvl="0" marL="457200" rtl="0" algn="l">
              <a:spcBef>
                <a:spcPts val="1000"/>
              </a:spcBef>
              <a:spcAft>
                <a:spcPts val="0"/>
              </a:spcAft>
              <a:buSzPts val="1325"/>
              <a:buChar char="●"/>
            </a:pPr>
            <a:r>
              <a:rPr lang="en-GB" sz="1325"/>
              <a:t>Reactive transmission - allows targeting a specific packet in the ranging sequence, without affecting packets carrying data.</a:t>
            </a:r>
            <a:endParaRPr sz="1325"/>
          </a:p>
          <a:p>
            <a:pPr indent="-312737" lvl="0" marL="457200" rtl="0" algn="l">
              <a:spcBef>
                <a:spcPts val="1000"/>
              </a:spcBef>
              <a:spcAft>
                <a:spcPts val="0"/>
              </a:spcAft>
              <a:buSzPts val="1325"/>
              <a:buChar char="●"/>
            </a:pPr>
            <a:r>
              <a:rPr lang="en-GB" sz="1325"/>
              <a:t>Can choose between attacking the 2nd / 3rd packet - depends on if you want to be closer to packet transmitted by responder or initiator. </a:t>
            </a:r>
            <a:endParaRPr sz="1325"/>
          </a:p>
          <a:p>
            <a:pPr indent="0" lvl="0" marL="0" rtl="0" algn="l">
              <a:spcBef>
                <a:spcPts val="1000"/>
              </a:spcBef>
              <a:spcAft>
                <a:spcPts val="1200"/>
              </a:spcAft>
              <a:buSzPts val="688"/>
              <a:buNone/>
            </a:pPr>
            <a:r>
              <a:t/>
            </a:r>
            <a:endParaRPr sz="1125"/>
          </a:p>
        </p:txBody>
      </p:sp>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Attack Model</a:t>
            </a:r>
            <a:endParaRPr/>
          </a:p>
        </p:txBody>
      </p:sp>
      <p:pic>
        <p:nvPicPr>
          <p:cNvPr id="117" name="Google Shape;117;p21"/>
          <p:cNvPicPr preferRelativeResize="0"/>
          <p:nvPr/>
        </p:nvPicPr>
        <p:blipFill>
          <a:blip r:embed="rId3">
            <a:alphaModFix/>
          </a:blip>
          <a:stretch>
            <a:fillRect/>
          </a:stretch>
        </p:blipFill>
        <p:spPr>
          <a:xfrm>
            <a:off x="1608676" y="3323146"/>
            <a:ext cx="5408077" cy="144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