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mruth Redd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9T19:56:15.881">
    <p:pos x="1058" y="748"/>
    <p:text>@aishakothare31@gmail.com - 
abstract,
introduction,
evaluation,
counter measures
conclusion
@reddynamruth@gmail.com 
background
passive localization
stealthy identification
_Assigned to Aisha Kothare_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ca6c0d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ca6c0d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Attacker </a:t>
            </a:r>
            <a:r>
              <a:rPr lang="en-GB"/>
              <a:t>receives</a:t>
            </a:r>
            <a:r>
              <a:rPr lang="en-GB"/>
              <a:t> the UL DCI information from base station, knows the base station and its location accurately.</a:t>
            </a:r>
            <a:endParaRPr/>
          </a:p>
          <a:p>
            <a:pPr indent="0" lvl="0" marL="0" rtl="0" algn="l">
              <a:spcBef>
                <a:spcPts val="0"/>
              </a:spcBef>
              <a:spcAft>
                <a:spcPts val="0"/>
              </a:spcAft>
              <a:buNone/>
            </a:pPr>
            <a:r>
              <a:rPr lang="en-GB"/>
              <a:t>It also </a:t>
            </a:r>
            <a:r>
              <a:rPr lang="en-GB"/>
              <a:t>receives</a:t>
            </a:r>
            <a:r>
              <a:rPr lang="en-GB"/>
              <a:t> the UL data from the phone. </a:t>
            </a:r>
            <a:br>
              <a:rPr lang="en-GB"/>
            </a:br>
            <a:r>
              <a:rPr lang="en-GB"/>
              <a:t>Uses this two values to plot an ellipse that has base station and the sniffer as its focal 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bca6c0d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bca6c0d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bca6c0d2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bca6c0d2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IMSI only sent when the user connects to the network for the first time.</a:t>
            </a:r>
            <a:endParaRPr/>
          </a:p>
          <a:p>
            <a:pPr indent="0" lvl="0" marL="0" rtl="0" algn="l">
              <a:spcBef>
                <a:spcPts val="0"/>
              </a:spcBef>
              <a:spcAft>
                <a:spcPts val="0"/>
              </a:spcAft>
              <a:buNone/>
            </a:pPr>
            <a:r>
              <a:rPr lang="en-GB"/>
              <a:t>TMSI is used for every new connection attempts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bca6c0d2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bca6c0d2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Usually done using IMSI catchers using fake base stations.</a:t>
            </a:r>
            <a:endParaRPr/>
          </a:p>
          <a:p>
            <a:pPr indent="0" lvl="0" marL="0" rtl="0" algn="l">
              <a:spcBef>
                <a:spcPts val="0"/>
              </a:spcBef>
              <a:spcAft>
                <a:spcPts val="0"/>
              </a:spcAft>
              <a:buNone/>
            </a:pPr>
            <a:r>
              <a:rPr lang="en-GB"/>
              <a:t>Selective overshadowing uses just use 1.8 dB vs 30 dB for fake base stations.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ca6c0d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ca6c0d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ca6c0d2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ca6c0d2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attack and the capabilities of LTEPROBE were confirmed against a live network of a national operator using a real-world Ericsson eNodeB installed inside a Faraday cage.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Amari wasnt used in localization attack becasue lower grade clock - accruacy is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enodeB and LTEprobe - use SDR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Octoclocks connects 2 sniffing USRPs - sync with enode b - proxy to gps acquisition in real world scenario</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bca6c0d2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bca6c0d2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five different UE brands: USRP B210 with srsUE, Huawei P20 Pro, Huawei P30, iPhone X, and iPhone 8. - 22 models</a:t>
            </a:r>
            <a:endParaRPr/>
          </a:p>
          <a:p>
            <a:pPr indent="0" lvl="0" marL="0" rtl="0" algn="l">
              <a:spcBef>
                <a:spcPts val="0"/>
              </a:spcBef>
              <a:spcAft>
                <a:spcPts val="0"/>
              </a:spcAft>
              <a:buNone/>
            </a:pPr>
            <a:r>
              <a:rPr lang="en-GB"/>
              <a:t>positioned the UE in line-of-sight at six different distances in a long corridor indoors: 0m, 7.5m, 15m, 30m, 45m, and 60m.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each distance and UE, we reconnected six times to measure the distance over multiple connections.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each distance measurement and UE, we restarted LTEPROBE at least once to reset the synchronization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data point corresponds to the median distance measurements during one connection of the UE to our eNodeB.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do not consider connections for which we have less than ten measurements.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visualize data points with boxplots for each 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observed that the 90th percentile error is about 6m for all mobile phones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identified a problem arising from the UE not receiving the TA Command.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removed outliers from their data. - any measure that was 10x the interquartile range away from median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All 17/17 phones used were able to extract the IMSI using stealthy identification attacks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bca6c0d2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bca6c0d2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impossible to fully mitigate the location leakage attacks presented in the paper. - highly sync comm</a:t>
            </a:r>
            <a:endParaRPr/>
          </a:p>
          <a:p>
            <a:pPr indent="0" lvl="0" marL="0" rtl="0" algn="l">
              <a:spcBef>
                <a:spcPts val="0"/>
              </a:spcBef>
              <a:spcAft>
                <a:spcPts val="0"/>
              </a:spcAft>
              <a:buNone/>
            </a:pPr>
            <a:r>
              <a:rPr lang="en-GB"/>
              <a:t>UE -  UEs notify users about incoming Identity Requests or report to the network an unusual number of Identity Requests.</a:t>
            </a:r>
            <a:endParaRPr/>
          </a:p>
          <a:p>
            <a:pPr indent="0" lvl="0" marL="0" rtl="0" algn="l">
              <a:spcBef>
                <a:spcPts val="0"/>
              </a:spcBef>
              <a:spcAft>
                <a:spcPts val="0"/>
              </a:spcAft>
              <a:buNone/>
            </a:pPr>
            <a:r>
              <a:rPr lang="en-GB"/>
              <a:t>NW - large number of eavesdroppers in the covered area. They compare the eavesdropped Identity Requests with the ones sent by the base stations.</a:t>
            </a:r>
            <a:endParaRPr/>
          </a:p>
          <a:p>
            <a:pPr indent="0" lvl="0" marL="0" rtl="0" algn="l">
              <a:spcBef>
                <a:spcPts val="0"/>
              </a:spcBef>
              <a:spcAft>
                <a:spcPts val="0"/>
              </a:spcAft>
              <a:buNone/>
            </a:pPr>
            <a:r>
              <a:rPr lang="en-GB"/>
              <a:t>In 5G, IMSI catching is no longer possible since IMSI is encrypted using the network’s public key.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bb45b3d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bb45b3d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bca6c0d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bca6c0d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bde450c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bde450c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IMSI extractor is enhanced with surgical message overshadowing, making it the stealthiest IMSI Catcher to date</a:t>
            </a:r>
            <a:endParaRPr/>
          </a:p>
          <a:p>
            <a:pPr indent="0" lvl="0" marL="0" rtl="0" algn="l">
              <a:spcBef>
                <a:spcPts val="0"/>
              </a:spcBef>
              <a:spcAft>
                <a:spcPts val="0"/>
              </a:spcAft>
              <a:buNone/>
            </a:pPr>
            <a:r>
              <a:rPr lang="en-GB"/>
              <a:t>Successful testing of IMSI Extractor against a set of 17 modern smartphones.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bde450c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bde450c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active attacks typically rely on fake base stations to which victim UEs connect.On the other hand, passive attacks rely on custom-built sniffers. In [</a:t>
            </a:r>
            <a:r>
              <a:rPr lang="en-GB" sz="1000">
                <a:solidFill>
                  <a:srgbClr val="840900"/>
                </a:solidFill>
              </a:rPr>
              <a:t>8</a:t>
            </a:r>
            <a:r>
              <a:rPr lang="en-GB" sz="1000">
                <a:solidFill>
                  <a:schemeClr val="dk1"/>
                </a:solidFill>
              </a:rPr>
              <a:t>, </a:t>
            </a:r>
            <a:r>
              <a:rPr lang="en-GB" sz="1000">
                <a:solidFill>
                  <a:srgbClr val="840900"/>
                </a:solidFill>
              </a:rPr>
              <a:t>23</a:t>
            </a:r>
            <a:r>
              <a:rPr lang="en-GB" sz="1000">
                <a:solidFill>
                  <a:schemeClr val="dk1"/>
                </a:solidFill>
              </a:rPr>
              <a:t>], it was shown that an attacker can build a passive downlink traffic sniffer (from the eNodeB to the UE) using software-defined radios. Downlink sniffers were then used as tools for localization [</a:t>
            </a:r>
            <a:r>
              <a:rPr lang="en-GB" sz="1000">
                <a:solidFill>
                  <a:srgbClr val="840900"/>
                </a:solidFill>
              </a:rPr>
              <a:t>32</a:t>
            </a:r>
            <a:r>
              <a:rPr lang="en-GB" sz="1000">
                <a:solidFill>
                  <a:schemeClr val="dk1"/>
                </a:solidFill>
              </a:rPr>
              <a:t>], to break the encryption of phone calls [</a:t>
            </a:r>
            <a:r>
              <a:rPr lang="en-GB" sz="1000">
                <a:solidFill>
                  <a:srgbClr val="840900"/>
                </a:solidFill>
              </a:rPr>
              <a:t>34</a:t>
            </a:r>
            <a:r>
              <a:rPr lang="en-GB" sz="1000">
                <a:solidFill>
                  <a:schemeClr val="dk1"/>
                </a:solidFill>
              </a:rPr>
              <a:t>], and to allow traffic fingerprinting [</a:t>
            </a:r>
            <a:r>
              <a:rPr lang="en-GB" sz="1000">
                <a:solidFill>
                  <a:srgbClr val="840900"/>
                </a:solidFill>
              </a:rPr>
              <a:t>20</a:t>
            </a:r>
            <a:r>
              <a:rPr lang="en-GB" sz="1000">
                <a:solidFill>
                  <a:schemeClr val="dk1"/>
                </a:solidFill>
              </a:rPr>
              <a:t>].</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t>LTRACK combines passive localization and IMSI Extractor into a UE tracking system that enables simultaneous identification and localization of UEs, allowing an attacker to track users more persistently and with higher accuracy than prior attacks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Mobile phone fingerprinting is implemented using LTEPROBE, allowing the attacker to identify the make and model of the phone, further increasing the accuracy of phone localization and tracking by as much as 20 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LTRACK improves on the state-of-the-art by combining Timing Advance Command sniffing and measuring the times of arrival of both LTE downlink and uplink messages. LTRACK also contains a purpose-built IMSI Catcher that does not rely on a fake base station but rather overshadows packages with surgical precision and very little energy.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bde450c5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bde450c5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LTE - info sent on radio interface inside 2d resource grid - resource and time. Every square res ele. Contains data</a:t>
            </a:r>
            <a:endParaRPr/>
          </a:p>
          <a:p>
            <a:pPr indent="0" lvl="0" marL="0" rtl="0" algn="l">
              <a:spcBef>
                <a:spcPts val="0"/>
              </a:spcBef>
              <a:spcAft>
                <a:spcPts val="0"/>
              </a:spcAft>
              <a:buNone/>
            </a:pPr>
            <a:r>
              <a:rPr lang="en-GB"/>
              <a:t>To decode data user needs to look at DL DCI block. </a:t>
            </a:r>
            <a:endParaRPr/>
          </a:p>
          <a:p>
            <a:pPr indent="0" lvl="0" marL="0" rtl="0" algn="l">
              <a:spcBef>
                <a:spcPts val="0"/>
              </a:spcBef>
              <a:spcAft>
                <a:spcPts val="0"/>
              </a:spcAft>
              <a:buNone/>
            </a:pPr>
            <a:r>
              <a:rPr lang="en-GB"/>
              <a:t>Mult diff dci for user ABC</a:t>
            </a:r>
            <a:endParaRPr/>
          </a:p>
          <a:p>
            <a:pPr indent="0" lvl="0" marL="0" rtl="0" algn="l">
              <a:spcBef>
                <a:spcPts val="0"/>
              </a:spcBef>
              <a:spcAft>
                <a:spcPts val="0"/>
              </a:spcAft>
              <a:buNone/>
            </a:pPr>
            <a:r>
              <a:rPr lang="en-GB"/>
              <a:t>Everything in LTE managed by BS</a:t>
            </a:r>
            <a:endParaRPr/>
          </a:p>
          <a:p>
            <a:pPr indent="0" lvl="0" marL="0" rtl="0" algn="l">
              <a:spcBef>
                <a:spcPts val="0"/>
              </a:spcBef>
              <a:spcAft>
                <a:spcPts val="0"/>
              </a:spcAft>
              <a:buNone/>
            </a:pPr>
            <a:r>
              <a:rPr lang="en-GB"/>
              <a:t>User waitas for UP DCI sent on down link</a:t>
            </a:r>
            <a:endParaRPr/>
          </a:p>
          <a:p>
            <a:pPr indent="0" lvl="0" marL="0" rtl="0" algn="l">
              <a:spcBef>
                <a:spcPts val="0"/>
              </a:spcBef>
              <a:spcAft>
                <a:spcPts val="0"/>
              </a:spcAft>
              <a:buNone/>
            </a:pPr>
            <a:r>
              <a:rPr lang="en-GB"/>
              <a:t>Tells user where on uplink freq user can send data</a:t>
            </a:r>
            <a:endParaRPr/>
          </a:p>
          <a:p>
            <a:pPr indent="0" lvl="0" marL="0" rtl="0" algn="l">
              <a:spcBef>
                <a:spcPts val="0"/>
              </a:spcBef>
              <a:spcAft>
                <a:spcPts val="0"/>
              </a:spcAft>
              <a:buNone/>
            </a:pPr>
            <a:r>
              <a:rPr lang="en-GB"/>
              <a:t>LTE nw has everything tightly synchroniosed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UL - uplink and DL - downlink</a:t>
            </a:r>
            <a:br>
              <a:rPr lang="en-GB">
                <a:solidFill>
                  <a:schemeClr val="dk1"/>
                </a:solidFill>
              </a:rPr>
            </a:br>
            <a:r>
              <a:rPr lang="en-GB">
                <a:solidFill>
                  <a:schemeClr val="dk1"/>
                </a:solidFill>
              </a:rPr>
              <a:t>DCI - downlink control information.</a:t>
            </a:r>
            <a:br>
              <a:rPr lang="en-GB">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Resource grid -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DL DCI contains  where and how the user can find and decode their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Everything is managed by base stations. And the BS decides where and how the user can send the data</a:t>
            </a:r>
            <a:br>
              <a:rPr lang="en-GB">
                <a:solidFill>
                  <a:schemeClr val="dk1"/>
                </a:solidFill>
              </a:rPr>
            </a:br>
            <a:br>
              <a:rPr lang="en-GB">
                <a:solidFill>
                  <a:schemeClr val="dk1"/>
                </a:solidFill>
              </a:rPr>
            </a:br>
            <a:r>
              <a:rPr lang="en-GB">
                <a:solidFill>
                  <a:schemeClr val="dk1"/>
                </a:solidFill>
              </a:rPr>
              <a:t>Authors of the paper built a sniffer that can sniff DCIs.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LTE primarily operates in MAC and physical layers, data is unencrypted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bde450c5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bde450c5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Imsi catcher - FBS </a:t>
            </a:r>
            <a:endParaRPr/>
          </a:p>
          <a:p>
            <a:pPr indent="0" lvl="0" marL="0" rtl="0" algn="l">
              <a:spcBef>
                <a:spcPts val="0"/>
              </a:spcBef>
              <a:spcAft>
                <a:spcPts val="0"/>
              </a:spcAft>
              <a:buNone/>
            </a:pPr>
            <a:r>
              <a:rPr lang="en-GB"/>
              <a:t>Overshadowing: dont send something all the time, only overshadow 1 single message in </a:t>
            </a:r>
            <a:r>
              <a:rPr lang="en-GB"/>
              <a:t>protocol</a:t>
            </a:r>
            <a:r>
              <a:rPr lang="en-GB"/>
              <a:t> </a:t>
            </a:r>
            <a:endParaRPr/>
          </a:p>
          <a:p>
            <a:pPr indent="457200" lvl="0" marL="0" rtl="0" algn="l">
              <a:spcBef>
                <a:spcPts val="0"/>
              </a:spcBef>
              <a:spcAft>
                <a:spcPts val="0"/>
              </a:spcAft>
              <a:buNone/>
            </a:pPr>
            <a:r>
              <a:rPr lang="en-GB"/>
              <a:t>Adv: send very limited </a:t>
            </a:r>
            <a:r>
              <a:rPr lang="en-GB"/>
              <a:t>message</a:t>
            </a:r>
            <a:r>
              <a:rPr lang="en-GB"/>
              <a:t> , less power needed 1.8 dB vs 30 dB - stealthy and normal detection methods dont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ca6c0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bca6c0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UL - uplink and DL - downlink</a:t>
            </a:r>
            <a:br>
              <a:rPr lang="en-GB"/>
            </a:br>
            <a:r>
              <a:rPr lang="en-GB"/>
              <a:t>DCI - downlink control information.</a:t>
            </a:r>
            <a:br>
              <a:rPr lang="en-GB"/>
            </a:br>
            <a:endParaRPr/>
          </a:p>
          <a:p>
            <a:pPr indent="0" lvl="0" marL="0" rtl="0" algn="l">
              <a:spcBef>
                <a:spcPts val="0"/>
              </a:spcBef>
              <a:spcAft>
                <a:spcPts val="0"/>
              </a:spcAft>
              <a:buNone/>
            </a:pPr>
            <a:r>
              <a:rPr lang="en-GB"/>
              <a:t>Resource grid - </a:t>
            </a:r>
            <a:endParaRPr/>
          </a:p>
          <a:p>
            <a:pPr indent="0" lvl="0" marL="0" rtl="0" algn="l">
              <a:spcBef>
                <a:spcPts val="0"/>
              </a:spcBef>
              <a:spcAft>
                <a:spcPts val="0"/>
              </a:spcAft>
              <a:buNone/>
            </a:pPr>
            <a:r>
              <a:rPr lang="en-GB"/>
              <a:t>DL DCI contains  where and how the user can find and decode their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Everything is managed by base stations. And the BS decides where and how the user can send the data</a:t>
            </a:r>
            <a:br>
              <a:rPr lang="en-GB"/>
            </a:br>
            <a:br>
              <a:rPr lang="en-GB"/>
            </a:br>
            <a:r>
              <a:rPr lang="en-GB"/>
              <a:t>Authors of the paper built a sniffer that can sniff DCIs. </a:t>
            </a:r>
            <a:endParaRPr/>
          </a:p>
          <a:p>
            <a:pPr indent="0" lvl="0" marL="0" rtl="0" algn="l">
              <a:spcBef>
                <a:spcPts val="0"/>
              </a:spcBef>
              <a:spcAft>
                <a:spcPts val="0"/>
              </a:spcAft>
              <a:buNone/>
            </a:pPr>
            <a:r>
              <a:rPr lang="en-GB"/>
              <a:t>Since LTE primarily operates in MAC and physical layers, data is unencrypted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ca6c0d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bca6c0d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Timing Advancement command to </a:t>
            </a:r>
            <a:r>
              <a:rPr lang="en-GB"/>
              <a:t>account</a:t>
            </a:r>
            <a:r>
              <a:rPr lang="en-GB"/>
              <a:t> for </a:t>
            </a:r>
            <a:r>
              <a:rPr lang="en-GB"/>
              <a:t>propagation</a:t>
            </a:r>
            <a:r>
              <a:rPr lang="en-GB"/>
              <a:t> delay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bca6c0d2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bca6c0d2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solidFill>
                  <a:schemeClr val="dk1"/>
                </a:solidFill>
              </a:rPr>
              <a:t>The goal of such a tracking attacks is to obtain traces of all users while staying as stealthy as possible.</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Passive localization - based on TA command and </a:t>
            </a:r>
            <a:r>
              <a:rPr lang="en-GB" sz="1000">
                <a:solidFill>
                  <a:schemeClr val="dk1"/>
                </a:solidFill>
              </a:rPr>
              <a:t>propagation</a:t>
            </a:r>
            <a:r>
              <a:rPr lang="en-GB" sz="1000">
                <a:solidFill>
                  <a:schemeClr val="dk1"/>
                </a:solidFill>
              </a:rPr>
              <a:t> delay est</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Sealthy identification - based on overshadowing and uplink sniffing</a:t>
            </a:r>
            <a:endParaRPr sz="1000">
              <a:solidFill>
                <a:schemeClr val="dk1"/>
              </a:solidFill>
            </a:endParaRPr>
          </a:p>
          <a:p>
            <a:pPr indent="0" lvl="0" marL="0" rtl="0" algn="l">
              <a:spcBef>
                <a:spcPts val="1200"/>
              </a:spcBef>
              <a:spcAft>
                <a:spcPts val="0"/>
              </a:spcAft>
              <a:buNone/>
            </a:pPr>
            <a:r>
              <a:rPr lang="en-GB"/>
              <a:t>Issues solved by LTrack: </a:t>
            </a:r>
            <a:endParaRPr/>
          </a:p>
          <a:p>
            <a:pPr indent="0" lvl="0" marL="0" rtl="0" algn="l">
              <a:lnSpc>
                <a:spcPct val="115000"/>
              </a:lnSpc>
              <a:spcBef>
                <a:spcPts val="1200"/>
              </a:spcBef>
              <a:spcAft>
                <a:spcPts val="0"/>
              </a:spcAft>
              <a:buNone/>
            </a:pPr>
            <a:r>
              <a:rPr lang="en-GB" sz="1000">
                <a:solidFill>
                  <a:schemeClr val="dk1"/>
                </a:solidFill>
              </a:rPr>
              <a:t>The attacker uses the passive localization attack to locate individual users during their connections to base stations.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without identification, all the UEs look the same, and after each reconnection, UEs might anonymize themselves with a new TMSI.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If the user moves along less frequented areas when the TMSI gets updated, the attacker could still link the two temporary identifiers based on their locations. However, as an UE enters an area with many other UEs, this area will act as a natural mix zone.</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For large scale attack - 1 or atleast 2 LTEprobes near BSE - perform localization attack.</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Communication Recording:</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The attacker uses LTEPROBEs to record all uplink and downlink communication with arrival times from the set of base stations being monitored.</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Messages during a UE's connection are addressed on the physical layer with a unique RNTI value that links them together.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Each connection of a UE to the network starts with an RRC Connection Request that contains the TMSI of the user.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stores a list of TMSIs observed during the attack and links them to corresponding connections.</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To link connections of the same user whose TMSI changed during the attack, the attacker runs IMSI Extractor.</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IMSI Extractor: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IMSI Extractor extracts and stores TMSI-IMSI pairs of users</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It links observed communication to the unique, persistent identifier of the UE (IMSI)</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When LTEPROBE registers an RRC Connection Request, the attacker checks if it already knows the corresponding IMSI to the enclosed TMSI</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If the pair exists in the database, the attacker passively records communication and links it to the stored pair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If the TMSI has not been seen before, the IMSI Extractor is run to learn the IMSI number and store the new TMSI-IMSI pair in the database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Passive Localization:</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Passive localization is a method used by the attacker to locate the user.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records all the uplink and downlink communication with corresponding arrival times from all LTEPROBEs and stores them in the database.</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uses recorded data to get each UE uplink message's time of arrival and Timing Advance Commands sent by the base station to locate the user.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can increase the precision of the localization attack by running a passive fingerprinting attack on the saved recordings of Attach Requests to learn the phone model.</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can retroactively compensate hardware error to increase the precision of measured times of arrival of an uplink message for that user.</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can visualize the movement of the victim and build a whole trace of a user's movement.</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Special Cases:</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Under certain conditions, a UE changes the serving cell to a cell with a stronger signal, and the attacker can observe new random access without a Service Request and match it to a connection that halted at a neighboring cell.</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The attacker can observe the UE again during the next Service Request it performs, or force a reconnection using a paging message or a call.</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This work does not address user deanonymization, which can be done using existing techniques based on user traces reconstructed by LTRACK, such as transportation routines, mobility traces, home addresses, who they meet, or online geo-tagged media. Even coarse spatial and temporal traces can deanonymize users based on their unique mobility patterns.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bca6c0d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bca6c0d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Timing advancement command sent in MAC layer </a:t>
            </a:r>
            <a:r>
              <a:rPr lang="en-GB"/>
              <a:t>unencrypted. </a:t>
            </a:r>
            <a:br>
              <a:rPr lang="en-GB"/>
            </a:br>
            <a:r>
              <a:rPr lang="en-GB"/>
              <a:t>Using sniffer to sniff the location of the phone into the ring with 78m accuracy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gradFill>
            <a:gsLst>
              <a:gs pos="0">
                <a:srgbClr val="4E29AA"/>
              </a:gs>
              <a:gs pos="100000">
                <a:srgbClr val="1E123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gradFill>
          <a:gsLst>
            <a:gs pos="0">
              <a:srgbClr val="4E29AA"/>
            </a:gs>
            <a:gs pos="100000">
              <a:srgbClr val="1E123D"/>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www.usenix.org/conference/usenixsecurity22/presentation/kotulia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usenix.org/conference/usenixsecurity22/presentation/kotulia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t/>
            </a:r>
            <a:endParaRPr b="1" sz="1600"/>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523"/>
              <a:buNone/>
            </a:pPr>
            <a:r>
              <a:rPr lang="en-GB" sz="1100">
                <a:solidFill>
                  <a:schemeClr val="dk1"/>
                </a:solidFill>
              </a:rPr>
              <a:t>Aisha </a:t>
            </a:r>
            <a:r>
              <a:rPr lang="en-GB" sz="1100">
                <a:solidFill>
                  <a:schemeClr val="dk1"/>
                </a:solidFill>
              </a:rPr>
              <a:t>Kothare</a:t>
            </a:r>
            <a:endParaRPr sz="1100">
              <a:solidFill>
                <a:schemeClr val="dk1"/>
              </a:solidFill>
            </a:endParaRPr>
          </a:p>
          <a:p>
            <a:pPr indent="0" lvl="0" marL="0" rtl="0" algn="l">
              <a:lnSpc>
                <a:spcPct val="95000"/>
              </a:lnSpc>
              <a:spcBef>
                <a:spcPts val="0"/>
              </a:spcBef>
              <a:spcAft>
                <a:spcPts val="0"/>
              </a:spcAft>
              <a:buSzPts val="523"/>
              <a:buNone/>
            </a:pPr>
            <a:r>
              <a:rPr lang="en-GB" sz="1100">
                <a:solidFill>
                  <a:schemeClr val="dk1"/>
                </a:solidFill>
              </a:rPr>
              <a:t>Namruth Reddy</a:t>
            </a:r>
            <a:endParaRPr sz="1100">
              <a:solidFill>
                <a:schemeClr val="dk1"/>
              </a:solidFill>
            </a:endParaRPr>
          </a:p>
          <a:p>
            <a:pPr indent="0" lvl="0" marL="0" rtl="0" algn="ctr">
              <a:lnSpc>
                <a:spcPct val="80000"/>
              </a:lnSpc>
              <a:spcBef>
                <a:spcPts val="0"/>
              </a:spcBef>
              <a:spcAft>
                <a:spcPts val="0"/>
              </a:spcAft>
              <a:buSzPts val="523"/>
              <a:buNone/>
            </a:pPr>
            <a:r>
              <a:t/>
            </a:r>
            <a:endParaRPr sz="340"/>
          </a:p>
        </p:txBody>
      </p:sp>
      <p:sp>
        <p:nvSpPr>
          <p:cNvPr id="65" name="Google Shape;65;p13"/>
          <p:cNvSpPr txBox="1"/>
          <p:nvPr/>
        </p:nvSpPr>
        <p:spPr>
          <a:xfrm>
            <a:off x="1680300" y="1188925"/>
            <a:ext cx="57834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1"/>
                </a:solidFill>
                <a:latin typeface="Roboto Slab"/>
                <a:ea typeface="Roboto Slab"/>
                <a:cs typeface="Roboto Slab"/>
                <a:sym typeface="Roboto Slab"/>
              </a:rPr>
              <a:t>Paper </a:t>
            </a:r>
            <a:r>
              <a:rPr b="1" lang="en-GB" sz="1600">
                <a:solidFill>
                  <a:schemeClr val="dk1"/>
                </a:solidFill>
                <a:latin typeface="Roboto Slab"/>
                <a:ea typeface="Roboto Slab"/>
                <a:cs typeface="Roboto Slab"/>
                <a:sym typeface="Roboto Slab"/>
              </a:rPr>
              <a:t>presentation </a:t>
            </a:r>
            <a:r>
              <a:rPr b="1" lang="en-GB" sz="1600">
                <a:solidFill>
                  <a:schemeClr val="dk1"/>
                </a:solidFill>
                <a:latin typeface="Roboto Slab"/>
                <a:ea typeface="Roboto Slab"/>
                <a:cs typeface="Roboto Slab"/>
                <a:sym typeface="Roboto Slab"/>
              </a:rPr>
              <a:t>- </a:t>
            </a:r>
            <a:br>
              <a:rPr b="1" lang="en-GB" sz="1600">
                <a:solidFill>
                  <a:schemeClr val="dk1"/>
                </a:solidFill>
                <a:latin typeface="Roboto Slab"/>
                <a:ea typeface="Roboto Slab"/>
                <a:cs typeface="Roboto Slab"/>
                <a:sym typeface="Roboto Slab"/>
              </a:rPr>
            </a:br>
            <a:br>
              <a:rPr lang="en-GB" sz="1300">
                <a:solidFill>
                  <a:schemeClr val="dk1"/>
                </a:solidFill>
                <a:latin typeface="Roboto Slab"/>
                <a:ea typeface="Roboto Slab"/>
                <a:cs typeface="Roboto Slab"/>
                <a:sym typeface="Roboto Slab"/>
              </a:rPr>
            </a:br>
            <a:r>
              <a:rPr b="1" lang="en-GB" sz="1700" u="sng">
                <a:solidFill>
                  <a:schemeClr val="hlink"/>
                </a:solidFill>
                <a:latin typeface="Roboto Slab"/>
                <a:ea typeface="Roboto Slab"/>
                <a:cs typeface="Roboto Slab"/>
                <a:sym typeface="Roboto Slab"/>
                <a:hlinkClick r:id="rId4"/>
              </a:rPr>
              <a:t>LTRACK: Stealthy Tracking of Mobile Phones in LTE</a:t>
            </a:r>
            <a:endParaRPr b="1" sz="2100" u="sng">
              <a:solidFill>
                <a:schemeClr val="accent5"/>
              </a:solidFill>
              <a:latin typeface="Roboto Slab"/>
              <a:ea typeface="Roboto Slab"/>
              <a:cs typeface="Roboto Slab"/>
              <a:sym typeface="Roboto Slab"/>
            </a:endParaRPr>
          </a:p>
          <a:p>
            <a:pPr indent="0" lvl="0" marL="0" rtl="0" algn="l">
              <a:spcBef>
                <a:spcPts val="0"/>
              </a:spcBef>
              <a:spcAft>
                <a:spcPts val="0"/>
              </a:spcAft>
              <a:buNone/>
            </a:pPr>
            <a:r>
              <a:t/>
            </a:r>
            <a:endParaRPr sz="17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000">
                <a:solidFill>
                  <a:schemeClr val="dk1"/>
                </a:solidFill>
                <a:latin typeface="Roboto Slab"/>
                <a:ea typeface="Roboto Slab"/>
                <a:cs typeface="Roboto Slab"/>
                <a:sym typeface="Roboto Slab"/>
              </a:rPr>
              <a:t>MartinKotuliak, SimonErni, PatrickLeu, MarcRöschlin, and SrdjanCˇapkun</a:t>
            </a:r>
            <a:endParaRPr sz="1000">
              <a:solidFill>
                <a:schemeClr val="dk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2896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Passive Localization</a:t>
            </a:r>
            <a:endParaRPr/>
          </a:p>
        </p:txBody>
      </p:sp>
      <p:pic>
        <p:nvPicPr>
          <p:cNvPr id="124" name="Google Shape;124;p22"/>
          <p:cNvPicPr preferRelativeResize="0"/>
          <p:nvPr/>
        </p:nvPicPr>
        <p:blipFill>
          <a:blip r:embed="rId3">
            <a:alphaModFix/>
          </a:blip>
          <a:stretch>
            <a:fillRect/>
          </a:stretch>
        </p:blipFill>
        <p:spPr>
          <a:xfrm>
            <a:off x="1119625" y="1049072"/>
            <a:ext cx="7130175" cy="391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Passive</a:t>
            </a:r>
            <a:r>
              <a:rPr lang="en-GB"/>
              <a:t> Localization</a:t>
            </a:r>
            <a:endParaRPr/>
          </a:p>
        </p:txBody>
      </p:sp>
      <p:pic>
        <p:nvPicPr>
          <p:cNvPr id="130" name="Google Shape;130;p23"/>
          <p:cNvPicPr preferRelativeResize="0"/>
          <p:nvPr/>
        </p:nvPicPr>
        <p:blipFill>
          <a:blip r:embed="rId3">
            <a:alphaModFix/>
          </a:blip>
          <a:stretch>
            <a:fillRect/>
          </a:stretch>
        </p:blipFill>
        <p:spPr>
          <a:xfrm>
            <a:off x="2062450" y="1387225"/>
            <a:ext cx="6077925" cy="3284100"/>
          </a:xfrm>
          <a:prstGeom prst="rect">
            <a:avLst/>
          </a:prstGeom>
          <a:noFill/>
          <a:ln>
            <a:noFill/>
          </a:ln>
        </p:spPr>
      </p:pic>
      <p:sp>
        <p:nvSpPr>
          <p:cNvPr id="131" name="Google Shape;131;p23"/>
          <p:cNvSpPr/>
          <p:nvPr/>
        </p:nvSpPr>
        <p:spPr>
          <a:xfrm>
            <a:off x="2836925" y="2062450"/>
            <a:ext cx="2651700" cy="231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2424800" y="1500325"/>
            <a:ext cx="3611100" cy="3327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Stealthy identification</a:t>
            </a:r>
            <a:endParaRPr/>
          </a:p>
        </p:txBody>
      </p:sp>
      <p:pic>
        <p:nvPicPr>
          <p:cNvPr id="138" name="Google Shape;138;p24"/>
          <p:cNvPicPr preferRelativeResize="0"/>
          <p:nvPr/>
        </p:nvPicPr>
        <p:blipFill>
          <a:blip r:embed="rId3">
            <a:alphaModFix/>
          </a:blip>
          <a:stretch>
            <a:fillRect/>
          </a:stretch>
        </p:blipFill>
        <p:spPr>
          <a:xfrm>
            <a:off x="1750950" y="1329325"/>
            <a:ext cx="6111599" cy="3309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Stealthy identification</a:t>
            </a:r>
            <a:endParaRPr/>
          </a:p>
        </p:txBody>
      </p:sp>
      <p:pic>
        <p:nvPicPr>
          <p:cNvPr id="144" name="Google Shape;144;p25"/>
          <p:cNvPicPr preferRelativeResize="0"/>
          <p:nvPr/>
        </p:nvPicPr>
        <p:blipFill>
          <a:blip r:embed="rId3">
            <a:alphaModFix/>
          </a:blip>
          <a:stretch>
            <a:fillRect/>
          </a:stretch>
        </p:blipFill>
        <p:spPr>
          <a:xfrm>
            <a:off x="260950" y="1792875"/>
            <a:ext cx="4546424" cy="2399375"/>
          </a:xfrm>
          <a:prstGeom prst="rect">
            <a:avLst/>
          </a:prstGeom>
          <a:noFill/>
          <a:ln>
            <a:noFill/>
          </a:ln>
        </p:spPr>
      </p:pic>
      <p:pic>
        <p:nvPicPr>
          <p:cNvPr id="145" name="Google Shape;145;p25"/>
          <p:cNvPicPr preferRelativeResize="0"/>
          <p:nvPr/>
        </p:nvPicPr>
        <p:blipFill>
          <a:blip r:embed="rId4">
            <a:alphaModFix/>
          </a:blip>
          <a:stretch>
            <a:fillRect/>
          </a:stretch>
        </p:blipFill>
        <p:spPr>
          <a:xfrm>
            <a:off x="4841925" y="1792875"/>
            <a:ext cx="4173932" cy="2320375"/>
          </a:xfrm>
          <a:prstGeom prst="rect">
            <a:avLst/>
          </a:prstGeom>
          <a:noFill/>
          <a:ln>
            <a:noFill/>
          </a:ln>
        </p:spPr>
      </p:pic>
      <p:cxnSp>
        <p:nvCxnSpPr>
          <p:cNvPr id="146" name="Google Shape;146;p25"/>
          <p:cNvCxnSpPr/>
          <p:nvPr/>
        </p:nvCxnSpPr>
        <p:spPr>
          <a:xfrm flipH="1" rot="10800000">
            <a:off x="7047625" y="3350100"/>
            <a:ext cx="1603800" cy="7800"/>
          </a:xfrm>
          <a:prstGeom prst="straightConnector1">
            <a:avLst/>
          </a:prstGeom>
          <a:noFill/>
          <a:ln cap="flat" cmpd="sng" w="9525">
            <a:solidFill>
              <a:srgbClr val="FF9900"/>
            </a:solidFill>
            <a:prstDash val="solid"/>
            <a:round/>
            <a:headEnd len="med" w="med" type="none"/>
            <a:tailEnd len="med" w="med" type="triangle"/>
          </a:ln>
        </p:spPr>
      </p:cxnSp>
      <p:sp>
        <p:nvSpPr>
          <p:cNvPr id="147" name="Google Shape;147;p25"/>
          <p:cNvSpPr txBox="1"/>
          <p:nvPr/>
        </p:nvSpPr>
        <p:spPr>
          <a:xfrm>
            <a:off x="6320750" y="3207750"/>
            <a:ext cx="1050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Roboto"/>
                <a:ea typeface="Roboto"/>
                <a:cs typeface="Roboto"/>
                <a:sym typeface="Roboto"/>
              </a:rPr>
              <a:t>Security mode</a:t>
            </a:r>
            <a:endParaRPr sz="7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Evaluation</a:t>
            </a:r>
            <a:r>
              <a:rPr lang="en-GB"/>
              <a:t> of passive localization</a:t>
            </a:r>
            <a:endParaRPr/>
          </a:p>
        </p:txBody>
      </p:sp>
      <p:sp>
        <p:nvSpPr>
          <p:cNvPr id="153" name="Google Shape;153;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42900" lvl="0" marL="457200" rtl="0" algn="l">
              <a:spcBef>
                <a:spcPts val="1000"/>
              </a:spcBef>
              <a:spcAft>
                <a:spcPts val="0"/>
              </a:spcAft>
              <a:buSzPts val="1800"/>
              <a:buChar char="●"/>
            </a:pPr>
            <a:r>
              <a:rPr lang="en-GB"/>
              <a:t>V</a:t>
            </a:r>
            <a:r>
              <a:rPr lang="en-GB"/>
              <a:t>aried the distance of the UE from the LTEPROBE and collected measurements using different UEs. </a:t>
            </a:r>
            <a:endParaRPr/>
          </a:p>
          <a:p>
            <a:pPr indent="-342900" lvl="0" marL="457200" rtl="0" algn="l">
              <a:spcBef>
                <a:spcPts val="1000"/>
              </a:spcBef>
              <a:spcAft>
                <a:spcPts val="0"/>
              </a:spcAft>
              <a:buSzPts val="1800"/>
              <a:buChar char="●"/>
            </a:pPr>
            <a:r>
              <a:rPr lang="en-GB"/>
              <a:t>Estimated the distance between LTEPROBE and a UE instead of the location.</a:t>
            </a:r>
            <a:endParaRPr/>
          </a:p>
          <a:p>
            <a:pPr indent="-342900" lvl="0" marL="457200" rtl="0" algn="l">
              <a:spcBef>
                <a:spcPts val="1000"/>
              </a:spcBef>
              <a:spcAft>
                <a:spcPts val="0"/>
              </a:spcAft>
              <a:buSzPts val="1800"/>
              <a:buChar char="●"/>
            </a:pPr>
            <a:r>
              <a:rPr lang="en-GB"/>
              <a:t>Estimated the hardware error and computed the distance estimation error, translated into localization error.</a:t>
            </a:r>
            <a:endParaRPr/>
          </a:p>
          <a:p>
            <a:pPr indent="0" lvl="0" marL="0" rtl="0" algn="l">
              <a:spcBef>
                <a:spcPts val="10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Attack Evaluation</a:t>
            </a:r>
            <a:endParaRPr/>
          </a:p>
        </p:txBody>
      </p:sp>
      <p:sp>
        <p:nvSpPr>
          <p:cNvPr id="159" name="Google Shape;15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Varied the distance of the UE from the LTEPROBE and collected measurements using different UEs. </a:t>
            </a:r>
            <a:endParaRPr/>
          </a:p>
          <a:p>
            <a:pPr indent="-317182" lvl="0" marL="457200" rtl="0" algn="l">
              <a:spcBef>
                <a:spcPts val="1000"/>
              </a:spcBef>
              <a:spcAft>
                <a:spcPts val="0"/>
              </a:spcAft>
              <a:buSzPct val="100000"/>
              <a:buChar char="●"/>
            </a:pPr>
            <a:r>
              <a:rPr lang="en-GB"/>
              <a:t>Estimated the distance between LTEPROBE and a UE instead of the location.</a:t>
            </a:r>
            <a:endParaRPr/>
          </a:p>
          <a:p>
            <a:pPr indent="-317182" lvl="0" marL="457200" rtl="0" algn="l">
              <a:spcBef>
                <a:spcPts val="1000"/>
              </a:spcBef>
              <a:spcAft>
                <a:spcPts val="0"/>
              </a:spcAft>
              <a:buSzPct val="100000"/>
              <a:buChar char="●"/>
            </a:pPr>
            <a:r>
              <a:rPr lang="en-GB"/>
              <a:t>E</a:t>
            </a:r>
            <a:r>
              <a:rPr lang="en-GB"/>
              <a:t>valuated using industry-grade base station software by Amarisoft. </a:t>
            </a:r>
            <a:endParaRPr/>
          </a:p>
          <a:p>
            <a:pPr indent="-317182" lvl="0" marL="457200" rtl="0" algn="l">
              <a:spcBef>
                <a:spcPts val="1000"/>
              </a:spcBef>
              <a:spcAft>
                <a:spcPts val="0"/>
              </a:spcAft>
              <a:buSzPct val="100000"/>
              <a:buChar char="●"/>
            </a:pPr>
            <a:r>
              <a:rPr lang="en-GB"/>
              <a:t>The attack was conducted against 17 modern phones for Attach Request and Service Request messages.</a:t>
            </a:r>
            <a:endParaRPr/>
          </a:p>
          <a:p>
            <a:pPr indent="-317182" lvl="0" marL="457200" rtl="0" algn="l">
              <a:spcBef>
                <a:spcPts val="1000"/>
              </a:spcBef>
              <a:spcAft>
                <a:spcPts val="0"/>
              </a:spcAft>
              <a:buSzPct val="100000"/>
              <a:buChar char="●"/>
            </a:pPr>
            <a:r>
              <a:rPr lang="en-GB"/>
              <a:t>The IMSI number was obtained as a response to the Attach Request for all 17 phones. </a:t>
            </a:r>
            <a:endParaRPr/>
          </a:p>
          <a:p>
            <a:pPr indent="-317182" lvl="0" marL="457200" rtl="0" algn="l">
              <a:spcBef>
                <a:spcPts val="1000"/>
              </a:spcBef>
              <a:spcAft>
                <a:spcPts val="0"/>
              </a:spcAft>
              <a:buSzPct val="100000"/>
              <a:buChar char="●"/>
            </a:pPr>
            <a:r>
              <a:rPr lang="en-GB"/>
              <a:t>Response to service request didn’t work on iPhone 7.</a:t>
            </a:r>
            <a:endParaRPr/>
          </a:p>
          <a:p>
            <a:pPr indent="-317182" lvl="0" marL="457200" rtl="0" algn="l">
              <a:spcBef>
                <a:spcPts val="1000"/>
              </a:spcBef>
              <a:spcAft>
                <a:spcPts val="0"/>
              </a:spcAft>
              <a:buSzPct val="100000"/>
              <a:buChar char="●"/>
            </a:pPr>
            <a:r>
              <a:rPr lang="en-GB"/>
              <a:t>They observed that the 90th percentile error is about 6m for all mobile phones</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Evaluation</a:t>
            </a:r>
            <a:r>
              <a:rPr lang="en-GB"/>
              <a:t> of attacks</a:t>
            </a:r>
            <a:endParaRPr/>
          </a:p>
        </p:txBody>
      </p:sp>
      <p:pic>
        <p:nvPicPr>
          <p:cNvPr id="165" name="Google Shape;165;p28"/>
          <p:cNvPicPr preferRelativeResize="0"/>
          <p:nvPr/>
        </p:nvPicPr>
        <p:blipFill>
          <a:blip r:embed="rId3">
            <a:alphaModFix/>
          </a:blip>
          <a:stretch>
            <a:fillRect/>
          </a:stretch>
        </p:blipFill>
        <p:spPr>
          <a:xfrm>
            <a:off x="1210963" y="1296525"/>
            <a:ext cx="6722074" cy="369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Countermeasures</a:t>
            </a:r>
            <a:endParaRPr/>
          </a:p>
        </p:txBody>
      </p:sp>
      <p:sp>
        <p:nvSpPr>
          <p:cNvPr id="171" name="Google Shape;171;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 of Random offsets when UE  modifies TA command before sending.</a:t>
            </a:r>
            <a:endParaRPr/>
          </a:p>
          <a:p>
            <a:pPr indent="-342900" lvl="0" marL="457200" rtl="0" algn="l">
              <a:spcBef>
                <a:spcPts val="1000"/>
              </a:spcBef>
              <a:spcAft>
                <a:spcPts val="0"/>
              </a:spcAft>
              <a:buSzPts val="1800"/>
              <a:buChar char="●"/>
            </a:pPr>
            <a:r>
              <a:rPr lang="en-GB"/>
              <a:t>UE based and Network based countermeasures - only detect IMSI extractor attacks</a:t>
            </a:r>
            <a:endParaRPr/>
          </a:p>
          <a:p>
            <a:pPr indent="-342900" lvl="0" marL="457200" rtl="0" algn="l">
              <a:spcBef>
                <a:spcPts val="1000"/>
              </a:spcBef>
              <a:spcAft>
                <a:spcPts val="0"/>
              </a:spcAft>
              <a:buSzPts val="1800"/>
              <a:buChar char="●"/>
            </a:pPr>
            <a:r>
              <a:rPr lang="en-GB"/>
              <a:t>Protocol based countermeasures - robust but require expensive changes to LTE.</a:t>
            </a:r>
            <a:endParaRPr/>
          </a:p>
          <a:p>
            <a:pPr indent="-342900" lvl="0" marL="457200" rtl="0" algn="l">
              <a:spcBef>
                <a:spcPts val="1000"/>
              </a:spcBef>
              <a:spcAft>
                <a:spcPts val="1000"/>
              </a:spcAft>
              <a:buSzPts val="1800"/>
              <a:buChar char="●"/>
            </a:pPr>
            <a:r>
              <a:rPr lang="en-GB"/>
              <a:t>5G standard - IMSI catching not possible due to encryption.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77" name="Google Shape;177;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First </a:t>
            </a:r>
            <a:r>
              <a:rPr lang="en-GB"/>
              <a:t>practical</a:t>
            </a:r>
            <a:r>
              <a:rPr lang="en-GB"/>
              <a:t> work to explore UE tracking with </a:t>
            </a:r>
            <a:r>
              <a:rPr lang="en-GB"/>
              <a:t>affordable</a:t>
            </a:r>
            <a:r>
              <a:rPr lang="en-GB"/>
              <a:t> hardware.</a:t>
            </a:r>
            <a:endParaRPr/>
          </a:p>
          <a:p>
            <a:pPr indent="0" lvl="0" marL="0" rtl="0" algn="l">
              <a:spcBef>
                <a:spcPts val="1200"/>
              </a:spcBef>
              <a:spcAft>
                <a:spcPts val="0"/>
              </a:spcAft>
              <a:buNone/>
            </a:pPr>
            <a:r>
              <a:rPr lang="en-GB"/>
              <a:t>LTrack combined TA command </a:t>
            </a:r>
            <a:r>
              <a:rPr lang="en-GB"/>
              <a:t>sniffing</a:t>
            </a:r>
            <a:r>
              <a:rPr lang="en-GB"/>
              <a:t> and measuring ToA of both uplink and downlink messages.</a:t>
            </a:r>
            <a:endParaRPr/>
          </a:p>
          <a:p>
            <a:pPr indent="0" lvl="0" marL="0" rtl="0" algn="l">
              <a:spcBef>
                <a:spcPts val="1200"/>
              </a:spcBef>
              <a:spcAft>
                <a:spcPts val="0"/>
              </a:spcAft>
              <a:buNone/>
            </a:pPr>
            <a:r>
              <a:rPr lang="en-GB"/>
              <a:t>Ltrack contains modified IMSI Catcher that overshadows packages with surgical precision and very little energy.</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83" name="Google Shape;183;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https://www.usenix.org/conference/usenixsecurity22/presentation/kotuliak</a:t>
            </a:r>
            <a:endParaRPr/>
          </a:p>
          <a:p>
            <a:pPr indent="0" lvl="0" marL="0" rtl="0" algn="l">
              <a:spcBef>
                <a:spcPts val="1200"/>
              </a:spcBef>
              <a:spcAft>
                <a:spcPts val="0"/>
              </a:spcAft>
              <a:buNone/>
            </a:pPr>
            <a:r>
              <a:rPr lang="en-GB"/>
              <a:t>Screenshots taken from the paper and slides shared by the authors in the above link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335672" lvl="0" marL="457200" rtl="0" algn="l">
              <a:spcBef>
                <a:spcPts val="0"/>
              </a:spcBef>
              <a:spcAft>
                <a:spcPts val="0"/>
              </a:spcAft>
              <a:buSzPct val="100000"/>
              <a:buChar char="●"/>
            </a:pPr>
            <a:r>
              <a:rPr lang="en-GB" sz="2175"/>
              <a:t>N</a:t>
            </a:r>
            <a:r>
              <a:rPr lang="en-GB" sz="2175"/>
              <a:t>ew tracking attack on LTE. </a:t>
            </a:r>
            <a:endParaRPr sz="2175"/>
          </a:p>
          <a:p>
            <a:pPr indent="-335672" lvl="0" marL="457200" rtl="0" algn="l">
              <a:spcBef>
                <a:spcPts val="1000"/>
              </a:spcBef>
              <a:spcAft>
                <a:spcPts val="0"/>
              </a:spcAft>
              <a:buSzPct val="100000"/>
              <a:buChar char="●"/>
            </a:pPr>
            <a:r>
              <a:rPr lang="en-GB" sz="2175"/>
              <a:t>Passive localization + Stealthy tracking</a:t>
            </a:r>
            <a:endParaRPr sz="2175"/>
          </a:p>
          <a:p>
            <a:pPr indent="-335672" lvl="0" marL="457200" rtl="0" algn="l">
              <a:spcBef>
                <a:spcPts val="1000"/>
              </a:spcBef>
              <a:spcAft>
                <a:spcPts val="0"/>
              </a:spcAft>
              <a:buSzPct val="100000"/>
              <a:buChar char="●"/>
            </a:pPr>
            <a:r>
              <a:rPr lang="en-GB" sz="2175"/>
              <a:t>Allows an attacker to stealthily extract user devices’ locations and permanent identifiers (IMSI).</a:t>
            </a:r>
            <a:endParaRPr sz="2175"/>
          </a:p>
          <a:p>
            <a:pPr indent="-335672" lvl="0" marL="457200" rtl="0" algn="l">
              <a:spcBef>
                <a:spcPts val="1000"/>
              </a:spcBef>
              <a:spcAft>
                <a:spcPts val="0"/>
              </a:spcAft>
              <a:buSzPct val="100000"/>
              <a:buChar char="●"/>
            </a:pPr>
            <a:r>
              <a:rPr lang="en-GB" sz="2175"/>
              <a:t>Fully passive - IMSI extractor relies on uplink/ downlink sniffer : LTEprobe.</a:t>
            </a:r>
            <a:endParaRPr sz="2175"/>
          </a:p>
          <a:p>
            <a:pPr indent="-335672" lvl="0" marL="457200" rtl="0" algn="l">
              <a:spcBef>
                <a:spcPts val="1000"/>
              </a:spcBef>
              <a:spcAft>
                <a:spcPts val="0"/>
              </a:spcAft>
              <a:buSzPct val="100000"/>
              <a:buChar char="●"/>
            </a:pPr>
            <a:r>
              <a:rPr lang="en-GB" sz="2175"/>
              <a:t>In line-of-sight conditions, the attacker can estimate the location of a phone with less than 6m error in 90% of cases.</a:t>
            </a:r>
            <a:endParaRPr sz="2175"/>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Attacks against LTE : active or passive.</a:t>
            </a:r>
            <a:endParaRPr/>
          </a:p>
          <a:p>
            <a:pPr indent="-342900" lvl="0" marL="457200" rtl="0" algn="l">
              <a:spcBef>
                <a:spcPts val="1000"/>
              </a:spcBef>
              <a:spcAft>
                <a:spcPts val="0"/>
              </a:spcAft>
              <a:buSzPts val="1800"/>
              <a:buChar char="●"/>
            </a:pPr>
            <a:r>
              <a:rPr lang="en-GB"/>
              <a:t>Proposed attack focuses on stealthy UE tracking.</a:t>
            </a:r>
            <a:endParaRPr/>
          </a:p>
          <a:p>
            <a:pPr indent="-342900" lvl="0" marL="457200" rtl="0" algn="l">
              <a:spcBef>
                <a:spcPts val="1000"/>
              </a:spcBef>
              <a:spcAft>
                <a:spcPts val="0"/>
              </a:spcAft>
              <a:buSzPts val="1800"/>
              <a:buChar char="●"/>
            </a:pPr>
            <a:r>
              <a:rPr lang="en-GB"/>
              <a:t>IMSI Extractor extracts a device's IMSI and binds it to its current TMSI, making it the stealthiest IMSI Catcher to date.</a:t>
            </a:r>
            <a:endParaRPr/>
          </a:p>
          <a:p>
            <a:pPr indent="-342900" lvl="0" marL="457200" rtl="0" algn="l">
              <a:spcBef>
                <a:spcPts val="1000"/>
              </a:spcBef>
              <a:spcAft>
                <a:spcPts val="0"/>
              </a:spcAft>
              <a:buSzPts val="1800"/>
              <a:buChar char="●"/>
            </a:pPr>
            <a:r>
              <a:rPr lang="en-GB"/>
              <a:t>LTEPROBE : the first white-box uplink and downlink LTE sniffer that records both protocol level information and physical layer timings of messages.</a:t>
            </a:r>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83" name="Google Shape;83;p16"/>
          <p:cNvSpPr txBox="1"/>
          <p:nvPr>
            <p:ph idx="1" type="body"/>
          </p:nvPr>
        </p:nvSpPr>
        <p:spPr>
          <a:xfrm>
            <a:off x="-100600" y="1724900"/>
            <a:ext cx="4165200" cy="22578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Radio interface is like a 2D grid - resource vs time.</a:t>
            </a:r>
            <a:endParaRPr/>
          </a:p>
          <a:p>
            <a:pPr indent="-317182" lvl="0" marL="457200" rtl="0" algn="l">
              <a:spcBef>
                <a:spcPts val="1000"/>
              </a:spcBef>
              <a:spcAft>
                <a:spcPts val="0"/>
              </a:spcAft>
              <a:buSzPct val="100000"/>
              <a:buChar char="●"/>
            </a:pPr>
            <a:r>
              <a:rPr lang="en-GB"/>
              <a:t>To decode data and send on uplink UE needs to look at DL DCI block.</a:t>
            </a:r>
            <a:endParaRPr/>
          </a:p>
          <a:p>
            <a:pPr indent="-317182" lvl="0" marL="457200" rtl="0" algn="l">
              <a:spcBef>
                <a:spcPts val="1000"/>
              </a:spcBef>
              <a:spcAft>
                <a:spcPts val="0"/>
              </a:spcAft>
              <a:buSzPct val="100000"/>
              <a:buChar char="●"/>
            </a:pPr>
            <a:r>
              <a:rPr lang="en-GB"/>
              <a:t>Information sent on physical and MAC layer isn’t encrypted.</a:t>
            </a:r>
            <a:endParaRPr/>
          </a:p>
          <a:p>
            <a:pPr indent="-317182" lvl="0" marL="457200" rtl="0" algn="l">
              <a:spcBef>
                <a:spcPts val="1000"/>
              </a:spcBef>
              <a:spcAft>
                <a:spcPts val="1000"/>
              </a:spcAft>
              <a:buSzPct val="100000"/>
              <a:buChar char="●"/>
            </a:pPr>
            <a:r>
              <a:rPr lang="en-GB"/>
              <a:t>LTE probe able to sniff both uplink and downlink information exchange.</a:t>
            </a:r>
            <a:endParaRPr/>
          </a:p>
        </p:txBody>
      </p:sp>
      <p:pic>
        <p:nvPicPr>
          <p:cNvPr id="84" name="Google Shape;84;p16"/>
          <p:cNvPicPr preferRelativeResize="0"/>
          <p:nvPr/>
        </p:nvPicPr>
        <p:blipFill>
          <a:blip r:embed="rId3">
            <a:alphaModFix/>
          </a:blip>
          <a:stretch>
            <a:fillRect/>
          </a:stretch>
        </p:blipFill>
        <p:spPr>
          <a:xfrm>
            <a:off x="4373725" y="1393775"/>
            <a:ext cx="4770275" cy="2640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LTE has two main identifiers. </a:t>
            </a:r>
            <a:endParaRPr/>
          </a:p>
          <a:p>
            <a:pPr indent="-342900" lvl="0" marL="457200" rtl="0" algn="l">
              <a:spcBef>
                <a:spcPts val="1000"/>
              </a:spcBef>
              <a:spcAft>
                <a:spcPts val="0"/>
              </a:spcAft>
              <a:buSzPts val="1800"/>
              <a:buChar char="●"/>
            </a:pPr>
            <a:r>
              <a:rPr lang="en-GB"/>
              <a:t>IMSI : Persistent identifier, hardcoded in SIM, sent at first connection attempt.</a:t>
            </a:r>
            <a:endParaRPr/>
          </a:p>
          <a:p>
            <a:pPr indent="-342900" lvl="0" marL="457200" rtl="0" algn="l">
              <a:spcBef>
                <a:spcPts val="1000"/>
              </a:spcBef>
              <a:spcAft>
                <a:spcPts val="0"/>
              </a:spcAft>
              <a:buSzPts val="1800"/>
              <a:buChar char="●"/>
            </a:pPr>
            <a:r>
              <a:rPr lang="en-GB"/>
              <a:t>TMSI : Temporary (Random) Identifier, assigned by network and changes regularly, sent at every connection attempt.</a:t>
            </a:r>
            <a:endParaRPr/>
          </a:p>
          <a:p>
            <a:pPr indent="-342900" lvl="0" marL="457200" rtl="0" algn="l">
              <a:spcBef>
                <a:spcPts val="1000"/>
              </a:spcBef>
              <a:spcAft>
                <a:spcPts val="0"/>
              </a:spcAft>
              <a:buSzPts val="1800"/>
              <a:buChar char="●"/>
            </a:pPr>
            <a:r>
              <a:rPr lang="en-GB"/>
              <a:t>To capture TMSI : using fake BS vs using overshadowing - AdaptOver</a:t>
            </a:r>
            <a:endParaRPr/>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152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pic>
        <p:nvPicPr>
          <p:cNvPr id="96" name="Google Shape;96;p18"/>
          <p:cNvPicPr preferRelativeResize="0"/>
          <p:nvPr/>
        </p:nvPicPr>
        <p:blipFill>
          <a:blip r:embed="rId3">
            <a:alphaModFix/>
          </a:blip>
          <a:stretch>
            <a:fillRect/>
          </a:stretch>
        </p:blipFill>
        <p:spPr>
          <a:xfrm>
            <a:off x="855000" y="929425"/>
            <a:ext cx="7308101" cy="404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Unsynchronized mobile phones</a:t>
            </a:r>
            <a:endParaRPr/>
          </a:p>
        </p:txBody>
      </p:sp>
      <p:pic>
        <p:nvPicPr>
          <p:cNvPr id="102" name="Google Shape;102;p19"/>
          <p:cNvPicPr preferRelativeResize="0"/>
          <p:nvPr/>
        </p:nvPicPr>
        <p:blipFill>
          <a:blip r:embed="rId3">
            <a:alphaModFix/>
          </a:blip>
          <a:stretch>
            <a:fillRect/>
          </a:stretch>
        </p:blipFill>
        <p:spPr>
          <a:xfrm>
            <a:off x="4360600" y="1756275"/>
            <a:ext cx="4008014" cy="2292850"/>
          </a:xfrm>
          <a:prstGeom prst="rect">
            <a:avLst/>
          </a:prstGeom>
          <a:noFill/>
          <a:ln>
            <a:noFill/>
          </a:ln>
        </p:spPr>
      </p:pic>
      <p:pic>
        <p:nvPicPr>
          <p:cNvPr id="103" name="Google Shape;103;p19"/>
          <p:cNvPicPr preferRelativeResize="0"/>
          <p:nvPr/>
        </p:nvPicPr>
        <p:blipFill>
          <a:blip r:embed="rId4">
            <a:alphaModFix/>
          </a:blip>
          <a:stretch>
            <a:fillRect/>
          </a:stretch>
        </p:blipFill>
        <p:spPr>
          <a:xfrm>
            <a:off x="277799" y="1756275"/>
            <a:ext cx="4003851" cy="229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LTrack</a:t>
            </a:r>
            <a:endParaRPr/>
          </a:p>
        </p:txBody>
      </p:sp>
      <p:pic>
        <p:nvPicPr>
          <p:cNvPr id="109" name="Google Shape;109;p20"/>
          <p:cNvPicPr preferRelativeResize="0"/>
          <p:nvPr/>
        </p:nvPicPr>
        <p:blipFill>
          <a:blip r:embed="rId3">
            <a:alphaModFix/>
          </a:blip>
          <a:stretch>
            <a:fillRect/>
          </a:stretch>
        </p:blipFill>
        <p:spPr>
          <a:xfrm>
            <a:off x="4677529" y="680875"/>
            <a:ext cx="3899484" cy="4302876"/>
          </a:xfrm>
          <a:prstGeom prst="rect">
            <a:avLst/>
          </a:prstGeom>
          <a:noFill/>
          <a:ln>
            <a:noFill/>
          </a:ln>
        </p:spPr>
      </p:pic>
      <p:sp>
        <p:nvSpPr>
          <p:cNvPr id="110" name="Google Shape;110;p20"/>
          <p:cNvSpPr txBox="1"/>
          <p:nvPr>
            <p:ph idx="1" type="body"/>
          </p:nvPr>
        </p:nvSpPr>
        <p:spPr>
          <a:xfrm>
            <a:off x="387900" y="1594025"/>
            <a:ext cx="3899400" cy="338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Attack stages:</a:t>
            </a:r>
            <a:endParaRPr sz="1800"/>
          </a:p>
          <a:p>
            <a:pPr indent="-342900" lvl="1" marL="914400" rtl="0" algn="l">
              <a:spcBef>
                <a:spcPts val="1000"/>
              </a:spcBef>
              <a:spcAft>
                <a:spcPts val="0"/>
              </a:spcAft>
              <a:buSzPts val="1800"/>
              <a:buChar char="○"/>
            </a:pPr>
            <a:r>
              <a:rPr lang="en-GB" sz="1800"/>
              <a:t>Communication Recording</a:t>
            </a:r>
            <a:endParaRPr sz="1800"/>
          </a:p>
          <a:p>
            <a:pPr indent="-342900" lvl="1" marL="914400" rtl="0" algn="l">
              <a:spcBef>
                <a:spcPts val="1000"/>
              </a:spcBef>
              <a:spcAft>
                <a:spcPts val="0"/>
              </a:spcAft>
              <a:buSzPts val="1800"/>
              <a:buChar char="○"/>
            </a:pPr>
            <a:r>
              <a:rPr lang="en-GB" sz="1800"/>
              <a:t>IMSI Extractor</a:t>
            </a:r>
            <a:endParaRPr sz="1800"/>
          </a:p>
          <a:p>
            <a:pPr indent="-342900" lvl="1" marL="914400" rtl="0" algn="l">
              <a:spcBef>
                <a:spcPts val="1000"/>
              </a:spcBef>
              <a:spcAft>
                <a:spcPts val="0"/>
              </a:spcAft>
              <a:buSzPts val="1800"/>
              <a:buChar char="○"/>
            </a:pPr>
            <a:r>
              <a:rPr lang="en-GB" sz="1800"/>
              <a:t>Passive Localization </a:t>
            </a:r>
            <a:endParaRPr sz="1800"/>
          </a:p>
          <a:p>
            <a:pPr indent="0" lvl="0" marL="914400" rtl="0" algn="l">
              <a:spcBef>
                <a:spcPts val="1000"/>
              </a:spcBef>
              <a:spcAft>
                <a:spcPts val="10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Passive Localization</a:t>
            </a:r>
            <a:endParaRPr/>
          </a:p>
        </p:txBody>
      </p:sp>
      <p:pic>
        <p:nvPicPr>
          <p:cNvPr id="116" name="Google Shape;116;p21"/>
          <p:cNvPicPr preferRelativeResize="0"/>
          <p:nvPr/>
        </p:nvPicPr>
        <p:blipFill>
          <a:blip r:embed="rId3">
            <a:alphaModFix/>
          </a:blip>
          <a:stretch>
            <a:fillRect/>
          </a:stretch>
        </p:blipFill>
        <p:spPr>
          <a:xfrm>
            <a:off x="1588400" y="1271275"/>
            <a:ext cx="6068624" cy="3268950"/>
          </a:xfrm>
          <a:prstGeom prst="rect">
            <a:avLst/>
          </a:prstGeom>
          <a:noFill/>
          <a:ln>
            <a:noFill/>
          </a:ln>
        </p:spPr>
      </p:pic>
      <p:sp>
        <p:nvSpPr>
          <p:cNvPr id="117" name="Google Shape;117;p21"/>
          <p:cNvSpPr/>
          <p:nvPr/>
        </p:nvSpPr>
        <p:spPr>
          <a:xfrm>
            <a:off x="2813300" y="1947475"/>
            <a:ext cx="2913900" cy="295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172725" y="2653225"/>
            <a:ext cx="2092800" cy="1887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