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89" r:id="rId4"/>
    <p:sldId id="290" r:id="rId5"/>
    <p:sldId id="301" r:id="rId6"/>
    <p:sldId id="302" r:id="rId7"/>
    <p:sldId id="293" r:id="rId8"/>
    <p:sldId id="304" r:id="rId9"/>
    <p:sldId id="305" r:id="rId10"/>
    <p:sldId id="277" r:id="rId11"/>
    <p:sldId id="299" r:id="rId12"/>
    <p:sldId id="300" r:id="rId13"/>
    <p:sldId id="306" r:id="rId14"/>
    <p:sldId id="307" r:id="rId15"/>
    <p:sldId id="308" r:id="rId16"/>
    <p:sldId id="263" r:id="rId17"/>
  </p:sldIdLst>
  <p:sldSz cx="12192000" cy="6858000"/>
  <p:notesSz cx="6858000" cy="9144000"/>
  <p:embeddedFontLst>
    <p:embeddedFont>
      <p:font typeface="Algerian" panose="04020705040A02060702" pitchFamily="82" charset="0"/>
      <p:regular r:id="rId19"/>
    </p:embeddedFont>
    <p:embeddedFont>
      <p:font typeface="Cooper Black" panose="0208090404030B020404" pitchFamily="18" charset="0"/>
      <p:regular r:id="rId20"/>
    </p:embeddedFont>
    <p:embeddedFont>
      <p:font typeface="Tw Cen MT" panose="020B0602020104020603" pitchFamily="34" charset="0"/>
      <p:regular r:id="rId21"/>
      <p:bold r:id="rId22"/>
      <p:italic r:id="rId23"/>
      <p:boldItalic r:id="rId24"/>
    </p:embeddedFont>
    <p:embeddedFont>
      <p:font typeface="Tw Cen MT Condensed" panose="020B0606020104020203" pitchFamily="34" charset="0"/>
      <p:regular r:id="rId25"/>
      <p:bold r:id="rId26"/>
    </p:embeddedFont>
    <p:embeddedFont>
      <p:font typeface="Wingdings 3" panose="05040102010807070707" pitchFamily="18" charset="2"/>
      <p:regular r:id="rId2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0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0923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673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311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284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07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5390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5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4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097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277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19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0240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16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c/67bab24f-7dac-8004-84ea-cd6cab241457" TargetMode="External"/><Relationship Id="rId2" Type="http://schemas.openxmlformats.org/officeDocument/2006/relationships/hyperlink" Target="https://www.geeksforgeeks.org/implementing-web-scraping-python-beautiful-so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-47182"/>
            <a:ext cx="1219081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066800" y="3881650"/>
            <a:ext cx="9437100" cy="146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sv-SE" sz="4400" b="1" dirty="0"/>
              <a:t>Analysis of Mixer Grinder on </a:t>
            </a:r>
            <a:endParaRPr lang="en-IN" sz="4400"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/>
          </a:p>
        </p:txBody>
      </p:sp>
      <p:sp>
        <p:nvSpPr>
          <p:cNvPr id="100" name="Google Shape;100;p13"/>
          <p:cNvSpPr txBox="1"/>
          <p:nvPr/>
        </p:nvSpPr>
        <p:spPr>
          <a:xfrm>
            <a:off x="6493275" y="3881650"/>
            <a:ext cx="783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30C4A-C198-C3E1-5334-7DD2DD5F5531}"/>
              </a:ext>
            </a:extLst>
          </p:cNvPr>
          <p:cNvSpPr txBox="1"/>
          <p:nvPr/>
        </p:nvSpPr>
        <p:spPr>
          <a:xfrm>
            <a:off x="7998106" y="6049600"/>
            <a:ext cx="2777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/>
              <a:t>By: </a:t>
            </a:r>
            <a:r>
              <a:rPr lang="en-IN" sz="1800" dirty="0" err="1"/>
              <a:t>Aishwarya.Anantha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3CFD77-1091-0AD8-DFB4-C0AA6C1244F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rcRect l="57208"/>
          <a:stretch/>
        </p:blipFill>
        <p:spPr>
          <a:xfrm>
            <a:off x="4073357" y="4904246"/>
            <a:ext cx="2810798" cy="15146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13C3312-29E8-2250-EE00-A98425C0C7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Algerian" panose="04020705040A02060702" pitchFamily="82" charset="0"/>
              </a:rPr>
              <a:t>Brand selection based on wattage: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EB93A5-F46B-FDFB-EC5E-8398DB5F1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7627" y="946654"/>
            <a:ext cx="5453773" cy="4932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2C556A-7BBA-F2F4-F760-962B67E61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946654"/>
            <a:ext cx="4909427" cy="49646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FAD2C79-D2E9-CC76-DB74-E596D5FF22B9}"/>
              </a:ext>
            </a:extLst>
          </p:cNvPr>
          <p:cNvSpPr txBox="1"/>
          <p:nvPr/>
        </p:nvSpPr>
        <p:spPr>
          <a:xfrm>
            <a:off x="838200" y="5911346"/>
            <a:ext cx="10885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Its good to choose brands with wattage from 500 to 800, according to the ratings for wattage.</a:t>
            </a:r>
          </a:p>
          <a:p>
            <a:r>
              <a:rPr lang="en-IN" dirty="0"/>
              <a:t>Naming a few: Butterfly , Longway, Flipkart.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877A15-0932-7BEE-6BC4-BC04426A31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258"/>
          <a:stretch/>
        </p:blipFill>
        <p:spPr>
          <a:xfrm>
            <a:off x="9300961" y="6281057"/>
            <a:ext cx="2886478" cy="53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94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E9B81-9BBB-80A5-D6D3-266FE2FE2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A64DFFA-E30A-613E-A5D3-FC3055DBC5B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Algerian" panose="04020705040A02060702" pitchFamily="82" charset="0"/>
              </a:rPr>
              <a:t>Brand selection based on price and Ratings: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231607-DC56-07E9-F940-86741F18F518}"/>
              </a:ext>
            </a:extLst>
          </p:cNvPr>
          <p:cNvSpPr txBox="1"/>
          <p:nvPr/>
        </p:nvSpPr>
        <p:spPr>
          <a:xfrm>
            <a:off x="696686" y="5990905"/>
            <a:ext cx="10881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Brands that have good rating of above 4.0 and considering the wattage and price range from 800 - 4000 we can shortlist the final brands.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EAB9A8-1D2D-8F64-0F93-09D7F7A1D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22" y="940915"/>
            <a:ext cx="4979121" cy="50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86810F5-52E4-78C3-1D57-7501A3A4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420"/>
          <a:stretch/>
        </p:blipFill>
        <p:spPr>
          <a:xfrm>
            <a:off x="9300961" y="6335486"/>
            <a:ext cx="2886478" cy="4839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D70137-D65C-B7B4-60B9-39993915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1" y="1014540"/>
            <a:ext cx="5201577" cy="4794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73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694DC-254B-8872-16D1-B12E665B5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83852EF-79B7-1166-DE24-D8C66454906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dirty="0">
                <a:latin typeface="Algerian" panose="04020705040A02060702" pitchFamily="82" charset="0"/>
              </a:rPr>
              <a:t>Which brands are providing more discount?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3CD10-DF89-5A34-9255-B0C9296275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28" y="1027975"/>
            <a:ext cx="5462987" cy="51313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1EB21E-CC97-72D0-6985-1E65358C3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15" y="1125794"/>
            <a:ext cx="5366656" cy="4935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E27FF8-3BF5-D1B1-2161-8DD13816380F}"/>
              </a:ext>
            </a:extLst>
          </p:cNvPr>
          <p:cNvSpPr txBox="1"/>
          <p:nvPr/>
        </p:nvSpPr>
        <p:spPr>
          <a:xfrm>
            <a:off x="496121" y="6023614"/>
            <a:ext cx="11199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Brand : Ghoda is giving highest discounts, great! It also has lowest price, great! But ratings , wattage?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40E5D-4A32-0612-4B26-18F7FD9C7E9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0685"/>
          <a:stretch/>
        </p:blipFill>
        <p:spPr>
          <a:xfrm>
            <a:off x="9305522" y="6395775"/>
            <a:ext cx="2886478" cy="4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650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075E7-C804-7FB4-B1F3-5F7A42D376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C0CE-9322-74E3-717F-8A62C6FE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Heatmap:  Brand </a:t>
            </a:r>
            <a:r>
              <a:rPr lang="en-IN" sz="2400" dirty="0">
                <a:latin typeface="Cooper Black" panose="0208090404030B020404" pitchFamily="18" charset="0"/>
                <a:cs typeface="Arial" panose="020B0604020202020204" pitchFamily="34" charset="0"/>
              </a:rPr>
              <a:t>v/s  </a:t>
            </a:r>
            <a:r>
              <a:rPr lang="en-IN" dirty="0">
                <a:latin typeface="Algerian" panose="04020705040A02060702" pitchFamily="82" charset="0"/>
              </a:rPr>
              <a:t>power</a:t>
            </a:r>
            <a:endParaRPr dirty="0">
              <a:latin typeface="Algerian" panose="04020705040A02060702" pitchFamily="8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494E336-3A5D-9664-6597-3F98A27666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1320" y="1785470"/>
            <a:ext cx="10369359" cy="44035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366604-43A1-81FA-BEED-74496C591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54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486F6-3CE2-4B56-F264-A9A0D061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200D-F2A5-4108-C584-BB15A75D8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AF6DB58-B93C-20D6-D6CF-251E280A670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1371" y="1780817"/>
            <a:ext cx="11255830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Don’t fall for brand that gives greater discount than others, like Ghoda, check out the ratings and wattage respective to the brand, then it doesn’t fit the requirement.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Brands with good rating are : Preethi , Butterfly,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Digismart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Buy mixers in the price range of 800 to 2200, according to the ratings.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Brands with wattage 800W id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Growsmart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750 W are Moonstruck, Prestige, 500W are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Pegion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Sansui, etc.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2000" dirty="0"/>
              <a:t>The maximum count of mixers present in dataset are in the ascending order of Butterfly, Longway, </a:t>
            </a:r>
            <a:r>
              <a:rPr lang="en-IN" sz="2000" dirty="0"/>
              <a:t>Flipkart, Prestige, </a:t>
            </a:r>
            <a:r>
              <a:rPr lang="en-IN" sz="2000" dirty="0" err="1"/>
              <a:t>Growsmart</a:t>
            </a:r>
            <a:r>
              <a:rPr lang="en-IN" sz="2000" dirty="0"/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3A7F78-C2D0-8B25-3A8F-458708717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759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C5E94-AA00-980F-14E6-772A9179F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E407B-7C1E-7BB8-8AE1-2E9B92F59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References: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472C052-A506-FC28-B557-82035A6238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256" y="2028270"/>
            <a:ext cx="1075508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in.images.search.yahoo.com/search/images;_ylt=Awr1RbT_IMBnfAIAeZS7HAx.;_ylu=Y29sbwNzZzMEcG9zAzEEdnRpZAMEc2VjA3BpdnM-?p=mixer+grinder&amp;fr2=piv-web&amp;type=E210IN885G0&amp;fr=mcafee#id=37&amp;iurl=https%3A%2F%2Fwww.businessinsider.in%2Fphoto%2F77776473%2FBest-mixer-grinders-for-home-in-India.jpg%3Fimgsize%3D173630&amp;action=click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https://www.geeksforgeeks.org/implementing-web-scraping-python-beautiful-soup/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https://chatgpt.com/c/67bab24f-7dac-8004-84ea-cd6cab241457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1C58DA-F864-BE81-BC13-85CF3176C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2219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5349AA1-2052-C22C-A95E-B769D89B4230}"/>
              </a:ext>
            </a:extLst>
          </p:cNvPr>
          <p:cNvSpPr txBox="1"/>
          <p:nvPr/>
        </p:nvSpPr>
        <p:spPr>
          <a:xfrm>
            <a:off x="1066801" y="903906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dirty="0">
                <a:latin typeface="Algerian" panose="04020705040A02060702" pitchFamily="82" charset="0"/>
              </a:rPr>
              <a:t>Thank you!</a:t>
            </a:r>
            <a:endParaRPr lang="en-IN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434A805-2A60-63B6-8C06-1E0469CDD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2422" y="1877786"/>
            <a:ext cx="7167155" cy="447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10F9E-EB21-862A-2289-2C537B2344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0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- Introduction</a:t>
            </a:r>
          </a:p>
          <a:p>
            <a:r>
              <a:rPr lang="en-IN" dirty="0"/>
              <a:t>- Objectives</a:t>
            </a:r>
          </a:p>
          <a:p>
            <a:r>
              <a:rPr dirty="0"/>
              <a:t>- Data Collection</a:t>
            </a:r>
          </a:p>
          <a:p>
            <a:r>
              <a:rPr dirty="0"/>
              <a:t>- Univariate Analysis</a:t>
            </a:r>
          </a:p>
          <a:p>
            <a:r>
              <a:rPr dirty="0"/>
              <a:t>- Bivariate Analysis</a:t>
            </a:r>
          </a:p>
          <a:p>
            <a:r>
              <a:rPr dirty="0"/>
              <a:t>- Insights &amp; Conclusion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9DBA5-71D4-1EAC-8F63-7B08827A5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769" y="0"/>
            <a:ext cx="7423231" cy="5567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40322D-2626-E4E4-5424-C164165F9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99238-4DD5-CE98-7990-06408700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C2C53-66B1-AA62-5047-4F7900C58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Introduction</a:t>
            </a:r>
            <a:r>
              <a:rPr lang="en-IN" dirty="0"/>
              <a:t>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23EC-7905-035F-0A09-BF61CF201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94" y="1984168"/>
            <a:ext cx="9720073" cy="40233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Mixer grinders are one of the most essential kitchen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appliances, with a vast range of brands and models 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available on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Flipkart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With increasing online purchases, understanding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pricing, brand popularity, customer ratings, and wattage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can help buyers and businesses make informed decisions.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Data Source: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data has been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web scraped from Flipkart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using Python library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E294C14-38FD-6EEF-64BD-AE1B26568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70" y="0"/>
            <a:ext cx="5388429" cy="303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D973C88-620F-36DC-F256-B0C1EA851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071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E8C54-18E5-49C7-3403-762B8E1C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A3FB8-BE6F-C758-F4C5-8F6B08141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Objectives: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97E85-47F5-1128-3DCD-702B0FD33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114" y="2084832"/>
            <a:ext cx="10080171" cy="452596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✅Identify the top brands in the market.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✅ Explore the pricing trends of mixer grinders.</a:t>
            </a:r>
          </a:p>
          <a:p>
            <a:pPr marL="114300" indent="0">
              <a:buNone/>
            </a:pPr>
            <a:br>
              <a:rPr lang="en-US" sz="2400" dirty="0"/>
            </a:br>
            <a:r>
              <a:rPr lang="en-US" sz="2400" dirty="0"/>
              <a:t>✅ Analyze customer ratings and reviews to determine user preferences.</a:t>
            </a:r>
          </a:p>
          <a:p>
            <a:pPr marL="114300" indent="0">
              <a:buNone/>
            </a:pPr>
            <a:br>
              <a:rPr lang="en-US" sz="2400" dirty="0"/>
            </a:br>
            <a:r>
              <a:rPr lang="en-US" sz="2400" dirty="0"/>
              <a:t>✅ Study the relationship between Brand and Power.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r>
              <a:rPr lang="en-US" sz="2400" dirty="0"/>
              <a:t>✅ Analyze the graphs and </a:t>
            </a:r>
            <a:r>
              <a:rPr lang="en-US" sz="2400" dirty="0" err="1"/>
              <a:t>trneds</a:t>
            </a:r>
            <a:r>
              <a:rPr lang="en-US" sz="2400" dirty="0"/>
              <a:t> between Rating and Power.</a:t>
            </a:r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pPr marL="114300" indent="0">
              <a:buNone/>
            </a:pPr>
            <a:endParaRPr lang="en-US" sz="2400" dirty="0"/>
          </a:p>
          <a:p>
            <a:endParaRPr sz="19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A680C0-E7EE-F4E6-E59E-8B6AD4860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203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F0F4-9231-012B-8446-AA14E47C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29BC2-E196-F827-FAAB-A76C5A487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249" y="474851"/>
            <a:ext cx="9720072" cy="1499616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Data Collection: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54B9C-16B9-AEE9-B18C-E2911DD1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4441371"/>
            <a:ext cx="10058400" cy="177541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b="1" dirty="0"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mbria" panose="02040503050406030204" pitchFamily="18" charset="0"/>
              <a:cs typeface="Calibri" panose="020F050202020403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97DC9EF-9E39-1D82-FF06-EB1CD3FB3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036" y="641212"/>
            <a:ext cx="4131348" cy="51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BAF0BA25-898E-C6E1-1490-A7A1699C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11" y="1739630"/>
            <a:ext cx="9981246" cy="481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extracted essential details such as: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Bran</a:t>
            </a:r>
            <a:r>
              <a:rPr lang="en-US" altLang="en-US" dirty="0">
                <a:latin typeface="Arial" panose="020B0604020202020204" pitchFamily="34" charset="0"/>
              </a:rPr>
              <a:t>d name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Current selling price in ₹ and original selling price in ₹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Ratings &amp; Reviews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Customer ratings and feedbacks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(Wattage)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Determines performance efficiency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Scraping Approach: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1️⃣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 HTTP request to Flipkart’s Mixer Grinder listings using requests.</a:t>
            </a: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2️⃣ Parsed the webpage using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BeautifulSoup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extract relevant HTML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3️⃣ Extracted product details from &lt;div&gt; and &lt;span&gt;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4️⃣ Stored the data in a structured Pandas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analysis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E9F81-2076-A138-7842-6E6A5F223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723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0720-4F9D-1D8A-0146-5F38677A1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02FED-9654-D08A-719B-234E5D84D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Univariate Analysis: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D902CCF-5293-6282-2682-892415F9D4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457" y="3917603"/>
            <a:ext cx="1075508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Histogram: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Showed frequency distribution of numerical data like wattage,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KDE Plot: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Displayed probability density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Box Plot: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Identified outliers and data spread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for prices, original prices, ratings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Data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Bar Plots: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Visualized the frequency of categories like Brands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F30CF4E-3D07-44F7-9E6C-FE763FA7B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25" y="155618"/>
            <a:ext cx="8308162" cy="670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0C9D82-DD55-CAFA-598F-E61B75EF0892}"/>
              </a:ext>
            </a:extLst>
          </p:cNvPr>
          <p:cNvSpPr txBox="1"/>
          <p:nvPr/>
        </p:nvSpPr>
        <p:spPr>
          <a:xfrm>
            <a:off x="1410880" y="2087463"/>
            <a:ext cx="9072061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✅ Univariate analysis helps summarize and explore a single variable</a:t>
            </a:r>
          </a:p>
          <a:p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✅ Useful for understanding data distribution and detecting outliers</a:t>
            </a:r>
          </a:p>
          <a:p>
            <a:b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✅ Different data types require different visualizations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B5CE37-24F6-8DFC-642E-6E5997552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5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19150-DB2C-FC4A-DBFD-CA6E15BA0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3EC6247-8026-1BA8-6D34-0EE0138EFD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33" y="1712838"/>
            <a:ext cx="6582336" cy="41219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83F4EE-765A-E81B-8310-0E12C5E81FC2}"/>
              </a:ext>
            </a:extLst>
          </p:cNvPr>
          <p:cNvSpPr txBox="1"/>
          <p:nvPr/>
        </p:nvSpPr>
        <p:spPr>
          <a:xfrm>
            <a:off x="1205790" y="784163"/>
            <a:ext cx="89179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dirty="0">
                <a:latin typeface="Algerian" panose="04020705040A02060702" pitchFamily="82" charset="0"/>
              </a:rPr>
              <a:t>Brand distribution:</a:t>
            </a:r>
            <a:endParaRPr lang="en-IN" sz="4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DE04B1-B72B-40DD-B1D8-990B04DE3A64}"/>
              </a:ext>
            </a:extLst>
          </p:cNvPr>
          <p:cNvSpPr txBox="1"/>
          <p:nvPr/>
        </p:nvSpPr>
        <p:spPr>
          <a:xfrm>
            <a:off x="957943" y="596537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Graph shows the top 5 most available brands in market to be Butterfly, Longway, Flipkart, Prestige, </a:t>
            </a:r>
            <a:r>
              <a:rPr lang="en-IN" dirty="0" err="1"/>
              <a:t>Growsmart</a:t>
            </a:r>
            <a:r>
              <a:rPr lang="en-IN" dirty="0"/>
              <a:t>, accordingly.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A17353-1A67-C31A-ADE6-62F787E593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2170"/>
          <a:stretch/>
        </p:blipFill>
        <p:spPr>
          <a:xfrm>
            <a:off x="8959861" y="6313714"/>
            <a:ext cx="3227578" cy="505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709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30889-78D6-BCDF-69DE-0F519E5D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656EA42-0F39-D782-C9F6-9DA257028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286" y="2130365"/>
            <a:ext cx="10734690" cy="3551978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EFFA387-C1D5-A5C6-6BB9-CABCA2BFC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Price distribution: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1CFA06-BEC2-D2D6-C779-01F5D9175280}"/>
              </a:ext>
            </a:extLst>
          </p:cNvPr>
          <p:cNvSpPr txBox="1"/>
          <p:nvPr/>
        </p:nvSpPr>
        <p:spPr>
          <a:xfrm>
            <a:off x="957943" y="5965371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Both graphs show that price range for maximum number of mixers is from 1000 to 1500.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93F715-D65D-789E-02B2-0CA9EF4B0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3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A3533-B026-4021-51D3-4A373C7E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61575-AE41-22CC-4592-0BE55F146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886" y="562839"/>
            <a:ext cx="10515600" cy="1325700"/>
          </a:xfrm>
        </p:spPr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bivariate Analysis:</a:t>
            </a:r>
            <a:endParaRPr dirty="0">
              <a:latin typeface="Algerian" panose="04020705040A02060702" pitchFamily="82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83E5FD-B451-E4BA-6D53-CD008F63C1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714" y="1750954"/>
            <a:ext cx="1075508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Bivariate analysis is the statistical analysis of two variables to </a:t>
            </a:r>
            <a:r>
              <a:rPr lang="en-US" sz="2400" b="1" dirty="0"/>
              <a:t>identify relationships, trends, and correlations</a:t>
            </a:r>
            <a:r>
              <a:rPr lang="en-US" sz="2400" dirty="0"/>
              <a:t> between them.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en-US" sz="2400" dirty="0"/>
              <a:t>It helps in understanding how one variable affects another.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lang="en-US" altLang="en-US" sz="2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Visualization: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Histogram: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Showed frequency distribution of numerical data like wattage, price.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KDE Plot: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Displayed probability density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Box Plot: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Identified outliers and data spread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for prices, original prices, ratings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Categorical Data Analysis: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Bar Plots: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Visualized the frequency of categories like Brands distribution.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</a:t>
            </a: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625E4-F842-EF88-B6EA-B41D3F657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" y="3076654"/>
            <a:ext cx="12184175" cy="33723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59F3442-3086-77BA-F348-675D3C9DD1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61" y="6152639"/>
            <a:ext cx="2886478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5554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7865</TotalTime>
  <Words>812</Words>
  <Application>Microsoft Office PowerPoint</Application>
  <PresentationFormat>Widescreen</PresentationFormat>
  <Paragraphs>92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Wingdings</vt:lpstr>
      <vt:lpstr>Tw Cen MT Condensed</vt:lpstr>
      <vt:lpstr>Algerian</vt:lpstr>
      <vt:lpstr>Arial</vt:lpstr>
      <vt:lpstr>Cooper Black</vt:lpstr>
      <vt:lpstr>Calibri</vt:lpstr>
      <vt:lpstr>Wingdings 3</vt:lpstr>
      <vt:lpstr>Tw Cen MT</vt:lpstr>
      <vt:lpstr>Integral</vt:lpstr>
      <vt:lpstr>PowerPoint Presentation</vt:lpstr>
      <vt:lpstr>Agenda</vt:lpstr>
      <vt:lpstr>Introduction:</vt:lpstr>
      <vt:lpstr>Objectives:</vt:lpstr>
      <vt:lpstr>Data Collection:</vt:lpstr>
      <vt:lpstr>Univariate Analysis:</vt:lpstr>
      <vt:lpstr>PowerPoint Presentation</vt:lpstr>
      <vt:lpstr>Price distribution:</vt:lpstr>
      <vt:lpstr>bivariate Analysis:</vt:lpstr>
      <vt:lpstr>PowerPoint Presentation</vt:lpstr>
      <vt:lpstr>PowerPoint Presentation</vt:lpstr>
      <vt:lpstr>PowerPoint Presentation</vt:lpstr>
      <vt:lpstr>Heatmap:  Brand v/s  power</vt:lpstr>
      <vt:lpstr>conclusion:</vt:lpstr>
      <vt:lpstr>References: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parimal pokharkar</dc:creator>
  <cp:lastModifiedBy>Aishwarya Anantha</cp:lastModifiedBy>
  <cp:revision>15</cp:revision>
  <dcterms:modified xsi:type="dcterms:W3CDTF">2025-03-04T10:07:40Z</dcterms:modified>
</cp:coreProperties>
</file>