
<file path=[Content_Types].xml><?xml version="1.0" encoding="utf-8"?>
<Types xmlns="http://schemas.openxmlformats.org/package/2006/content-types">
  <Default ContentType="application/vnd.openxmlformats-officedocument.vmlDrawing" Extension="vml"/>
  <Default ContentType="application/xml" Extension="xml"/>
  <Default ContentType="image/png" Extension="png"/>
  <Default ContentType="application/msword" Extension="doc"/>
  <Default ContentType="application/vnd.ms-excel" Extension="xls"/>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msword" PartName="/ppt/embeddings/Microsoft_Office_Word_97_-_2003_Document8.doc"/>
  <Override ContentType="application/msword" PartName="/ppt/embeddings/Microsoft_Office_Word_97_-_2003_Document3.doc"/>
  <Override ContentType="application/msword" PartName="/ppt/embeddings/Microsoft_Office_Word_97_-_2003_Document2.doc"/>
  <Override ContentType="application/msword" PartName="/ppt/embeddings/Microsoft_Office_Word_97_-_2003_Document1.doc"/>
  <Override ContentType="application/msword" PartName="/ppt/embeddings/Microsoft_Office_Word_97_-_2003_Document4.doc"/>
  <Override ContentType="application/msword" PartName="/ppt/embeddings/Microsoft_Office_Word_97_-_2003_Document7.doc"/>
  <Override ContentType="application/msword" PartName="/ppt/embeddings/Microsoft_Office_Word_97_-_2003_Document6.doc"/>
  <Override ContentType="application/msword" PartName="/ppt/embeddings/Microsoft_Office_Word_97_-_2003_Document5.doc"/>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excel" PartName="/ppt/embeddings/Microsoft_Excel_Sheet2.xls"/>
  <Override ContentType="application/vnd.ms-excel" PartName="/ppt/embeddings/Microsoft_Excel_Sheet3.xls"/>
  <Override ContentType="application/vnd.ms-excel" PartName="/ppt/embeddings/Microsoft_Excel_Sheet4.xls"/>
  <Override ContentType="application/vnd.ms-excel" PartName="/ppt/embeddings/Microsoft_Excel_Sheet1.xls"/>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2" roundtripDataSignature="AMtx7mgmG31qQvx+M3aFInP+j2LTAtPi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12EE68-ED67-4579-821E-54FCEC8ABB97}">
  <a:tblStyle styleId="{DF12EE68-ED67-4579-821E-54FCEC8ABB9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ABC4B07-020D-46C8-AAF6-561858C7FA23}" styleName="Table_1">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EF0ED"/>
          </a:solidFill>
        </a:fill>
      </a:tcStyle>
    </a:band1H>
    <a:band2H>
      <a:tcTxStyle b="off" i="off"/>
    </a:band2H>
    <a:band1V>
      <a:tcTxStyle b="off" i="off"/>
      <a:tcStyle>
        <a:fill>
          <a:solidFill>
            <a:srgbClr val="EEF0ED"/>
          </a:solidFill>
        </a:fill>
      </a:tcStyle>
    </a:band1V>
    <a:band2V>
      <a:tcTxStyle b="off" i="off"/>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chemeClr val="lt1"/>
          </a:solidFill>
        </a:fill>
      </a:tcStyle>
    </a:lastRow>
    <a:seCell>
      <a:tcTxStyle b="off" i="off"/>
    </a:seCell>
    <a:swCell>
      <a:tcTxStyle b="off" i="off"/>
    </a:swCell>
    <a:firstRow>
      <a:tcTxStyle b="on" i="off">
        <a:font>
          <a:latin typeface="Calibri"/>
          <a:ea typeface="Calibri"/>
          <a:cs typeface="Calibri"/>
        </a:font>
        <a:schemeClr val="lt1"/>
      </a:tcTxStyle>
      <a:tcStyle>
        <a:fill>
          <a:solidFill>
            <a:schemeClr val="accent6"/>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7.png"/><Relationship Id="rId3"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4.png"/><Relationship Id="rId3"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2.png"/><Relationship Id="rId3"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5.png"/><Relationship Id="rId3"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9/3/2019</a:t>
            </a:r>
            <a:endParaRPr/>
          </a:p>
        </p:txBody>
      </p:sp>
      <p:sp>
        <p:nvSpPr>
          <p:cNvPr id="105" name="Google Shape;105;p1:notes"/>
          <p:cNvSpPr txBox="1"/>
          <p:nvPr>
            <p:ph idx="11" type="ftr"/>
          </p:nvPr>
        </p:nvSpPr>
        <p:spPr>
          <a:xfrm>
            <a:off x="0" y="8685213"/>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Hassan Tariq</a:t>
            </a:r>
            <a:endParaRPr/>
          </a:p>
        </p:txBody>
      </p:sp>
      <p:sp>
        <p:nvSpPr>
          <p:cNvPr id="106" name="Google Shape;106;p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07" name="Google Shape;107;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Hassan Tariq</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90" name="Google Shape;290;p2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Hassan Tariq</a:t>
            </a:r>
            <a:endParaRPr/>
          </a:p>
        </p:txBody>
      </p:sp>
      <p:sp>
        <p:nvSpPr>
          <p:cNvPr id="291" name="Google Shape;291;p20:notes"/>
          <p:cNvSpPr txBox="1"/>
          <p:nvPr>
            <p:ph idx="11" type="ftr"/>
          </p:nvPr>
        </p:nvSpPr>
        <p:spPr>
          <a:xfrm>
            <a:off x="0" y="8685213"/>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Hassan Tariq</a:t>
            </a:r>
            <a:endParaRPr/>
          </a:p>
        </p:txBody>
      </p:sp>
      <p:sp>
        <p:nvSpPr>
          <p:cNvPr id="292" name="Google Shape;292;p20: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89" name="Google Shape;389;p2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Hassan Tariq</a:t>
            </a:r>
            <a:endParaRPr/>
          </a:p>
        </p:txBody>
      </p:sp>
      <p:sp>
        <p:nvSpPr>
          <p:cNvPr id="390" name="Google Shape;390;p25:notes"/>
          <p:cNvSpPr txBox="1"/>
          <p:nvPr>
            <p:ph idx="11" type="ftr"/>
          </p:nvPr>
        </p:nvSpPr>
        <p:spPr>
          <a:xfrm>
            <a:off x="0" y="8685213"/>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Hassan Tariq</a:t>
            </a:r>
            <a:endParaRPr/>
          </a:p>
        </p:txBody>
      </p:sp>
      <p:sp>
        <p:nvSpPr>
          <p:cNvPr id="391" name="Google Shape;391;p25: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4" name="Google Shape;114;p1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Hassan Tariq</a:t>
            </a:r>
            <a:endParaRPr/>
          </a:p>
        </p:txBody>
      </p:sp>
      <p:sp>
        <p:nvSpPr>
          <p:cNvPr id="115" name="Google Shape;115;p12:notes"/>
          <p:cNvSpPr txBox="1"/>
          <p:nvPr>
            <p:ph idx="11" type="ftr"/>
          </p:nvPr>
        </p:nvSpPr>
        <p:spPr>
          <a:xfrm>
            <a:off x="0" y="8685213"/>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Hassan Tariq</a:t>
            </a:r>
            <a:endParaRPr/>
          </a:p>
        </p:txBody>
      </p:sp>
      <p:sp>
        <p:nvSpPr>
          <p:cNvPr id="116" name="Google Shape;116;p12: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1400"/>
              <a:t>Animated vertical block list </a:t>
            </a:r>
            <a:endParaRPr/>
          </a:p>
          <a:p>
            <a:pPr indent="0" lvl="0" marL="0" rtl="0" algn="l">
              <a:lnSpc>
                <a:spcPct val="100000"/>
              </a:lnSpc>
              <a:spcBef>
                <a:spcPts val="0"/>
              </a:spcBef>
              <a:spcAft>
                <a:spcPts val="0"/>
              </a:spcAft>
              <a:buSzPts val="1400"/>
              <a:buNone/>
            </a:pPr>
            <a:r>
              <a:rPr lang="en-US" sz="1400"/>
              <a:t>(Intermediate)</a:t>
            </a:r>
            <a:endParaRPr/>
          </a:p>
          <a:p>
            <a:pPr indent="-228600" lvl="0" marL="228600" rtl="0" algn="l">
              <a:lnSpc>
                <a:spcPct val="100000"/>
              </a:lnSpc>
              <a:spcBef>
                <a:spcPts val="0"/>
              </a:spcBef>
              <a:spcAft>
                <a:spcPts val="0"/>
              </a:spcAft>
              <a:buClr>
                <a:schemeClr val="dk1"/>
              </a:buClr>
              <a:buSzPts val="1200"/>
              <a:buFont typeface="Calibri"/>
              <a:buNone/>
            </a:pPr>
            <a:r>
              <a:t/>
            </a:r>
            <a:endParaRPr sz="1200"/>
          </a:p>
          <a:p>
            <a:pPr indent="-228600" lvl="0" marL="228600" rtl="0" algn="l">
              <a:lnSpc>
                <a:spcPct val="100000"/>
              </a:lnSpc>
              <a:spcBef>
                <a:spcPts val="0"/>
              </a:spcBef>
              <a:spcAft>
                <a:spcPts val="0"/>
              </a:spcAft>
              <a:buClr>
                <a:schemeClr val="dk1"/>
              </a:buClr>
              <a:buSzPts val="1200"/>
              <a:buFont typeface="Calibri"/>
              <a:buNone/>
            </a:pPr>
            <a:r>
              <a:t/>
            </a:r>
            <a:endParaRPr sz="1200"/>
          </a:p>
          <a:p>
            <a:pPr indent="-228600" lvl="0" marL="228600" rtl="0" algn="l">
              <a:lnSpc>
                <a:spcPct val="100000"/>
              </a:lnSpc>
              <a:spcBef>
                <a:spcPts val="0"/>
              </a:spcBef>
              <a:spcAft>
                <a:spcPts val="0"/>
              </a:spcAft>
              <a:buClr>
                <a:schemeClr val="dk1"/>
              </a:buClr>
              <a:buSzPts val="1200"/>
              <a:buFont typeface="Calibri"/>
              <a:buNone/>
            </a:pPr>
            <a:r>
              <a:rPr lang="en-US" sz="1200"/>
              <a:t>To reproduce the SmartArt graphic effects on this slide, do the following:</a:t>
            </a:r>
            <a:endParaRPr sz="1200"/>
          </a:p>
          <a:p>
            <a:pPr indent="-228600" lvl="0" marL="228600" marR="0" rtl="0" algn="l">
              <a:lnSpc>
                <a:spcPct val="100000"/>
              </a:lnSpc>
              <a:spcBef>
                <a:spcPts val="0"/>
              </a:spcBef>
              <a:spcAft>
                <a:spcPts val="0"/>
              </a:spcAft>
              <a:buClr>
                <a:schemeClr val="dk1"/>
              </a:buClr>
              <a:buSzPts val="1200"/>
              <a:buFont typeface="Calibri"/>
              <a:buAutoNum type="arabicPeriod"/>
            </a:pPr>
            <a:r>
              <a:rPr b="0" lang="en-US" sz="1200"/>
              <a:t>On the </a:t>
            </a:r>
            <a:r>
              <a:rPr b="1" lang="en-US" sz="1200"/>
              <a:t>Home</a:t>
            </a:r>
            <a:r>
              <a:rPr b="0" lang="en-US" sz="1200"/>
              <a:t> tab, in the </a:t>
            </a:r>
            <a:r>
              <a:rPr b="1" lang="en-US" sz="1200"/>
              <a:t>Slides</a:t>
            </a:r>
            <a:r>
              <a:rPr b="0" lang="en-US" sz="1200"/>
              <a:t> group, click </a:t>
            </a:r>
            <a:r>
              <a:rPr b="1" lang="en-US" sz="1200"/>
              <a:t>Layout</a:t>
            </a:r>
            <a:r>
              <a:rPr b="0" lang="en-US" sz="1200"/>
              <a:t>, and then click </a:t>
            </a:r>
            <a:r>
              <a:rPr b="1" lang="en-US" sz="1200"/>
              <a:t>Blank</a:t>
            </a:r>
            <a:r>
              <a:rPr b="0" lang="en-US" sz="1200"/>
              <a:t>. </a:t>
            </a:r>
            <a:endParaRPr sz="1200"/>
          </a:p>
          <a:p>
            <a:pPr indent="-228600" lvl="0" marL="228600" rtl="0" algn="l">
              <a:lnSpc>
                <a:spcPct val="100000"/>
              </a:lnSpc>
              <a:spcBef>
                <a:spcPts val="0"/>
              </a:spcBef>
              <a:spcAft>
                <a:spcPts val="0"/>
              </a:spcAft>
              <a:buClr>
                <a:schemeClr val="dk1"/>
              </a:buClr>
              <a:buSzPts val="1200"/>
              <a:buFont typeface="Calibri"/>
              <a:buAutoNum type="arabicPeriod"/>
            </a:pPr>
            <a:r>
              <a:rPr b="0" lang="en-US" sz="1200"/>
              <a:t>On the </a:t>
            </a:r>
            <a:r>
              <a:rPr b="1" lang="en-US" sz="1200"/>
              <a:t>Insert tab</a:t>
            </a:r>
            <a:r>
              <a:rPr b="0" lang="en-US" sz="1200"/>
              <a:t>, in the </a:t>
            </a:r>
            <a:r>
              <a:rPr b="1" lang="en-US" sz="1200"/>
              <a:t>Illustrations</a:t>
            </a:r>
            <a:r>
              <a:rPr lang="en-US" sz="1200"/>
              <a:t> group, click </a:t>
            </a:r>
            <a:r>
              <a:rPr b="1" lang="en-US" sz="1200"/>
              <a:t>SmartArt</a:t>
            </a:r>
            <a:r>
              <a:rPr b="0" lang="en-US" sz="1200"/>
              <a:t>. In the </a:t>
            </a:r>
            <a:r>
              <a:rPr b="1" lang="en-US" sz="1200"/>
              <a:t>Choose a SmartArt Graphic</a:t>
            </a:r>
            <a:r>
              <a:rPr b="0" lang="en-US" sz="1200"/>
              <a:t> dialog box, in the left pane, click </a:t>
            </a:r>
            <a:r>
              <a:rPr b="1" lang="en-US" sz="1200"/>
              <a:t>List</a:t>
            </a:r>
            <a:r>
              <a:rPr b="0" lang="en-US" sz="1200"/>
              <a:t>. In the </a:t>
            </a:r>
            <a:r>
              <a:rPr b="1" lang="en-US" sz="1200"/>
              <a:t>List </a:t>
            </a:r>
            <a:r>
              <a:rPr b="0" lang="en-US" sz="1200"/>
              <a:t>pane, click </a:t>
            </a:r>
            <a:r>
              <a:rPr b="1" lang="en-US" sz="1200"/>
              <a:t>Vertical Block List</a:t>
            </a:r>
            <a:r>
              <a:rPr lang="en-US" sz="1200"/>
              <a:t>, and then click </a:t>
            </a:r>
            <a:r>
              <a:rPr b="1" lang="en-US" sz="1200"/>
              <a:t>OK</a:t>
            </a:r>
            <a:r>
              <a:rPr lang="en-US" sz="1200"/>
              <a:t> to insert the graphic into the slide.</a:t>
            </a:r>
            <a:r>
              <a:rPr b="0" lang="en-US" sz="1200"/>
              <a:t>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sz="1200"/>
              <a:t>To create a fourth row, do the following:</a:t>
            </a:r>
            <a:endParaRPr/>
          </a:p>
          <a:p>
            <a:pPr indent="-228600" lvl="1" marL="685800" marR="0" rtl="0" algn="l">
              <a:lnSpc>
                <a:spcPct val="100000"/>
              </a:lnSpc>
              <a:spcBef>
                <a:spcPts val="0"/>
              </a:spcBef>
              <a:spcAft>
                <a:spcPts val="0"/>
              </a:spcAft>
              <a:buClr>
                <a:schemeClr val="dk1"/>
              </a:buClr>
              <a:buSzPts val="1200"/>
              <a:buFont typeface="Calibri"/>
              <a:buAutoNum type="arabicPeriod"/>
            </a:pPr>
            <a:r>
              <a:rPr b="0" lang="en-US" sz="1200"/>
              <a:t>Select the third  block shape (the shape on the left side)at the bottom of the graphic, and then under </a:t>
            </a:r>
            <a:r>
              <a:rPr b="1" lang="en-US" sz="1200"/>
              <a:t>SmartArt</a:t>
            </a:r>
            <a:r>
              <a:rPr b="0" lang="en-US" sz="1200"/>
              <a:t> </a:t>
            </a:r>
            <a:r>
              <a:rPr b="1" lang="en-US" sz="1200"/>
              <a:t>Tools</a:t>
            </a:r>
            <a:r>
              <a:rPr b="0" lang="en-US" sz="1200"/>
              <a:t>, on the </a:t>
            </a:r>
            <a:r>
              <a:rPr b="1" lang="en-US" sz="1200"/>
              <a:t>Design</a:t>
            </a:r>
            <a:r>
              <a:rPr b="0" lang="en-US" sz="1200"/>
              <a:t> tab, in the </a:t>
            </a:r>
            <a:r>
              <a:rPr b="1" lang="en-US" sz="1200"/>
              <a:t>Create</a:t>
            </a:r>
            <a:r>
              <a:rPr b="0" lang="en-US" sz="1200"/>
              <a:t> </a:t>
            </a:r>
            <a:r>
              <a:rPr b="1" lang="en-US" sz="1200"/>
              <a:t>Graphic</a:t>
            </a:r>
            <a:r>
              <a:rPr b="0" lang="en-US" sz="1200"/>
              <a:t> group, click the arrow next to </a:t>
            </a:r>
            <a:r>
              <a:rPr b="1" lang="en-US" sz="1200"/>
              <a:t>Add</a:t>
            </a:r>
            <a:r>
              <a:rPr b="0" lang="en-US" sz="1200"/>
              <a:t> </a:t>
            </a:r>
            <a:r>
              <a:rPr b="1" lang="en-US" sz="1200"/>
              <a:t>Shape</a:t>
            </a:r>
            <a:r>
              <a:rPr b="0" lang="en-US" sz="1200"/>
              <a:t>, and select </a:t>
            </a:r>
            <a:r>
              <a:rPr b="1" lang="en-US" sz="1200"/>
              <a:t>Add</a:t>
            </a:r>
            <a:r>
              <a:rPr b="0" lang="en-US" sz="1200"/>
              <a:t> </a:t>
            </a:r>
            <a:r>
              <a:rPr b="1" lang="en-US" sz="1200"/>
              <a:t>Shape</a:t>
            </a:r>
            <a:r>
              <a:rPr b="0" lang="en-US" sz="1200"/>
              <a:t> </a:t>
            </a:r>
            <a:r>
              <a:rPr b="1" lang="en-US" sz="1200"/>
              <a:t>After</a:t>
            </a:r>
            <a:r>
              <a:rPr b="0" lang="en-US" sz="1200"/>
              <a:t>.</a:t>
            </a:r>
            <a:endParaRPr/>
          </a:p>
          <a:p>
            <a:pPr indent="-228600" lvl="1" marL="685800" marR="0" rtl="0" algn="l">
              <a:lnSpc>
                <a:spcPct val="100000"/>
              </a:lnSpc>
              <a:spcBef>
                <a:spcPts val="0"/>
              </a:spcBef>
              <a:spcAft>
                <a:spcPts val="0"/>
              </a:spcAft>
              <a:buClr>
                <a:schemeClr val="dk1"/>
              </a:buClr>
              <a:buSzPts val="1200"/>
              <a:buFont typeface="Calibri"/>
              <a:buAutoNum type="arabicPeriod"/>
            </a:pPr>
            <a:r>
              <a:rPr b="0" lang="en-US" sz="1200"/>
              <a:t>To add a bulleted, rectangle shape next to the fourth block shape, select the fourth block shape, and then under </a:t>
            </a:r>
            <a:r>
              <a:rPr b="1" lang="en-US" sz="1200"/>
              <a:t>SmartArt</a:t>
            </a:r>
            <a:r>
              <a:rPr b="0" lang="en-US" sz="1200"/>
              <a:t> </a:t>
            </a:r>
            <a:r>
              <a:rPr b="1" lang="en-US" sz="1200"/>
              <a:t>Tools</a:t>
            </a:r>
            <a:r>
              <a:rPr b="0" lang="en-US" sz="1200"/>
              <a:t>, on the </a:t>
            </a:r>
            <a:r>
              <a:rPr b="1" lang="en-US" sz="1200"/>
              <a:t>Design</a:t>
            </a:r>
            <a:r>
              <a:rPr b="0" lang="en-US" sz="1200"/>
              <a:t> tab, in the </a:t>
            </a:r>
            <a:r>
              <a:rPr b="1" lang="en-US" sz="1200"/>
              <a:t>Create</a:t>
            </a:r>
            <a:r>
              <a:rPr b="0" lang="en-US" sz="1200"/>
              <a:t> </a:t>
            </a:r>
            <a:r>
              <a:rPr b="1" lang="en-US" sz="1200"/>
              <a:t>Graphic</a:t>
            </a:r>
            <a:r>
              <a:rPr b="0" lang="en-US" sz="1200"/>
              <a:t> group, click </a:t>
            </a:r>
            <a:r>
              <a:rPr b="1" lang="en-US" sz="1200"/>
              <a:t>Add</a:t>
            </a:r>
            <a:r>
              <a:rPr b="0" lang="en-US" sz="1200"/>
              <a:t> </a:t>
            </a:r>
            <a:r>
              <a:rPr b="1" lang="en-US" sz="1200"/>
              <a:t>Bullet</a:t>
            </a:r>
            <a:r>
              <a:rPr b="0" lang="en-US" sz="1200"/>
              <a:t>.</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sz="1200"/>
              <a:t>To enter numbers and text in the blocks and rectangles, select the graphic, and then click one of the arrows on the left border. In the </a:t>
            </a:r>
            <a:r>
              <a:rPr b="1" lang="en-US" sz="1200"/>
              <a:t>Type your text here </a:t>
            </a:r>
            <a:r>
              <a:rPr lang="en-US" sz="1200"/>
              <a:t>dialog box, enter text for each shape. (Note: In the example slide, the highest level text are the “1,” “2,” “3,” and “4.” The next level text is only one bullet (delete the second bullet) and are “First statement,” “Second statement,” and so on.)</a:t>
            </a:r>
            <a:endParaRPr/>
          </a:p>
          <a:p>
            <a:pPr indent="-228600" lvl="0" marL="228600" marR="0" rtl="0" algn="l">
              <a:lnSpc>
                <a:spcPct val="100000"/>
              </a:lnSpc>
              <a:spcBef>
                <a:spcPts val="0"/>
              </a:spcBef>
              <a:spcAft>
                <a:spcPts val="0"/>
              </a:spcAft>
              <a:buClr>
                <a:schemeClr val="dk1"/>
              </a:buClr>
              <a:buSzPts val="1200"/>
              <a:buFont typeface="Calibri"/>
              <a:buNone/>
            </a:pPr>
            <a:r>
              <a:t/>
            </a:r>
            <a:endParaRPr sz="1200"/>
          </a:p>
          <a:p>
            <a:pPr indent="-228600" lvl="0" marL="228600" marR="0" rtl="0" algn="l">
              <a:lnSpc>
                <a:spcPct val="100000"/>
              </a:lnSpc>
              <a:spcBef>
                <a:spcPts val="0"/>
              </a:spcBef>
              <a:spcAft>
                <a:spcPts val="0"/>
              </a:spcAft>
              <a:buClr>
                <a:schemeClr val="dk1"/>
              </a:buClr>
              <a:buSzPts val="1200"/>
              <a:buFont typeface="Calibri"/>
              <a:buNone/>
            </a:pPr>
            <a:r>
              <a:t/>
            </a:r>
            <a:endParaRPr sz="1200"/>
          </a:p>
          <a:p>
            <a:pPr indent="-228600" lvl="0" marL="228600" marR="0" rtl="0" algn="l">
              <a:lnSpc>
                <a:spcPct val="100000"/>
              </a:lnSpc>
              <a:spcBef>
                <a:spcPts val="0"/>
              </a:spcBef>
              <a:spcAft>
                <a:spcPts val="0"/>
              </a:spcAft>
              <a:buClr>
                <a:schemeClr val="dk1"/>
              </a:buClr>
              <a:buSzPts val="1200"/>
              <a:buFont typeface="Calibri"/>
              <a:buNone/>
            </a:pPr>
            <a:r>
              <a:rPr lang="en-US" sz="1200"/>
              <a:t>To reproduce the rectangle effects on this slide, do the following:</a:t>
            </a:r>
            <a:endParaRPr sz="1200"/>
          </a:p>
          <a:p>
            <a:pPr indent="-228600" lvl="0" marL="228600" rtl="0" algn="l">
              <a:lnSpc>
                <a:spcPct val="100000"/>
              </a:lnSpc>
              <a:spcBef>
                <a:spcPts val="0"/>
              </a:spcBef>
              <a:spcAft>
                <a:spcPts val="0"/>
              </a:spcAft>
              <a:buClr>
                <a:schemeClr val="dk1"/>
              </a:buClr>
              <a:buSzPts val="1200"/>
              <a:buFont typeface="Calibri"/>
              <a:buAutoNum type="arabicPeriod"/>
            </a:pPr>
            <a:r>
              <a:rPr lang="en-US" sz="1200"/>
              <a:t>Press and hold CTRL, and then select each of the rectangles (on the right of the graphic).</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sz="1200"/>
              <a:t>Under </a:t>
            </a:r>
            <a:r>
              <a:rPr b="1" lang="en-US" sz="1200"/>
              <a:t>SmartArt</a:t>
            </a:r>
            <a:r>
              <a:rPr lang="en-US" sz="1200"/>
              <a:t> </a:t>
            </a:r>
            <a:r>
              <a:rPr b="1" lang="en-US" sz="1200"/>
              <a:t>Tools</a:t>
            </a:r>
            <a:r>
              <a:rPr lang="en-US" sz="1200"/>
              <a:t>, on the </a:t>
            </a:r>
            <a:r>
              <a:rPr b="1" lang="en-US" sz="1200"/>
              <a:t>Format</a:t>
            </a:r>
            <a:r>
              <a:rPr lang="en-US" sz="1200"/>
              <a:t> tab, in the </a:t>
            </a:r>
            <a:r>
              <a:rPr b="1" lang="en-US" sz="1200"/>
              <a:t>Shapes</a:t>
            </a:r>
            <a:r>
              <a:rPr lang="en-US" sz="1200"/>
              <a:t> group, click the arrow to the right of </a:t>
            </a:r>
            <a:r>
              <a:rPr b="1" lang="en-US" sz="1200"/>
              <a:t>Change</a:t>
            </a:r>
            <a:r>
              <a:rPr lang="en-US" sz="1200"/>
              <a:t> </a:t>
            </a:r>
            <a:r>
              <a:rPr b="1" lang="en-US" sz="1200"/>
              <a:t>Shape</a:t>
            </a:r>
            <a:r>
              <a:rPr lang="en-US" sz="1200"/>
              <a:t>, and under </a:t>
            </a:r>
            <a:r>
              <a:rPr b="1" lang="en-US" sz="1200"/>
              <a:t>Rectangles</a:t>
            </a:r>
            <a:r>
              <a:rPr lang="en-US" sz="1200"/>
              <a:t> select </a:t>
            </a:r>
            <a:r>
              <a:rPr b="1" lang="en-US" sz="1200"/>
              <a:t>Snip</a:t>
            </a:r>
            <a:r>
              <a:rPr lang="en-US" sz="1200"/>
              <a:t> </a:t>
            </a:r>
            <a:r>
              <a:rPr b="1" lang="en-US" sz="1200"/>
              <a:t>Diagonal</a:t>
            </a:r>
            <a:r>
              <a:rPr lang="en-US" sz="1200"/>
              <a:t> </a:t>
            </a:r>
            <a:r>
              <a:rPr b="1" lang="en-US" sz="1200"/>
              <a:t>Corner</a:t>
            </a:r>
            <a:r>
              <a:rPr lang="en-US" sz="1200"/>
              <a:t> </a:t>
            </a:r>
            <a:r>
              <a:rPr b="1" lang="en-US" sz="1200"/>
              <a:t>Rectangle</a:t>
            </a:r>
            <a:r>
              <a:rPr b="0" lang="en-US" sz="1200"/>
              <a:t> (the fifth option from the left).</a:t>
            </a:r>
            <a:endParaRPr sz="1200"/>
          </a:p>
          <a:p>
            <a:pPr indent="-228600" lvl="0" marL="228600" rtl="0" algn="l">
              <a:lnSpc>
                <a:spcPct val="100000"/>
              </a:lnSpc>
              <a:spcBef>
                <a:spcPts val="0"/>
              </a:spcBef>
              <a:spcAft>
                <a:spcPts val="0"/>
              </a:spcAft>
              <a:buClr>
                <a:schemeClr val="dk1"/>
              </a:buClr>
              <a:buSzPts val="1200"/>
              <a:buFont typeface="Calibri"/>
              <a:buAutoNum type="arabicPeriod"/>
            </a:pPr>
            <a:r>
              <a:rPr lang="en-US" sz="1200"/>
              <a:t>With the rectangles still selected, drag one of the left center sizing handles to the left 1” to lengthen all four at once.</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sz="1200"/>
              <a:t>Also with the rectangles selected, on the </a:t>
            </a:r>
            <a:r>
              <a:rPr b="1" lang="en-US" sz="1200"/>
              <a:t>Home</a:t>
            </a:r>
            <a:r>
              <a:rPr lang="en-US" sz="1200"/>
              <a:t> tab, in the bottom right corner of the </a:t>
            </a:r>
            <a:r>
              <a:rPr b="1" lang="en-US" sz="1200"/>
              <a:t>Paragraph</a:t>
            </a:r>
            <a:r>
              <a:rPr lang="en-US" sz="1200"/>
              <a:t> group, click the </a:t>
            </a:r>
            <a:r>
              <a:rPr b="1" lang="en-US" sz="1200"/>
              <a:t>Paragraph</a:t>
            </a:r>
            <a:r>
              <a:rPr lang="en-US" sz="1200"/>
              <a:t> dialog box launcher. In the </a:t>
            </a:r>
            <a:r>
              <a:rPr b="1" lang="en-US" sz="1200"/>
              <a:t>Paragraph</a:t>
            </a:r>
            <a:r>
              <a:rPr lang="en-US" sz="1200"/>
              <a:t> dialog box, under </a:t>
            </a:r>
            <a:r>
              <a:rPr b="1" lang="en-US" sz="1200"/>
              <a:t>Indentation</a:t>
            </a:r>
            <a:r>
              <a:rPr lang="en-US" sz="1200"/>
              <a:t> do the following:</a:t>
            </a:r>
            <a:endParaRPr/>
          </a:p>
          <a:p>
            <a:pPr indent="-228600" lvl="1" marL="685800" rtl="0" algn="l">
              <a:lnSpc>
                <a:spcPct val="100000"/>
              </a:lnSpc>
              <a:spcBef>
                <a:spcPts val="0"/>
              </a:spcBef>
              <a:spcAft>
                <a:spcPts val="0"/>
              </a:spcAft>
              <a:buClr>
                <a:schemeClr val="dk1"/>
              </a:buClr>
              <a:buSzPts val="1200"/>
              <a:buFont typeface="Calibri"/>
              <a:buAutoNum type="arabicPeriod" startAt="2"/>
            </a:pPr>
            <a:r>
              <a:rPr lang="en-US" sz="1200"/>
              <a:t>In the </a:t>
            </a:r>
            <a:r>
              <a:rPr b="1" lang="en-US" sz="1200"/>
              <a:t>Before</a:t>
            </a:r>
            <a:r>
              <a:rPr lang="en-US" sz="1200"/>
              <a:t> </a:t>
            </a:r>
            <a:r>
              <a:rPr b="1" lang="en-US" sz="1200"/>
              <a:t>Text</a:t>
            </a:r>
            <a:r>
              <a:rPr lang="en-US" sz="1200"/>
              <a:t> box, enter </a:t>
            </a:r>
            <a:r>
              <a:rPr b="1" lang="en-US" sz="1200"/>
              <a:t>1”</a:t>
            </a:r>
            <a:r>
              <a:rPr lang="en-US" sz="1200"/>
              <a:t>.</a:t>
            </a:r>
            <a:endParaRPr/>
          </a:p>
          <a:p>
            <a:pPr indent="-228600" lvl="1" marL="685800" rtl="0" algn="l">
              <a:lnSpc>
                <a:spcPct val="100000"/>
              </a:lnSpc>
              <a:spcBef>
                <a:spcPts val="0"/>
              </a:spcBef>
              <a:spcAft>
                <a:spcPts val="0"/>
              </a:spcAft>
              <a:buClr>
                <a:schemeClr val="dk1"/>
              </a:buClr>
              <a:buSzPts val="1200"/>
              <a:buFont typeface="Calibri"/>
              <a:buAutoNum type="arabicPeriod" startAt="2"/>
            </a:pPr>
            <a:r>
              <a:rPr lang="en-US" sz="1200"/>
              <a:t>In the </a:t>
            </a:r>
            <a:r>
              <a:rPr b="1" lang="en-US" sz="1200"/>
              <a:t>Special</a:t>
            </a:r>
            <a:r>
              <a:rPr lang="en-US" sz="1200"/>
              <a:t> list, select </a:t>
            </a:r>
            <a:r>
              <a:rPr b="1" lang="en-US" sz="1200"/>
              <a:t>Hanging</a:t>
            </a:r>
            <a:r>
              <a:rPr lang="en-US" sz="1200"/>
              <a:t>.</a:t>
            </a:r>
            <a:endParaRPr/>
          </a:p>
          <a:p>
            <a:pPr indent="-228600" lvl="1" marL="685800" rtl="0" algn="l">
              <a:lnSpc>
                <a:spcPct val="100000"/>
              </a:lnSpc>
              <a:spcBef>
                <a:spcPts val="0"/>
              </a:spcBef>
              <a:spcAft>
                <a:spcPts val="0"/>
              </a:spcAft>
              <a:buClr>
                <a:schemeClr val="dk1"/>
              </a:buClr>
              <a:buSzPts val="1200"/>
              <a:buFont typeface="Calibri"/>
              <a:buAutoNum type="arabicPeriod" startAt="2"/>
            </a:pPr>
            <a:r>
              <a:rPr lang="en-US" sz="1200"/>
              <a:t>Next to the </a:t>
            </a:r>
            <a:r>
              <a:rPr b="1" lang="en-US" sz="1200"/>
              <a:t>Special</a:t>
            </a:r>
            <a:r>
              <a:rPr lang="en-US" sz="1200"/>
              <a:t> list, in the </a:t>
            </a:r>
            <a:r>
              <a:rPr b="1" lang="en-US" sz="1200"/>
              <a:t>By</a:t>
            </a:r>
            <a:r>
              <a:rPr lang="en-US" sz="1200"/>
              <a:t> box enter </a:t>
            </a:r>
            <a:r>
              <a:rPr b="1" lang="en-US" sz="1200"/>
              <a:t>1”</a:t>
            </a:r>
            <a:r>
              <a:rPr lang="en-US" sz="1200"/>
              <a:t>.</a:t>
            </a:r>
            <a:endParaRPr/>
          </a:p>
          <a:p>
            <a:pPr indent="-228600" lvl="1" marL="685800" rtl="0" algn="l">
              <a:lnSpc>
                <a:spcPct val="100000"/>
              </a:lnSpc>
              <a:spcBef>
                <a:spcPts val="0"/>
              </a:spcBef>
              <a:spcAft>
                <a:spcPts val="0"/>
              </a:spcAft>
              <a:buClr>
                <a:schemeClr val="dk1"/>
              </a:buClr>
              <a:buSzPts val="1200"/>
              <a:buFont typeface="Calibri"/>
              <a:buAutoNum type="arabicPeriod" startAt="2"/>
            </a:pPr>
            <a:r>
              <a:rPr lang="en-US" sz="1200"/>
              <a:t>Click </a:t>
            </a:r>
            <a:r>
              <a:rPr b="1" lang="en-US" sz="1200"/>
              <a:t>OK</a:t>
            </a:r>
            <a:r>
              <a:rPr lang="en-US" sz="1200"/>
              <a: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sz="1200"/>
              <a:t>Select the SmartArt graphic, and then under </a:t>
            </a:r>
            <a:r>
              <a:rPr b="1" lang="en-US" sz="1200"/>
              <a:t>SmartArt</a:t>
            </a:r>
            <a:r>
              <a:rPr lang="en-US" sz="1200"/>
              <a:t> </a:t>
            </a:r>
            <a:r>
              <a:rPr b="1" lang="en-US" sz="1200"/>
              <a:t>Tools</a:t>
            </a:r>
            <a:r>
              <a:rPr lang="en-US" sz="1200"/>
              <a:t>, on the </a:t>
            </a:r>
            <a:r>
              <a:rPr b="1" lang="en-US" sz="1200"/>
              <a:t>Design</a:t>
            </a:r>
            <a:r>
              <a:rPr lang="en-US" sz="1200"/>
              <a:t> tab, in the </a:t>
            </a:r>
            <a:r>
              <a:rPr b="1" lang="en-US" sz="1200"/>
              <a:t>SmartArt</a:t>
            </a:r>
            <a:r>
              <a:rPr lang="en-US" sz="1200"/>
              <a:t> </a:t>
            </a:r>
            <a:r>
              <a:rPr b="1" lang="en-US" sz="1200"/>
              <a:t>Styles</a:t>
            </a:r>
            <a:r>
              <a:rPr lang="en-US" sz="1200"/>
              <a:t> group, click </a:t>
            </a:r>
            <a:r>
              <a:rPr b="1" lang="en-US" sz="1200"/>
              <a:t>More</a:t>
            </a:r>
            <a:r>
              <a:rPr lang="en-US" sz="1200"/>
              <a:t> </a:t>
            </a:r>
            <a:r>
              <a:rPr b="1" lang="en-US" sz="1200"/>
              <a:t>Styles</a:t>
            </a:r>
            <a:r>
              <a:rPr lang="en-US" sz="1200"/>
              <a:t>, and under </a:t>
            </a:r>
            <a:r>
              <a:rPr b="1" lang="en-US" sz="1200"/>
              <a:t>3-D</a:t>
            </a:r>
            <a:r>
              <a:rPr lang="en-US" sz="1200"/>
              <a:t> select </a:t>
            </a:r>
            <a:r>
              <a:rPr b="1" lang="en-US" sz="1200"/>
              <a:t>Polished</a:t>
            </a:r>
            <a:r>
              <a:rPr lang="en-US" sz="1200"/>
              <a:t> </a:t>
            </a:r>
            <a:r>
              <a:rPr b="1" lang="en-US" sz="1200"/>
              <a:t>Effect</a:t>
            </a:r>
            <a:r>
              <a:rPr lang="en-US" sz="1200"/>
              <a:t> (the first option form the left). </a:t>
            </a:r>
            <a:endParaRPr sz="1200"/>
          </a:p>
          <a:p>
            <a:pPr indent="-228600" lvl="0" marL="228600" rtl="0" algn="l">
              <a:lnSpc>
                <a:spcPct val="100000"/>
              </a:lnSpc>
              <a:spcBef>
                <a:spcPts val="0"/>
              </a:spcBef>
              <a:spcAft>
                <a:spcPts val="0"/>
              </a:spcAft>
              <a:buClr>
                <a:schemeClr val="dk1"/>
              </a:buClr>
              <a:buSzPts val="1200"/>
              <a:buFont typeface="Calibri"/>
              <a:buAutoNum type="arabicPeriod"/>
            </a:pPr>
            <a:r>
              <a:rPr lang="en-US" sz="1200"/>
              <a:t>Select the first rectangle from the top (“First statement” in the example slide), and on the </a:t>
            </a:r>
            <a:r>
              <a:rPr b="1" lang="en-US" sz="1200"/>
              <a:t>Home</a:t>
            </a:r>
            <a:r>
              <a:rPr lang="en-US" sz="1200"/>
              <a:t> tab, in the </a:t>
            </a:r>
            <a:r>
              <a:rPr b="1" lang="en-US" sz="1200"/>
              <a:t>Drawing</a:t>
            </a:r>
            <a:r>
              <a:rPr lang="en-US" sz="1200"/>
              <a:t> group, click the arrow to the right of </a:t>
            </a:r>
            <a:r>
              <a:rPr b="1" lang="en-US" sz="1200"/>
              <a:t>Shape</a:t>
            </a:r>
            <a:r>
              <a:rPr lang="en-US" sz="1200"/>
              <a:t> </a:t>
            </a:r>
            <a:r>
              <a:rPr b="1" lang="en-US" sz="1200"/>
              <a:t>Fill</a:t>
            </a:r>
            <a:r>
              <a:rPr lang="en-US" sz="1200"/>
              <a:t>, and under </a:t>
            </a:r>
            <a:r>
              <a:rPr b="1" lang="en-US" sz="1200"/>
              <a:t>Theme</a:t>
            </a:r>
            <a:r>
              <a:rPr lang="en-US" sz="1200"/>
              <a:t> </a:t>
            </a:r>
            <a:r>
              <a:rPr b="1" lang="en-US" sz="1200"/>
              <a:t>Colors</a:t>
            </a:r>
            <a:r>
              <a:rPr lang="en-US" sz="1200"/>
              <a:t> select </a:t>
            </a:r>
            <a:r>
              <a:rPr b="1" lang="en-US" sz="1200"/>
              <a:t>Red, Accent 2 </a:t>
            </a:r>
            <a:r>
              <a:rPr lang="en-US" sz="1200"/>
              <a:t>(first row, the sixth option from the right).</a:t>
            </a:r>
            <a:endParaRPr sz="1200"/>
          </a:p>
          <a:p>
            <a:pPr indent="-228600" lvl="0" marL="228600" rtl="0" algn="l">
              <a:lnSpc>
                <a:spcPct val="100000"/>
              </a:lnSpc>
              <a:spcBef>
                <a:spcPts val="0"/>
              </a:spcBef>
              <a:spcAft>
                <a:spcPts val="0"/>
              </a:spcAft>
              <a:buClr>
                <a:schemeClr val="dk1"/>
              </a:buClr>
              <a:buSzPts val="1200"/>
              <a:buFont typeface="Calibri"/>
              <a:buAutoNum type="arabicPeriod"/>
            </a:pPr>
            <a:r>
              <a:rPr lang="en-US" sz="1200"/>
              <a:t>Select the second rectangle from the top (“Second statement” in the example slide), and on the </a:t>
            </a:r>
            <a:r>
              <a:rPr b="1" lang="en-US" sz="1200"/>
              <a:t>Home</a:t>
            </a:r>
            <a:r>
              <a:rPr lang="en-US" sz="1200"/>
              <a:t> tab, in the </a:t>
            </a:r>
            <a:r>
              <a:rPr b="1" lang="en-US" sz="1200"/>
              <a:t>Drawing</a:t>
            </a:r>
            <a:r>
              <a:rPr lang="en-US" sz="1200"/>
              <a:t> group, click the arrow to the right of </a:t>
            </a:r>
            <a:r>
              <a:rPr b="1" lang="en-US" sz="1200"/>
              <a:t>Shape</a:t>
            </a:r>
            <a:r>
              <a:rPr lang="en-US" sz="1200"/>
              <a:t> </a:t>
            </a:r>
            <a:r>
              <a:rPr b="1" lang="en-US" sz="1200"/>
              <a:t>Fill</a:t>
            </a:r>
            <a:r>
              <a:rPr lang="en-US" sz="1200"/>
              <a:t>, and under </a:t>
            </a:r>
            <a:r>
              <a:rPr b="1" lang="en-US" sz="1200"/>
              <a:t>Theme</a:t>
            </a:r>
            <a:r>
              <a:rPr lang="en-US" sz="1200"/>
              <a:t> </a:t>
            </a:r>
            <a:r>
              <a:rPr b="1" lang="en-US" sz="1200"/>
              <a:t>Colors</a:t>
            </a:r>
            <a:r>
              <a:rPr lang="en-US" sz="1200"/>
              <a:t> select </a:t>
            </a:r>
            <a:r>
              <a:rPr b="1" lang="en-US" sz="1200"/>
              <a:t>Olive Green, Accent 3 </a:t>
            </a:r>
            <a:r>
              <a:rPr lang="en-US" sz="1200"/>
              <a:t>(first row, the seventh option from the right).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sz="1200"/>
              <a:t>Select the third rectangle from the top (“Third statement” in the example slide), and on the </a:t>
            </a:r>
            <a:r>
              <a:rPr b="1" lang="en-US" sz="1200"/>
              <a:t>Home</a:t>
            </a:r>
            <a:r>
              <a:rPr lang="en-US" sz="1200"/>
              <a:t> tab, in the </a:t>
            </a:r>
            <a:r>
              <a:rPr b="1" lang="en-US" sz="1200"/>
              <a:t>Drawing</a:t>
            </a:r>
            <a:r>
              <a:rPr lang="en-US" sz="1200"/>
              <a:t> group, click the arrow to the right of </a:t>
            </a:r>
            <a:r>
              <a:rPr b="1" lang="en-US" sz="1200"/>
              <a:t>Shape</a:t>
            </a:r>
            <a:r>
              <a:rPr lang="en-US" sz="1200"/>
              <a:t> </a:t>
            </a:r>
            <a:r>
              <a:rPr b="1" lang="en-US" sz="1200"/>
              <a:t>Fill</a:t>
            </a:r>
            <a:r>
              <a:rPr lang="en-US" sz="1200"/>
              <a:t>, and under </a:t>
            </a:r>
            <a:r>
              <a:rPr b="1" lang="en-US" sz="1200"/>
              <a:t>Theme</a:t>
            </a:r>
            <a:r>
              <a:rPr lang="en-US" sz="1200"/>
              <a:t> </a:t>
            </a:r>
            <a:r>
              <a:rPr b="1" lang="en-US" sz="1200"/>
              <a:t>Colors</a:t>
            </a:r>
            <a:r>
              <a:rPr lang="en-US" sz="1200"/>
              <a:t> select </a:t>
            </a:r>
            <a:r>
              <a:rPr b="1" lang="en-US" sz="1200"/>
              <a:t>Purple, Accent 4 </a:t>
            </a:r>
            <a:r>
              <a:rPr lang="en-US" sz="1200"/>
              <a:t>(first row, the eighth option from the right). </a:t>
            </a:r>
            <a:endParaRPr sz="1200"/>
          </a:p>
          <a:p>
            <a:pPr indent="-228600" lvl="0" marL="228600" rtl="0" algn="l">
              <a:lnSpc>
                <a:spcPct val="100000"/>
              </a:lnSpc>
              <a:spcBef>
                <a:spcPts val="0"/>
              </a:spcBef>
              <a:spcAft>
                <a:spcPts val="0"/>
              </a:spcAft>
              <a:buClr>
                <a:schemeClr val="dk1"/>
              </a:buClr>
              <a:buSzPts val="1200"/>
              <a:buFont typeface="Calibri"/>
              <a:buAutoNum type="arabicPeriod"/>
            </a:pPr>
            <a:r>
              <a:rPr lang="en-US" sz="1200"/>
              <a:t>Select the fourth rectangle from the top (“Fourth statement” in the example slide), and on the </a:t>
            </a:r>
            <a:r>
              <a:rPr b="1" lang="en-US" sz="1200"/>
              <a:t>Home</a:t>
            </a:r>
            <a:r>
              <a:rPr lang="en-US" sz="1200"/>
              <a:t> tab, in the </a:t>
            </a:r>
            <a:r>
              <a:rPr b="1" lang="en-US" sz="1200"/>
              <a:t>Drawing</a:t>
            </a:r>
            <a:r>
              <a:rPr lang="en-US" sz="1200"/>
              <a:t> group, click the arrow to the right of </a:t>
            </a:r>
            <a:r>
              <a:rPr b="1" lang="en-US" sz="1200"/>
              <a:t>Shape</a:t>
            </a:r>
            <a:r>
              <a:rPr lang="en-US" sz="1200"/>
              <a:t> </a:t>
            </a:r>
            <a:r>
              <a:rPr b="1" lang="en-US" sz="1200"/>
              <a:t>Fill</a:t>
            </a:r>
            <a:r>
              <a:rPr lang="en-US" sz="1200"/>
              <a:t>, and under </a:t>
            </a:r>
            <a:r>
              <a:rPr b="1" lang="en-US" sz="1200"/>
              <a:t>Theme</a:t>
            </a:r>
            <a:r>
              <a:rPr lang="en-US" sz="1200"/>
              <a:t> </a:t>
            </a:r>
            <a:r>
              <a:rPr b="1" lang="en-US" sz="1200"/>
              <a:t>Colors</a:t>
            </a:r>
            <a:r>
              <a:rPr lang="en-US" sz="1200"/>
              <a:t> select </a:t>
            </a:r>
            <a:r>
              <a:rPr b="1" lang="en-US" sz="1200"/>
              <a:t>Orange, Accent 6 </a:t>
            </a:r>
            <a:r>
              <a:rPr lang="en-US" sz="1200"/>
              <a:t>(first row, the tenth option from the right).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sz="1200"/>
              <a:t>Press and hold CTRL, and select all of the rectangles (on the right side of the graphic). On the </a:t>
            </a:r>
            <a:r>
              <a:rPr b="1" lang="en-US" sz="1200"/>
              <a:t>Home</a:t>
            </a:r>
            <a:r>
              <a:rPr lang="en-US" sz="1200"/>
              <a:t> tab, in the </a:t>
            </a:r>
            <a:r>
              <a:rPr b="1" lang="en-US" sz="1200"/>
              <a:t>Font</a:t>
            </a:r>
            <a:r>
              <a:rPr lang="en-US" sz="1200"/>
              <a:t> group, in the </a:t>
            </a:r>
            <a:r>
              <a:rPr b="1" lang="en-US" sz="1200"/>
              <a:t>Font</a:t>
            </a:r>
            <a:r>
              <a:rPr lang="en-US" sz="1200"/>
              <a:t> </a:t>
            </a:r>
            <a:r>
              <a:rPr b="1" lang="en-US" sz="1200"/>
              <a:t>Size</a:t>
            </a:r>
            <a:r>
              <a:rPr lang="en-US" sz="1200"/>
              <a:t> box, select </a:t>
            </a:r>
            <a:r>
              <a:rPr b="1" lang="en-US" sz="1200"/>
              <a:t>36 pt.</a:t>
            </a:r>
            <a:r>
              <a:rPr b="0" lang="en-US" sz="1200"/>
              <a:t>, and </a:t>
            </a:r>
            <a:r>
              <a:rPr lang="en-US" sz="1200"/>
              <a:t>in the </a:t>
            </a:r>
            <a:r>
              <a:rPr b="1" lang="en-US" sz="1200"/>
              <a:t>Font</a:t>
            </a:r>
            <a:r>
              <a:rPr lang="en-US" sz="1200"/>
              <a:t> </a:t>
            </a:r>
            <a:r>
              <a:rPr b="1" lang="en-US" sz="1200"/>
              <a:t>Color</a:t>
            </a:r>
            <a:r>
              <a:rPr lang="en-US" sz="1200"/>
              <a:t> list, under </a:t>
            </a:r>
            <a:r>
              <a:rPr b="1" lang="en-US" sz="1200"/>
              <a:t>Theme</a:t>
            </a:r>
            <a:r>
              <a:rPr lang="en-US" sz="1200"/>
              <a:t> </a:t>
            </a:r>
            <a:r>
              <a:rPr b="1" lang="en-US" sz="1200"/>
              <a:t>Colors</a:t>
            </a:r>
            <a:r>
              <a:rPr lang="en-US" sz="1200"/>
              <a:t> select </a:t>
            </a:r>
            <a:r>
              <a:rPr b="1" lang="en-US" sz="1200"/>
              <a:t>White, Background 1</a:t>
            </a:r>
            <a:r>
              <a:rPr lang="en-US" sz="1200"/>
              <a:t> (first row, the first option from the left). </a:t>
            </a:r>
            <a:endParaRPr/>
          </a:p>
          <a:p>
            <a:pPr indent="-152400" lvl="1" marL="685800" rtl="0" algn="l">
              <a:lnSpc>
                <a:spcPct val="100000"/>
              </a:lnSpc>
              <a:spcBef>
                <a:spcPts val="0"/>
              </a:spcBef>
              <a:spcAft>
                <a:spcPts val="0"/>
              </a:spcAft>
              <a:buClr>
                <a:schemeClr val="dk1"/>
              </a:buClr>
              <a:buSzPts val="1200"/>
              <a:buFont typeface="Calibri"/>
              <a:buNone/>
            </a:pPr>
            <a:r>
              <a:t/>
            </a:r>
            <a:endParaRPr sz="1200"/>
          </a:p>
          <a:p>
            <a:pPr indent="-228600" lvl="1" marL="685800" rtl="0" algn="l">
              <a:lnSpc>
                <a:spcPct val="100000"/>
              </a:lnSpc>
              <a:spcBef>
                <a:spcPts val="0"/>
              </a:spcBef>
              <a:spcAft>
                <a:spcPts val="0"/>
              </a:spcAft>
              <a:buClr>
                <a:schemeClr val="dk1"/>
              </a:buClr>
              <a:buSzPts val="1200"/>
              <a:buFont typeface="Calibri"/>
              <a:buNone/>
            </a:pPr>
            <a:r>
              <a:t/>
            </a:r>
            <a:endParaRPr sz="1200"/>
          </a:p>
          <a:p>
            <a:pPr indent="0" lvl="1" marL="0" marR="0" rtl="0" algn="l">
              <a:lnSpc>
                <a:spcPct val="100000"/>
              </a:lnSpc>
              <a:spcBef>
                <a:spcPts val="0"/>
              </a:spcBef>
              <a:spcAft>
                <a:spcPts val="0"/>
              </a:spcAft>
              <a:buClr>
                <a:schemeClr val="dk1"/>
              </a:buClr>
              <a:buSzPts val="1200"/>
              <a:buFont typeface="Calibri"/>
              <a:buNone/>
            </a:pPr>
            <a:r>
              <a:rPr lang="en-US" sz="1200"/>
              <a:t>To reproduce the circles on this slide, do the following:</a:t>
            </a:r>
            <a:endParaRPr/>
          </a:p>
          <a:p>
            <a:pPr indent="-228600" lvl="1" marL="228600" marR="0" rtl="0" algn="l">
              <a:lnSpc>
                <a:spcPct val="100000"/>
              </a:lnSpc>
              <a:spcBef>
                <a:spcPts val="0"/>
              </a:spcBef>
              <a:spcAft>
                <a:spcPts val="0"/>
              </a:spcAft>
              <a:buClr>
                <a:schemeClr val="dk1"/>
              </a:buClr>
              <a:buSzPts val="1200"/>
              <a:buFont typeface="Calibri"/>
              <a:buAutoNum type="arabicPeriod"/>
            </a:pPr>
            <a:r>
              <a:rPr lang="en-US" sz="1200"/>
              <a:t>Press and hold CTRL, and then select the four block shapes (the shapes on the left) in the SmartArt graphic, and then under </a:t>
            </a:r>
            <a:r>
              <a:rPr b="1" lang="en-US" sz="1200"/>
              <a:t>SmartArt</a:t>
            </a:r>
            <a:r>
              <a:rPr lang="en-US" sz="1200"/>
              <a:t> </a:t>
            </a:r>
            <a:r>
              <a:rPr b="1" lang="en-US" sz="1200"/>
              <a:t>Tools</a:t>
            </a:r>
            <a:r>
              <a:rPr lang="en-US" sz="1200"/>
              <a:t>, on the </a:t>
            </a:r>
            <a:r>
              <a:rPr b="1" lang="en-US" sz="1200"/>
              <a:t>Format</a:t>
            </a:r>
            <a:r>
              <a:rPr lang="en-US" sz="1200"/>
              <a:t> tab, in the </a:t>
            </a:r>
            <a:r>
              <a:rPr b="1" lang="en-US" sz="1200"/>
              <a:t>Shapes</a:t>
            </a:r>
            <a:r>
              <a:rPr lang="en-US" sz="1200"/>
              <a:t> group, click the arrow to the right of </a:t>
            </a:r>
            <a:r>
              <a:rPr b="1" lang="en-US" sz="1200"/>
              <a:t>Change</a:t>
            </a:r>
            <a:r>
              <a:rPr lang="en-US" sz="1200"/>
              <a:t> </a:t>
            </a:r>
            <a:r>
              <a:rPr b="1" lang="en-US" sz="1200"/>
              <a:t>Shape</a:t>
            </a:r>
            <a:r>
              <a:rPr lang="en-US" sz="1200"/>
              <a:t>, and under </a:t>
            </a:r>
            <a:r>
              <a:rPr b="1" lang="en-US" sz="1200"/>
              <a:t>Basic</a:t>
            </a:r>
            <a:r>
              <a:rPr lang="en-US" sz="1200"/>
              <a:t> </a:t>
            </a:r>
            <a:r>
              <a:rPr b="1" lang="en-US" sz="1200"/>
              <a:t>Shapes</a:t>
            </a:r>
            <a:r>
              <a:rPr lang="en-US" sz="1200"/>
              <a:t> select </a:t>
            </a:r>
            <a:r>
              <a:rPr b="1" lang="en-US" sz="1200"/>
              <a:t>Oval </a:t>
            </a:r>
            <a:r>
              <a:rPr b="0" lang="en-US" sz="1200"/>
              <a:t>(first row, first option from the left)</a:t>
            </a:r>
            <a:r>
              <a:rPr lang="en-US" sz="1200"/>
              <a:t>. </a:t>
            </a:r>
            <a:endParaRPr sz="1200"/>
          </a:p>
          <a:p>
            <a:pPr indent="-228600" lvl="0" marL="228600" rtl="0" algn="l">
              <a:lnSpc>
                <a:spcPct val="100000"/>
              </a:lnSpc>
              <a:spcBef>
                <a:spcPts val="0"/>
              </a:spcBef>
              <a:spcAft>
                <a:spcPts val="0"/>
              </a:spcAft>
              <a:buClr>
                <a:schemeClr val="dk1"/>
              </a:buClr>
              <a:buSzPts val="1200"/>
              <a:buFont typeface="Calibri"/>
              <a:buAutoNum type="arabicPeriod" startAt="11"/>
            </a:pPr>
            <a:r>
              <a:rPr lang="en-US" sz="1200"/>
              <a:t>On the slide, drag one of the top right sizing handles to the left to make the ovals into a circle and to make them smaller.</a:t>
            </a:r>
            <a:endParaRPr sz="1200"/>
          </a:p>
          <a:p>
            <a:pPr indent="-228600" lvl="0" marL="228600" rtl="0" algn="l">
              <a:lnSpc>
                <a:spcPct val="100000"/>
              </a:lnSpc>
              <a:spcBef>
                <a:spcPts val="0"/>
              </a:spcBef>
              <a:spcAft>
                <a:spcPts val="0"/>
              </a:spcAft>
              <a:buClr>
                <a:schemeClr val="dk1"/>
              </a:buClr>
              <a:buSzPts val="1200"/>
              <a:buFont typeface="Calibri"/>
              <a:buAutoNum type="arabicPeriod" startAt="11"/>
            </a:pPr>
            <a:r>
              <a:rPr lang="en-US" sz="1200"/>
              <a:t>Also with the four circles selected, position the circles so that they cover the bullet on the rectangles, and then on the </a:t>
            </a:r>
            <a:r>
              <a:rPr b="1" lang="en-US" sz="1200"/>
              <a:t>Home</a:t>
            </a:r>
            <a:r>
              <a:rPr lang="en-US" sz="1200"/>
              <a:t> tab, in the </a:t>
            </a:r>
            <a:r>
              <a:rPr b="1" lang="en-US" sz="1200"/>
              <a:t>Font</a:t>
            </a:r>
            <a:r>
              <a:rPr lang="en-US" sz="1200"/>
              <a:t> group, in the </a:t>
            </a:r>
            <a:r>
              <a:rPr b="1" lang="en-US" sz="1200"/>
              <a:t>Font</a:t>
            </a:r>
            <a:r>
              <a:rPr lang="en-US" sz="1200"/>
              <a:t> </a:t>
            </a:r>
            <a:r>
              <a:rPr b="1" lang="en-US" sz="1200"/>
              <a:t>Color</a:t>
            </a:r>
            <a:r>
              <a:rPr lang="en-US" sz="1200"/>
              <a:t> list, under </a:t>
            </a:r>
            <a:r>
              <a:rPr b="1" lang="en-US" sz="1200"/>
              <a:t>Theme</a:t>
            </a:r>
            <a:r>
              <a:rPr lang="en-US" sz="1200"/>
              <a:t> </a:t>
            </a:r>
            <a:r>
              <a:rPr b="1" lang="en-US" sz="1200"/>
              <a:t>Colors</a:t>
            </a:r>
            <a:r>
              <a:rPr lang="en-US" sz="1200"/>
              <a:t> select </a:t>
            </a:r>
            <a:r>
              <a:rPr b="1" lang="en-US" sz="1200"/>
              <a:t>White, Background 1, Darker 50% </a:t>
            </a:r>
            <a:r>
              <a:rPr lang="en-US" sz="1200"/>
              <a:t>(sixth row, first option from the left). </a:t>
            </a:r>
            <a:endParaRPr sz="1200"/>
          </a:p>
          <a:p>
            <a:pPr indent="-228600" lvl="0" marL="228600" rtl="0" algn="l">
              <a:lnSpc>
                <a:spcPct val="100000"/>
              </a:lnSpc>
              <a:spcBef>
                <a:spcPts val="0"/>
              </a:spcBef>
              <a:spcAft>
                <a:spcPts val="0"/>
              </a:spcAft>
              <a:buClr>
                <a:schemeClr val="dk1"/>
              </a:buClr>
              <a:buSzPts val="1200"/>
              <a:buFont typeface="Calibri"/>
              <a:buAutoNum type="arabicPeriod" startAt="11"/>
            </a:pPr>
            <a:r>
              <a:rPr lang="en-US" sz="1200"/>
              <a:t>Also on the </a:t>
            </a:r>
            <a:r>
              <a:rPr b="1" lang="en-US" sz="1200"/>
              <a:t>Home</a:t>
            </a:r>
            <a:r>
              <a:rPr lang="en-US" sz="1200"/>
              <a:t> tab, in the bottom right corner of the </a:t>
            </a:r>
            <a:r>
              <a:rPr b="1" lang="en-US" sz="1200"/>
              <a:t>Drawing</a:t>
            </a:r>
            <a:r>
              <a:rPr lang="en-US" sz="1200"/>
              <a:t> group, click the </a:t>
            </a:r>
            <a:r>
              <a:rPr b="1" lang="en-US" sz="1200"/>
              <a:t>Format</a:t>
            </a:r>
            <a:r>
              <a:rPr lang="en-US" sz="1200"/>
              <a:t> </a:t>
            </a:r>
            <a:r>
              <a:rPr b="1" lang="en-US" sz="1200"/>
              <a:t>Shape</a:t>
            </a:r>
            <a:r>
              <a:rPr lang="en-US" sz="1200"/>
              <a:t> dialog box launcher. In the </a:t>
            </a:r>
            <a:r>
              <a:rPr b="1" lang="en-US" sz="1200"/>
              <a:t>Format</a:t>
            </a:r>
            <a:r>
              <a:rPr lang="en-US" sz="1200"/>
              <a:t> </a:t>
            </a:r>
            <a:r>
              <a:rPr b="1" lang="en-US" sz="1200"/>
              <a:t>Shape</a:t>
            </a:r>
            <a:r>
              <a:rPr lang="en-US" sz="1200"/>
              <a:t> dialog box, click </a:t>
            </a:r>
            <a:r>
              <a:rPr b="1" lang="en-US" sz="1200"/>
              <a:t>Fill</a:t>
            </a:r>
            <a:r>
              <a:rPr lang="en-US" sz="1200"/>
              <a:t> in the left pane, in the </a:t>
            </a:r>
            <a:r>
              <a:rPr b="1" lang="en-US" sz="1200"/>
              <a:t>Fill</a:t>
            </a:r>
            <a:r>
              <a:rPr lang="en-US" sz="1200"/>
              <a:t> pane, click </a:t>
            </a:r>
            <a:r>
              <a:rPr b="1" lang="en-US" sz="1200"/>
              <a:t>Gradient fill</a:t>
            </a:r>
            <a:r>
              <a:rPr lang="en-US" sz="1200"/>
              <a:t>, and then do the following:</a:t>
            </a:r>
            <a:endParaRPr/>
          </a:p>
          <a:p>
            <a:pPr indent="-228600" lvl="1" marL="685800" rtl="0" algn="l">
              <a:lnSpc>
                <a:spcPct val="100000"/>
              </a:lnSpc>
              <a:spcBef>
                <a:spcPts val="0"/>
              </a:spcBef>
              <a:spcAft>
                <a:spcPts val="0"/>
              </a:spcAft>
              <a:buClr>
                <a:schemeClr val="dk1"/>
              </a:buClr>
              <a:buSzPts val="1200"/>
              <a:buFont typeface="Arial"/>
              <a:buChar char="•"/>
            </a:pPr>
            <a:r>
              <a:rPr lang="en-US" sz="1200"/>
              <a:t>In the </a:t>
            </a:r>
            <a:r>
              <a:rPr b="1" lang="en-US" sz="1200"/>
              <a:t>Type</a:t>
            </a:r>
            <a:r>
              <a:rPr lang="en-US" sz="1200"/>
              <a:t> list, select </a:t>
            </a:r>
            <a:r>
              <a:rPr b="1" lang="en-US" sz="1200"/>
              <a:t>Radial</a:t>
            </a:r>
            <a:r>
              <a:rPr lang="en-US" sz="1200"/>
              <a:t>.</a:t>
            </a:r>
            <a:endParaRPr/>
          </a:p>
          <a:p>
            <a:pPr indent="-228600" lvl="1" marL="685800" rtl="0" algn="l">
              <a:lnSpc>
                <a:spcPct val="100000"/>
              </a:lnSpc>
              <a:spcBef>
                <a:spcPts val="0"/>
              </a:spcBef>
              <a:spcAft>
                <a:spcPts val="0"/>
              </a:spcAft>
              <a:buClr>
                <a:schemeClr val="dk1"/>
              </a:buClr>
              <a:buSzPts val="1200"/>
              <a:buFont typeface="Arial"/>
              <a:buChar char="•"/>
            </a:pPr>
            <a:r>
              <a:rPr lang="en-US" sz="1200"/>
              <a:t>In the </a:t>
            </a:r>
            <a:r>
              <a:rPr b="1" lang="en-US" sz="1200"/>
              <a:t>Direction</a:t>
            </a:r>
            <a:r>
              <a:rPr lang="en-US" sz="1200"/>
              <a:t> list, select </a:t>
            </a:r>
            <a:r>
              <a:rPr b="1" lang="en-US" sz="1200"/>
              <a:t>From</a:t>
            </a:r>
            <a:r>
              <a:rPr lang="en-US" sz="1200"/>
              <a:t> </a:t>
            </a:r>
            <a:r>
              <a:rPr b="1" lang="en-US" sz="1200"/>
              <a:t>Center</a:t>
            </a:r>
            <a:r>
              <a:rPr lang="en-US" sz="1200"/>
              <a:t> (third option from the left).</a:t>
            </a:r>
            <a:endParaRPr/>
          </a:p>
          <a:p>
            <a:pPr indent="-228600" lvl="1" marL="6858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Under </a:t>
            </a:r>
            <a:r>
              <a:rPr b="1" lang="en-US" sz="1200">
                <a:solidFill>
                  <a:schemeClr val="dk1"/>
                </a:solidFill>
                <a:latin typeface="Calibri"/>
                <a:ea typeface="Calibri"/>
                <a:cs typeface="Calibri"/>
                <a:sym typeface="Calibri"/>
              </a:rPr>
              <a:t>Gradient stops</a:t>
            </a:r>
            <a:r>
              <a:rPr lang="en-US" sz="1200">
                <a:solidFill>
                  <a:schemeClr val="dk1"/>
                </a:solidFill>
                <a:latin typeface="Calibri"/>
                <a:ea typeface="Calibri"/>
                <a:cs typeface="Calibri"/>
                <a:sym typeface="Calibri"/>
              </a:rPr>
              <a:t>, click </a:t>
            </a:r>
            <a:r>
              <a:rPr b="1" lang="en-US" sz="1200">
                <a:solidFill>
                  <a:schemeClr val="dk1"/>
                </a:solidFill>
                <a:latin typeface="Calibri"/>
                <a:ea typeface="Calibri"/>
                <a:cs typeface="Calibri"/>
                <a:sym typeface="Calibri"/>
              </a:rPr>
              <a:t>Add gradient stop</a:t>
            </a:r>
            <a:r>
              <a:rPr b="0" lang="en-US" sz="1200">
                <a:solidFill>
                  <a:schemeClr val="dk1"/>
                </a:solidFill>
                <a:latin typeface="Calibri"/>
                <a:ea typeface="Calibri"/>
                <a:cs typeface="Calibri"/>
                <a:sym typeface="Calibri"/>
              </a:rPr>
              <a:t> or </a:t>
            </a:r>
            <a:r>
              <a:rPr b="1" lang="en-US" sz="1200">
                <a:solidFill>
                  <a:schemeClr val="dk1"/>
                </a:solidFill>
                <a:latin typeface="Calibri"/>
                <a:ea typeface="Calibri"/>
                <a:cs typeface="Calibri"/>
                <a:sym typeface="Calibri"/>
              </a:rPr>
              <a:t>Remove gradient stop</a:t>
            </a:r>
            <a:r>
              <a:rPr lang="en-US" sz="1200">
                <a:solidFill>
                  <a:schemeClr val="dk1"/>
                </a:solidFill>
                <a:latin typeface="Calibri"/>
                <a:ea typeface="Calibri"/>
                <a:cs typeface="Calibri"/>
                <a:sym typeface="Calibri"/>
              </a:rPr>
              <a:t> until two stops appear in the slider</a:t>
            </a:r>
            <a:endParaRPr sz="1200">
              <a:solidFill>
                <a:schemeClr val="dk1"/>
              </a:solidFill>
              <a:latin typeface="Calibri"/>
              <a:ea typeface="Calibri"/>
              <a:cs typeface="Calibri"/>
              <a:sym typeface="Calibri"/>
            </a:endParaRPr>
          </a:p>
          <a:p>
            <a:pPr indent="-228600" lvl="0" marL="228600" rtl="0" algn="l">
              <a:lnSpc>
                <a:spcPct val="100000"/>
              </a:lnSpc>
              <a:spcBef>
                <a:spcPts val="0"/>
              </a:spcBef>
              <a:spcAft>
                <a:spcPts val="0"/>
              </a:spcAft>
              <a:buClr>
                <a:schemeClr val="dk1"/>
              </a:buClr>
              <a:buSzPts val="1200"/>
              <a:buFont typeface="Calibri"/>
              <a:buAutoNum type="arabicPeriod" startAt="14"/>
            </a:pPr>
            <a:r>
              <a:rPr lang="en-US" sz="1200">
                <a:solidFill>
                  <a:schemeClr val="dk1"/>
                </a:solidFill>
                <a:latin typeface="Calibri"/>
                <a:ea typeface="Calibri"/>
                <a:cs typeface="Calibri"/>
                <a:sym typeface="Calibri"/>
              </a:rPr>
              <a:t>Also under </a:t>
            </a:r>
            <a:r>
              <a:rPr b="1" lang="en-US" sz="1200">
                <a:solidFill>
                  <a:schemeClr val="dk1"/>
                </a:solidFill>
                <a:latin typeface="Calibri"/>
                <a:ea typeface="Calibri"/>
                <a:cs typeface="Calibri"/>
                <a:sym typeface="Calibri"/>
              </a:rPr>
              <a:t>Gradient stops</a:t>
            </a:r>
            <a:r>
              <a:rPr lang="en-US" sz="1200">
                <a:solidFill>
                  <a:schemeClr val="dk1"/>
                </a:solidFill>
                <a:latin typeface="Calibri"/>
                <a:ea typeface="Calibri"/>
                <a:cs typeface="Calibri"/>
                <a:sym typeface="Calibri"/>
              </a:rPr>
              <a:t>, customize the gradient stops that you added as follows:</a:t>
            </a:r>
            <a:endParaRPr/>
          </a:p>
          <a:p>
            <a:pPr indent="-228600" lvl="1" marL="6858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Select </a:t>
            </a:r>
            <a:r>
              <a:rPr b="0" lang="en-US" sz="1200">
                <a:solidFill>
                  <a:schemeClr val="dk1"/>
                </a:solidFill>
                <a:latin typeface="Calibri"/>
                <a:ea typeface="Calibri"/>
                <a:cs typeface="Calibri"/>
                <a:sym typeface="Calibri"/>
              </a:rPr>
              <a:t>the first stop in the slider</a:t>
            </a:r>
            <a:r>
              <a:rPr lang="en-US" sz="1200">
                <a:solidFill>
                  <a:schemeClr val="dk1"/>
                </a:solidFill>
                <a:latin typeface="Calibri"/>
                <a:ea typeface="Calibri"/>
                <a:cs typeface="Calibri"/>
                <a:sym typeface="Calibri"/>
              </a:rPr>
              <a:t>, and then do the following:</a:t>
            </a:r>
            <a:endParaRPr/>
          </a:p>
          <a:p>
            <a:pPr indent="-228600" lvl="2" marL="11430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In the </a:t>
            </a:r>
            <a:r>
              <a:rPr b="1" lang="en-US" sz="1200">
                <a:solidFill>
                  <a:schemeClr val="dk1"/>
                </a:solidFill>
                <a:latin typeface="Calibri"/>
                <a:ea typeface="Calibri"/>
                <a:cs typeface="Calibri"/>
                <a:sym typeface="Calibri"/>
              </a:rPr>
              <a:t>Position </a:t>
            </a:r>
            <a:r>
              <a:rPr lang="en-US" sz="1200">
                <a:solidFill>
                  <a:schemeClr val="dk1"/>
                </a:solidFill>
                <a:latin typeface="Calibri"/>
                <a:ea typeface="Calibri"/>
                <a:cs typeface="Calibri"/>
                <a:sym typeface="Calibri"/>
              </a:rPr>
              <a:t>box, enter </a:t>
            </a:r>
            <a:r>
              <a:rPr b="1" lang="en-US" sz="1200">
                <a:solidFill>
                  <a:schemeClr val="dk1"/>
                </a:solidFill>
                <a:latin typeface="Calibri"/>
                <a:ea typeface="Calibri"/>
                <a:cs typeface="Calibri"/>
                <a:sym typeface="Calibri"/>
              </a:rPr>
              <a:t>0%</a:t>
            </a:r>
            <a:r>
              <a:rPr b="0" lang="en-US" sz="1200">
                <a:solidFill>
                  <a:schemeClr val="dk1"/>
                </a:solidFill>
                <a:latin typeface="Calibri"/>
                <a:ea typeface="Calibri"/>
                <a:cs typeface="Calibri"/>
                <a:sym typeface="Calibri"/>
              </a:rPr>
              <a:t>.</a:t>
            </a:r>
            <a:endParaRPr/>
          </a:p>
          <a:p>
            <a:pPr indent="-228600" lvl="2" marL="11430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Click the button next to </a:t>
            </a:r>
            <a:r>
              <a:rPr b="1" lang="en-US" sz="1200">
                <a:solidFill>
                  <a:schemeClr val="dk1"/>
                </a:solidFill>
                <a:latin typeface="Calibri"/>
                <a:ea typeface="Calibri"/>
                <a:cs typeface="Calibri"/>
                <a:sym typeface="Calibri"/>
              </a:rPr>
              <a:t>Color</a:t>
            </a:r>
            <a:r>
              <a:rPr lang="en-US" sz="1200">
                <a:solidFill>
                  <a:schemeClr val="dk1"/>
                </a:solidFill>
                <a:latin typeface="Calibri"/>
                <a:ea typeface="Calibri"/>
                <a:cs typeface="Calibri"/>
                <a:sym typeface="Calibri"/>
              </a:rPr>
              <a:t>, and then under </a:t>
            </a:r>
            <a:r>
              <a:rPr b="1" lang="en-US" sz="1200">
                <a:solidFill>
                  <a:schemeClr val="dk1"/>
                </a:solidFill>
                <a:latin typeface="Calibri"/>
                <a:ea typeface="Calibri"/>
                <a:cs typeface="Calibri"/>
                <a:sym typeface="Calibri"/>
              </a:rPr>
              <a:t>Theme</a:t>
            </a:r>
            <a:r>
              <a:rPr lang="en-US" sz="1200">
                <a:solidFill>
                  <a:schemeClr val="dk1"/>
                </a:solidFill>
                <a:latin typeface="Calibri"/>
                <a:ea typeface="Calibri"/>
                <a:cs typeface="Calibri"/>
                <a:sym typeface="Calibri"/>
              </a:rPr>
              <a:t> </a:t>
            </a:r>
            <a:r>
              <a:rPr b="1" lang="en-US" sz="1200">
                <a:solidFill>
                  <a:schemeClr val="dk1"/>
                </a:solidFill>
                <a:latin typeface="Calibri"/>
                <a:ea typeface="Calibri"/>
                <a:cs typeface="Calibri"/>
                <a:sym typeface="Calibri"/>
              </a:rPr>
              <a:t>Colors</a:t>
            </a:r>
            <a:r>
              <a:rPr lang="en-US" sz="1200">
                <a:solidFill>
                  <a:schemeClr val="dk1"/>
                </a:solidFill>
                <a:latin typeface="Calibri"/>
                <a:ea typeface="Calibri"/>
                <a:cs typeface="Calibri"/>
                <a:sym typeface="Calibri"/>
              </a:rPr>
              <a:t> select </a:t>
            </a:r>
            <a:r>
              <a:rPr b="1" lang="en-US" sz="1200">
                <a:solidFill>
                  <a:schemeClr val="dk1"/>
                </a:solidFill>
                <a:latin typeface="Calibri"/>
                <a:ea typeface="Calibri"/>
                <a:cs typeface="Calibri"/>
                <a:sym typeface="Calibri"/>
              </a:rPr>
              <a:t>White, Background 1 </a:t>
            </a:r>
            <a:r>
              <a:rPr b="0" lang="en-US" sz="1200">
                <a:solidFill>
                  <a:schemeClr val="accent6"/>
                </a:solidFill>
                <a:latin typeface="Calibri"/>
                <a:ea typeface="Calibri"/>
                <a:cs typeface="Calibri"/>
                <a:sym typeface="Calibri"/>
              </a:rPr>
              <a:t>(first row, first option from the left). </a:t>
            </a:r>
            <a:endParaRPr b="1" sz="1200">
              <a:solidFill>
                <a:schemeClr val="dk1"/>
              </a:solidFill>
              <a:latin typeface="Calibri"/>
              <a:ea typeface="Calibri"/>
              <a:cs typeface="Calibri"/>
              <a:sym typeface="Calibri"/>
            </a:endParaRPr>
          </a:p>
          <a:p>
            <a:pPr indent="-228600" lvl="1" marL="6858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Select </a:t>
            </a:r>
            <a:r>
              <a:rPr b="0" lang="en-US" sz="1200">
                <a:solidFill>
                  <a:schemeClr val="dk1"/>
                </a:solidFill>
                <a:latin typeface="Calibri"/>
                <a:ea typeface="Calibri"/>
                <a:cs typeface="Calibri"/>
                <a:sym typeface="Calibri"/>
              </a:rPr>
              <a:t>the last stop in the slider</a:t>
            </a:r>
            <a:r>
              <a:rPr lang="en-US" sz="1200">
                <a:solidFill>
                  <a:schemeClr val="dk1"/>
                </a:solidFill>
                <a:latin typeface="Calibri"/>
                <a:ea typeface="Calibri"/>
                <a:cs typeface="Calibri"/>
                <a:sym typeface="Calibri"/>
              </a:rPr>
              <a:t>, and then do the following: </a:t>
            </a:r>
            <a:endParaRPr/>
          </a:p>
          <a:p>
            <a:pPr indent="-228600" lvl="2" marL="11430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In the </a:t>
            </a:r>
            <a:r>
              <a:rPr b="1" lang="en-US" sz="1200">
                <a:solidFill>
                  <a:schemeClr val="dk1"/>
                </a:solidFill>
                <a:latin typeface="Calibri"/>
                <a:ea typeface="Calibri"/>
                <a:cs typeface="Calibri"/>
                <a:sym typeface="Calibri"/>
              </a:rPr>
              <a:t>Position </a:t>
            </a:r>
            <a:r>
              <a:rPr lang="en-US" sz="1200">
                <a:solidFill>
                  <a:schemeClr val="dk1"/>
                </a:solidFill>
                <a:latin typeface="Calibri"/>
                <a:ea typeface="Calibri"/>
                <a:cs typeface="Calibri"/>
                <a:sym typeface="Calibri"/>
              </a:rPr>
              <a:t>box, enter </a:t>
            </a:r>
            <a:r>
              <a:rPr b="1" lang="en-US" sz="1200">
                <a:solidFill>
                  <a:schemeClr val="dk1"/>
                </a:solidFill>
                <a:latin typeface="Calibri"/>
                <a:ea typeface="Calibri"/>
                <a:cs typeface="Calibri"/>
                <a:sym typeface="Calibri"/>
              </a:rPr>
              <a:t>100%</a:t>
            </a:r>
            <a:r>
              <a:rPr lang="en-US" sz="1200">
                <a:solidFill>
                  <a:schemeClr val="dk1"/>
                </a:solidFill>
                <a:latin typeface="Calibri"/>
                <a:ea typeface="Calibri"/>
                <a:cs typeface="Calibri"/>
                <a:sym typeface="Calibri"/>
              </a:rPr>
              <a:t>.</a:t>
            </a:r>
            <a:endParaRPr/>
          </a:p>
          <a:p>
            <a:pPr indent="-228600" lvl="2" marL="1143000" marR="0" rtl="0" algn="l">
              <a:lnSpc>
                <a:spcPct val="100000"/>
              </a:lnSpc>
              <a:spcBef>
                <a:spcPts val="0"/>
              </a:spcBef>
              <a:spcAft>
                <a:spcPts val="0"/>
              </a:spcAft>
              <a:buClr>
                <a:schemeClr val="dk1"/>
              </a:buClr>
              <a:buSzPts val="1200"/>
              <a:buFont typeface="Arial"/>
              <a:buChar char="•"/>
            </a:pPr>
            <a:r>
              <a:rPr lang="en-US" sz="1200"/>
              <a:t>Click the button next to </a:t>
            </a:r>
            <a:r>
              <a:rPr b="1" lang="en-US" sz="1200"/>
              <a:t>Color</a:t>
            </a:r>
            <a:r>
              <a:rPr lang="en-US" sz="1200"/>
              <a:t>, </a:t>
            </a:r>
            <a:r>
              <a:rPr lang="en-US" sz="1200">
                <a:solidFill>
                  <a:schemeClr val="dk1"/>
                </a:solidFill>
                <a:latin typeface="Calibri"/>
                <a:ea typeface="Calibri"/>
                <a:cs typeface="Calibri"/>
                <a:sym typeface="Calibri"/>
              </a:rPr>
              <a:t>and then under </a:t>
            </a:r>
            <a:r>
              <a:rPr b="1" lang="en-US" sz="1200">
                <a:solidFill>
                  <a:schemeClr val="dk1"/>
                </a:solidFill>
                <a:latin typeface="Calibri"/>
                <a:ea typeface="Calibri"/>
                <a:cs typeface="Calibri"/>
                <a:sym typeface="Calibri"/>
              </a:rPr>
              <a:t>Theme</a:t>
            </a:r>
            <a:r>
              <a:rPr lang="en-US" sz="1200">
                <a:solidFill>
                  <a:schemeClr val="dk1"/>
                </a:solidFill>
                <a:latin typeface="Calibri"/>
                <a:ea typeface="Calibri"/>
                <a:cs typeface="Calibri"/>
                <a:sym typeface="Calibri"/>
              </a:rPr>
              <a:t> </a:t>
            </a:r>
            <a:r>
              <a:rPr b="1" lang="en-US" sz="1200">
                <a:solidFill>
                  <a:schemeClr val="dk1"/>
                </a:solidFill>
                <a:latin typeface="Calibri"/>
                <a:ea typeface="Calibri"/>
                <a:cs typeface="Calibri"/>
                <a:sym typeface="Calibri"/>
              </a:rPr>
              <a:t>Colors</a:t>
            </a:r>
            <a:r>
              <a:rPr lang="en-US" sz="1200">
                <a:solidFill>
                  <a:schemeClr val="dk1"/>
                </a:solidFill>
                <a:latin typeface="Calibri"/>
                <a:ea typeface="Calibri"/>
                <a:cs typeface="Calibri"/>
                <a:sym typeface="Calibri"/>
              </a:rPr>
              <a:t> select </a:t>
            </a:r>
            <a:r>
              <a:rPr b="1" lang="en-US" sz="1200">
                <a:solidFill>
                  <a:schemeClr val="dk1"/>
                </a:solidFill>
                <a:latin typeface="Calibri"/>
                <a:ea typeface="Calibri"/>
                <a:cs typeface="Calibri"/>
                <a:sym typeface="Calibri"/>
              </a:rPr>
              <a:t>White, Background 2, Darker 25% </a:t>
            </a:r>
            <a:r>
              <a:rPr b="0" lang="en-US" sz="1200">
                <a:solidFill>
                  <a:schemeClr val="accent6"/>
                </a:solidFill>
                <a:latin typeface="Calibri"/>
                <a:ea typeface="Calibri"/>
                <a:cs typeface="Calibri"/>
                <a:sym typeface="Calibri"/>
              </a:rPr>
              <a:t>(fourth row, first option from the left). </a:t>
            </a:r>
            <a:endParaRPr sz="1200"/>
          </a:p>
          <a:p>
            <a:pPr indent="-152400" lvl="0" marL="228600" rtl="0" algn="l">
              <a:lnSpc>
                <a:spcPct val="100000"/>
              </a:lnSpc>
              <a:spcBef>
                <a:spcPts val="0"/>
              </a:spcBef>
              <a:spcAft>
                <a:spcPts val="0"/>
              </a:spcAft>
              <a:buClr>
                <a:schemeClr val="dk1"/>
              </a:buClr>
              <a:buSzPts val="1200"/>
              <a:buFont typeface="Calibri"/>
              <a:buNone/>
            </a:pPr>
            <a:r>
              <a:t/>
            </a:r>
            <a:endParaRPr sz="1200"/>
          </a:p>
          <a:p>
            <a:pPr indent="-228600" lvl="0" marL="228600" rtl="0" algn="l">
              <a:lnSpc>
                <a:spcPct val="100000"/>
              </a:lnSpc>
              <a:spcBef>
                <a:spcPts val="0"/>
              </a:spcBef>
              <a:spcAft>
                <a:spcPts val="0"/>
              </a:spcAft>
              <a:buClr>
                <a:schemeClr val="dk1"/>
              </a:buClr>
              <a:buSzPts val="1200"/>
              <a:buFont typeface="Calibri"/>
              <a:buNone/>
            </a:pPr>
            <a:r>
              <a:t/>
            </a:r>
            <a:endParaRPr sz="1200"/>
          </a:p>
          <a:p>
            <a:pPr indent="-228600" lvl="0" marL="228600" rtl="0" algn="l">
              <a:lnSpc>
                <a:spcPct val="100000"/>
              </a:lnSpc>
              <a:spcBef>
                <a:spcPts val="0"/>
              </a:spcBef>
              <a:spcAft>
                <a:spcPts val="0"/>
              </a:spcAft>
              <a:buClr>
                <a:schemeClr val="dk1"/>
              </a:buClr>
              <a:buSzPts val="1200"/>
              <a:buFont typeface="Calibri"/>
              <a:buNone/>
            </a:pPr>
            <a:r>
              <a:rPr lang="en-US" sz="1200"/>
              <a:t>To reproduce the animation effects on this slide, do the following:</a:t>
            </a:r>
            <a:endParaRPr sz="1200"/>
          </a:p>
          <a:p>
            <a:pPr indent="-228600" lvl="0" marL="228600" rtl="0" algn="l">
              <a:lnSpc>
                <a:spcPct val="100000"/>
              </a:lnSpc>
              <a:spcBef>
                <a:spcPts val="0"/>
              </a:spcBef>
              <a:spcAft>
                <a:spcPts val="0"/>
              </a:spcAft>
              <a:buClr>
                <a:schemeClr val="dk1"/>
              </a:buClr>
              <a:buSzPts val="1200"/>
              <a:buFont typeface="Calibri"/>
              <a:buAutoNum type="arabicPeriod"/>
            </a:pPr>
            <a:r>
              <a:rPr lang="en-US" sz="1200"/>
              <a:t>On the slide, select the SmartArt graphic. On the </a:t>
            </a:r>
            <a:r>
              <a:rPr b="1" lang="en-US" sz="1200"/>
              <a:t>Animations</a:t>
            </a:r>
            <a:r>
              <a:rPr lang="en-US" sz="1200"/>
              <a:t> tab, in the </a:t>
            </a:r>
            <a:r>
              <a:rPr b="1" lang="en-US" sz="1200"/>
              <a:t>Advanced Animation </a:t>
            </a:r>
            <a:r>
              <a:rPr lang="en-US" sz="1200"/>
              <a:t>group, click </a:t>
            </a:r>
            <a:r>
              <a:rPr b="1" lang="en-US" sz="1200"/>
              <a:t>Add Animation</a:t>
            </a:r>
            <a:r>
              <a:rPr lang="en-US" sz="1200"/>
              <a:t>, and then under </a:t>
            </a:r>
            <a:r>
              <a:rPr b="1" lang="en-US" sz="1200"/>
              <a:t>Entrance</a:t>
            </a:r>
            <a:r>
              <a:rPr lang="en-US" sz="1200"/>
              <a:t> click </a:t>
            </a:r>
            <a:r>
              <a:rPr b="1" lang="en-US" sz="1200"/>
              <a:t>Fade</a:t>
            </a:r>
            <a:r>
              <a:rPr lang="en-US" sz="1200"/>
              <a:t>.</a:t>
            </a:r>
            <a:endParaRPr sz="1200"/>
          </a:p>
          <a:p>
            <a:pPr indent="-228600" lvl="0" marL="228600" rtl="0" algn="l">
              <a:lnSpc>
                <a:spcPct val="100000"/>
              </a:lnSpc>
              <a:spcBef>
                <a:spcPts val="0"/>
              </a:spcBef>
              <a:spcAft>
                <a:spcPts val="0"/>
              </a:spcAft>
              <a:buClr>
                <a:schemeClr val="dk1"/>
              </a:buClr>
              <a:buSzPts val="1200"/>
              <a:buFont typeface="Calibri"/>
              <a:buAutoNum type="arabicPeriod"/>
            </a:pPr>
            <a:r>
              <a:rPr lang="en-US" sz="1200"/>
              <a:t>Also on the </a:t>
            </a:r>
            <a:r>
              <a:rPr b="1" lang="en-US" sz="1200"/>
              <a:t>Animations</a:t>
            </a:r>
            <a:r>
              <a:rPr lang="en-US" sz="1200"/>
              <a:t> tab, in the </a:t>
            </a:r>
            <a:r>
              <a:rPr b="1" lang="en-US" sz="1200"/>
              <a:t>Advanced Animation</a:t>
            </a:r>
            <a:r>
              <a:rPr lang="en-US" sz="1200"/>
              <a:t> group, click </a:t>
            </a:r>
            <a:r>
              <a:rPr b="1" lang="en-US" sz="1200"/>
              <a:t>Add Animation</a:t>
            </a:r>
            <a:r>
              <a:rPr lang="en-US" sz="1200"/>
              <a:t>, and then under </a:t>
            </a:r>
            <a:r>
              <a:rPr b="1" lang="en-US" sz="1200"/>
              <a:t>Motion Paths </a:t>
            </a:r>
            <a:r>
              <a:rPr lang="en-US" sz="1200"/>
              <a:t>click </a:t>
            </a:r>
            <a:r>
              <a:rPr b="1" lang="en-US" sz="1200"/>
              <a:t>Lines</a:t>
            </a:r>
            <a:r>
              <a:rPr lang="en-US" sz="1200"/>
              <a: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sz="1200"/>
              <a:t>Also on the </a:t>
            </a:r>
            <a:r>
              <a:rPr b="1" lang="en-US" sz="1200"/>
              <a:t>Animations</a:t>
            </a:r>
            <a:r>
              <a:rPr lang="en-US" sz="1200"/>
              <a:t> tab, in the </a:t>
            </a:r>
            <a:r>
              <a:rPr b="1" lang="en-US" sz="1200"/>
              <a:t>Animation</a:t>
            </a:r>
            <a:r>
              <a:rPr lang="en-US" sz="1200"/>
              <a:t> group, click </a:t>
            </a:r>
            <a:r>
              <a:rPr b="1" lang="en-US" sz="1200"/>
              <a:t>Effect Options</a:t>
            </a:r>
            <a:r>
              <a:rPr lang="en-US" sz="1200"/>
              <a:t>, and then click </a:t>
            </a:r>
            <a:r>
              <a:rPr b="1" lang="en-US" sz="1200"/>
              <a:t>Right</a:t>
            </a:r>
            <a:r>
              <a:rPr lang="en-US" sz="1200"/>
              <a:t>.</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sz="1200"/>
              <a:t>On the slide, right-click the motion path and select </a:t>
            </a:r>
            <a:r>
              <a:rPr b="1" lang="en-US" sz="1200"/>
              <a:t>Reverse</a:t>
            </a:r>
            <a:r>
              <a:rPr lang="en-US" sz="1200"/>
              <a:t> </a:t>
            </a:r>
            <a:r>
              <a:rPr b="1" lang="en-US" sz="1200"/>
              <a:t>Path</a:t>
            </a:r>
            <a:r>
              <a:rPr lang="en-US" sz="1200"/>
              <a:t> </a:t>
            </a:r>
            <a:r>
              <a:rPr b="1" lang="en-US" sz="1200"/>
              <a:t>Direction</a:t>
            </a:r>
            <a:r>
              <a:rPr lang="en-US" sz="1200"/>
              <a:t>.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sz="1200"/>
              <a:t>On the </a:t>
            </a:r>
            <a:r>
              <a:rPr b="1" lang="en-US" sz="1200"/>
              <a:t>Animations</a:t>
            </a:r>
            <a:r>
              <a:rPr lang="en-US" sz="1200"/>
              <a:t> tab, in the </a:t>
            </a:r>
            <a:r>
              <a:rPr b="1" lang="en-US" sz="1200"/>
              <a:t>Advanced Animation </a:t>
            </a:r>
            <a:r>
              <a:rPr lang="en-US" sz="1200"/>
              <a:t>group, click </a:t>
            </a:r>
            <a:r>
              <a:rPr b="1" lang="en-US" sz="1200"/>
              <a:t>Animation Pane</a:t>
            </a:r>
            <a:r>
              <a:rPr lang="en-US" sz="1200"/>
              <a:t>. Press and hold CTRL, and select the two effects in the </a:t>
            </a:r>
            <a:r>
              <a:rPr b="1" lang="en-US" sz="1200"/>
              <a:t>Animation Pane</a:t>
            </a:r>
            <a:r>
              <a:rPr lang="en-US" sz="1200"/>
              <a:t>. Click the arrow to the right of the selected effects and select </a:t>
            </a:r>
            <a:r>
              <a:rPr b="1" lang="en-US" sz="1200"/>
              <a:t>Effect</a:t>
            </a:r>
            <a:r>
              <a:rPr lang="en-US" sz="1200"/>
              <a:t> </a:t>
            </a:r>
            <a:r>
              <a:rPr b="1" lang="en-US" sz="1200"/>
              <a:t>Options</a:t>
            </a:r>
            <a:r>
              <a:rPr lang="en-US" sz="1200"/>
              <a:t>. In the </a:t>
            </a:r>
            <a:r>
              <a:rPr b="1" lang="en-US" sz="1200"/>
              <a:t>Effects</a:t>
            </a:r>
            <a:r>
              <a:rPr lang="en-US" sz="1200"/>
              <a:t> </a:t>
            </a:r>
            <a:r>
              <a:rPr b="1" lang="en-US" sz="1200"/>
              <a:t>Options</a:t>
            </a:r>
            <a:r>
              <a:rPr lang="en-US" sz="1200"/>
              <a:t> dialog box, do the following:</a:t>
            </a:r>
            <a:endParaRPr/>
          </a:p>
          <a:p>
            <a:pPr indent="-228600" lvl="2" marL="1143000" rtl="0" algn="l">
              <a:lnSpc>
                <a:spcPct val="100000"/>
              </a:lnSpc>
              <a:spcBef>
                <a:spcPts val="0"/>
              </a:spcBef>
              <a:spcAft>
                <a:spcPts val="0"/>
              </a:spcAft>
              <a:buClr>
                <a:schemeClr val="dk1"/>
              </a:buClr>
              <a:buSzPts val="1200"/>
              <a:buFont typeface="Arial"/>
              <a:buChar char="•"/>
            </a:pPr>
            <a:r>
              <a:rPr lang="en-US" sz="1200"/>
              <a:t>On the </a:t>
            </a:r>
            <a:r>
              <a:rPr b="1" lang="en-US" sz="1200"/>
              <a:t>Timing</a:t>
            </a:r>
            <a:r>
              <a:rPr lang="en-US" sz="1200"/>
              <a:t> tab, in the </a:t>
            </a:r>
            <a:r>
              <a:rPr b="1" lang="en-US" sz="1200"/>
              <a:t>Duration </a:t>
            </a:r>
            <a:r>
              <a:rPr b="0" lang="en-US" sz="1200"/>
              <a:t>box</a:t>
            </a:r>
            <a:r>
              <a:rPr lang="en-US" sz="1200"/>
              <a:t> enter </a:t>
            </a:r>
            <a:r>
              <a:rPr b="1" lang="en-US" sz="1200"/>
              <a:t>1.00</a:t>
            </a:r>
            <a:r>
              <a:rPr lang="en-US" sz="1200"/>
              <a:t>.</a:t>
            </a:r>
            <a:endParaRPr sz="1200"/>
          </a:p>
          <a:p>
            <a:pPr indent="-228600" lvl="2" marL="1143000" rtl="0" algn="l">
              <a:lnSpc>
                <a:spcPct val="100000"/>
              </a:lnSpc>
              <a:spcBef>
                <a:spcPts val="0"/>
              </a:spcBef>
              <a:spcAft>
                <a:spcPts val="0"/>
              </a:spcAft>
              <a:buClr>
                <a:schemeClr val="dk1"/>
              </a:buClr>
              <a:buSzPts val="1200"/>
              <a:buFont typeface="Arial"/>
              <a:buChar char="•"/>
            </a:pPr>
            <a:r>
              <a:rPr lang="en-US" sz="1200"/>
              <a:t>On the </a:t>
            </a:r>
            <a:r>
              <a:rPr b="1" lang="en-US" sz="1200"/>
              <a:t>SmartArt</a:t>
            </a:r>
            <a:r>
              <a:rPr lang="en-US" sz="1200"/>
              <a:t> </a:t>
            </a:r>
            <a:r>
              <a:rPr b="1" lang="en-US" sz="1200"/>
              <a:t>Animation</a:t>
            </a:r>
            <a:r>
              <a:rPr lang="en-US" sz="1200"/>
              <a:t> tab, in the </a:t>
            </a:r>
            <a:r>
              <a:rPr b="1" lang="en-US" sz="1200"/>
              <a:t>Group</a:t>
            </a:r>
            <a:r>
              <a:rPr lang="en-US" sz="1200"/>
              <a:t> graphic list select </a:t>
            </a:r>
            <a:r>
              <a:rPr b="1" lang="en-US" sz="1200"/>
              <a:t>One</a:t>
            </a:r>
            <a:r>
              <a:rPr lang="en-US" sz="1200"/>
              <a:t> </a:t>
            </a:r>
            <a:r>
              <a:rPr b="1" lang="en-US" sz="1200"/>
              <a:t>by</a:t>
            </a:r>
            <a:r>
              <a:rPr lang="en-US" sz="1200"/>
              <a:t> </a:t>
            </a:r>
            <a:r>
              <a:rPr b="1" lang="en-US" sz="1200"/>
              <a:t>one</a:t>
            </a:r>
            <a:r>
              <a:rPr b="0" lang="en-US" sz="1200"/>
              <a:t>.</a:t>
            </a:r>
            <a:endParaRPr/>
          </a:p>
          <a:p>
            <a:pPr indent="-228600" lvl="2" marL="1143000" rtl="0" algn="l">
              <a:lnSpc>
                <a:spcPct val="100000"/>
              </a:lnSpc>
              <a:spcBef>
                <a:spcPts val="0"/>
              </a:spcBef>
              <a:spcAft>
                <a:spcPts val="0"/>
              </a:spcAft>
              <a:buClr>
                <a:schemeClr val="dk1"/>
              </a:buClr>
              <a:buSzPts val="1200"/>
              <a:buFont typeface="Arial"/>
              <a:buChar char="•"/>
            </a:pPr>
            <a:r>
              <a:rPr b="0" lang="en-US" sz="1200"/>
              <a:t>Click </a:t>
            </a:r>
            <a:r>
              <a:rPr b="1" lang="en-US" sz="1200"/>
              <a:t>OK</a:t>
            </a:r>
            <a:r>
              <a:rPr lang="en-US" sz="1200"/>
              <a:t>. </a:t>
            </a:r>
            <a:endParaRPr sz="1200"/>
          </a:p>
          <a:p>
            <a:pPr indent="-228600" lvl="0" marL="228600" rtl="0" algn="l">
              <a:lnSpc>
                <a:spcPct val="100000"/>
              </a:lnSpc>
              <a:spcBef>
                <a:spcPts val="0"/>
              </a:spcBef>
              <a:spcAft>
                <a:spcPts val="0"/>
              </a:spcAft>
              <a:buClr>
                <a:schemeClr val="dk1"/>
              </a:buClr>
              <a:buSzPts val="1200"/>
              <a:buFont typeface="Calibri"/>
              <a:buAutoNum type="arabicPeriod"/>
            </a:pPr>
            <a:r>
              <a:rPr lang="en-US" sz="1200"/>
              <a:t>In the </a:t>
            </a:r>
            <a:r>
              <a:rPr b="1" lang="en-US" sz="1200"/>
              <a:t>Animation Pane</a:t>
            </a:r>
            <a:r>
              <a:rPr lang="en-US" sz="1200"/>
              <a:t>, click the double arrows under the two effects to show all the effects for all the shapes (16 effects).</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sz="1200"/>
              <a:t>Press and hold CTRL, and select all of the effects in the </a:t>
            </a:r>
            <a:r>
              <a:rPr b="1" lang="en-US" sz="1200"/>
              <a:t>Animation Pane</a:t>
            </a:r>
            <a:r>
              <a:rPr lang="en-US" sz="1200"/>
              <a:t>. On the </a:t>
            </a:r>
            <a:r>
              <a:rPr b="1" lang="en-US" sz="1200"/>
              <a:t>Animations</a:t>
            </a:r>
            <a:r>
              <a:rPr lang="en-US" sz="1200"/>
              <a:t> tab, in the </a:t>
            </a:r>
            <a:r>
              <a:rPr b="1" lang="en-US" sz="1200"/>
              <a:t>Timing</a:t>
            </a:r>
            <a:r>
              <a:rPr lang="en-US" sz="1200"/>
              <a:t> group, in the </a:t>
            </a:r>
            <a:r>
              <a:rPr b="1" lang="en-US" sz="1200"/>
              <a:t>Start</a:t>
            </a:r>
            <a:r>
              <a:rPr lang="en-US" sz="1200"/>
              <a:t> list, select </a:t>
            </a:r>
            <a:r>
              <a:rPr b="1" lang="en-US" sz="1200"/>
              <a:t>With</a:t>
            </a:r>
            <a:r>
              <a:rPr lang="en-US" sz="1200"/>
              <a:t> </a:t>
            </a:r>
            <a:r>
              <a:rPr b="1" lang="en-US" sz="1200"/>
              <a:t>Previous</a:t>
            </a:r>
            <a:r>
              <a:rPr lang="en-US" sz="1200"/>
              <a:t>.</a:t>
            </a:r>
            <a:endParaRPr sz="1200"/>
          </a:p>
          <a:p>
            <a:pPr indent="-228600" lvl="0" marL="228600" rtl="0" algn="l">
              <a:lnSpc>
                <a:spcPct val="100000"/>
              </a:lnSpc>
              <a:spcBef>
                <a:spcPts val="0"/>
              </a:spcBef>
              <a:spcAft>
                <a:spcPts val="0"/>
              </a:spcAft>
              <a:buClr>
                <a:schemeClr val="dk1"/>
              </a:buClr>
              <a:buSzPts val="1200"/>
              <a:buFont typeface="Calibri"/>
              <a:buAutoNum type="arabicPeriod"/>
            </a:pPr>
            <a:r>
              <a:rPr lang="en-US" sz="1200"/>
              <a:t>Press and hold CTRL, and select the first, third, fifth, and seventh effects (fade entrance effects). On the </a:t>
            </a:r>
            <a:r>
              <a:rPr b="1" lang="en-US" sz="1200"/>
              <a:t>Animations</a:t>
            </a:r>
            <a:r>
              <a:rPr lang="en-US" sz="1200"/>
              <a:t> tab, do the following:</a:t>
            </a:r>
            <a:endParaRPr/>
          </a:p>
          <a:p>
            <a:pPr indent="-228600" lvl="1" marL="685800" rtl="0" algn="l">
              <a:lnSpc>
                <a:spcPct val="100000"/>
              </a:lnSpc>
              <a:spcBef>
                <a:spcPts val="0"/>
              </a:spcBef>
              <a:spcAft>
                <a:spcPts val="0"/>
              </a:spcAft>
              <a:buClr>
                <a:schemeClr val="dk1"/>
              </a:buClr>
              <a:buSzPts val="1200"/>
              <a:buFont typeface="Arial"/>
              <a:buChar char="•"/>
            </a:pPr>
            <a:r>
              <a:rPr lang="en-US" sz="1200"/>
              <a:t>In the </a:t>
            </a:r>
            <a:r>
              <a:rPr b="1" lang="en-US" sz="1200"/>
              <a:t>Advanced</a:t>
            </a:r>
            <a:r>
              <a:rPr lang="en-US" sz="1200"/>
              <a:t> </a:t>
            </a:r>
            <a:r>
              <a:rPr b="1" lang="en-US" sz="1200"/>
              <a:t>Animation</a:t>
            </a:r>
            <a:r>
              <a:rPr lang="en-US" sz="1200"/>
              <a:t> group, click </a:t>
            </a:r>
            <a:r>
              <a:rPr b="1" lang="en-US" sz="1200"/>
              <a:t>Add Animation</a:t>
            </a:r>
            <a:r>
              <a:rPr lang="en-US" sz="1200"/>
              <a:t>, and then under </a:t>
            </a:r>
            <a:r>
              <a:rPr b="1" lang="en-US" sz="1200"/>
              <a:t>Entrance</a:t>
            </a:r>
            <a:r>
              <a:rPr lang="en-US" sz="1200"/>
              <a:t> click </a:t>
            </a:r>
            <a:r>
              <a:rPr b="1" lang="en-US" sz="1200"/>
              <a:t>Grow &amp; Turn</a:t>
            </a:r>
            <a:r>
              <a:rPr lang="en-US" sz="1200"/>
              <a:t>.</a:t>
            </a:r>
            <a:endParaRPr/>
          </a:p>
          <a:p>
            <a:pPr indent="-228600" lvl="1" marL="685800" rtl="0" algn="l">
              <a:lnSpc>
                <a:spcPct val="100000"/>
              </a:lnSpc>
              <a:spcBef>
                <a:spcPts val="0"/>
              </a:spcBef>
              <a:spcAft>
                <a:spcPts val="0"/>
              </a:spcAft>
              <a:buClr>
                <a:schemeClr val="dk1"/>
              </a:buClr>
              <a:buSzPts val="1200"/>
              <a:buFont typeface="Arial"/>
              <a:buChar char="•"/>
            </a:pPr>
            <a:r>
              <a:rPr lang="en-US" sz="1200"/>
              <a:t>In the </a:t>
            </a:r>
            <a:r>
              <a:rPr b="1" lang="en-US" sz="1200"/>
              <a:t>Timing</a:t>
            </a:r>
            <a:r>
              <a:rPr lang="en-US" sz="1200"/>
              <a:t> group, in the </a:t>
            </a:r>
            <a:r>
              <a:rPr b="1" lang="en-US" sz="1200"/>
              <a:t>Start</a:t>
            </a:r>
            <a:r>
              <a:rPr lang="en-US" sz="1200"/>
              <a:t> list, select </a:t>
            </a:r>
            <a:r>
              <a:rPr b="1" lang="en-US" sz="1200"/>
              <a:t>After Previous</a:t>
            </a:r>
            <a:r>
              <a:rPr lang="en-US" sz="1200"/>
              <a: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sz="1200"/>
              <a:t>Press and hold CTRL, and select the ninth, eleventh, thirteenth, and fifteenth effects (right motion paths) in the </a:t>
            </a:r>
            <a:r>
              <a:rPr b="1" lang="en-US" sz="1200"/>
              <a:t>Animation Pane</a:t>
            </a:r>
            <a:r>
              <a:rPr lang="en-US" sz="1200"/>
              <a:t>. Click the arrow next to the effect and then click </a:t>
            </a:r>
            <a:r>
              <a:rPr b="1" lang="en-US" sz="1200"/>
              <a:t>Remove</a:t>
            </a:r>
            <a:r>
              <a:rPr lang="en-US" sz="1200"/>
              <a: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sz="1200"/>
              <a:t>Select the ninth effect (right motion path) in the </a:t>
            </a:r>
            <a:r>
              <a:rPr b="1" lang="en-US" sz="1200"/>
              <a:t>Animation Pane</a:t>
            </a:r>
            <a:r>
              <a:rPr lang="en-US" sz="1200"/>
              <a:t> and drag it before the third effect in the list.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sz="1200"/>
              <a:t>Select the tenth effect (right motion path) in the </a:t>
            </a:r>
            <a:r>
              <a:rPr b="1" lang="en-US" sz="1200"/>
              <a:t>Animation Pane</a:t>
            </a:r>
            <a:r>
              <a:rPr lang="en-US" sz="1200"/>
              <a:t>  and drag it before the sixth effect in the list.</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sz="1200"/>
              <a:t>Select the eleventh effect (right motion path) in the </a:t>
            </a:r>
            <a:r>
              <a:rPr b="1" lang="en-US" sz="1200"/>
              <a:t>Animation Pane</a:t>
            </a:r>
            <a:r>
              <a:rPr lang="en-US" sz="1200"/>
              <a:t> and drag it before the ninth effect in the list.</a:t>
            </a:r>
            <a:endParaRPr/>
          </a:p>
          <a:p>
            <a:pPr indent="-228600" lvl="0" marL="228600" rtl="0" algn="l">
              <a:lnSpc>
                <a:spcPct val="100000"/>
              </a:lnSpc>
              <a:spcBef>
                <a:spcPts val="0"/>
              </a:spcBef>
              <a:spcAft>
                <a:spcPts val="0"/>
              </a:spcAft>
              <a:buClr>
                <a:schemeClr val="dk1"/>
              </a:buClr>
              <a:buSzPts val="1200"/>
              <a:buFont typeface="Calibri"/>
              <a:buNone/>
            </a:pPr>
            <a:r>
              <a:t/>
            </a:r>
            <a:endParaRPr sz="1200"/>
          </a:p>
          <a:p>
            <a:pPr indent="-228600" lvl="0" marL="228600" rtl="0" algn="l">
              <a:lnSpc>
                <a:spcPct val="100000"/>
              </a:lnSpc>
              <a:spcBef>
                <a:spcPts val="0"/>
              </a:spcBef>
              <a:spcAft>
                <a:spcPts val="0"/>
              </a:spcAft>
              <a:buClr>
                <a:schemeClr val="dk1"/>
              </a:buClr>
              <a:buSzPts val="1200"/>
              <a:buFont typeface="Calibri"/>
              <a:buNone/>
            </a:pPr>
            <a:r>
              <a:t/>
            </a:r>
            <a:endParaRPr sz="1200"/>
          </a:p>
          <a:p>
            <a:pPr indent="0" lvl="0" marL="0" rtl="0" algn="l">
              <a:lnSpc>
                <a:spcPct val="100000"/>
              </a:lnSpc>
              <a:spcBef>
                <a:spcPts val="0"/>
              </a:spcBef>
              <a:spcAft>
                <a:spcPts val="0"/>
              </a:spcAft>
              <a:buSzPts val="1400"/>
              <a:buNone/>
            </a:pPr>
            <a:r>
              <a:rPr lang="en-US" sz="1200">
                <a:latin typeface="Calibri"/>
                <a:ea typeface="Calibri"/>
                <a:cs typeface="Calibri"/>
                <a:sym typeface="Calibri"/>
              </a:rPr>
              <a:t>To reproduce the background effects on this slide, do the following:</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Right-click the slide background area, and then click </a:t>
            </a:r>
            <a:r>
              <a:rPr b="1" lang="en-US" sz="1200">
                <a:solidFill>
                  <a:schemeClr val="dk1"/>
                </a:solidFill>
                <a:latin typeface="Calibri"/>
                <a:ea typeface="Calibri"/>
                <a:cs typeface="Calibri"/>
                <a:sym typeface="Calibri"/>
              </a:rPr>
              <a:t>Format Background</a:t>
            </a:r>
            <a:r>
              <a:rPr lang="en-US" sz="1200">
                <a:solidFill>
                  <a:schemeClr val="dk1"/>
                </a:solidFill>
                <a:latin typeface="Calibri"/>
                <a:ea typeface="Calibri"/>
                <a:cs typeface="Calibri"/>
                <a:sym typeface="Calibri"/>
              </a:rPr>
              <a:t>. In the </a:t>
            </a:r>
            <a:r>
              <a:rPr b="1" lang="en-US" sz="1200">
                <a:solidFill>
                  <a:schemeClr val="dk1"/>
                </a:solidFill>
                <a:latin typeface="Calibri"/>
                <a:ea typeface="Calibri"/>
                <a:cs typeface="Calibri"/>
                <a:sym typeface="Calibri"/>
              </a:rPr>
              <a:t>Format Background </a:t>
            </a:r>
            <a:r>
              <a:rPr lang="en-US" sz="1200">
                <a:solidFill>
                  <a:schemeClr val="dk1"/>
                </a:solidFill>
                <a:latin typeface="Calibri"/>
                <a:ea typeface="Calibri"/>
                <a:cs typeface="Calibri"/>
                <a:sym typeface="Calibri"/>
              </a:rPr>
              <a:t>dialog box, click </a:t>
            </a:r>
            <a:r>
              <a:rPr b="1" lang="en-US" sz="1200">
                <a:solidFill>
                  <a:schemeClr val="dk1"/>
                </a:solidFill>
                <a:latin typeface="Calibri"/>
                <a:ea typeface="Calibri"/>
                <a:cs typeface="Calibri"/>
                <a:sym typeface="Calibri"/>
              </a:rPr>
              <a:t>Fill</a:t>
            </a:r>
            <a:r>
              <a:rPr lang="en-US" sz="1200">
                <a:solidFill>
                  <a:schemeClr val="dk1"/>
                </a:solidFill>
                <a:latin typeface="Calibri"/>
                <a:ea typeface="Calibri"/>
                <a:cs typeface="Calibri"/>
                <a:sym typeface="Calibri"/>
              </a:rPr>
              <a:t> in the left pane, select </a:t>
            </a:r>
            <a:r>
              <a:rPr b="1" lang="en-US" sz="1200">
                <a:solidFill>
                  <a:schemeClr val="dk1"/>
                </a:solidFill>
                <a:latin typeface="Calibri"/>
                <a:ea typeface="Calibri"/>
                <a:cs typeface="Calibri"/>
                <a:sym typeface="Calibri"/>
              </a:rPr>
              <a:t>Gradient fill</a:t>
            </a:r>
            <a:r>
              <a:rPr lang="en-US" sz="1200">
                <a:solidFill>
                  <a:schemeClr val="dk1"/>
                </a:solidFill>
                <a:latin typeface="Calibri"/>
                <a:ea typeface="Calibri"/>
                <a:cs typeface="Calibri"/>
                <a:sym typeface="Calibri"/>
              </a:rPr>
              <a:t> in the </a:t>
            </a:r>
            <a:r>
              <a:rPr b="1" lang="en-US" sz="1200">
                <a:solidFill>
                  <a:schemeClr val="dk1"/>
                </a:solidFill>
                <a:latin typeface="Calibri"/>
                <a:ea typeface="Calibri"/>
                <a:cs typeface="Calibri"/>
                <a:sym typeface="Calibri"/>
              </a:rPr>
              <a:t>Fill</a:t>
            </a:r>
            <a:r>
              <a:rPr lang="en-US" sz="1200">
                <a:solidFill>
                  <a:schemeClr val="dk1"/>
                </a:solidFill>
                <a:latin typeface="Calibri"/>
                <a:ea typeface="Calibri"/>
                <a:cs typeface="Calibri"/>
                <a:sym typeface="Calibri"/>
              </a:rPr>
              <a:t> pane, and then do the following:</a:t>
            </a:r>
            <a:endParaRPr/>
          </a:p>
          <a:p>
            <a:pPr indent="-228600" lvl="1" marL="6858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In the </a:t>
            </a:r>
            <a:r>
              <a:rPr b="1" lang="en-US" sz="1200">
                <a:solidFill>
                  <a:schemeClr val="dk1"/>
                </a:solidFill>
                <a:latin typeface="Calibri"/>
                <a:ea typeface="Calibri"/>
                <a:cs typeface="Calibri"/>
                <a:sym typeface="Calibri"/>
              </a:rPr>
              <a:t>Type</a:t>
            </a:r>
            <a:r>
              <a:rPr lang="en-US" sz="1200">
                <a:solidFill>
                  <a:schemeClr val="dk1"/>
                </a:solidFill>
                <a:latin typeface="Calibri"/>
                <a:ea typeface="Calibri"/>
                <a:cs typeface="Calibri"/>
                <a:sym typeface="Calibri"/>
              </a:rPr>
              <a:t> list, select </a:t>
            </a:r>
            <a:r>
              <a:rPr b="1" lang="en-US" sz="1200">
                <a:solidFill>
                  <a:schemeClr val="dk1"/>
                </a:solidFill>
                <a:latin typeface="Calibri"/>
                <a:ea typeface="Calibri"/>
                <a:cs typeface="Calibri"/>
                <a:sym typeface="Calibri"/>
              </a:rPr>
              <a:t>Radial</a:t>
            </a:r>
            <a:r>
              <a:rPr lang="en-US" sz="1200">
                <a:solidFill>
                  <a:schemeClr val="dk1"/>
                </a:solidFill>
                <a:latin typeface="Calibri"/>
                <a:ea typeface="Calibri"/>
                <a:cs typeface="Calibri"/>
                <a:sym typeface="Calibri"/>
              </a:rPr>
              <a:t>.</a:t>
            </a:r>
            <a:endParaRPr/>
          </a:p>
          <a:p>
            <a:pPr indent="-228600" lvl="1" marL="6858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Click the button next to </a:t>
            </a:r>
            <a:r>
              <a:rPr b="1" lang="en-US" sz="1200">
                <a:solidFill>
                  <a:schemeClr val="dk1"/>
                </a:solidFill>
                <a:latin typeface="Calibri"/>
                <a:ea typeface="Calibri"/>
                <a:cs typeface="Calibri"/>
                <a:sym typeface="Calibri"/>
              </a:rPr>
              <a:t>Direction</a:t>
            </a:r>
            <a:r>
              <a:rPr lang="en-US" sz="1200">
                <a:solidFill>
                  <a:schemeClr val="dk1"/>
                </a:solidFill>
                <a:latin typeface="Calibri"/>
                <a:ea typeface="Calibri"/>
                <a:cs typeface="Calibri"/>
                <a:sym typeface="Calibri"/>
              </a:rPr>
              <a:t>, and then click </a:t>
            </a:r>
            <a:r>
              <a:rPr b="1" lang="en-US" sz="1200">
                <a:solidFill>
                  <a:schemeClr val="dk1"/>
                </a:solidFill>
                <a:latin typeface="Calibri"/>
                <a:ea typeface="Calibri"/>
                <a:cs typeface="Calibri"/>
                <a:sym typeface="Calibri"/>
              </a:rPr>
              <a:t>From Center </a:t>
            </a:r>
            <a:r>
              <a:rPr b="0" lang="en-US" sz="1200">
                <a:solidFill>
                  <a:schemeClr val="dk1"/>
                </a:solidFill>
                <a:latin typeface="Calibri"/>
                <a:ea typeface="Calibri"/>
                <a:cs typeface="Calibri"/>
                <a:sym typeface="Calibri"/>
              </a:rPr>
              <a:t>(third option from the left). </a:t>
            </a:r>
            <a:endParaRPr b="1" sz="1200">
              <a:solidFill>
                <a:schemeClr val="dk1"/>
              </a:solidFill>
              <a:latin typeface="Calibri"/>
              <a:ea typeface="Calibri"/>
              <a:cs typeface="Calibri"/>
              <a:sym typeface="Calibri"/>
            </a:endParaRPr>
          </a:p>
          <a:p>
            <a:pPr indent="-228600" lvl="1" marL="6858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Under </a:t>
            </a:r>
            <a:r>
              <a:rPr b="1" lang="en-US" sz="1200">
                <a:solidFill>
                  <a:schemeClr val="dk1"/>
                </a:solidFill>
                <a:latin typeface="Calibri"/>
                <a:ea typeface="Calibri"/>
                <a:cs typeface="Calibri"/>
                <a:sym typeface="Calibri"/>
              </a:rPr>
              <a:t>Gradient stops</a:t>
            </a:r>
            <a:r>
              <a:rPr lang="en-US" sz="1200">
                <a:solidFill>
                  <a:schemeClr val="dk1"/>
                </a:solidFill>
                <a:latin typeface="Calibri"/>
                <a:ea typeface="Calibri"/>
                <a:cs typeface="Calibri"/>
                <a:sym typeface="Calibri"/>
              </a:rPr>
              <a:t>, click </a:t>
            </a:r>
            <a:r>
              <a:rPr b="1" lang="en-US" sz="1200">
                <a:solidFill>
                  <a:schemeClr val="dk1"/>
                </a:solidFill>
                <a:latin typeface="Calibri"/>
                <a:ea typeface="Calibri"/>
                <a:cs typeface="Calibri"/>
                <a:sym typeface="Calibri"/>
              </a:rPr>
              <a:t>Add gradient stop</a:t>
            </a:r>
            <a:r>
              <a:rPr b="0" lang="en-US" sz="1200">
                <a:solidFill>
                  <a:schemeClr val="dk1"/>
                </a:solidFill>
                <a:latin typeface="Calibri"/>
                <a:ea typeface="Calibri"/>
                <a:cs typeface="Calibri"/>
                <a:sym typeface="Calibri"/>
              </a:rPr>
              <a:t> or </a:t>
            </a:r>
            <a:r>
              <a:rPr b="1" lang="en-US" sz="1200">
                <a:solidFill>
                  <a:schemeClr val="dk1"/>
                </a:solidFill>
                <a:latin typeface="Calibri"/>
                <a:ea typeface="Calibri"/>
                <a:cs typeface="Calibri"/>
                <a:sym typeface="Calibri"/>
              </a:rPr>
              <a:t>Remove gradient stop</a:t>
            </a:r>
            <a:r>
              <a:rPr lang="en-US" sz="1200">
                <a:solidFill>
                  <a:schemeClr val="dk1"/>
                </a:solidFill>
                <a:latin typeface="Calibri"/>
                <a:ea typeface="Calibri"/>
                <a:cs typeface="Calibri"/>
                <a:sym typeface="Calibri"/>
              </a:rPr>
              <a:t> until two stops appear in the slider</a:t>
            </a:r>
            <a:endParaRPr/>
          </a:p>
          <a:p>
            <a:pPr indent="-228600" lvl="0" marL="228600" rtl="0" algn="l">
              <a:lnSpc>
                <a:spcPct val="100000"/>
              </a:lnSpc>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Also under </a:t>
            </a:r>
            <a:r>
              <a:rPr b="1" lang="en-US" sz="1200">
                <a:solidFill>
                  <a:schemeClr val="dk1"/>
                </a:solidFill>
                <a:latin typeface="Calibri"/>
                <a:ea typeface="Calibri"/>
                <a:cs typeface="Calibri"/>
                <a:sym typeface="Calibri"/>
              </a:rPr>
              <a:t>Gradient stops</a:t>
            </a:r>
            <a:r>
              <a:rPr lang="en-US" sz="1200">
                <a:solidFill>
                  <a:schemeClr val="dk1"/>
                </a:solidFill>
                <a:latin typeface="Calibri"/>
                <a:ea typeface="Calibri"/>
                <a:cs typeface="Calibri"/>
                <a:sym typeface="Calibri"/>
              </a:rPr>
              <a:t>, customize the gradient stops that you added as follows:</a:t>
            </a:r>
            <a:endParaRPr/>
          </a:p>
          <a:p>
            <a:pPr indent="-228600" lvl="1" marL="6858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Select </a:t>
            </a:r>
            <a:r>
              <a:rPr b="0" lang="en-US" sz="1200">
                <a:solidFill>
                  <a:schemeClr val="dk1"/>
                </a:solidFill>
                <a:latin typeface="Calibri"/>
                <a:ea typeface="Calibri"/>
                <a:cs typeface="Calibri"/>
                <a:sym typeface="Calibri"/>
              </a:rPr>
              <a:t>the first stop in the slider</a:t>
            </a:r>
            <a:r>
              <a:rPr lang="en-US" sz="1200">
                <a:solidFill>
                  <a:schemeClr val="dk1"/>
                </a:solidFill>
                <a:latin typeface="Calibri"/>
                <a:ea typeface="Calibri"/>
                <a:cs typeface="Calibri"/>
                <a:sym typeface="Calibri"/>
              </a:rPr>
              <a:t>, and then do the following:</a:t>
            </a:r>
            <a:endParaRPr/>
          </a:p>
          <a:p>
            <a:pPr indent="-228600" lvl="2" marL="11430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In the </a:t>
            </a:r>
            <a:r>
              <a:rPr b="1" lang="en-US" sz="1200">
                <a:solidFill>
                  <a:schemeClr val="dk1"/>
                </a:solidFill>
                <a:latin typeface="Calibri"/>
                <a:ea typeface="Calibri"/>
                <a:cs typeface="Calibri"/>
                <a:sym typeface="Calibri"/>
              </a:rPr>
              <a:t>Position </a:t>
            </a:r>
            <a:r>
              <a:rPr lang="en-US" sz="1200">
                <a:solidFill>
                  <a:schemeClr val="dk1"/>
                </a:solidFill>
                <a:latin typeface="Calibri"/>
                <a:ea typeface="Calibri"/>
                <a:cs typeface="Calibri"/>
                <a:sym typeface="Calibri"/>
              </a:rPr>
              <a:t>box, enter </a:t>
            </a:r>
            <a:r>
              <a:rPr b="1" lang="en-US" sz="1200">
                <a:solidFill>
                  <a:schemeClr val="dk1"/>
                </a:solidFill>
                <a:latin typeface="Calibri"/>
                <a:ea typeface="Calibri"/>
                <a:cs typeface="Calibri"/>
                <a:sym typeface="Calibri"/>
              </a:rPr>
              <a:t>33%</a:t>
            </a:r>
            <a:r>
              <a:rPr b="0" lang="en-US" sz="1200">
                <a:solidFill>
                  <a:schemeClr val="dk1"/>
                </a:solidFill>
                <a:latin typeface="Calibri"/>
                <a:ea typeface="Calibri"/>
                <a:cs typeface="Calibri"/>
                <a:sym typeface="Calibri"/>
              </a:rPr>
              <a:t>.</a:t>
            </a:r>
            <a:endParaRPr/>
          </a:p>
          <a:p>
            <a:pPr indent="-228600" lvl="2" marL="11430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Click the button next to </a:t>
            </a:r>
            <a:r>
              <a:rPr b="1" lang="en-US" sz="1200">
                <a:solidFill>
                  <a:schemeClr val="dk1"/>
                </a:solidFill>
                <a:latin typeface="Calibri"/>
                <a:ea typeface="Calibri"/>
                <a:cs typeface="Calibri"/>
                <a:sym typeface="Calibri"/>
              </a:rPr>
              <a:t>Color</a:t>
            </a:r>
            <a:r>
              <a:rPr lang="en-US" sz="1200">
                <a:solidFill>
                  <a:schemeClr val="dk1"/>
                </a:solidFill>
                <a:latin typeface="Calibri"/>
                <a:ea typeface="Calibri"/>
                <a:cs typeface="Calibri"/>
                <a:sym typeface="Calibri"/>
              </a:rPr>
              <a:t>, and then under </a:t>
            </a:r>
            <a:r>
              <a:rPr b="1" lang="en-US" sz="1200">
                <a:solidFill>
                  <a:schemeClr val="dk1"/>
                </a:solidFill>
                <a:latin typeface="Calibri"/>
                <a:ea typeface="Calibri"/>
                <a:cs typeface="Calibri"/>
                <a:sym typeface="Calibri"/>
              </a:rPr>
              <a:t>Theme</a:t>
            </a:r>
            <a:r>
              <a:rPr lang="en-US" sz="1200">
                <a:solidFill>
                  <a:schemeClr val="dk1"/>
                </a:solidFill>
                <a:latin typeface="Calibri"/>
                <a:ea typeface="Calibri"/>
                <a:cs typeface="Calibri"/>
                <a:sym typeface="Calibri"/>
              </a:rPr>
              <a:t> </a:t>
            </a:r>
            <a:r>
              <a:rPr b="1" lang="en-US" sz="1200">
                <a:solidFill>
                  <a:schemeClr val="dk1"/>
                </a:solidFill>
                <a:latin typeface="Calibri"/>
                <a:ea typeface="Calibri"/>
                <a:cs typeface="Calibri"/>
                <a:sym typeface="Calibri"/>
              </a:rPr>
              <a:t>Colors</a:t>
            </a:r>
            <a:r>
              <a:rPr lang="en-US" sz="1200">
                <a:solidFill>
                  <a:schemeClr val="dk1"/>
                </a:solidFill>
                <a:latin typeface="Calibri"/>
                <a:ea typeface="Calibri"/>
                <a:cs typeface="Calibri"/>
                <a:sym typeface="Calibri"/>
              </a:rPr>
              <a:t> select </a:t>
            </a:r>
            <a:r>
              <a:rPr b="1" lang="en-US" sz="1200">
                <a:solidFill>
                  <a:schemeClr val="dk1"/>
                </a:solidFill>
                <a:latin typeface="Calibri"/>
                <a:ea typeface="Calibri"/>
                <a:cs typeface="Calibri"/>
                <a:sym typeface="Calibri"/>
              </a:rPr>
              <a:t>White, Background 1 </a:t>
            </a:r>
            <a:r>
              <a:rPr b="0" lang="en-US" sz="1200">
                <a:solidFill>
                  <a:schemeClr val="accent6"/>
                </a:solidFill>
                <a:latin typeface="Calibri"/>
                <a:ea typeface="Calibri"/>
                <a:cs typeface="Calibri"/>
                <a:sym typeface="Calibri"/>
              </a:rPr>
              <a:t>(first row, the first option from the left). </a:t>
            </a:r>
            <a:endParaRPr b="1" sz="1200">
              <a:solidFill>
                <a:schemeClr val="dk1"/>
              </a:solidFill>
              <a:latin typeface="Calibri"/>
              <a:ea typeface="Calibri"/>
              <a:cs typeface="Calibri"/>
              <a:sym typeface="Calibri"/>
            </a:endParaRPr>
          </a:p>
          <a:p>
            <a:pPr indent="-228600" lvl="1" marL="6858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Select </a:t>
            </a:r>
            <a:r>
              <a:rPr b="0" lang="en-US" sz="1200">
                <a:solidFill>
                  <a:schemeClr val="dk1"/>
                </a:solidFill>
                <a:latin typeface="Calibri"/>
                <a:ea typeface="Calibri"/>
                <a:cs typeface="Calibri"/>
                <a:sym typeface="Calibri"/>
              </a:rPr>
              <a:t>the last stop in the slider</a:t>
            </a:r>
            <a:r>
              <a:rPr lang="en-US" sz="1200">
                <a:solidFill>
                  <a:schemeClr val="dk1"/>
                </a:solidFill>
                <a:latin typeface="Calibri"/>
                <a:ea typeface="Calibri"/>
                <a:cs typeface="Calibri"/>
                <a:sym typeface="Calibri"/>
              </a:rPr>
              <a:t>, and then do the following: </a:t>
            </a:r>
            <a:endParaRPr/>
          </a:p>
          <a:p>
            <a:pPr indent="-228600" lvl="2" marL="1143000" rtl="0" algn="l">
              <a:lnSpc>
                <a:spcPct val="10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In the </a:t>
            </a:r>
            <a:r>
              <a:rPr b="1" lang="en-US" sz="1200">
                <a:solidFill>
                  <a:schemeClr val="dk1"/>
                </a:solidFill>
                <a:latin typeface="Calibri"/>
                <a:ea typeface="Calibri"/>
                <a:cs typeface="Calibri"/>
                <a:sym typeface="Calibri"/>
              </a:rPr>
              <a:t>Position </a:t>
            </a:r>
            <a:r>
              <a:rPr lang="en-US" sz="1200">
                <a:solidFill>
                  <a:schemeClr val="dk1"/>
                </a:solidFill>
                <a:latin typeface="Calibri"/>
                <a:ea typeface="Calibri"/>
                <a:cs typeface="Calibri"/>
                <a:sym typeface="Calibri"/>
              </a:rPr>
              <a:t>box, enter </a:t>
            </a:r>
            <a:r>
              <a:rPr b="1" lang="en-US" sz="1200">
                <a:solidFill>
                  <a:schemeClr val="dk1"/>
                </a:solidFill>
                <a:latin typeface="Calibri"/>
                <a:ea typeface="Calibri"/>
                <a:cs typeface="Calibri"/>
                <a:sym typeface="Calibri"/>
              </a:rPr>
              <a:t>100%</a:t>
            </a:r>
            <a:r>
              <a:rPr lang="en-US" sz="1200">
                <a:solidFill>
                  <a:schemeClr val="dk1"/>
                </a:solidFill>
                <a:latin typeface="Calibri"/>
                <a:ea typeface="Calibri"/>
                <a:cs typeface="Calibri"/>
                <a:sym typeface="Calibri"/>
              </a:rPr>
              <a:t>.</a:t>
            </a:r>
            <a:endParaRPr/>
          </a:p>
          <a:p>
            <a:pPr indent="-228600" lvl="2" marL="1143000" marR="0" rtl="0" algn="l">
              <a:lnSpc>
                <a:spcPct val="100000"/>
              </a:lnSpc>
              <a:spcBef>
                <a:spcPts val="0"/>
              </a:spcBef>
              <a:spcAft>
                <a:spcPts val="0"/>
              </a:spcAft>
              <a:buClr>
                <a:schemeClr val="dk1"/>
              </a:buClr>
              <a:buSzPts val="1200"/>
              <a:buFont typeface="Arial"/>
              <a:buChar char="•"/>
            </a:pPr>
            <a:r>
              <a:rPr lang="en-US" sz="1200"/>
              <a:t>Click the button next to </a:t>
            </a:r>
            <a:r>
              <a:rPr b="1" lang="en-US" sz="1200"/>
              <a:t>Color</a:t>
            </a:r>
            <a:r>
              <a:rPr lang="en-US" sz="1200"/>
              <a:t>, </a:t>
            </a:r>
            <a:r>
              <a:rPr lang="en-US" sz="1200">
                <a:solidFill>
                  <a:schemeClr val="dk1"/>
                </a:solidFill>
                <a:latin typeface="Calibri"/>
                <a:ea typeface="Calibri"/>
                <a:cs typeface="Calibri"/>
                <a:sym typeface="Calibri"/>
              </a:rPr>
              <a:t>and then under </a:t>
            </a:r>
            <a:r>
              <a:rPr b="1" lang="en-US" sz="1200">
                <a:solidFill>
                  <a:schemeClr val="dk1"/>
                </a:solidFill>
                <a:latin typeface="Calibri"/>
                <a:ea typeface="Calibri"/>
                <a:cs typeface="Calibri"/>
                <a:sym typeface="Calibri"/>
              </a:rPr>
              <a:t>Theme</a:t>
            </a:r>
            <a:r>
              <a:rPr lang="en-US" sz="1200">
                <a:solidFill>
                  <a:schemeClr val="dk1"/>
                </a:solidFill>
                <a:latin typeface="Calibri"/>
                <a:ea typeface="Calibri"/>
                <a:cs typeface="Calibri"/>
                <a:sym typeface="Calibri"/>
              </a:rPr>
              <a:t> </a:t>
            </a:r>
            <a:r>
              <a:rPr b="1" lang="en-US" sz="1200">
                <a:solidFill>
                  <a:schemeClr val="dk1"/>
                </a:solidFill>
                <a:latin typeface="Calibri"/>
                <a:ea typeface="Calibri"/>
                <a:cs typeface="Calibri"/>
                <a:sym typeface="Calibri"/>
              </a:rPr>
              <a:t>Colors</a:t>
            </a:r>
            <a:r>
              <a:rPr lang="en-US" sz="1200">
                <a:solidFill>
                  <a:schemeClr val="dk1"/>
                </a:solidFill>
                <a:latin typeface="Calibri"/>
                <a:ea typeface="Calibri"/>
                <a:cs typeface="Calibri"/>
                <a:sym typeface="Calibri"/>
              </a:rPr>
              <a:t> select </a:t>
            </a:r>
            <a:r>
              <a:rPr b="1" lang="en-US" sz="1200">
                <a:solidFill>
                  <a:schemeClr val="dk1"/>
                </a:solidFill>
                <a:latin typeface="Calibri"/>
                <a:ea typeface="Calibri"/>
                <a:cs typeface="Calibri"/>
                <a:sym typeface="Calibri"/>
              </a:rPr>
              <a:t>White, Background 1, Darker 25% </a:t>
            </a:r>
            <a:r>
              <a:rPr b="0" lang="en-US" sz="1200">
                <a:solidFill>
                  <a:schemeClr val="accent6"/>
                </a:solidFill>
                <a:latin typeface="Calibri"/>
                <a:ea typeface="Calibri"/>
                <a:cs typeface="Calibri"/>
                <a:sym typeface="Calibri"/>
              </a:rPr>
              <a:t>(fourth row, first option from the left). </a:t>
            </a:r>
            <a:endParaRPr sz="1200"/>
          </a:p>
          <a:p>
            <a:pPr indent="0" lvl="0" marL="0" rtl="0" algn="l">
              <a:lnSpc>
                <a:spcPct val="100000"/>
              </a:lnSpc>
              <a:spcBef>
                <a:spcPts val="0"/>
              </a:spcBef>
              <a:spcAft>
                <a:spcPts val="0"/>
              </a:spcAft>
              <a:buSzPts val="1400"/>
              <a:buNone/>
            </a:pPr>
            <a:r>
              <a:t/>
            </a:r>
            <a:endParaRPr sz="1200"/>
          </a:p>
        </p:txBody>
      </p:sp>
      <p:sp>
        <p:nvSpPr>
          <p:cNvPr id="129" name="Google Shape;129;p13:notes"/>
          <p:cNvSpPr/>
          <p:nvPr>
            <p:ph idx="2" type="sldImg"/>
          </p:nvPr>
        </p:nvSpPr>
        <p:spPr>
          <a:xfrm>
            <a:off x="539750" y="503238"/>
            <a:ext cx="3143250" cy="23590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13:notes"/>
          <p:cNvSpPr txBox="1"/>
          <p:nvPr>
            <p:ph idx="11" type="ftr"/>
          </p:nvPr>
        </p:nvSpPr>
        <p:spPr>
          <a:xfrm>
            <a:off x="0" y="8685213"/>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Hassan Tariq</a:t>
            </a:r>
            <a:endParaRPr/>
          </a:p>
        </p:txBody>
      </p:sp>
      <p:sp>
        <p:nvSpPr>
          <p:cNvPr id="131" name="Google Shape;131;p1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Hassan Tariq</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94" name="Google Shape;19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40" name="Google Shape;240;p1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Hassan Tariq</a:t>
            </a:r>
            <a:endParaRPr/>
          </a:p>
        </p:txBody>
      </p:sp>
      <p:sp>
        <p:nvSpPr>
          <p:cNvPr id="241" name="Google Shape;241;p18:notes"/>
          <p:cNvSpPr txBox="1"/>
          <p:nvPr>
            <p:ph idx="11" type="ftr"/>
          </p:nvPr>
        </p:nvSpPr>
        <p:spPr>
          <a:xfrm>
            <a:off x="0" y="8685213"/>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Hassan Tariq</a:t>
            </a:r>
            <a:endParaRPr/>
          </a:p>
        </p:txBody>
      </p:sp>
      <p:sp>
        <p:nvSpPr>
          <p:cNvPr id="242" name="Google Shape;242;p18: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7"/>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7"/>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7"/>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7"/>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7"/>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3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6"/>
          <p:cNvSpPr txBox="1"/>
          <p:nvPr>
            <p:ph idx="1" type="body"/>
          </p:nvPr>
        </p:nvSpPr>
        <p:spPr>
          <a:xfrm rot="5400000">
            <a:off x="2583179"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3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37"/>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7"/>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7"/>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7"/>
          <p:cNvSpPr txBox="1"/>
          <p:nvPr>
            <p:ph idx="1" type="body"/>
          </p:nvPr>
        </p:nvSpPr>
        <p:spPr>
          <a:xfrm rot="5400000">
            <a:off x="650303" y="393126"/>
            <a:ext cx="5757420"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3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7" name="Shape 27"/>
        <p:cNvGrpSpPr/>
        <p:nvPr/>
      </p:nvGrpSpPr>
      <p:grpSpPr>
        <a:xfrm>
          <a:off x="0" y="0"/>
          <a:ext cx="0" cy="0"/>
          <a:chOff x="0" y="0"/>
          <a:chExt cx="0" cy="0"/>
        </a:xfrm>
      </p:grpSpPr>
      <p:sp>
        <p:nvSpPr>
          <p:cNvPr id="28" name="Google Shape;28;p28"/>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8"/>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2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0"/>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3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4" name="Shape 44"/>
        <p:cNvGrpSpPr/>
        <p:nvPr/>
      </p:nvGrpSpPr>
      <p:grpSpPr>
        <a:xfrm>
          <a:off x="0" y="0"/>
          <a:ext cx="0" cy="0"/>
          <a:chOff x="0" y="0"/>
          <a:chExt cx="0" cy="0"/>
        </a:xfrm>
      </p:grpSpPr>
      <p:sp>
        <p:nvSpPr>
          <p:cNvPr id="45" name="Google Shape;45;p31"/>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1"/>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1"/>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1"/>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9" name="Google Shape;49;p3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31"/>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3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2"/>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32"/>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3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3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3"/>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3" name="Google Shape;63;p33"/>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4" name="Google Shape;64;p33"/>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5" name="Google Shape;65;p33"/>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3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34"/>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4"/>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4"/>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34"/>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34"/>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35"/>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5"/>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5"/>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5"/>
          <p:cNvSpPr/>
          <p:nvPr>
            <p:ph idx="2" type="pic"/>
          </p:nvPr>
        </p:nvSpPr>
        <p:spPr>
          <a:xfrm>
            <a:off x="12" y="0"/>
            <a:ext cx="9143989" cy="4915076"/>
          </a:xfrm>
          <a:prstGeom prst="rect">
            <a:avLst/>
          </a:prstGeom>
          <a:noFill/>
          <a:ln>
            <a:noFill/>
          </a:ln>
        </p:spPr>
      </p:sp>
      <p:sp>
        <p:nvSpPr>
          <p:cNvPr id="83" name="Google Shape;83;p35"/>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3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6"/>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6"/>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2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2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C8720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6"/>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vmlDrawing" Target="../drawings/vmlDrawing2.vml"/><Relationship Id="rId4" Type="http://schemas.openxmlformats.org/officeDocument/2006/relationships/oleObject" Target="../embeddings/Microsoft_Excel_Sheet2.xls"/><Relationship Id="rId11" Type="http://schemas.openxmlformats.org/officeDocument/2006/relationships/oleObject" Target="../embeddings/Microsoft_Office_Word_97_-_2003_Document4.doc"/><Relationship Id="rId10" Type="http://schemas.openxmlformats.org/officeDocument/2006/relationships/oleObject" Target="../embeddings/Microsoft_Office_Word_97_-_2003_Document4.doc"/><Relationship Id="rId12"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oleObject" Target="../embeddings/Microsoft_Excel_Sheet2.xls"/><Relationship Id="rId6" Type="http://schemas.openxmlformats.org/officeDocument/2006/relationships/image" Target="../media/image9.png"/><Relationship Id="rId7" Type="http://schemas.openxmlformats.org/officeDocument/2006/relationships/oleObject" Target="../embeddings/Microsoft_Office_Word_97_-_2003_Document3.doc"/><Relationship Id="rId8" Type="http://schemas.openxmlformats.org/officeDocument/2006/relationships/oleObject" Target="../embeddings/Microsoft_Office_Word_97_-_2003_Document3.doc"/></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vmlDrawing" Target="../drawings/vmlDrawing3.vml"/><Relationship Id="rId4" Type="http://schemas.openxmlformats.org/officeDocument/2006/relationships/oleObject" Target="../embeddings/Microsoft_Excel_Sheet3.xls"/><Relationship Id="rId11" Type="http://schemas.openxmlformats.org/officeDocument/2006/relationships/oleObject" Target="../embeddings/Microsoft_Office_Word_97_-_2003_Document6.doc"/><Relationship Id="rId10" Type="http://schemas.openxmlformats.org/officeDocument/2006/relationships/oleObject" Target="../embeddings/Microsoft_Office_Word_97_-_2003_Document6.doc"/><Relationship Id="rId12" Type="http://schemas.openxmlformats.org/officeDocument/2006/relationships/image" Target="../media/image6.png"/><Relationship Id="rId9" Type="http://schemas.openxmlformats.org/officeDocument/2006/relationships/image" Target="../media/image2.png"/><Relationship Id="rId5" Type="http://schemas.openxmlformats.org/officeDocument/2006/relationships/oleObject" Target="../embeddings/Microsoft_Excel_Sheet3.xls"/><Relationship Id="rId6" Type="http://schemas.openxmlformats.org/officeDocument/2006/relationships/image" Target="../media/image11.png"/><Relationship Id="rId7" Type="http://schemas.openxmlformats.org/officeDocument/2006/relationships/oleObject" Target="../embeddings/Microsoft_Office_Word_97_-_2003_Document5.doc"/><Relationship Id="rId8" Type="http://schemas.openxmlformats.org/officeDocument/2006/relationships/oleObject" Target="../embeddings/Microsoft_Office_Word_97_-_2003_Document5.doc"/></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vmlDrawing" Target="../drawings/vmlDrawing4.vml"/><Relationship Id="rId4" Type="http://schemas.openxmlformats.org/officeDocument/2006/relationships/oleObject" Target="../embeddings/Microsoft_Excel_Sheet4.xls"/><Relationship Id="rId11" Type="http://schemas.openxmlformats.org/officeDocument/2006/relationships/oleObject" Target="../embeddings/Microsoft_Office_Word_97_-_2003_Document8.doc"/><Relationship Id="rId10" Type="http://schemas.openxmlformats.org/officeDocument/2006/relationships/oleObject" Target="../embeddings/Microsoft_Office_Word_97_-_2003_Document8.doc"/><Relationship Id="rId12"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oleObject" Target="../embeddings/Microsoft_Excel_Sheet4.xls"/><Relationship Id="rId6" Type="http://schemas.openxmlformats.org/officeDocument/2006/relationships/image" Target="../media/image12.png"/><Relationship Id="rId7" Type="http://schemas.openxmlformats.org/officeDocument/2006/relationships/oleObject" Target="../embeddings/Microsoft_Office_Word_97_-_2003_Document7.doc"/><Relationship Id="rId8" Type="http://schemas.openxmlformats.org/officeDocument/2006/relationships/oleObject" Target="../embeddings/Microsoft_Office_Word_97_-_2003_Document7.doc"/></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vmlDrawing" Target="../drawings/vmlDrawing1.vml"/><Relationship Id="rId4" Type="http://schemas.openxmlformats.org/officeDocument/2006/relationships/oleObject" Target="../embeddings/Microsoft_Excel_Sheet1.xls"/><Relationship Id="rId11" Type="http://schemas.openxmlformats.org/officeDocument/2006/relationships/oleObject" Target="../embeddings/Microsoft_Office_Word_97_-_2003_Document2.doc"/><Relationship Id="rId10" Type="http://schemas.openxmlformats.org/officeDocument/2006/relationships/oleObject" Target="../embeddings/Microsoft_Office_Word_97_-_2003_Document2.doc"/><Relationship Id="rId12"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oleObject" Target="../embeddings/Microsoft_Excel_Sheet1.xls"/><Relationship Id="rId6" Type="http://schemas.openxmlformats.org/officeDocument/2006/relationships/image" Target="../media/image10.png"/><Relationship Id="rId7" Type="http://schemas.openxmlformats.org/officeDocument/2006/relationships/oleObject" Target="../embeddings/Microsoft_Office_Word_97_-_2003_Document1.doc"/><Relationship Id="rId8" Type="http://schemas.openxmlformats.org/officeDocument/2006/relationships/oleObject" Target="../embeddings/Microsoft_Office_Word_97_-_2003_Document1.doc"/></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
          <p:cNvSpPr txBox="1"/>
          <p:nvPr>
            <p:ph type="ctrTitle"/>
          </p:nvPr>
        </p:nvSpPr>
        <p:spPr>
          <a:xfrm>
            <a:off x="914400" y="1066800"/>
            <a:ext cx="7772400" cy="32004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5400"/>
              <a:buFont typeface="Calibri"/>
              <a:buNone/>
            </a:pPr>
            <a:r>
              <a:rPr lang="en-US" sz="5400"/>
              <a:t>INTRODUCTION TO SQL</a:t>
            </a:r>
            <a:br>
              <a:rPr lang="en-US"/>
            </a:br>
            <a:br>
              <a:rPr b="1" lang="en-US" sz="6000"/>
            </a:br>
            <a:r>
              <a:rPr b="1" lang="en-US" sz="6000"/>
              <a:t>Join</a:t>
            </a:r>
            <a:endParaRPr b="1" sz="6000"/>
          </a:p>
        </p:txBody>
      </p:sp>
      <p:sp>
        <p:nvSpPr>
          <p:cNvPr id="110" name="Google Shape;110;p1"/>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txBox="1"/>
          <p:nvPr>
            <p:ph type="title"/>
          </p:nvPr>
        </p:nvSpPr>
        <p:spPr>
          <a:xfrm>
            <a:off x="809334" y="3467100"/>
            <a:ext cx="77724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C171F"/>
              </a:buClr>
              <a:buSzPts val="2400"/>
              <a:buFont typeface="Calibri"/>
              <a:buNone/>
            </a:pPr>
            <a:r>
              <a:rPr b="1" lang="en-US" sz="2400">
                <a:solidFill>
                  <a:srgbClr val="0C171F"/>
                </a:solidFill>
              </a:rPr>
              <a:t>SELECT</a:t>
            </a:r>
            <a:r>
              <a:rPr lang="en-US" sz="2400">
                <a:solidFill>
                  <a:srgbClr val="0C171F"/>
                </a:solidFill>
              </a:rPr>
              <a:t> r.sid, b.bid, b.name</a:t>
            </a:r>
            <a:br>
              <a:rPr lang="en-US" sz="2400">
                <a:solidFill>
                  <a:srgbClr val="0C171F"/>
                </a:solidFill>
              </a:rPr>
            </a:br>
            <a:r>
              <a:rPr b="1" lang="en-US" sz="2400">
                <a:solidFill>
                  <a:srgbClr val="0C171F"/>
                </a:solidFill>
              </a:rPr>
              <a:t>FROM</a:t>
            </a:r>
            <a:r>
              <a:rPr lang="en-US" sz="2400">
                <a:solidFill>
                  <a:srgbClr val="0C171F"/>
                </a:solidFill>
              </a:rPr>
              <a:t> Reserves r </a:t>
            </a:r>
            <a:r>
              <a:rPr b="1" lang="en-US" sz="2400">
                <a:solidFill>
                  <a:srgbClr val="0C171F"/>
                </a:solidFill>
              </a:rPr>
              <a:t>RIGHT OUTER JOIN</a:t>
            </a:r>
            <a:r>
              <a:rPr lang="en-US" sz="2400">
                <a:solidFill>
                  <a:srgbClr val="0C171F"/>
                </a:solidFill>
              </a:rPr>
              <a:t> Boats b</a:t>
            </a:r>
            <a:br>
              <a:rPr lang="en-US" sz="2400">
                <a:solidFill>
                  <a:srgbClr val="0C171F"/>
                </a:solidFill>
              </a:rPr>
            </a:br>
            <a:r>
              <a:rPr b="1" lang="en-US" sz="2400">
                <a:solidFill>
                  <a:srgbClr val="0C171F"/>
                </a:solidFill>
              </a:rPr>
              <a:t>ON</a:t>
            </a:r>
            <a:r>
              <a:rPr lang="en-US" sz="2400">
                <a:solidFill>
                  <a:srgbClr val="0C171F"/>
                </a:solidFill>
              </a:rPr>
              <a:t> r.bid = b.bid</a:t>
            </a:r>
            <a:endParaRPr>
              <a:solidFill>
                <a:srgbClr val="0C171F"/>
              </a:solidFill>
            </a:endParaRPr>
          </a:p>
        </p:txBody>
      </p:sp>
      <p:sp>
        <p:nvSpPr>
          <p:cNvPr id="295" name="Google Shape;295;p20"/>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Font typeface="Calibri"/>
              <a:buNone/>
            </a:pPr>
            <a:r>
              <a:rPr lang="en-US"/>
              <a:t> </a:t>
            </a:r>
            <a:endParaRPr/>
          </a:p>
        </p:txBody>
      </p:sp>
      <p:graphicFrame>
        <p:nvGraphicFramePr>
          <p:cNvPr id="296" name="Google Shape;296;p20"/>
          <p:cNvGraphicFramePr/>
          <p:nvPr/>
        </p:nvGraphicFramePr>
        <p:xfrm>
          <a:off x="3941468" y="4507696"/>
          <a:ext cx="3529156" cy="1614508"/>
        </p:xfrm>
        <a:graphic>
          <a:graphicData uri="http://schemas.openxmlformats.org/presentationml/2006/ole">
            <mc:AlternateContent>
              <mc:Choice Requires="v">
                <p:oleObj r:id="rId4" imgH="1614508" imgW="3529156" progId="Excel.Sheet.8" spid="_x0000_s1">
                  <p:embed/>
                </p:oleObj>
              </mc:Choice>
              <mc:Fallback>
                <p:oleObj r:id="rId5" imgH="1614508" imgW="3529156" progId="Excel.Sheet.8">
                  <p:embed/>
                  <p:pic>
                    <p:nvPicPr>
                      <p:cNvPr id="296" name="Google Shape;296;p20"/>
                      <p:cNvPicPr preferRelativeResize="0"/>
                      <p:nvPr/>
                    </p:nvPicPr>
                    <p:blipFill rotWithShape="1">
                      <a:blip r:embed="rId6">
                        <a:alphaModFix/>
                      </a:blip>
                      <a:srcRect b="0" l="0" r="0" t="0"/>
                      <a:stretch/>
                    </p:blipFill>
                    <p:spPr>
                      <a:xfrm>
                        <a:off x="3941468" y="4507696"/>
                        <a:ext cx="3529156" cy="1614508"/>
                      </a:xfrm>
                      <a:prstGeom prst="rect">
                        <a:avLst/>
                      </a:prstGeom>
                      <a:noFill/>
                      <a:ln>
                        <a:noFill/>
                      </a:ln>
                    </p:spPr>
                  </p:pic>
                </p:oleObj>
              </mc:Fallback>
            </mc:AlternateContent>
          </a:graphicData>
        </a:graphic>
      </p:graphicFrame>
      <p:graphicFrame>
        <p:nvGraphicFramePr>
          <p:cNvPr id="297" name="Google Shape;297;p20"/>
          <p:cNvGraphicFramePr/>
          <p:nvPr/>
        </p:nvGraphicFramePr>
        <p:xfrm>
          <a:off x="809334" y="1855470"/>
          <a:ext cx="3382962" cy="1485900"/>
        </p:xfrm>
        <a:graphic>
          <a:graphicData uri="http://schemas.openxmlformats.org/presentationml/2006/ole">
            <mc:AlternateContent>
              <mc:Choice Requires="v">
                <p:oleObj r:id="rId7" imgH="1485900" imgW="3382962" progId="Word.Document.8" spid="_x0000_s2">
                  <p:embed/>
                </p:oleObj>
              </mc:Choice>
              <mc:Fallback>
                <p:oleObj r:id="rId8" imgH="1485900" imgW="3382962" progId="Word.Document.8">
                  <p:embed/>
                  <p:pic>
                    <p:nvPicPr>
                      <p:cNvPr id="297" name="Google Shape;297;p20"/>
                      <p:cNvPicPr preferRelativeResize="0"/>
                      <p:nvPr/>
                    </p:nvPicPr>
                    <p:blipFill rotWithShape="1">
                      <a:blip r:embed="rId9">
                        <a:alphaModFix/>
                      </a:blip>
                      <a:srcRect b="0" l="0" r="0" t="0"/>
                      <a:stretch/>
                    </p:blipFill>
                    <p:spPr>
                      <a:xfrm>
                        <a:off x="809334" y="1855470"/>
                        <a:ext cx="3382962" cy="1485900"/>
                      </a:xfrm>
                      <a:prstGeom prst="rect">
                        <a:avLst/>
                      </a:prstGeom>
                      <a:noFill/>
                      <a:ln>
                        <a:noFill/>
                      </a:ln>
                    </p:spPr>
                  </p:pic>
                </p:oleObj>
              </mc:Fallback>
            </mc:AlternateContent>
          </a:graphicData>
        </a:graphic>
      </p:graphicFrame>
      <p:graphicFrame>
        <p:nvGraphicFramePr>
          <p:cNvPr id="298" name="Google Shape;298;p20"/>
          <p:cNvGraphicFramePr/>
          <p:nvPr/>
        </p:nvGraphicFramePr>
        <p:xfrm>
          <a:off x="4324066" y="1869778"/>
          <a:ext cx="3048000" cy="1706562"/>
        </p:xfrm>
        <a:graphic>
          <a:graphicData uri="http://schemas.openxmlformats.org/presentationml/2006/ole">
            <mc:AlternateContent>
              <mc:Choice Requires="v">
                <p:oleObj r:id="rId10" imgH="1706562" imgW="3048000" progId="Word.Document.8" spid="_x0000_s3">
                  <p:embed/>
                </p:oleObj>
              </mc:Choice>
              <mc:Fallback>
                <p:oleObj r:id="rId11" imgH="1706562" imgW="3048000" progId="Word.Document.8">
                  <p:embed/>
                  <p:pic>
                    <p:nvPicPr>
                      <p:cNvPr id="298" name="Google Shape;298;p20"/>
                      <p:cNvPicPr preferRelativeResize="0"/>
                      <p:nvPr/>
                    </p:nvPicPr>
                    <p:blipFill rotWithShape="1">
                      <a:blip r:embed="rId12">
                        <a:alphaModFix/>
                      </a:blip>
                      <a:srcRect b="0" l="0" r="0" t="0"/>
                      <a:stretch/>
                    </p:blipFill>
                    <p:spPr>
                      <a:xfrm>
                        <a:off x="4324066" y="1869778"/>
                        <a:ext cx="3048000" cy="1706562"/>
                      </a:xfrm>
                      <a:prstGeom prst="rect">
                        <a:avLst/>
                      </a:prstGeom>
                      <a:noFill/>
                      <a:ln>
                        <a:noFill/>
                      </a:ln>
                    </p:spPr>
                  </p:pic>
                </p:oleObj>
              </mc:Fallback>
            </mc:AlternateContent>
          </a:graphicData>
        </a:graphic>
      </p:graphicFrame>
      <p:sp>
        <p:nvSpPr>
          <p:cNvPr id="299" name="Google Shape;299;p20"/>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sp>
        <p:nvSpPr>
          <p:cNvPr id="300" name="Google Shape;300;p20"/>
          <p:cNvSpPr txBox="1"/>
          <p:nvPr/>
        </p:nvSpPr>
        <p:spPr>
          <a:xfrm>
            <a:off x="457200" y="304800"/>
            <a:ext cx="8229600" cy="804672"/>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FFFFFF"/>
              </a:buClr>
              <a:buSzPts val="4400"/>
              <a:buFont typeface="Calibri"/>
              <a:buNone/>
            </a:pPr>
            <a:r>
              <a:t/>
            </a:r>
            <a:endParaRPr b="0" i="0" sz="4400" u="none" cap="none" strike="noStrike">
              <a:solidFill>
                <a:schemeClr val="accent1"/>
              </a:solidFill>
              <a:latin typeface="Calibri"/>
              <a:ea typeface="Calibri"/>
              <a:cs typeface="Calibri"/>
              <a:sym typeface="Calibri"/>
            </a:endParaRPr>
          </a:p>
        </p:txBody>
      </p:sp>
      <p:sp>
        <p:nvSpPr>
          <p:cNvPr id="301" name="Google Shape;301;p20"/>
          <p:cNvSpPr txBox="1"/>
          <p:nvPr/>
        </p:nvSpPr>
        <p:spPr>
          <a:xfrm>
            <a:off x="822959" y="548640"/>
            <a:ext cx="7772400" cy="9906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400"/>
              <a:buFont typeface="Calibri"/>
              <a:buNone/>
            </a:pPr>
            <a:r>
              <a:rPr b="1" i="0" lang="en-US" sz="4400" u="none" cap="none" strike="noStrike">
                <a:solidFill>
                  <a:srgbClr val="3F3F3F"/>
                </a:solidFill>
                <a:latin typeface="Calibri"/>
                <a:ea typeface="Calibri"/>
                <a:cs typeface="Calibri"/>
                <a:sym typeface="Calibri"/>
              </a:rPr>
              <a:t>Right Outer Join (EXAMPLE)</a:t>
            </a:r>
            <a:endParaRPr b="1" i="0" sz="4400" u="none" cap="none" strike="noStrike">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1"/>
          <p:cNvSpPr txBox="1"/>
          <p:nvPr>
            <p:ph type="title"/>
          </p:nvPr>
        </p:nvSpPr>
        <p:spPr>
          <a:xfrm>
            <a:off x="685800" y="152400"/>
            <a:ext cx="77724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Full Outer Join</a:t>
            </a:r>
            <a:endParaRPr/>
          </a:p>
        </p:txBody>
      </p:sp>
      <p:sp>
        <p:nvSpPr>
          <p:cNvPr id="307" name="Google Shape;307;p2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solidFill>
                <a:schemeClr val="dk2"/>
              </a:solidFill>
            </a:endParaRPr>
          </a:p>
        </p:txBody>
      </p:sp>
      <p:sp>
        <p:nvSpPr>
          <p:cNvPr id="308" name="Google Shape;308;p21"/>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grpSp>
        <p:nvGrpSpPr>
          <p:cNvPr id="309" name="Google Shape;309;p21"/>
          <p:cNvGrpSpPr/>
          <p:nvPr/>
        </p:nvGrpSpPr>
        <p:grpSpPr>
          <a:xfrm>
            <a:off x="990600" y="1219201"/>
            <a:ext cx="7359650" cy="1524000"/>
            <a:chOff x="600" y="900"/>
            <a:chExt cx="4636" cy="1032"/>
          </a:xfrm>
        </p:grpSpPr>
        <p:sp>
          <p:nvSpPr>
            <p:cNvPr id="310" name="Google Shape;310;p21"/>
            <p:cNvSpPr/>
            <p:nvPr/>
          </p:nvSpPr>
          <p:spPr>
            <a:xfrm>
              <a:off x="600" y="900"/>
              <a:ext cx="4620" cy="1032"/>
            </a:xfrm>
            <a:prstGeom prst="rect">
              <a:avLst/>
            </a:prstGeom>
            <a:gradFill>
              <a:gsLst>
                <a:gs pos="0">
                  <a:srgbClr val="FFFF99"/>
                </a:gs>
                <a:gs pos="100000">
                  <a:srgbClr val="FFFF00"/>
                </a:gs>
              </a:gsLst>
              <a:lin ang="5400000" scaled="0"/>
            </a:gradFill>
            <a:ln cap="sq" cmpd="sng" w="57150">
              <a:solidFill>
                <a:srgbClr val="000099"/>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1" name="Google Shape;311;p21"/>
            <p:cNvSpPr txBox="1"/>
            <p:nvPr/>
          </p:nvSpPr>
          <p:spPr>
            <a:xfrm>
              <a:off x="724" y="1011"/>
              <a:ext cx="4512" cy="9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Full Outer Join </a:t>
              </a:r>
              <a:r>
                <a:rPr b="0" i="0" lang="en-US" sz="2400" u="none" cap="none" strike="noStrike">
                  <a:solidFill>
                    <a:schemeClr val="dk1"/>
                  </a:solidFill>
                  <a:latin typeface="Times New Roman"/>
                  <a:ea typeface="Times New Roman"/>
                  <a:cs typeface="Times New Roman"/>
                  <a:sym typeface="Times New Roman"/>
                </a:rPr>
                <a:t>returns all (matched or unmatched) rows from the tables on both sides of the join clause (use nulls in fields of non-matching tuples)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312" name="Google Shape;312;p21"/>
          <p:cNvGrpSpPr/>
          <p:nvPr/>
        </p:nvGrpSpPr>
        <p:grpSpPr>
          <a:xfrm>
            <a:off x="4038600" y="3197225"/>
            <a:ext cx="4572000" cy="3203575"/>
            <a:chOff x="1824" y="1440"/>
            <a:chExt cx="2880" cy="2018"/>
          </a:xfrm>
        </p:grpSpPr>
        <p:sp>
          <p:nvSpPr>
            <p:cNvPr id="313" name="Google Shape;313;p21"/>
            <p:cNvSpPr/>
            <p:nvPr/>
          </p:nvSpPr>
          <p:spPr>
            <a:xfrm>
              <a:off x="1824" y="1440"/>
              <a:ext cx="2880" cy="2018"/>
            </a:xfrm>
            <a:prstGeom prst="rect">
              <a:avLst/>
            </a:prstGeom>
            <a:no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4" name="Google Shape;314;p21"/>
            <p:cNvSpPr/>
            <p:nvPr/>
          </p:nvSpPr>
          <p:spPr>
            <a:xfrm>
              <a:off x="2000" y="1891"/>
              <a:ext cx="1470" cy="1235"/>
            </a:xfrm>
            <a:prstGeom prst="ellipse">
              <a:avLst/>
            </a:prstGeom>
            <a:noFill/>
            <a:ln cap="flat" cmpd="sng" w="28575">
              <a:solidFill>
                <a:srgbClr val="FF33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5" name="Google Shape;315;p21"/>
            <p:cNvSpPr/>
            <p:nvPr/>
          </p:nvSpPr>
          <p:spPr>
            <a:xfrm>
              <a:off x="2196" y="1635"/>
              <a:ext cx="275" cy="411"/>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FF3399"/>
                  </a:solidFill>
                  <a:latin typeface="Calibri"/>
                  <a:ea typeface="Calibri"/>
                  <a:cs typeface="Calibri"/>
                  <a:sym typeface="Calibri"/>
                </a:rPr>
                <a:t>A</a:t>
              </a:r>
              <a:endParaRPr b="0" i="0" sz="2400" u="none" cap="none" strike="noStrike">
                <a:solidFill>
                  <a:schemeClr val="dk1"/>
                </a:solidFill>
                <a:latin typeface="Calibri"/>
                <a:ea typeface="Calibri"/>
                <a:cs typeface="Calibri"/>
                <a:sym typeface="Calibri"/>
              </a:endParaRPr>
            </a:p>
          </p:txBody>
        </p:sp>
        <p:sp>
          <p:nvSpPr>
            <p:cNvPr id="316" name="Google Shape;316;p21"/>
            <p:cNvSpPr/>
            <p:nvPr/>
          </p:nvSpPr>
          <p:spPr>
            <a:xfrm>
              <a:off x="4057" y="1635"/>
              <a:ext cx="275" cy="411"/>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CC"/>
                  </a:solidFill>
                  <a:latin typeface="Calibri"/>
                  <a:ea typeface="Calibri"/>
                  <a:cs typeface="Calibri"/>
                  <a:sym typeface="Calibri"/>
                </a:rPr>
                <a:t>B</a:t>
              </a:r>
              <a:endParaRPr b="0" i="0" sz="2400" u="none" cap="none" strike="noStrike">
                <a:solidFill>
                  <a:schemeClr val="dk1"/>
                </a:solidFill>
                <a:latin typeface="Calibri"/>
                <a:ea typeface="Calibri"/>
                <a:cs typeface="Calibri"/>
                <a:sym typeface="Calibri"/>
              </a:endParaRPr>
            </a:p>
          </p:txBody>
        </p:sp>
        <p:sp>
          <p:nvSpPr>
            <p:cNvPr id="317" name="Google Shape;317;p21"/>
            <p:cNvSpPr/>
            <p:nvPr/>
          </p:nvSpPr>
          <p:spPr>
            <a:xfrm>
              <a:off x="2999" y="1895"/>
              <a:ext cx="1470" cy="1235"/>
            </a:xfrm>
            <a:prstGeom prst="ellipse">
              <a:avLst/>
            </a:prstGeom>
            <a:noFill/>
            <a:ln cap="flat" cmpd="sng" w="28575">
              <a:solidFill>
                <a:srgbClr val="0000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18" name="Google Shape;318;p21"/>
          <p:cNvSpPr/>
          <p:nvPr/>
        </p:nvSpPr>
        <p:spPr>
          <a:xfrm>
            <a:off x="381000" y="2663826"/>
            <a:ext cx="3267323" cy="3053556"/>
          </a:xfrm>
          <a:prstGeom prst="cloudCallout">
            <a:avLst>
              <a:gd fmla="val 58744" name="adj1"/>
              <a:gd fmla="val 64763" name="adj2"/>
            </a:avLst>
          </a:prstGeom>
          <a:gradFill>
            <a:gsLst>
              <a:gs pos="0">
                <a:srgbClr val="989898"/>
              </a:gs>
              <a:gs pos="45000">
                <a:srgbClr val="A7A7A7"/>
              </a:gs>
              <a:gs pos="100000">
                <a:srgbClr val="B1B1B1"/>
              </a:gs>
            </a:gsLst>
            <a:path path="circle">
              <a:fillToRect b="50%" l="50%" r="50%" t="50%"/>
            </a:path>
            <a:tileRect/>
          </a:gra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Select * from A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FULL OUTER JOIN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ON</a:t>
            </a:r>
            <a:r>
              <a:rPr b="0" i="0" lang="en-US" sz="2400" u="none" cap="none" strike="noStrike">
                <a:solidFill>
                  <a:schemeClr val="dk1"/>
                </a:solidFill>
                <a:latin typeface="Calibri"/>
                <a:ea typeface="Calibri"/>
                <a:cs typeface="Calibri"/>
                <a:sym typeface="Calibri"/>
              </a:rPr>
              <a:t> A.ID=B.ID</a:t>
            </a:r>
            <a:endParaRPr b="0" i="0" sz="2400" u="none" cap="none" strike="noStrike">
              <a:solidFill>
                <a:schemeClr val="dk1"/>
              </a:solidFill>
              <a:latin typeface="Calibri"/>
              <a:ea typeface="Calibri"/>
              <a:cs typeface="Calibri"/>
              <a:sym typeface="Calibri"/>
            </a:endParaRPr>
          </a:p>
        </p:txBody>
      </p:sp>
      <p:grpSp>
        <p:nvGrpSpPr>
          <p:cNvPr id="319" name="Google Shape;319;p21"/>
          <p:cNvGrpSpPr/>
          <p:nvPr/>
        </p:nvGrpSpPr>
        <p:grpSpPr>
          <a:xfrm rot="10800000">
            <a:off x="5918200" y="4164013"/>
            <a:ext cx="684213" cy="1433512"/>
            <a:chOff x="3019" y="2060"/>
            <a:chExt cx="431" cy="903"/>
          </a:xfrm>
        </p:grpSpPr>
        <p:cxnSp>
          <p:nvCxnSpPr>
            <p:cNvPr id="320" name="Google Shape;320;p21"/>
            <p:cNvCxnSpPr/>
            <p:nvPr/>
          </p:nvCxnSpPr>
          <p:spPr>
            <a:xfrm flipH="1">
              <a:off x="3234" y="2394"/>
              <a:ext cx="216" cy="569"/>
            </a:xfrm>
            <a:prstGeom prst="straightConnector1">
              <a:avLst/>
            </a:prstGeom>
            <a:noFill/>
            <a:ln cap="flat" cmpd="sng" w="19050">
              <a:solidFill>
                <a:srgbClr val="000000"/>
              </a:solidFill>
              <a:prstDash val="solid"/>
              <a:round/>
              <a:headEnd len="sm" w="sm" type="none"/>
              <a:tailEnd len="sm" w="sm" type="none"/>
            </a:ln>
          </p:spPr>
        </p:cxnSp>
        <p:cxnSp>
          <p:nvCxnSpPr>
            <p:cNvPr id="321" name="Google Shape;321;p21"/>
            <p:cNvCxnSpPr/>
            <p:nvPr/>
          </p:nvCxnSpPr>
          <p:spPr>
            <a:xfrm flipH="1">
              <a:off x="3156" y="2256"/>
              <a:ext cx="236" cy="609"/>
            </a:xfrm>
            <a:prstGeom prst="straightConnector1">
              <a:avLst/>
            </a:prstGeom>
            <a:noFill/>
            <a:ln cap="flat" cmpd="sng" w="19050">
              <a:solidFill>
                <a:srgbClr val="000000"/>
              </a:solidFill>
              <a:prstDash val="solid"/>
              <a:round/>
              <a:headEnd len="sm" w="sm" type="none"/>
              <a:tailEnd len="sm" w="sm" type="none"/>
            </a:ln>
          </p:spPr>
        </p:cxnSp>
        <p:cxnSp>
          <p:nvCxnSpPr>
            <p:cNvPr id="322" name="Google Shape;322;p21"/>
            <p:cNvCxnSpPr/>
            <p:nvPr/>
          </p:nvCxnSpPr>
          <p:spPr>
            <a:xfrm flipH="1">
              <a:off x="3078" y="2139"/>
              <a:ext cx="235" cy="648"/>
            </a:xfrm>
            <a:prstGeom prst="straightConnector1">
              <a:avLst/>
            </a:prstGeom>
            <a:noFill/>
            <a:ln cap="flat" cmpd="sng" w="19050">
              <a:solidFill>
                <a:srgbClr val="000000"/>
              </a:solidFill>
              <a:prstDash val="solid"/>
              <a:round/>
              <a:headEnd len="sm" w="sm" type="none"/>
              <a:tailEnd len="sm" w="sm" type="none"/>
            </a:ln>
          </p:spPr>
        </p:cxnSp>
        <p:cxnSp>
          <p:nvCxnSpPr>
            <p:cNvPr id="323" name="Google Shape;323;p21"/>
            <p:cNvCxnSpPr/>
            <p:nvPr/>
          </p:nvCxnSpPr>
          <p:spPr>
            <a:xfrm flipH="1">
              <a:off x="3019" y="2060"/>
              <a:ext cx="236" cy="589"/>
            </a:xfrm>
            <a:prstGeom prst="straightConnector1">
              <a:avLst/>
            </a:prstGeom>
            <a:noFill/>
            <a:ln cap="flat" cmpd="sng" w="19050">
              <a:solidFill>
                <a:srgbClr val="000000"/>
              </a:solidFill>
              <a:prstDash val="solid"/>
              <a:round/>
              <a:headEnd len="sm" w="sm" type="none"/>
              <a:tailEnd len="sm" w="sm" type="none"/>
            </a:ln>
          </p:spPr>
        </p:cxnSp>
      </p:grpSp>
      <p:grpSp>
        <p:nvGrpSpPr>
          <p:cNvPr id="324" name="Google Shape;324;p21"/>
          <p:cNvGrpSpPr/>
          <p:nvPr/>
        </p:nvGrpSpPr>
        <p:grpSpPr>
          <a:xfrm rot="10800000">
            <a:off x="6400801" y="3912394"/>
            <a:ext cx="1774825" cy="1962150"/>
            <a:chOff x="2039" y="1904"/>
            <a:chExt cx="1118" cy="1236"/>
          </a:xfrm>
        </p:grpSpPr>
        <p:cxnSp>
          <p:nvCxnSpPr>
            <p:cNvPr id="325" name="Google Shape;325;p21"/>
            <p:cNvCxnSpPr/>
            <p:nvPr/>
          </p:nvCxnSpPr>
          <p:spPr>
            <a:xfrm flipH="1">
              <a:off x="2039" y="2041"/>
              <a:ext cx="256" cy="628"/>
            </a:xfrm>
            <a:prstGeom prst="straightConnector1">
              <a:avLst/>
            </a:prstGeom>
            <a:noFill/>
            <a:ln cap="flat" cmpd="sng" w="19050">
              <a:solidFill>
                <a:srgbClr val="000000"/>
              </a:solidFill>
              <a:prstDash val="solid"/>
              <a:round/>
              <a:headEnd len="sm" w="sm" type="none"/>
              <a:tailEnd len="sm" w="sm" type="none"/>
            </a:ln>
          </p:spPr>
        </p:cxnSp>
        <p:cxnSp>
          <p:nvCxnSpPr>
            <p:cNvPr id="326" name="Google Shape;326;p21"/>
            <p:cNvCxnSpPr/>
            <p:nvPr/>
          </p:nvCxnSpPr>
          <p:spPr>
            <a:xfrm flipH="1">
              <a:off x="2098" y="1962"/>
              <a:ext cx="354" cy="864"/>
            </a:xfrm>
            <a:prstGeom prst="straightConnector1">
              <a:avLst/>
            </a:prstGeom>
            <a:noFill/>
            <a:ln cap="flat" cmpd="sng" w="19050">
              <a:solidFill>
                <a:srgbClr val="000000"/>
              </a:solidFill>
              <a:prstDash val="solid"/>
              <a:round/>
              <a:headEnd len="sm" w="sm" type="none"/>
              <a:tailEnd len="sm" w="sm" type="none"/>
            </a:ln>
          </p:spPr>
        </p:cxnSp>
        <p:cxnSp>
          <p:nvCxnSpPr>
            <p:cNvPr id="327" name="Google Shape;327;p21"/>
            <p:cNvCxnSpPr/>
            <p:nvPr/>
          </p:nvCxnSpPr>
          <p:spPr>
            <a:xfrm flipH="1">
              <a:off x="2177" y="1923"/>
              <a:ext cx="412" cy="1001"/>
            </a:xfrm>
            <a:prstGeom prst="straightConnector1">
              <a:avLst/>
            </a:prstGeom>
            <a:noFill/>
            <a:ln cap="flat" cmpd="sng" w="19050">
              <a:solidFill>
                <a:srgbClr val="000000"/>
              </a:solidFill>
              <a:prstDash val="solid"/>
              <a:round/>
              <a:headEnd len="sm" w="sm" type="none"/>
              <a:tailEnd len="sm" w="sm" type="none"/>
            </a:ln>
          </p:spPr>
        </p:cxnSp>
        <p:cxnSp>
          <p:nvCxnSpPr>
            <p:cNvPr id="328" name="Google Shape;328;p21"/>
            <p:cNvCxnSpPr/>
            <p:nvPr/>
          </p:nvCxnSpPr>
          <p:spPr>
            <a:xfrm flipH="1">
              <a:off x="2274" y="1904"/>
              <a:ext cx="432" cy="1098"/>
            </a:xfrm>
            <a:prstGeom prst="straightConnector1">
              <a:avLst/>
            </a:prstGeom>
            <a:noFill/>
            <a:ln cap="flat" cmpd="sng" w="19050">
              <a:solidFill>
                <a:srgbClr val="000000"/>
              </a:solidFill>
              <a:prstDash val="solid"/>
              <a:round/>
              <a:headEnd len="sm" w="sm" type="none"/>
              <a:tailEnd len="sm" w="sm" type="none"/>
            </a:ln>
          </p:spPr>
        </p:cxnSp>
        <p:cxnSp>
          <p:nvCxnSpPr>
            <p:cNvPr id="329" name="Google Shape;329;p21"/>
            <p:cNvCxnSpPr/>
            <p:nvPr/>
          </p:nvCxnSpPr>
          <p:spPr>
            <a:xfrm flipH="1">
              <a:off x="2372" y="1904"/>
              <a:ext cx="452" cy="1153"/>
            </a:xfrm>
            <a:prstGeom prst="straightConnector1">
              <a:avLst/>
            </a:prstGeom>
            <a:noFill/>
            <a:ln cap="flat" cmpd="sng" w="19050">
              <a:solidFill>
                <a:srgbClr val="000000"/>
              </a:solidFill>
              <a:prstDash val="solid"/>
              <a:round/>
              <a:headEnd len="sm" w="sm" type="none"/>
              <a:tailEnd len="sm" w="sm" type="none"/>
            </a:ln>
          </p:spPr>
        </p:cxnSp>
        <p:cxnSp>
          <p:nvCxnSpPr>
            <p:cNvPr id="330" name="Google Shape;330;p21"/>
            <p:cNvCxnSpPr/>
            <p:nvPr/>
          </p:nvCxnSpPr>
          <p:spPr>
            <a:xfrm flipH="1">
              <a:off x="2470" y="1943"/>
              <a:ext cx="471" cy="1157"/>
            </a:xfrm>
            <a:prstGeom prst="straightConnector1">
              <a:avLst/>
            </a:prstGeom>
            <a:noFill/>
            <a:ln cap="flat" cmpd="sng" w="19050">
              <a:solidFill>
                <a:srgbClr val="000000"/>
              </a:solidFill>
              <a:prstDash val="solid"/>
              <a:round/>
              <a:headEnd len="sm" w="sm" type="none"/>
              <a:tailEnd len="sm" w="sm" type="none"/>
            </a:ln>
          </p:spPr>
        </p:cxnSp>
        <p:cxnSp>
          <p:nvCxnSpPr>
            <p:cNvPr id="331" name="Google Shape;331;p21"/>
            <p:cNvCxnSpPr/>
            <p:nvPr/>
          </p:nvCxnSpPr>
          <p:spPr>
            <a:xfrm flipH="1">
              <a:off x="2588" y="1962"/>
              <a:ext cx="471" cy="1158"/>
            </a:xfrm>
            <a:prstGeom prst="straightConnector1">
              <a:avLst/>
            </a:prstGeom>
            <a:noFill/>
            <a:ln cap="flat" cmpd="sng" w="19050">
              <a:solidFill>
                <a:srgbClr val="000000"/>
              </a:solidFill>
              <a:prstDash val="solid"/>
              <a:round/>
              <a:headEnd len="sm" w="sm" type="none"/>
              <a:tailEnd len="sm" w="sm" type="none"/>
            </a:ln>
          </p:spPr>
        </p:cxnSp>
        <p:cxnSp>
          <p:nvCxnSpPr>
            <p:cNvPr id="332" name="Google Shape;332;p21"/>
            <p:cNvCxnSpPr/>
            <p:nvPr/>
          </p:nvCxnSpPr>
          <p:spPr>
            <a:xfrm flipH="1">
              <a:off x="2705" y="2021"/>
              <a:ext cx="432" cy="1119"/>
            </a:xfrm>
            <a:prstGeom prst="straightConnector1">
              <a:avLst/>
            </a:prstGeom>
            <a:noFill/>
            <a:ln cap="flat" cmpd="sng" w="19050">
              <a:solidFill>
                <a:srgbClr val="000000"/>
              </a:solidFill>
              <a:prstDash val="solid"/>
              <a:round/>
              <a:headEnd len="sm" w="sm" type="none"/>
              <a:tailEnd len="sm" w="sm" type="none"/>
            </a:ln>
          </p:spPr>
        </p:cxnSp>
        <p:cxnSp>
          <p:nvCxnSpPr>
            <p:cNvPr id="333" name="Google Shape;333;p21"/>
            <p:cNvCxnSpPr/>
            <p:nvPr/>
          </p:nvCxnSpPr>
          <p:spPr>
            <a:xfrm flipH="1">
              <a:off x="2823" y="2629"/>
              <a:ext cx="197" cy="491"/>
            </a:xfrm>
            <a:prstGeom prst="straightConnector1">
              <a:avLst/>
            </a:prstGeom>
            <a:noFill/>
            <a:ln cap="flat" cmpd="sng" w="19050">
              <a:solidFill>
                <a:srgbClr val="000000"/>
              </a:solidFill>
              <a:prstDash val="solid"/>
              <a:round/>
              <a:headEnd len="sm" w="sm" type="none"/>
              <a:tailEnd len="sm" w="sm" type="none"/>
            </a:ln>
          </p:spPr>
        </p:cxnSp>
        <p:cxnSp>
          <p:nvCxnSpPr>
            <p:cNvPr id="334" name="Google Shape;334;p21"/>
            <p:cNvCxnSpPr/>
            <p:nvPr/>
          </p:nvCxnSpPr>
          <p:spPr>
            <a:xfrm flipH="1">
              <a:off x="2960" y="2786"/>
              <a:ext cx="118" cy="314"/>
            </a:xfrm>
            <a:prstGeom prst="straightConnector1">
              <a:avLst/>
            </a:prstGeom>
            <a:noFill/>
            <a:ln cap="flat" cmpd="sng" w="19050">
              <a:solidFill>
                <a:srgbClr val="000000"/>
              </a:solidFill>
              <a:prstDash val="solid"/>
              <a:round/>
              <a:headEnd len="sm" w="sm" type="none"/>
              <a:tailEnd len="sm" w="sm" type="none"/>
            </a:ln>
          </p:spPr>
        </p:cxnSp>
        <p:cxnSp>
          <p:nvCxnSpPr>
            <p:cNvPr id="335" name="Google Shape;335;p21"/>
            <p:cNvCxnSpPr/>
            <p:nvPr/>
          </p:nvCxnSpPr>
          <p:spPr>
            <a:xfrm flipH="1">
              <a:off x="3097" y="2903"/>
              <a:ext cx="60" cy="138"/>
            </a:xfrm>
            <a:prstGeom prst="straightConnector1">
              <a:avLst/>
            </a:prstGeom>
            <a:noFill/>
            <a:ln cap="flat" cmpd="sng" w="19050">
              <a:solidFill>
                <a:srgbClr val="000000"/>
              </a:solidFill>
              <a:prstDash val="solid"/>
              <a:round/>
              <a:headEnd len="sm" w="sm" type="none"/>
              <a:tailEnd len="sm" w="sm" type="none"/>
            </a:ln>
          </p:spPr>
        </p:cxnSp>
      </p:grpSp>
      <p:grpSp>
        <p:nvGrpSpPr>
          <p:cNvPr id="336" name="Google Shape;336;p21"/>
          <p:cNvGrpSpPr/>
          <p:nvPr/>
        </p:nvGrpSpPr>
        <p:grpSpPr>
          <a:xfrm>
            <a:off x="4397375" y="3912394"/>
            <a:ext cx="1774825" cy="1962150"/>
            <a:chOff x="2039" y="1904"/>
            <a:chExt cx="1118" cy="1236"/>
          </a:xfrm>
        </p:grpSpPr>
        <p:cxnSp>
          <p:nvCxnSpPr>
            <p:cNvPr id="337" name="Google Shape;337;p21"/>
            <p:cNvCxnSpPr/>
            <p:nvPr/>
          </p:nvCxnSpPr>
          <p:spPr>
            <a:xfrm flipH="1">
              <a:off x="2039" y="2041"/>
              <a:ext cx="256" cy="628"/>
            </a:xfrm>
            <a:prstGeom prst="straightConnector1">
              <a:avLst/>
            </a:prstGeom>
            <a:noFill/>
            <a:ln cap="flat" cmpd="sng" w="19050">
              <a:solidFill>
                <a:srgbClr val="000000"/>
              </a:solidFill>
              <a:prstDash val="solid"/>
              <a:round/>
              <a:headEnd len="sm" w="sm" type="none"/>
              <a:tailEnd len="sm" w="sm" type="none"/>
            </a:ln>
          </p:spPr>
        </p:cxnSp>
        <p:cxnSp>
          <p:nvCxnSpPr>
            <p:cNvPr id="338" name="Google Shape;338;p21"/>
            <p:cNvCxnSpPr/>
            <p:nvPr/>
          </p:nvCxnSpPr>
          <p:spPr>
            <a:xfrm flipH="1">
              <a:off x="2098" y="1962"/>
              <a:ext cx="354" cy="864"/>
            </a:xfrm>
            <a:prstGeom prst="straightConnector1">
              <a:avLst/>
            </a:prstGeom>
            <a:noFill/>
            <a:ln cap="flat" cmpd="sng" w="19050">
              <a:solidFill>
                <a:srgbClr val="000000"/>
              </a:solidFill>
              <a:prstDash val="solid"/>
              <a:round/>
              <a:headEnd len="sm" w="sm" type="none"/>
              <a:tailEnd len="sm" w="sm" type="none"/>
            </a:ln>
          </p:spPr>
        </p:cxnSp>
        <p:cxnSp>
          <p:nvCxnSpPr>
            <p:cNvPr id="339" name="Google Shape;339;p21"/>
            <p:cNvCxnSpPr/>
            <p:nvPr/>
          </p:nvCxnSpPr>
          <p:spPr>
            <a:xfrm flipH="1">
              <a:off x="2177" y="1923"/>
              <a:ext cx="412" cy="1001"/>
            </a:xfrm>
            <a:prstGeom prst="straightConnector1">
              <a:avLst/>
            </a:prstGeom>
            <a:noFill/>
            <a:ln cap="flat" cmpd="sng" w="19050">
              <a:solidFill>
                <a:srgbClr val="000000"/>
              </a:solidFill>
              <a:prstDash val="solid"/>
              <a:round/>
              <a:headEnd len="sm" w="sm" type="none"/>
              <a:tailEnd len="sm" w="sm" type="none"/>
            </a:ln>
          </p:spPr>
        </p:cxnSp>
        <p:cxnSp>
          <p:nvCxnSpPr>
            <p:cNvPr id="340" name="Google Shape;340;p21"/>
            <p:cNvCxnSpPr/>
            <p:nvPr/>
          </p:nvCxnSpPr>
          <p:spPr>
            <a:xfrm flipH="1">
              <a:off x="2274" y="1904"/>
              <a:ext cx="432" cy="1098"/>
            </a:xfrm>
            <a:prstGeom prst="straightConnector1">
              <a:avLst/>
            </a:prstGeom>
            <a:noFill/>
            <a:ln cap="flat" cmpd="sng" w="19050">
              <a:solidFill>
                <a:srgbClr val="000000"/>
              </a:solidFill>
              <a:prstDash val="solid"/>
              <a:round/>
              <a:headEnd len="sm" w="sm" type="none"/>
              <a:tailEnd len="sm" w="sm" type="none"/>
            </a:ln>
          </p:spPr>
        </p:cxnSp>
        <p:cxnSp>
          <p:nvCxnSpPr>
            <p:cNvPr id="341" name="Google Shape;341;p21"/>
            <p:cNvCxnSpPr/>
            <p:nvPr/>
          </p:nvCxnSpPr>
          <p:spPr>
            <a:xfrm flipH="1">
              <a:off x="2372" y="1904"/>
              <a:ext cx="452" cy="1153"/>
            </a:xfrm>
            <a:prstGeom prst="straightConnector1">
              <a:avLst/>
            </a:prstGeom>
            <a:noFill/>
            <a:ln cap="flat" cmpd="sng" w="19050">
              <a:solidFill>
                <a:srgbClr val="000000"/>
              </a:solidFill>
              <a:prstDash val="solid"/>
              <a:round/>
              <a:headEnd len="sm" w="sm" type="none"/>
              <a:tailEnd len="sm" w="sm" type="none"/>
            </a:ln>
          </p:spPr>
        </p:cxnSp>
        <p:cxnSp>
          <p:nvCxnSpPr>
            <p:cNvPr id="342" name="Google Shape;342;p21"/>
            <p:cNvCxnSpPr/>
            <p:nvPr/>
          </p:nvCxnSpPr>
          <p:spPr>
            <a:xfrm flipH="1">
              <a:off x="2470" y="1943"/>
              <a:ext cx="471" cy="1157"/>
            </a:xfrm>
            <a:prstGeom prst="straightConnector1">
              <a:avLst/>
            </a:prstGeom>
            <a:noFill/>
            <a:ln cap="flat" cmpd="sng" w="19050">
              <a:solidFill>
                <a:srgbClr val="000000"/>
              </a:solidFill>
              <a:prstDash val="solid"/>
              <a:round/>
              <a:headEnd len="sm" w="sm" type="none"/>
              <a:tailEnd len="sm" w="sm" type="none"/>
            </a:ln>
          </p:spPr>
        </p:cxnSp>
        <p:cxnSp>
          <p:nvCxnSpPr>
            <p:cNvPr id="343" name="Google Shape;343;p21"/>
            <p:cNvCxnSpPr/>
            <p:nvPr/>
          </p:nvCxnSpPr>
          <p:spPr>
            <a:xfrm flipH="1">
              <a:off x="2588" y="1962"/>
              <a:ext cx="471" cy="1158"/>
            </a:xfrm>
            <a:prstGeom prst="straightConnector1">
              <a:avLst/>
            </a:prstGeom>
            <a:noFill/>
            <a:ln cap="flat" cmpd="sng" w="19050">
              <a:solidFill>
                <a:srgbClr val="000000"/>
              </a:solidFill>
              <a:prstDash val="solid"/>
              <a:round/>
              <a:headEnd len="sm" w="sm" type="none"/>
              <a:tailEnd len="sm" w="sm" type="none"/>
            </a:ln>
          </p:spPr>
        </p:cxnSp>
        <p:cxnSp>
          <p:nvCxnSpPr>
            <p:cNvPr id="344" name="Google Shape;344;p21"/>
            <p:cNvCxnSpPr/>
            <p:nvPr/>
          </p:nvCxnSpPr>
          <p:spPr>
            <a:xfrm flipH="1">
              <a:off x="2705" y="2021"/>
              <a:ext cx="432" cy="1119"/>
            </a:xfrm>
            <a:prstGeom prst="straightConnector1">
              <a:avLst/>
            </a:prstGeom>
            <a:noFill/>
            <a:ln cap="flat" cmpd="sng" w="19050">
              <a:solidFill>
                <a:srgbClr val="000000"/>
              </a:solidFill>
              <a:prstDash val="solid"/>
              <a:round/>
              <a:headEnd len="sm" w="sm" type="none"/>
              <a:tailEnd len="sm" w="sm" type="none"/>
            </a:ln>
          </p:spPr>
        </p:cxnSp>
        <p:cxnSp>
          <p:nvCxnSpPr>
            <p:cNvPr id="345" name="Google Shape;345;p21"/>
            <p:cNvCxnSpPr/>
            <p:nvPr/>
          </p:nvCxnSpPr>
          <p:spPr>
            <a:xfrm flipH="1">
              <a:off x="2823" y="2629"/>
              <a:ext cx="197" cy="491"/>
            </a:xfrm>
            <a:prstGeom prst="straightConnector1">
              <a:avLst/>
            </a:prstGeom>
            <a:noFill/>
            <a:ln cap="flat" cmpd="sng" w="19050">
              <a:solidFill>
                <a:srgbClr val="000000"/>
              </a:solidFill>
              <a:prstDash val="solid"/>
              <a:round/>
              <a:headEnd len="sm" w="sm" type="none"/>
              <a:tailEnd len="sm" w="sm" type="none"/>
            </a:ln>
          </p:spPr>
        </p:cxnSp>
        <p:cxnSp>
          <p:nvCxnSpPr>
            <p:cNvPr id="346" name="Google Shape;346;p21"/>
            <p:cNvCxnSpPr/>
            <p:nvPr/>
          </p:nvCxnSpPr>
          <p:spPr>
            <a:xfrm flipH="1">
              <a:off x="2960" y="2786"/>
              <a:ext cx="118" cy="314"/>
            </a:xfrm>
            <a:prstGeom prst="straightConnector1">
              <a:avLst/>
            </a:prstGeom>
            <a:noFill/>
            <a:ln cap="flat" cmpd="sng" w="19050">
              <a:solidFill>
                <a:srgbClr val="000000"/>
              </a:solidFill>
              <a:prstDash val="solid"/>
              <a:round/>
              <a:headEnd len="sm" w="sm" type="none"/>
              <a:tailEnd len="sm" w="sm" type="none"/>
            </a:ln>
          </p:spPr>
        </p:cxnSp>
        <p:cxnSp>
          <p:nvCxnSpPr>
            <p:cNvPr id="347" name="Google Shape;347;p21"/>
            <p:cNvCxnSpPr/>
            <p:nvPr/>
          </p:nvCxnSpPr>
          <p:spPr>
            <a:xfrm flipH="1">
              <a:off x="3097" y="2903"/>
              <a:ext cx="60" cy="138"/>
            </a:xfrm>
            <a:prstGeom prst="straightConnector1">
              <a:avLst/>
            </a:prstGeom>
            <a:noFill/>
            <a:ln cap="flat" cmpd="sng" w="19050">
              <a:solidFill>
                <a:srgbClr val="000000"/>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500"/>
                                        <p:tgtEl>
                                          <p:spTgt spid="319"/>
                                        </p:tgtEl>
                                        <p:attrNameLst>
                                          <p:attrName>ppt_w</p:attrName>
                                        </p:attrNameLst>
                                      </p:cBhvr>
                                      <p:tavLst>
                                        <p:tav fmla="" tm="0">
                                          <p:val>
                                            <p:strVal val="0"/>
                                          </p:val>
                                        </p:tav>
                                        <p:tav fmla="" tm="100000">
                                          <p:val>
                                            <p:strVal val="#ppt_w"/>
                                          </p:val>
                                        </p:tav>
                                      </p:tavLst>
                                    </p:anim>
                                    <p:anim calcmode="lin" valueType="num">
                                      <p:cBhvr additive="base">
                                        <p:cTn dur="500"/>
                                        <p:tgtEl>
                                          <p:spTgt spid="31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500"/>
                                        <p:tgtEl>
                                          <p:spTgt spid="324"/>
                                        </p:tgtEl>
                                        <p:attrNameLst>
                                          <p:attrName>ppt_w</p:attrName>
                                        </p:attrNameLst>
                                      </p:cBhvr>
                                      <p:tavLst>
                                        <p:tav fmla="" tm="0">
                                          <p:val>
                                            <p:strVal val="0"/>
                                          </p:val>
                                        </p:tav>
                                        <p:tav fmla="" tm="100000">
                                          <p:val>
                                            <p:strVal val="#ppt_w"/>
                                          </p:val>
                                        </p:tav>
                                      </p:tavLst>
                                    </p:anim>
                                    <p:anim calcmode="lin" valueType="num">
                                      <p:cBhvr additive="base">
                                        <p:cTn dur="500"/>
                                        <p:tgtEl>
                                          <p:spTgt spid="32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36"/>
                                        </p:tgtEl>
                                        <p:attrNameLst>
                                          <p:attrName>style.visibility</p:attrName>
                                        </p:attrNameLst>
                                      </p:cBhvr>
                                      <p:to>
                                        <p:strVal val="visible"/>
                                      </p:to>
                                    </p:set>
                                    <p:anim calcmode="lin" valueType="num">
                                      <p:cBhvr additive="base">
                                        <p:cTn dur="500"/>
                                        <p:tgtEl>
                                          <p:spTgt spid="336"/>
                                        </p:tgtEl>
                                        <p:attrNameLst>
                                          <p:attrName>ppt_w</p:attrName>
                                        </p:attrNameLst>
                                      </p:cBhvr>
                                      <p:tavLst>
                                        <p:tav fmla="" tm="0">
                                          <p:val>
                                            <p:strVal val="0"/>
                                          </p:val>
                                        </p:tav>
                                        <p:tav fmla="" tm="100000">
                                          <p:val>
                                            <p:strVal val="#ppt_w"/>
                                          </p:val>
                                        </p:tav>
                                      </p:tavLst>
                                    </p:anim>
                                    <p:anim calcmode="lin" valueType="num">
                                      <p:cBhvr additive="base">
                                        <p:cTn dur="500"/>
                                        <p:tgtEl>
                                          <p:spTgt spid="33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txBox="1"/>
          <p:nvPr>
            <p:ph type="title"/>
          </p:nvPr>
        </p:nvSpPr>
        <p:spPr>
          <a:xfrm>
            <a:off x="800100" y="3259039"/>
            <a:ext cx="77724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C171F"/>
              </a:buClr>
              <a:buSzPts val="2400"/>
              <a:buFont typeface="Calibri"/>
              <a:buNone/>
            </a:pPr>
            <a:r>
              <a:rPr b="1" lang="en-US" sz="2400">
                <a:solidFill>
                  <a:srgbClr val="0C171F"/>
                </a:solidFill>
              </a:rPr>
              <a:t>SELECT</a:t>
            </a:r>
            <a:r>
              <a:rPr lang="en-US" sz="2400">
                <a:solidFill>
                  <a:srgbClr val="0C171F"/>
                </a:solidFill>
              </a:rPr>
              <a:t> r.sid, b.bid, b.name</a:t>
            </a:r>
            <a:br>
              <a:rPr lang="en-US" sz="2400">
                <a:solidFill>
                  <a:srgbClr val="0C171F"/>
                </a:solidFill>
              </a:rPr>
            </a:br>
            <a:r>
              <a:rPr b="1" lang="en-US" sz="2400">
                <a:solidFill>
                  <a:srgbClr val="0C171F"/>
                </a:solidFill>
              </a:rPr>
              <a:t>FROM</a:t>
            </a:r>
            <a:r>
              <a:rPr lang="en-US" sz="2400">
                <a:solidFill>
                  <a:srgbClr val="0C171F"/>
                </a:solidFill>
              </a:rPr>
              <a:t> Reserves r </a:t>
            </a:r>
            <a:r>
              <a:rPr b="1" lang="en-US" sz="2400">
                <a:solidFill>
                  <a:srgbClr val="0C171F"/>
                </a:solidFill>
              </a:rPr>
              <a:t>FULL OUTER JOIN </a:t>
            </a:r>
            <a:r>
              <a:rPr lang="en-US" sz="2400">
                <a:solidFill>
                  <a:srgbClr val="0C171F"/>
                </a:solidFill>
              </a:rPr>
              <a:t>Boats b</a:t>
            </a:r>
            <a:br>
              <a:rPr lang="en-US" sz="2400">
                <a:solidFill>
                  <a:srgbClr val="0C171F"/>
                </a:solidFill>
              </a:rPr>
            </a:br>
            <a:r>
              <a:rPr b="1" lang="en-US" sz="2400">
                <a:solidFill>
                  <a:srgbClr val="0C171F"/>
                </a:solidFill>
              </a:rPr>
              <a:t>ON</a:t>
            </a:r>
            <a:r>
              <a:rPr lang="en-US" sz="2400">
                <a:solidFill>
                  <a:srgbClr val="0C171F"/>
                </a:solidFill>
              </a:rPr>
              <a:t> r.bid = b.bid</a:t>
            </a:r>
            <a:endParaRPr>
              <a:solidFill>
                <a:srgbClr val="0C171F"/>
              </a:solidFill>
            </a:endParaRPr>
          </a:p>
        </p:txBody>
      </p:sp>
      <p:sp>
        <p:nvSpPr>
          <p:cNvPr id="353" name="Google Shape;353;p2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solidFill>
                <a:schemeClr val="dk2"/>
              </a:solidFill>
            </a:endParaRPr>
          </a:p>
        </p:txBody>
      </p:sp>
      <p:graphicFrame>
        <p:nvGraphicFramePr>
          <p:cNvPr id="354" name="Google Shape;354;p22"/>
          <p:cNvGraphicFramePr/>
          <p:nvPr/>
        </p:nvGraphicFramePr>
        <p:xfrm>
          <a:off x="3267324" y="4368745"/>
          <a:ext cx="3810000" cy="1742988"/>
        </p:xfrm>
        <a:graphic>
          <a:graphicData uri="http://schemas.openxmlformats.org/presentationml/2006/ole">
            <mc:AlternateContent>
              <mc:Choice Requires="v">
                <p:oleObj r:id="rId4" imgH="1742988" imgW="3810000" progId="Excel.Sheet.8" spid="_x0000_s1">
                  <p:embed/>
                </p:oleObj>
              </mc:Choice>
              <mc:Fallback>
                <p:oleObj r:id="rId5" imgH="1742988" imgW="3810000" progId="Excel.Sheet.8">
                  <p:embed/>
                  <p:pic>
                    <p:nvPicPr>
                      <p:cNvPr id="354" name="Google Shape;354;p22"/>
                      <p:cNvPicPr preferRelativeResize="0"/>
                      <p:nvPr/>
                    </p:nvPicPr>
                    <p:blipFill rotWithShape="1">
                      <a:blip r:embed="rId6">
                        <a:alphaModFix/>
                      </a:blip>
                      <a:srcRect b="0" l="0" r="0" t="0"/>
                      <a:stretch/>
                    </p:blipFill>
                    <p:spPr>
                      <a:xfrm>
                        <a:off x="3267324" y="4368745"/>
                        <a:ext cx="3810000" cy="1742988"/>
                      </a:xfrm>
                      <a:prstGeom prst="rect">
                        <a:avLst/>
                      </a:prstGeom>
                      <a:noFill/>
                      <a:ln>
                        <a:noFill/>
                      </a:ln>
                    </p:spPr>
                  </p:pic>
                </p:oleObj>
              </mc:Fallback>
            </mc:AlternateContent>
          </a:graphicData>
        </a:graphic>
      </p:graphicFrame>
      <p:graphicFrame>
        <p:nvGraphicFramePr>
          <p:cNvPr id="355" name="Google Shape;355;p22"/>
          <p:cNvGraphicFramePr/>
          <p:nvPr/>
        </p:nvGraphicFramePr>
        <p:xfrm>
          <a:off x="727701" y="1314592"/>
          <a:ext cx="3687763" cy="1981200"/>
        </p:xfrm>
        <a:graphic>
          <a:graphicData uri="http://schemas.openxmlformats.org/presentationml/2006/ole">
            <mc:AlternateContent>
              <mc:Choice Requires="v">
                <p:oleObj r:id="rId7" imgH="1981200" imgW="3687763" progId="Word.Document.8" spid="_x0000_s2">
                  <p:embed/>
                </p:oleObj>
              </mc:Choice>
              <mc:Fallback>
                <p:oleObj r:id="rId8" imgH="1981200" imgW="3687763" progId="Word.Document.8">
                  <p:embed/>
                  <p:pic>
                    <p:nvPicPr>
                      <p:cNvPr id="355" name="Google Shape;355;p22"/>
                      <p:cNvPicPr preferRelativeResize="0"/>
                      <p:nvPr/>
                    </p:nvPicPr>
                    <p:blipFill rotWithShape="1">
                      <a:blip r:embed="rId9">
                        <a:alphaModFix/>
                      </a:blip>
                      <a:srcRect b="0" l="0" r="0" t="0"/>
                      <a:stretch/>
                    </p:blipFill>
                    <p:spPr>
                      <a:xfrm>
                        <a:off x="727701" y="1314592"/>
                        <a:ext cx="3687763" cy="1981200"/>
                      </a:xfrm>
                      <a:prstGeom prst="rect">
                        <a:avLst/>
                      </a:prstGeom>
                      <a:noFill/>
                      <a:ln>
                        <a:noFill/>
                      </a:ln>
                    </p:spPr>
                  </p:pic>
                </p:oleObj>
              </mc:Fallback>
            </mc:AlternateContent>
          </a:graphicData>
        </a:graphic>
      </p:graphicFrame>
      <p:graphicFrame>
        <p:nvGraphicFramePr>
          <p:cNvPr id="356" name="Google Shape;356;p22"/>
          <p:cNvGraphicFramePr/>
          <p:nvPr/>
        </p:nvGraphicFramePr>
        <p:xfrm>
          <a:off x="4473417" y="1307512"/>
          <a:ext cx="3352800" cy="1920875"/>
        </p:xfrm>
        <a:graphic>
          <a:graphicData uri="http://schemas.openxmlformats.org/presentationml/2006/ole">
            <mc:AlternateContent>
              <mc:Choice Requires="v">
                <p:oleObj r:id="rId10" imgH="1920875" imgW="3352800" progId="Word.Document.8" spid="_x0000_s3">
                  <p:embed/>
                </p:oleObj>
              </mc:Choice>
              <mc:Fallback>
                <p:oleObj r:id="rId11" imgH="1920875" imgW="3352800" progId="Word.Document.8">
                  <p:embed/>
                  <p:pic>
                    <p:nvPicPr>
                      <p:cNvPr id="356" name="Google Shape;356;p22"/>
                      <p:cNvPicPr preferRelativeResize="0"/>
                      <p:nvPr/>
                    </p:nvPicPr>
                    <p:blipFill rotWithShape="1">
                      <a:blip r:embed="rId12">
                        <a:alphaModFix/>
                      </a:blip>
                      <a:srcRect b="0" l="0" r="0" t="0"/>
                      <a:stretch/>
                    </p:blipFill>
                    <p:spPr>
                      <a:xfrm>
                        <a:off x="4473417" y="1307512"/>
                        <a:ext cx="3352800" cy="1920875"/>
                      </a:xfrm>
                      <a:prstGeom prst="rect">
                        <a:avLst/>
                      </a:prstGeom>
                      <a:noFill/>
                      <a:ln>
                        <a:noFill/>
                      </a:ln>
                    </p:spPr>
                  </p:pic>
                </p:oleObj>
              </mc:Fallback>
            </mc:AlternateContent>
          </a:graphicData>
        </a:graphic>
      </p:graphicFrame>
      <p:sp>
        <p:nvSpPr>
          <p:cNvPr id="357" name="Google Shape;357;p22"/>
          <p:cNvSpPr/>
          <p:nvPr/>
        </p:nvSpPr>
        <p:spPr>
          <a:xfrm>
            <a:off x="8035482" y="2895600"/>
            <a:ext cx="2480118" cy="2819400"/>
          </a:xfrm>
          <a:prstGeom prst="wedgeRoundRectCallout">
            <a:avLst>
              <a:gd fmla="val -105351" name="adj1"/>
              <a:gd fmla="val 41839" name="adj2"/>
              <a:gd fmla="val 16667" name="adj3"/>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chemeClr val="lt1"/>
                </a:solidFill>
                <a:latin typeface="Calibri"/>
                <a:ea typeface="Calibri"/>
                <a:cs typeface="Calibri"/>
                <a:sym typeface="Calibri"/>
              </a:rPr>
              <a:t>Note: </a:t>
            </a:r>
            <a:r>
              <a:rPr b="0" i="0" lang="en-US" sz="1800" u="none" cap="none" strike="noStrike">
                <a:solidFill>
                  <a:schemeClr val="lt1"/>
                </a:solidFill>
                <a:latin typeface="Calibri"/>
                <a:ea typeface="Calibri"/>
                <a:cs typeface="Calibri"/>
                <a:sym typeface="Calibri"/>
              </a:rPr>
              <a:t>in this case it is the same as the ROJ because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bid is a foreign key in reserves, so all reservations must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have a corresponding tuple in boats.</a:t>
            </a:r>
            <a:endParaRPr b="0" i="0" sz="1800" u="none" cap="none" strike="noStrike">
              <a:solidFill>
                <a:schemeClr val="lt1"/>
              </a:solidFill>
              <a:latin typeface="Calibri"/>
              <a:ea typeface="Calibri"/>
              <a:cs typeface="Calibri"/>
              <a:sym typeface="Calibri"/>
            </a:endParaRPr>
          </a:p>
        </p:txBody>
      </p:sp>
      <p:sp>
        <p:nvSpPr>
          <p:cNvPr id="358" name="Google Shape;358;p22"/>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sp>
        <p:nvSpPr>
          <p:cNvPr id="359" name="Google Shape;359;p22"/>
          <p:cNvSpPr txBox="1"/>
          <p:nvPr/>
        </p:nvSpPr>
        <p:spPr>
          <a:xfrm>
            <a:off x="457200" y="304800"/>
            <a:ext cx="8229600" cy="804672"/>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Example of FULLOUTER JOIN</a:t>
            </a:r>
            <a:endParaRPr b="0" i="0" sz="4400" u="none" cap="none" strike="noStrike">
              <a:solidFill>
                <a:srgbClr val="FFFFFF"/>
              </a:solidFill>
              <a:latin typeface="Calibri"/>
              <a:ea typeface="Calibri"/>
              <a:cs typeface="Calibri"/>
              <a:sym typeface="Calibri"/>
            </a:endParaRPr>
          </a:p>
        </p:txBody>
      </p:sp>
      <p:sp>
        <p:nvSpPr>
          <p:cNvPr id="360" name="Google Shape;360;p22"/>
          <p:cNvSpPr txBox="1"/>
          <p:nvPr/>
        </p:nvSpPr>
        <p:spPr>
          <a:xfrm>
            <a:off x="685800" y="152400"/>
            <a:ext cx="77724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400"/>
              <a:buFont typeface="Calibri"/>
              <a:buNone/>
            </a:pPr>
            <a:r>
              <a:rPr b="0" i="0" lang="en-US" sz="4400" u="none" cap="none" strike="noStrike">
                <a:solidFill>
                  <a:srgbClr val="3F3F3F"/>
                </a:solidFill>
                <a:latin typeface="Calibri"/>
                <a:ea typeface="Calibri"/>
                <a:cs typeface="Calibri"/>
                <a:sym typeface="Calibri"/>
              </a:rPr>
              <a:t>Full Outer Join</a:t>
            </a:r>
            <a:endParaRPr b="0" i="0" sz="4400" u="none" cap="none" strike="noStrike">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3"/>
          <p:cNvSpPr txBox="1"/>
          <p:nvPr>
            <p:ph type="title"/>
          </p:nvPr>
        </p:nvSpPr>
        <p:spPr>
          <a:xfrm>
            <a:off x="800100" y="3259039"/>
            <a:ext cx="77724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C171F"/>
              </a:buClr>
              <a:buSzPts val="2400"/>
              <a:buFont typeface="Calibri"/>
              <a:buNone/>
            </a:pPr>
            <a:r>
              <a:rPr b="1" lang="en-US" sz="2400">
                <a:solidFill>
                  <a:srgbClr val="0C171F"/>
                </a:solidFill>
              </a:rPr>
              <a:t>SELECT</a:t>
            </a:r>
            <a:r>
              <a:rPr lang="en-US" sz="2400">
                <a:solidFill>
                  <a:srgbClr val="0C171F"/>
                </a:solidFill>
              </a:rPr>
              <a:t> r.sid, b.bid, b.name</a:t>
            </a:r>
            <a:br>
              <a:rPr lang="en-US" sz="2400">
                <a:solidFill>
                  <a:srgbClr val="0C171F"/>
                </a:solidFill>
              </a:rPr>
            </a:br>
            <a:r>
              <a:rPr b="1" lang="en-US" sz="2400">
                <a:solidFill>
                  <a:srgbClr val="0C171F"/>
                </a:solidFill>
              </a:rPr>
              <a:t>FROM</a:t>
            </a:r>
            <a:r>
              <a:rPr lang="en-US" sz="2400">
                <a:solidFill>
                  <a:srgbClr val="0C171F"/>
                </a:solidFill>
              </a:rPr>
              <a:t> Reserves r </a:t>
            </a:r>
            <a:r>
              <a:rPr b="1" lang="en-US" sz="2400">
                <a:solidFill>
                  <a:srgbClr val="0C171F"/>
                </a:solidFill>
              </a:rPr>
              <a:t>FULL OUTER JOIN </a:t>
            </a:r>
            <a:r>
              <a:rPr lang="en-US" sz="2400">
                <a:solidFill>
                  <a:srgbClr val="0C171F"/>
                </a:solidFill>
              </a:rPr>
              <a:t>Boats b</a:t>
            </a:r>
            <a:br>
              <a:rPr lang="en-US" sz="2400">
                <a:solidFill>
                  <a:srgbClr val="0C171F"/>
                </a:solidFill>
              </a:rPr>
            </a:br>
            <a:r>
              <a:rPr b="1" lang="en-US" sz="2400">
                <a:solidFill>
                  <a:srgbClr val="0C171F"/>
                </a:solidFill>
              </a:rPr>
              <a:t>ON</a:t>
            </a:r>
            <a:r>
              <a:rPr lang="en-US" sz="2400">
                <a:solidFill>
                  <a:srgbClr val="0C171F"/>
                </a:solidFill>
              </a:rPr>
              <a:t> r.bid = b.bid</a:t>
            </a:r>
            <a:endParaRPr>
              <a:solidFill>
                <a:srgbClr val="0C171F"/>
              </a:solidFill>
            </a:endParaRPr>
          </a:p>
        </p:txBody>
      </p:sp>
      <p:sp>
        <p:nvSpPr>
          <p:cNvPr id="366" name="Google Shape;366;p2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solidFill>
                <a:schemeClr val="dk2"/>
              </a:solidFill>
            </a:endParaRPr>
          </a:p>
        </p:txBody>
      </p:sp>
      <p:graphicFrame>
        <p:nvGraphicFramePr>
          <p:cNvPr id="367" name="Google Shape;367;p23"/>
          <p:cNvGraphicFramePr/>
          <p:nvPr/>
        </p:nvGraphicFramePr>
        <p:xfrm>
          <a:off x="3267324" y="4368745"/>
          <a:ext cx="3810000" cy="1742988"/>
        </p:xfrm>
        <a:graphic>
          <a:graphicData uri="http://schemas.openxmlformats.org/presentationml/2006/ole">
            <mc:AlternateContent>
              <mc:Choice Requires="v">
                <p:oleObj r:id="rId4" imgH="1742988" imgW="3810000" progId="Excel.Sheet.8" spid="_x0000_s1">
                  <p:embed/>
                </p:oleObj>
              </mc:Choice>
              <mc:Fallback>
                <p:oleObj r:id="rId5" imgH="1742988" imgW="3810000" progId="Excel.Sheet.8">
                  <p:embed/>
                  <p:pic>
                    <p:nvPicPr>
                      <p:cNvPr id="367" name="Google Shape;367;p23"/>
                      <p:cNvPicPr preferRelativeResize="0"/>
                      <p:nvPr/>
                    </p:nvPicPr>
                    <p:blipFill rotWithShape="1">
                      <a:blip r:embed="rId6">
                        <a:alphaModFix/>
                      </a:blip>
                      <a:srcRect b="0" l="0" r="0" t="0"/>
                      <a:stretch/>
                    </p:blipFill>
                    <p:spPr>
                      <a:xfrm>
                        <a:off x="3267324" y="4368745"/>
                        <a:ext cx="3810000" cy="1742988"/>
                      </a:xfrm>
                      <a:prstGeom prst="rect">
                        <a:avLst/>
                      </a:prstGeom>
                      <a:noFill/>
                      <a:ln>
                        <a:noFill/>
                      </a:ln>
                    </p:spPr>
                  </p:pic>
                </p:oleObj>
              </mc:Fallback>
            </mc:AlternateContent>
          </a:graphicData>
        </a:graphic>
      </p:graphicFrame>
      <p:graphicFrame>
        <p:nvGraphicFramePr>
          <p:cNvPr id="368" name="Google Shape;368;p23"/>
          <p:cNvGraphicFramePr/>
          <p:nvPr/>
        </p:nvGraphicFramePr>
        <p:xfrm>
          <a:off x="727701" y="1314592"/>
          <a:ext cx="3687763" cy="1981200"/>
        </p:xfrm>
        <a:graphic>
          <a:graphicData uri="http://schemas.openxmlformats.org/presentationml/2006/ole">
            <mc:AlternateContent>
              <mc:Choice Requires="v">
                <p:oleObj r:id="rId7" imgH="1981200" imgW="3687763" progId="Word.Document.8" spid="_x0000_s2">
                  <p:embed/>
                </p:oleObj>
              </mc:Choice>
              <mc:Fallback>
                <p:oleObj r:id="rId8" imgH="1981200" imgW="3687763" progId="Word.Document.8">
                  <p:embed/>
                  <p:pic>
                    <p:nvPicPr>
                      <p:cNvPr id="368" name="Google Shape;368;p23"/>
                      <p:cNvPicPr preferRelativeResize="0"/>
                      <p:nvPr/>
                    </p:nvPicPr>
                    <p:blipFill rotWithShape="1">
                      <a:blip r:embed="rId9">
                        <a:alphaModFix/>
                      </a:blip>
                      <a:srcRect b="0" l="0" r="0" t="0"/>
                      <a:stretch/>
                    </p:blipFill>
                    <p:spPr>
                      <a:xfrm>
                        <a:off x="727701" y="1314592"/>
                        <a:ext cx="3687763" cy="1981200"/>
                      </a:xfrm>
                      <a:prstGeom prst="rect">
                        <a:avLst/>
                      </a:prstGeom>
                      <a:noFill/>
                      <a:ln>
                        <a:noFill/>
                      </a:ln>
                    </p:spPr>
                  </p:pic>
                </p:oleObj>
              </mc:Fallback>
            </mc:AlternateContent>
          </a:graphicData>
        </a:graphic>
      </p:graphicFrame>
      <p:graphicFrame>
        <p:nvGraphicFramePr>
          <p:cNvPr id="369" name="Google Shape;369;p23"/>
          <p:cNvGraphicFramePr/>
          <p:nvPr/>
        </p:nvGraphicFramePr>
        <p:xfrm>
          <a:off x="4473417" y="1307512"/>
          <a:ext cx="3352800" cy="1920875"/>
        </p:xfrm>
        <a:graphic>
          <a:graphicData uri="http://schemas.openxmlformats.org/presentationml/2006/ole">
            <mc:AlternateContent>
              <mc:Choice Requires="v">
                <p:oleObj r:id="rId10" imgH="1920875" imgW="3352800" progId="Word.Document.8" spid="_x0000_s3">
                  <p:embed/>
                </p:oleObj>
              </mc:Choice>
              <mc:Fallback>
                <p:oleObj r:id="rId11" imgH="1920875" imgW="3352800" progId="Word.Document.8">
                  <p:embed/>
                  <p:pic>
                    <p:nvPicPr>
                      <p:cNvPr id="369" name="Google Shape;369;p23"/>
                      <p:cNvPicPr preferRelativeResize="0"/>
                      <p:nvPr/>
                    </p:nvPicPr>
                    <p:blipFill rotWithShape="1">
                      <a:blip r:embed="rId12">
                        <a:alphaModFix/>
                      </a:blip>
                      <a:srcRect b="0" l="0" r="0" t="0"/>
                      <a:stretch/>
                    </p:blipFill>
                    <p:spPr>
                      <a:xfrm>
                        <a:off x="4473417" y="1307512"/>
                        <a:ext cx="3352800" cy="1920875"/>
                      </a:xfrm>
                      <a:prstGeom prst="rect">
                        <a:avLst/>
                      </a:prstGeom>
                      <a:noFill/>
                      <a:ln>
                        <a:noFill/>
                      </a:ln>
                    </p:spPr>
                  </p:pic>
                </p:oleObj>
              </mc:Fallback>
            </mc:AlternateContent>
          </a:graphicData>
        </a:graphic>
      </p:graphicFrame>
      <p:sp>
        <p:nvSpPr>
          <p:cNvPr id="370" name="Google Shape;370;p23"/>
          <p:cNvSpPr/>
          <p:nvPr/>
        </p:nvSpPr>
        <p:spPr>
          <a:xfrm>
            <a:off x="8035482" y="2895600"/>
            <a:ext cx="2480118" cy="2819400"/>
          </a:xfrm>
          <a:prstGeom prst="wedgeRoundRectCallout">
            <a:avLst>
              <a:gd fmla="val -105351" name="adj1"/>
              <a:gd fmla="val 41839" name="adj2"/>
              <a:gd fmla="val 16667" name="adj3"/>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chemeClr val="lt1"/>
                </a:solidFill>
                <a:latin typeface="Calibri"/>
                <a:ea typeface="Calibri"/>
                <a:cs typeface="Calibri"/>
                <a:sym typeface="Calibri"/>
              </a:rPr>
              <a:t>Note: </a:t>
            </a:r>
            <a:r>
              <a:rPr b="0" i="0" lang="en-US" sz="1800" u="none" cap="none" strike="noStrike">
                <a:solidFill>
                  <a:schemeClr val="lt1"/>
                </a:solidFill>
                <a:latin typeface="Calibri"/>
                <a:ea typeface="Calibri"/>
                <a:cs typeface="Calibri"/>
                <a:sym typeface="Calibri"/>
              </a:rPr>
              <a:t>in this case it is the same as the ROJ because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bid is a foreign key in reserves, so all reservations must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have a corresponding tuple in boats.</a:t>
            </a:r>
            <a:endParaRPr b="0" i="0" sz="1800" u="none" cap="none" strike="noStrike">
              <a:solidFill>
                <a:schemeClr val="lt1"/>
              </a:solidFill>
              <a:latin typeface="Calibri"/>
              <a:ea typeface="Calibri"/>
              <a:cs typeface="Calibri"/>
              <a:sym typeface="Calibri"/>
            </a:endParaRPr>
          </a:p>
        </p:txBody>
      </p:sp>
      <p:sp>
        <p:nvSpPr>
          <p:cNvPr id="371" name="Google Shape;371;p23"/>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sp>
        <p:nvSpPr>
          <p:cNvPr id="372" name="Google Shape;372;p23"/>
          <p:cNvSpPr txBox="1"/>
          <p:nvPr/>
        </p:nvSpPr>
        <p:spPr>
          <a:xfrm>
            <a:off x="457200" y="304800"/>
            <a:ext cx="8229600" cy="804672"/>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Example of FULLOUTER JOIN</a:t>
            </a:r>
            <a:endParaRPr b="0" i="0" sz="4400" u="none" cap="none" strike="noStrike">
              <a:solidFill>
                <a:srgbClr val="FFFFFF"/>
              </a:solidFill>
              <a:latin typeface="Calibri"/>
              <a:ea typeface="Calibri"/>
              <a:cs typeface="Calibri"/>
              <a:sym typeface="Calibri"/>
            </a:endParaRPr>
          </a:p>
        </p:txBody>
      </p:sp>
      <p:sp>
        <p:nvSpPr>
          <p:cNvPr id="373" name="Google Shape;373;p23"/>
          <p:cNvSpPr txBox="1"/>
          <p:nvPr/>
        </p:nvSpPr>
        <p:spPr>
          <a:xfrm>
            <a:off x="685800" y="152400"/>
            <a:ext cx="77724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400"/>
              <a:buFont typeface="Calibri"/>
              <a:buNone/>
            </a:pPr>
            <a:r>
              <a:rPr b="0" i="0" lang="en-US" sz="4400" u="none" cap="none" strike="noStrike">
                <a:solidFill>
                  <a:srgbClr val="3F3F3F"/>
                </a:solidFill>
                <a:latin typeface="Calibri"/>
                <a:ea typeface="Calibri"/>
                <a:cs typeface="Calibri"/>
                <a:sym typeface="Calibri"/>
              </a:rPr>
              <a:t>Full Outer Join</a:t>
            </a:r>
            <a:endParaRPr b="0" i="0" sz="4400" u="none" cap="none" strike="noStrike">
              <a:solidFill>
                <a:srgbClr val="3F3F3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type="title"/>
          </p:nvPr>
        </p:nvSpPr>
        <p:spPr>
          <a:xfrm>
            <a:off x="685800" y="152400"/>
            <a:ext cx="77724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Cross Join</a:t>
            </a:r>
            <a:endParaRPr sz="4400"/>
          </a:p>
        </p:txBody>
      </p:sp>
      <p:sp>
        <p:nvSpPr>
          <p:cNvPr id="379" name="Google Shape;379;p2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solidFill>
                <a:schemeClr val="dk2"/>
              </a:solidFill>
            </a:endParaRPr>
          </a:p>
        </p:txBody>
      </p:sp>
      <p:sp>
        <p:nvSpPr>
          <p:cNvPr id="380" name="Google Shape;380;p24"/>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grpSp>
        <p:nvGrpSpPr>
          <p:cNvPr id="381" name="Google Shape;381;p24"/>
          <p:cNvGrpSpPr/>
          <p:nvPr/>
        </p:nvGrpSpPr>
        <p:grpSpPr>
          <a:xfrm>
            <a:off x="990600" y="1524000"/>
            <a:ext cx="7359650" cy="1143000"/>
            <a:chOff x="600" y="900"/>
            <a:chExt cx="4636" cy="1032"/>
          </a:xfrm>
        </p:grpSpPr>
        <p:sp>
          <p:nvSpPr>
            <p:cNvPr id="382" name="Google Shape;382;p24"/>
            <p:cNvSpPr/>
            <p:nvPr/>
          </p:nvSpPr>
          <p:spPr>
            <a:xfrm>
              <a:off x="600" y="900"/>
              <a:ext cx="4620" cy="1032"/>
            </a:xfrm>
            <a:prstGeom prst="rect">
              <a:avLst/>
            </a:prstGeom>
            <a:gradFill>
              <a:gsLst>
                <a:gs pos="0">
                  <a:srgbClr val="FFFF99"/>
                </a:gs>
                <a:gs pos="100000">
                  <a:srgbClr val="FFFF00"/>
                </a:gs>
              </a:gsLst>
              <a:lin ang="5400000" scaled="0"/>
            </a:gradFill>
            <a:ln cap="sq" cmpd="sng" w="57150">
              <a:solidFill>
                <a:srgbClr val="000099"/>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3" name="Google Shape;383;p24"/>
            <p:cNvSpPr txBox="1"/>
            <p:nvPr/>
          </p:nvSpPr>
          <p:spPr>
            <a:xfrm>
              <a:off x="600" y="972"/>
              <a:ext cx="4636" cy="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Typically used to generate lots of data quickly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Match each row from table 1 with every row from table 2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84" name="Google Shape;384;p24"/>
          <p:cNvSpPr/>
          <p:nvPr/>
        </p:nvSpPr>
        <p:spPr>
          <a:xfrm>
            <a:off x="380999" y="3251200"/>
            <a:ext cx="3267323" cy="2176463"/>
          </a:xfrm>
          <a:prstGeom prst="cloudCallout">
            <a:avLst>
              <a:gd fmla="val 72737" name="adj1"/>
              <a:gd fmla="val 15748" name="adj2"/>
            </a:avLst>
          </a:prstGeom>
          <a:gradFill>
            <a:gsLst>
              <a:gs pos="0">
                <a:srgbClr val="989898"/>
              </a:gs>
              <a:gs pos="45000">
                <a:srgbClr val="A7A7A7"/>
              </a:gs>
              <a:gs pos="100000">
                <a:srgbClr val="B1B1B1"/>
              </a:gs>
            </a:gsLst>
            <a:path path="circle">
              <a:fillToRect b="50%" l="50%" r="50%" t="50%"/>
            </a:path>
            <a:tileRect/>
          </a:gra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Select * from Table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CROSS JOIN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Table 2</a:t>
            </a:r>
            <a:endParaRPr b="0" i="0" sz="1400" u="none" cap="none" strike="noStrike">
              <a:solidFill>
                <a:srgbClr val="000000"/>
              </a:solidFill>
              <a:latin typeface="Arial"/>
              <a:ea typeface="Arial"/>
              <a:cs typeface="Arial"/>
              <a:sym typeface="Arial"/>
            </a:endParaRPr>
          </a:p>
        </p:txBody>
      </p:sp>
      <p:sp>
        <p:nvSpPr>
          <p:cNvPr id="385" name="Google Shape;385;p24"/>
          <p:cNvSpPr/>
          <p:nvPr/>
        </p:nvSpPr>
        <p:spPr>
          <a:xfrm>
            <a:off x="3648323" y="4041665"/>
            <a:ext cx="5648077" cy="830997"/>
          </a:xfrm>
          <a:prstGeom prst="rect">
            <a:avLst/>
          </a:prstGeom>
          <a:noFill/>
          <a:ln>
            <a:noFill/>
          </a:ln>
        </p:spPr>
        <p:txBody>
          <a:bodyPr anchorCtr="0" anchor="t" bIns="45700" lIns="91425" spcFirstLastPara="1" rIns="91425" wrap="square" tIns="45700">
            <a:spAutoFit/>
          </a:bodyPr>
          <a:lstStyle/>
          <a:p>
            <a:pPr indent="-342900" lvl="1" marL="8001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Result is (table 1 row count)*</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(table 2 row count)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5"/>
          <p:cNvSpPr txBox="1"/>
          <p:nvPr>
            <p:ph type="title"/>
          </p:nvPr>
        </p:nvSpPr>
        <p:spPr>
          <a:xfrm>
            <a:off x="457200" y="347472"/>
            <a:ext cx="8229600" cy="125272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b="1" lang="en-US" u="sng"/>
              <a:t>CARTESIAN PRODUCT/</a:t>
            </a:r>
            <a:br>
              <a:rPr b="1" lang="en-US" u="sng"/>
            </a:br>
            <a:r>
              <a:rPr b="1" lang="en-US" u="sng"/>
              <a:t>CROSS JOIN</a:t>
            </a:r>
            <a:endParaRPr b="1" u="sng"/>
          </a:p>
        </p:txBody>
      </p:sp>
      <p:sp>
        <p:nvSpPr>
          <p:cNvPr id="394" name="Google Shape;394;p2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95" name="Google Shape;395;p25"/>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graphicFrame>
        <p:nvGraphicFramePr>
          <p:cNvPr id="396" name="Google Shape;396;p25"/>
          <p:cNvGraphicFramePr/>
          <p:nvPr/>
        </p:nvGraphicFramePr>
        <p:xfrm>
          <a:off x="287543" y="2242066"/>
          <a:ext cx="3000000" cy="3000000"/>
        </p:xfrm>
        <a:graphic>
          <a:graphicData uri="http://schemas.openxmlformats.org/drawingml/2006/table">
            <a:tbl>
              <a:tblPr bandRow="1" firstRow="1">
                <a:noFill/>
                <a:tableStyleId>{BABC4B07-020D-46C8-AAF6-561858C7FA23}</a:tableStyleId>
              </a:tblPr>
              <a:tblGrid>
                <a:gridCol w="1619250"/>
                <a:gridCol w="173355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AccountType</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Name</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111</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Current</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112</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Saving</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113</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Mutual</a:t>
                      </a:r>
                      <a:endParaRPr sz="1800" u="none" cap="none" strike="noStrike"/>
                    </a:p>
                  </a:txBody>
                  <a:tcPr marT="45725" marB="45725" marR="91450" marL="91450"/>
                </a:tc>
              </a:tr>
            </a:tbl>
          </a:graphicData>
        </a:graphic>
      </p:graphicFrame>
      <p:sp>
        <p:nvSpPr>
          <p:cNvPr id="397" name="Google Shape;397;p25"/>
          <p:cNvSpPr/>
          <p:nvPr/>
        </p:nvSpPr>
        <p:spPr>
          <a:xfrm>
            <a:off x="457200" y="4486870"/>
            <a:ext cx="4572001" cy="1200329"/>
          </a:xfrm>
          <a:prstGeom prst="rect">
            <a:avLst/>
          </a:prstGeom>
          <a:solidFill>
            <a:schemeClr val="lt1"/>
          </a:solidFill>
          <a:ln cap="flat" cmpd="sng" w="9525">
            <a:solidFill>
              <a:schemeClr val="dk1"/>
            </a:solidFill>
            <a:prstDash val="solid"/>
            <a:miter lim="800000"/>
            <a:headEnd len="sm" w="sm" type="none"/>
            <a:tailEnd len="sm" w="sm" type="none"/>
          </a:ln>
          <a:effectLst>
            <a:outerShdw rotWithShape="0" algn="ctr"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739B"/>
              </a:buClr>
              <a:buSzPts val="1800"/>
              <a:buFont typeface="Calibri"/>
              <a:buNone/>
            </a:pPr>
            <a:r>
              <a:rPr b="1" i="0" lang="en-US" sz="1800" u="none" cap="none" strike="noStrike">
                <a:solidFill>
                  <a:srgbClr val="3F739B"/>
                </a:solidFill>
                <a:latin typeface="Calibri"/>
                <a:ea typeface="Calibri"/>
                <a:cs typeface="Calibri"/>
                <a:sym typeface="Calibri"/>
              </a:rPr>
              <a:t>SELECT</a:t>
            </a:r>
            <a:r>
              <a:rPr b="0" i="0" lang="en-US" sz="1800" u="none" cap="none" strike="noStrike">
                <a:solidFill>
                  <a:schemeClr val="dk1"/>
                </a:solidFill>
                <a:latin typeface="Calibri"/>
                <a:ea typeface="Calibri"/>
                <a:cs typeface="Calibri"/>
                <a:sym typeface="Calibri"/>
              </a:rPr>
              <a:t> Account#, AccountTypeID </a:t>
            </a:r>
            <a:r>
              <a:rPr b="1" i="0" lang="en-US" sz="1800" u="none" cap="none" strike="noStrike">
                <a:solidFill>
                  <a:srgbClr val="3F739B"/>
                </a:solidFill>
                <a:latin typeface="Calibri"/>
                <a:ea typeface="Calibri"/>
                <a:cs typeface="Calibri"/>
                <a:sym typeface="Calibri"/>
              </a:rPr>
              <a:t>FROM</a:t>
            </a:r>
            <a:r>
              <a:rPr b="0" i="0" lang="en-US" sz="1800" u="none" cap="none" strike="noStrike">
                <a:solidFill>
                  <a:schemeClr val="dk1"/>
                </a:solidFill>
                <a:latin typeface="Calibri"/>
                <a:ea typeface="Calibri"/>
                <a:cs typeface="Calibri"/>
                <a:sym typeface="Calibri"/>
              </a:rPr>
              <a:t> Account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800"/>
              <a:buFont typeface="Calibri"/>
              <a:buNone/>
            </a:pPr>
            <a:r>
              <a:rPr b="1" i="0" lang="en-US" sz="1800" u="none" cap="none" strike="noStrike">
                <a:solidFill>
                  <a:srgbClr val="FF0000"/>
                </a:solidFill>
                <a:latin typeface="Calibri"/>
                <a:ea typeface="Calibri"/>
                <a:cs typeface="Calibri"/>
                <a:sym typeface="Calibri"/>
              </a:rPr>
              <a:t>CROSS JOIN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AccountType</a:t>
            </a:r>
            <a:endParaRPr b="0" i="0" sz="1800" u="none" cap="none" strike="noStrike">
              <a:solidFill>
                <a:schemeClr val="dk1"/>
              </a:solidFill>
              <a:latin typeface="Calibri"/>
              <a:ea typeface="Calibri"/>
              <a:cs typeface="Calibri"/>
              <a:sym typeface="Calibri"/>
            </a:endParaRPr>
          </a:p>
        </p:txBody>
      </p:sp>
      <p:graphicFrame>
        <p:nvGraphicFramePr>
          <p:cNvPr id="398" name="Google Shape;398;p25"/>
          <p:cNvGraphicFramePr/>
          <p:nvPr/>
        </p:nvGraphicFramePr>
        <p:xfrm>
          <a:off x="6248400" y="3810000"/>
          <a:ext cx="3000000" cy="3000000"/>
        </p:xfrm>
        <a:graphic>
          <a:graphicData uri="http://schemas.openxmlformats.org/drawingml/2006/table">
            <a:tbl>
              <a:tblPr>
                <a:noFill/>
                <a:tableStyleId>{DF12EE68-ED67-4579-821E-54FCEC8ABB97}</a:tableStyleId>
              </a:tblPr>
              <a:tblGrid>
                <a:gridCol w="1257300"/>
                <a:gridCol w="1257300"/>
              </a:tblGrid>
              <a:tr h="825000">
                <a:tc>
                  <a:txBody>
                    <a:bodyPr/>
                    <a:lstStyle/>
                    <a:p>
                      <a:pPr indent="0" lvl="0" marL="0" marR="0" rtl="0" algn="ctr">
                        <a:lnSpc>
                          <a:spcPct val="100000"/>
                        </a:lnSpc>
                        <a:spcBef>
                          <a:spcPts val="0"/>
                        </a:spcBef>
                        <a:spcAft>
                          <a:spcPts val="0"/>
                        </a:spcAft>
                        <a:buClr>
                          <a:schemeClr val="accent2"/>
                        </a:buClr>
                        <a:buSzPts val="1600"/>
                        <a:buFont typeface="Times New Roman"/>
                        <a:buNone/>
                      </a:pPr>
                      <a:r>
                        <a:rPr b="0" i="0" lang="en-US" sz="1600" u="none" cap="none" strike="noStrike">
                          <a:solidFill>
                            <a:schemeClr val="accent2"/>
                          </a:solidFill>
                          <a:latin typeface="Times New Roman"/>
                          <a:ea typeface="Times New Roman"/>
                          <a:cs typeface="Times New Roman"/>
                          <a:sym typeface="Times New Roman"/>
                        </a:rPr>
                        <a:t>Account#</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600"/>
                        <a:buFont typeface="Times New Roman"/>
                        <a:buNone/>
                      </a:pPr>
                      <a:r>
                        <a:rPr b="0" i="0" lang="en-US" sz="1600" u="none" cap="none" strike="noStrike">
                          <a:solidFill>
                            <a:schemeClr val="accent2"/>
                          </a:solidFill>
                          <a:latin typeface="Times New Roman"/>
                          <a:ea typeface="Times New Roman"/>
                          <a:cs typeface="Times New Roman"/>
                          <a:sym typeface="Times New Roman"/>
                        </a:rPr>
                        <a:t>Account</a:t>
                      </a:r>
                      <a:endParaRPr sz="1400" u="none" cap="none" strike="noStrike"/>
                    </a:p>
                    <a:p>
                      <a:pPr indent="0" lvl="0" marL="0" marR="0" rtl="0" algn="ctr">
                        <a:lnSpc>
                          <a:spcPct val="100000"/>
                        </a:lnSpc>
                        <a:spcBef>
                          <a:spcPts val="320"/>
                        </a:spcBef>
                        <a:spcAft>
                          <a:spcPts val="0"/>
                        </a:spcAft>
                        <a:buClr>
                          <a:schemeClr val="accent2"/>
                        </a:buClr>
                        <a:buSzPts val="1600"/>
                        <a:buFont typeface="Times New Roman"/>
                        <a:buNone/>
                      </a:pPr>
                      <a:r>
                        <a:rPr b="0" i="0" lang="en-US" sz="1600" u="none" cap="none" strike="noStrike">
                          <a:solidFill>
                            <a:schemeClr val="accent2"/>
                          </a:solidFill>
                          <a:latin typeface="Times New Roman"/>
                          <a:ea typeface="Times New Roman"/>
                          <a:cs typeface="Times New Roman"/>
                          <a:sym typeface="Times New Roman"/>
                        </a:rPr>
                        <a:t>TypeID</a:t>
                      </a:r>
                      <a:endParaRPr b="0" i="0" sz="1600" u="none" cap="none" strike="noStrike">
                        <a:solidFill>
                          <a:schemeClr val="accent2"/>
                        </a:solidFill>
                        <a:latin typeface="Times New Roman"/>
                        <a:ea typeface="Times New Roman"/>
                        <a:cs typeface="Times New Roman"/>
                        <a:sym typeface="Times New Roman"/>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50725">
                <a:tc>
                  <a:txBody>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11</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111</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50725">
                <a:tc>
                  <a:txBody>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11</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112</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50725">
                <a:tc>
                  <a:txBody>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11</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113</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50725">
                <a:tc>
                  <a:txBody>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12</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111</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50725">
                <a:tc>
                  <a:txBody>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12</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112</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50725">
                <a:tc>
                  <a:txBody>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12</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113</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399" name="Google Shape;399;p25"/>
          <p:cNvSpPr/>
          <p:nvPr/>
        </p:nvSpPr>
        <p:spPr>
          <a:xfrm>
            <a:off x="5181600" y="4876800"/>
            <a:ext cx="976313" cy="485775"/>
          </a:xfrm>
          <a:prstGeom prst="rightArrow">
            <a:avLst>
              <a:gd fmla="val 50000" name="adj1"/>
              <a:gd fmla="val 50245" name="adj2"/>
            </a:avLst>
          </a:prstGeom>
          <a:solidFill>
            <a:srgbClr val="AB620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400" name="Google Shape;400;p25"/>
          <p:cNvGraphicFramePr/>
          <p:nvPr/>
        </p:nvGraphicFramePr>
        <p:xfrm>
          <a:off x="4419600" y="2257306"/>
          <a:ext cx="3000000" cy="3000000"/>
        </p:xfrm>
        <a:graphic>
          <a:graphicData uri="http://schemas.openxmlformats.org/drawingml/2006/table">
            <a:tbl>
              <a:tblPr bandRow="1" firstRow="1">
                <a:noFill/>
                <a:tableStyleId>{BABC4B07-020D-46C8-AAF6-561858C7FA23}</a:tableStyleId>
              </a:tblPr>
              <a:tblGrid>
                <a:gridCol w="1407000"/>
                <a:gridCol w="1506300"/>
                <a:gridCol w="1506300"/>
              </a:tblGrid>
              <a:tr h="4572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Account#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AccountType</a:t>
                      </a:r>
                      <a:endParaRPr sz="18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Account</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Amount</a:t>
                      </a:r>
                      <a:endParaRPr sz="1800" u="none" cap="none" strike="noStrike"/>
                    </a:p>
                  </a:txBody>
                  <a:tcPr marT="45725" marB="45725" marR="91450" marL="91450"/>
                </a:tc>
              </a:tr>
              <a:tr h="3206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11</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111</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3000</a:t>
                      </a:r>
                      <a:endParaRPr sz="1800" u="none" cap="none" strike="noStrike"/>
                    </a:p>
                  </a:txBody>
                  <a:tcPr marT="45725" marB="45725" marR="91450" marL="91450"/>
                </a:tc>
              </a:tr>
              <a:tr h="3206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12</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112</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2000</a:t>
                      </a:r>
                      <a:endParaRPr sz="1800" u="none" cap="none" strike="noStrike"/>
                    </a:p>
                  </a:txBody>
                  <a:tcPr marT="45725" marB="45725" marR="91450" marL="91450"/>
                </a:tc>
              </a:tr>
            </a:tbl>
          </a:graphicData>
        </a:graphic>
      </p:graphicFrame>
      <p:sp>
        <p:nvSpPr>
          <p:cNvPr id="401" name="Google Shape;401;p25"/>
          <p:cNvSpPr txBox="1"/>
          <p:nvPr/>
        </p:nvSpPr>
        <p:spPr>
          <a:xfrm>
            <a:off x="1143000" y="1828800"/>
            <a:ext cx="1600199" cy="369332"/>
          </a:xfrm>
          <a:prstGeom prst="rect">
            <a:avLst/>
          </a:prstGeom>
          <a:gradFill>
            <a:gsLst>
              <a:gs pos="0">
                <a:srgbClr val="89977A"/>
              </a:gs>
              <a:gs pos="34000">
                <a:srgbClr val="89987C"/>
              </a:gs>
              <a:gs pos="70000">
                <a:srgbClr val="8D9B7D"/>
              </a:gs>
              <a:gs pos="100000">
                <a:srgbClr val="94A186"/>
              </a:gs>
            </a:gsLst>
            <a:path path="circle">
              <a:fillToRect b="50%" l="50%" r="50%" t="50%"/>
            </a:path>
            <a:tileRect/>
          </a:gradFill>
          <a:ln cap="flat" cmpd="sng" w="12700">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Account Type</a:t>
            </a:r>
            <a:endParaRPr b="1" i="0" sz="1800" u="none" cap="none" strike="noStrike">
              <a:solidFill>
                <a:srgbClr val="FF0000"/>
              </a:solidFill>
              <a:latin typeface="Calibri"/>
              <a:ea typeface="Calibri"/>
              <a:cs typeface="Calibri"/>
              <a:sym typeface="Calibri"/>
            </a:endParaRPr>
          </a:p>
        </p:txBody>
      </p:sp>
      <p:sp>
        <p:nvSpPr>
          <p:cNvPr id="402" name="Google Shape;402;p25"/>
          <p:cNvSpPr txBox="1"/>
          <p:nvPr/>
        </p:nvSpPr>
        <p:spPr>
          <a:xfrm>
            <a:off x="6019800" y="1838098"/>
            <a:ext cx="1099921" cy="369332"/>
          </a:xfrm>
          <a:prstGeom prst="rect">
            <a:avLst/>
          </a:prstGeom>
          <a:gradFill>
            <a:gsLst>
              <a:gs pos="0">
                <a:srgbClr val="89977A"/>
              </a:gs>
              <a:gs pos="34000">
                <a:srgbClr val="89987C"/>
              </a:gs>
              <a:gs pos="70000">
                <a:srgbClr val="8D9B7D"/>
              </a:gs>
              <a:gs pos="100000">
                <a:srgbClr val="94A186"/>
              </a:gs>
            </a:gsLst>
            <a:path path="circle">
              <a:fillToRect b="50%" l="50%" r="50%" t="50%"/>
            </a:path>
            <a:tileRect/>
          </a:gradFill>
          <a:ln cap="flat" cmpd="sng" w="12700">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Account</a:t>
            </a:r>
            <a:endParaRPr b="1" i="0" sz="18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8"/>
                                        </p:tgtEl>
                                        <p:attrNameLst>
                                          <p:attrName>style.visibility</p:attrName>
                                        </p:attrNameLst>
                                      </p:cBhvr>
                                      <p:to>
                                        <p:strVal val="visible"/>
                                      </p:to>
                                    </p:set>
                                    <p:anim calcmode="lin" valueType="num">
                                      <p:cBhvr additive="base">
                                        <p:cTn dur="500"/>
                                        <p:tgtEl>
                                          <p:spTgt spid="39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JOINS in SQL</a:t>
            </a:r>
            <a:endParaRPr/>
          </a:p>
        </p:txBody>
      </p:sp>
      <p:sp>
        <p:nvSpPr>
          <p:cNvPr id="119" name="Google Shape;119;p12"/>
          <p:cNvSpPr txBox="1"/>
          <p:nvPr>
            <p:ph idx="1" type="body"/>
          </p:nvPr>
        </p:nvSpPr>
        <p:spPr>
          <a:xfrm>
            <a:off x="3246542" y="1262023"/>
            <a:ext cx="4572000" cy="573430"/>
          </a:xfrm>
          <a:prstGeom prst="rect">
            <a:avLst/>
          </a:prstGeom>
          <a:noFill/>
          <a:ln>
            <a:noFill/>
          </a:ln>
        </p:spPr>
        <p:txBody>
          <a:bodyPr anchorCtr="0" anchor="t" bIns="45700" lIns="0" spcFirstLastPara="1" rIns="0" wrap="square" tIns="45700">
            <a:normAutofit/>
          </a:bodyPr>
          <a:lstStyle/>
          <a:p>
            <a:pPr indent="-91440" lvl="0" marL="91440" rtl="0" algn="ctr">
              <a:lnSpc>
                <a:spcPct val="90000"/>
              </a:lnSpc>
              <a:spcBef>
                <a:spcPts val="0"/>
              </a:spcBef>
              <a:spcAft>
                <a:spcPts val="0"/>
              </a:spcAft>
              <a:buSzPts val="2000"/>
              <a:buChar char=" "/>
            </a:pPr>
            <a:r>
              <a:rPr lang="en-US">
                <a:solidFill>
                  <a:schemeClr val="accent1"/>
                </a:solidFill>
              </a:rPr>
              <a:t>Connect two or more tables</a:t>
            </a:r>
            <a:endParaRPr>
              <a:solidFill>
                <a:schemeClr val="accent1"/>
              </a:solidFill>
            </a:endParaRPr>
          </a:p>
        </p:txBody>
      </p:sp>
      <p:sp>
        <p:nvSpPr>
          <p:cNvPr id="120" name="Google Shape;120;p1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21" name="Google Shape;121;p12"/>
          <p:cNvGraphicFramePr/>
          <p:nvPr/>
        </p:nvGraphicFramePr>
        <p:xfrm>
          <a:off x="1676400" y="2119313"/>
          <a:ext cx="3000000" cy="3000000"/>
        </p:xfrm>
        <a:graphic>
          <a:graphicData uri="http://schemas.openxmlformats.org/drawingml/2006/table">
            <a:tbl>
              <a:tblPr>
                <a:noFill/>
                <a:tableStyleId>{DF12EE68-ED67-4579-821E-54FCEC8ABB97}</a:tableStyleId>
              </a:tblPr>
              <a:tblGrid>
                <a:gridCol w="1638300"/>
                <a:gridCol w="1638300"/>
                <a:gridCol w="1638300"/>
                <a:gridCol w="1638300"/>
              </a:tblGrid>
              <a:tr h="319100">
                <a:tc>
                  <a:txBody>
                    <a:bodyPr/>
                    <a:lstStyle/>
                    <a:p>
                      <a:pPr indent="0" lvl="0" marL="0" marR="0" rtl="0" algn="ctr">
                        <a:lnSpc>
                          <a:spcPct val="100000"/>
                        </a:lnSpc>
                        <a:spcBef>
                          <a:spcPts val="0"/>
                        </a:spcBef>
                        <a:spcAft>
                          <a:spcPts val="0"/>
                        </a:spcAft>
                        <a:buClr>
                          <a:schemeClr val="accent2"/>
                        </a:buClr>
                        <a:buSzPts val="1800"/>
                        <a:buFont typeface="Times New Roman"/>
                        <a:buNone/>
                      </a:pPr>
                      <a:r>
                        <a:rPr b="1" i="0" lang="en-US" sz="1800" u="none" cap="none" strike="noStrike">
                          <a:solidFill>
                            <a:schemeClr val="accent2"/>
                          </a:solidFill>
                          <a:latin typeface="Times New Roman"/>
                          <a:ea typeface="Times New Roman"/>
                          <a:cs typeface="Times New Roman"/>
                          <a:sym typeface="Times New Roman"/>
                        </a:rPr>
                        <a:t>PName</a:t>
                      </a:r>
                      <a:endParaRPr b="1" i="0" sz="1800" u="none" cap="none" strike="noStrike">
                        <a:solidFill>
                          <a:schemeClr val="accent2"/>
                        </a:solidFill>
                        <a:latin typeface="Times New Roman"/>
                        <a:ea typeface="Times New Roman"/>
                        <a:cs typeface="Times New Roman"/>
                        <a:sym typeface="Times New Roman"/>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Times New Roman"/>
                        <a:buNone/>
                      </a:pPr>
                      <a:r>
                        <a:rPr b="1" i="0" lang="en-US" sz="1800" u="none" cap="none" strike="noStrike">
                          <a:solidFill>
                            <a:schemeClr val="accent2"/>
                          </a:solidFill>
                          <a:latin typeface="Times New Roman"/>
                          <a:ea typeface="Times New Roman"/>
                          <a:cs typeface="Times New Roman"/>
                          <a:sym typeface="Times New Roman"/>
                        </a:rPr>
                        <a:t>Price</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Times New Roman"/>
                        <a:buNone/>
                      </a:pPr>
                      <a:r>
                        <a:rPr b="1" i="0" lang="en-US" sz="1800" u="none" cap="none" strike="noStrike">
                          <a:solidFill>
                            <a:schemeClr val="accent2"/>
                          </a:solidFill>
                          <a:latin typeface="Times New Roman"/>
                          <a:ea typeface="Times New Roman"/>
                          <a:cs typeface="Times New Roman"/>
                          <a:sym typeface="Times New Roman"/>
                        </a:rPr>
                        <a:t>Category</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800"/>
                        <a:buFont typeface="Times New Roman"/>
                        <a:buNone/>
                      </a:pPr>
                      <a:r>
                        <a:rPr b="1" i="0" lang="en-US" sz="1800" u="none" cap="none" strike="noStrike">
                          <a:solidFill>
                            <a:schemeClr val="accent2"/>
                          </a:solidFill>
                          <a:latin typeface="Times New Roman"/>
                          <a:ea typeface="Times New Roman"/>
                          <a:cs typeface="Times New Roman"/>
                          <a:sym typeface="Times New Roman"/>
                        </a:rPr>
                        <a:t>Manufacturer</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2067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Gizmo</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$19.99</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Gadgets</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GizmoWorks</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067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Powergizmo</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$29.99</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Gadgets</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GizmoWorks</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067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SingleTouch</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$149.99</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Photography</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Canon</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91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MultiTouch</a:t>
                      </a:r>
                      <a:endParaRPr b="0" i="0" sz="18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$203.99</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Household</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Hitachi</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22" name="Google Shape;122;p12"/>
          <p:cNvSpPr txBox="1"/>
          <p:nvPr/>
        </p:nvSpPr>
        <p:spPr>
          <a:xfrm>
            <a:off x="552450" y="1933545"/>
            <a:ext cx="105509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Calibri"/>
              <a:buNone/>
            </a:pPr>
            <a:r>
              <a:rPr b="1" i="0" lang="en-US" sz="2000" u="none" cap="none" strike="noStrike">
                <a:solidFill>
                  <a:schemeClr val="accent2"/>
                </a:solidFill>
                <a:latin typeface="Calibri"/>
                <a:ea typeface="Calibri"/>
                <a:cs typeface="Calibri"/>
                <a:sym typeface="Calibri"/>
              </a:rPr>
              <a:t>Product</a:t>
            </a:r>
            <a:endParaRPr b="0" i="0" sz="1400" u="none" cap="none" strike="noStrike">
              <a:solidFill>
                <a:srgbClr val="000000"/>
              </a:solidFill>
              <a:latin typeface="Arial"/>
              <a:ea typeface="Arial"/>
              <a:cs typeface="Arial"/>
              <a:sym typeface="Arial"/>
            </a:endParaRPr>
          </a:p>
        </p:txBody>
      </p:sp>
      <p:sp>
        <p:nvSpPr>
          <p:cNvPr id="123" name="Google Shape;123;p12"/>
          <p:cNvSpPr txBox="1"/>
          <p:nvPr/>
        </p:nvSpPr>
        <p:spPr>
          <a:xfrm>
            <a:off x="2027939" y="4109975"/>
            <a:ext cx="121860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Calibri"/>
              <a:buNone/>
            </a:pPr>
            <a:r>
              <a:rPr b="1" i="0" lang="en-US" sz="2000" u="none" cap="none" strike="noStrike">
                <a:solidFill>
                  <a:schemeClr val="accent2"/>
                </a:solidFill>
                <a:latin typeface="Calibri"/>
                <a:ea typeface="Calibri"/>
                <a:cs typeface="Calibri"/>
                <a:sym typeface="Calibri"/>
              </a:rPr>
              <a:t>Company</a:t>
            </a:r>
            <a:endParaRPr b="0" i="0" sz="1400" u="none" cap="none" strike="noStrike">
              <a:solidFill>
                <a:srgbClr val="000000"/>
              </a:solidFill>
              <a:latin typeface="Arial"/>
              <a:ea typeface="Arial"/>
              <a:cs typeface="Arial"/>
              <a:sym typeface="Arial"/>
            </a:endParaRPr>
          </a:p>
        </p:txBody>
      </p:sp>
      <p:graphicFrame>
        <p:nvGraphicFramePr>
          <p:cNvPr id="124" name="Google Shape;124;p12"/>
          <p:cNvGraphicFramePr/>
          <p:nvPr/>
        </p:nvGraphicFramePr>
        <p:xfrm>
          <a:off x="3239615" y="4343400"/>
          <a:ext cx="3000000" cy="3000000"/>
        </p:xfrm>
        <a:graphic>
          <a:graphicData uri="http://schemas.openxmlformats.org/drawingml/2006/table">
            <a:tbl>
              <a:tblPr>
                <a:noFill/>
                <a:tableStyleId>{DF12EE68-ED67-4579-821E-54FCEC8ABB97}</a:tableStyleId>
              </a:tblPr>
              <a:tblGrid>
                <a:gridCol w="1803400"/>
                <a:gridCol w="1803400"/>
                <a:gridCol w="1803400"/>
              </a:tblGrid>
              <a:tr h="482600">
                <a:tc>
                  <a:txBody>
                    <a:bodyPr/>
                    <a:lstStyle/>
                    <a:p>
                      <a:pPr indent="0" lvl="0" marL="0" marR="0" rtl="0" algn="ctr">
                        <a:lnSpc>
                          <a:spcPct val="100000"/>
                        </a:lnSpc>
                        <a:spcBef>
                          <a:spcPts val="0"/>
                        </a:spcBef>
                        <a:spcAft>
                          <a:spcPts val="0"/>
                        </a:spcAft>
                        <a:buClr>
                          <a:schemeClr val="accent2"/>
                        </a:buClr>
                        <a:buSzPts val="1800"/>
                        <a:buFont typeface="Times New Roman"/>
                        <a:buNone/>
                      </a:pPr>
                      <a:r>
                        <a:rPr b="1" i="0" lang="en-US" sz="1800" u="none" cap="none" strike="noStrike">
                          <a:solidFill>
                            <a:schemeClr val="accent2"/>
                          </a:solidFill>
                          <a:latin typeface="Times New Roman"/>
                          <a:ea typeface="Times New Roman"/>
                          <a:cs typeface="Times New Roman"/>
                          <a:sym typeface="Times New Roman"/>
                        </a:rPr>
                        <a:t>CName</a:t>
                      </a:r>
                      <a:endParaRPr b="1" i="0" sz="1800" u="none" cap="none" strike="noStrike">
                        <a:solidFill>
                          <a:schemeClr val="accent2"/>
                        </a:solidFill>
                        <a:latin typeface="Times New Roman"/>
                        <a:ea typeface="Times New Roman"/>
                        <a:cs typeface="Times New Roman"/>
                        <a:sym typeface="Times New Roman"/>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1800"/>
                        <a:buFont typeface="Times New Roman"/>
                        <a:buNone/>
                      </a:pPr>
                      <a:r>
                        <a:rPr b="1" i="0" lang="en-US" sz="1800" u="none" cap="none" strike="noStrike">
                          <a:solidFill>
                            <a:schemeClr val="accent2"/>
                          </a:solidFill>
                          <a:latin typeface="Times New Roman"/>
                          <a:ea typeface="Times New Roman"/>
                          <a:cs typeface="Times New Roman"/>
                          <a:sym typeface="Times New Roman"/>
                        </a:rPr>
                        <a:t>StockPrice</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1800"/>
                        <a:buFont typeface="Times New Roman"/>
                        <a:buNone/>
                      </a:pPr>
                      <a:r>
                        <a:rPr b="1" i="0" lang="en-US" sz="1800" u="none" cap="none" strike="noStrike">
                          <a:solidFill>
                            <a:schemeClr val="accent2"/>
                          </a:solidFill>
                          <a:latin typeface="Times New Roman"/>
                          <a:ea typeface="Times New Roman"/>
                          <a:cs typeface="Times New Roman"/>
                          <a:sym typeface="Times New Roman"/>
                        </a:rPr>
                        <a:t>Country</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4826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GizmoWorks</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25</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USA</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826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Canon</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65</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Japan</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826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Hitachi</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15</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Japan</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125" name="Google Shape;125;p12"/>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a:off x="-27709" y="4457915"/>
            <a:ext cx="2286000" cy="1981200"/>
          </a:xfrm>
          <a:prstGeom prst="cloudCallout">
            <a:avLst>
              <a:gd fmla="val 89989" name="adj1"/>
              <a:gd fmla="val 6001"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chemeClr val="lt1"/>
              </a:buClr>
              <a:buSzPts val="2000"/>
              <a:buFont typeface="Calibri"/>
              <a:buNone/>
            </a:pPr>
            <a:r>
              <a:rPr b="1" i="0" lang="en-US" sz="2000" u="none" cap="none" strike="noStrike">
                <a:solidFill>
                  <a:schemeClr val="lt1"/>
                </a:solidFill>
                <a:latin typeface="Calibri"/>
                <a:ea typeface="Calibri"/>
                <a:cs typeface="Calibri"/>
                <a:sym typeface="Calibri"/>
              </a:rPr>
              <a:t>What is</a:t>
            </a:r>
            <a:endParaRPr b="0" i="0" sz="14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chemeClr val="lt1"/>
              </a:buClr>
              <a:buSzPts val="2000"/>
              <a:buFont typeface="Calibri"/>
              <a:buNone/>
            </a:pPr>
            <a:r>
              <a:rPr b="1" i="0" lang="en-US" sz="2000" u="none" cap="none" strike="noStrike">
                <a:solidFill>
                  <a:schemeClr val="lt1"/>
                </a:solidFill>
                <a:latin typeface="Calibri"/>
                <a:ea typeface="Calibri"/>
                <a:cs typeface="Calibri"/>
                <a:sym typeface="Calibri"/>
              </a:rPr>
              <a:t>the Connection</a:t>
            </a:r>
            <a:endParaRPr b="0" i="0" sz="14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chemeClr val="lt1"/>
              </a:buClr>
              <a:buSzPts val="2000"/>
              <a:buFont typeface="Calibri"/>
              <a:buNone/>
            </a:pPr>
            <a:r>
              <a:rPr b="1" i="0" lang="en-US" sz="2000" u="none" cap="none" strike="noStrike">
                <a:solidFill>
                  <a:schemeClr val="lt1"/>
                </a:solidFill>
                <a:latin typeface="Calibri"/>
                <a:ea typeface="Calibri"/>
                <a:cs typeface="Calibri"/>
                <a:sym typeface="Calibri"/>
              </a:rPr>
              <a:t>between</a:t>
            </a:r>
            <a:endParaRPr b="0" i="0" sz="14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chemeClr val="lt1"/>
              </a:buClr>
              <a:buSzPts val="2000"/>
              <a:buFont typeface="Calibri"/>
              <a:buNone/>
            </a:pPr>
            <a:r>
              <a:rPr b="1" i="0" lang="en-US" sz="2000" u="none" cap="none" strike="noStrike">
                <a:solidFill>
                  <a:schemeClr val="lt1"/>
                </a:solidFill>
                <a:latin typeface="Calibri"/>
                <a:ea typeface="Calibri"/>
                <a:cs typeface="Calibri"/>
                <a:sym typeface="Calibri"/>
              </a:rPr>
              <a:t>them ?</a:t>
            </a:r>
            <a:endParaRPr b="1" i="0" sz="20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p:nvPr/>
        </p:nvSpPr>
        <p:spPr>
          <a:xfrm>
            <a:off x="1524000" y="2313704"/>
            <a:ext cx="3047998" cy="197450"/>
          </a:xfrm>
          <a:prstGeom prst="snip2DiagRect">
            <a:avLst>
              <a:gd fmla="val 0" name="adj1"/>
              <a:gd fmla="val 16667" name="adj2"/>
            </a:avLst>
          </a:prstGeom>
          <a:gradFill>
            <a:gsLst>
              <a:gs pos="0">
                <a:schemeClr val="lt1"/>
              </a:gs>
              <a:gs pos="100000">
                <a:srgbClr val="BFBFBF"/>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7F7F7F"/>
                </a:solidFill>
                <a:latin typeface="Calibri"/>
                <a:ea typeface="Calibri"/>
                <a:cs typeface="Calibri"/>
                <a:sym typeface="Calibri"/>
              </a:rPr>
              <a:t>1</a:t>
            </a:r>
            <a:endParaRPr b="0" i="0" sz="1800" u="none" cap="none" strike="noStrike">
              <a:solidFill>
                <a:srgbClr val="7F7F7F"/>
              </a:solidFill>
              <a:latin typeface="Calibri"/>
              <a:ea typeface="Calibri"/>
              <a:cs typeface="Calibri"/>
              <a:sym typeface="Calibri"/>
            </a:endParaRPr>
          </a:p>
        </p:txBody>
      </p:sp>
      <p:sp>
        <p:nvSpPr>
          <p:cNvPr id="134" name="Google Shape;134;p13"/>
          <p:cNvSpPr/>
          <p:nvPr/>
        </p:nvSpPr>
        <p:spPr>
          <a:xfrm rot="5400000">
            <a:off x="5997272" y="888430"/>
            <a:ext cx="197450" cy="3047998"/>
          </a:xfrm>
          <a:prstGeom prst="snip2DiagRect">
            <a:avLst>
              <a:gd fmla="val 0" name="adj1"/>
              <a:gd fmla="val 16667" name="adj2"/>
            </a:avLst>
          </a:prstGeom>
          <a:gradFill>
            <a:gsLst>
              <a:gs pos="0">
                <a:schemeClr val="lt1"/>
              </a:gs>
              <a:gs pos="100000">
                <a:srgbClr val="BFBFBF"/>
              </a:gs>
            </a:gsLst>
            <a:path path="circle">
              <a:fillToRect b="50%" l="50%" r="50%" t="50%"/>
            </a:path>
            <a:tileRect/>
          </a:gradFill>
          <a:ln cap="flat" cmpd="sng" w="12700">
            <a:solidFill>
              <a:srgbClr val="E7D0CB">
                <a:alpha val="89411"/>
              </a:srgbClr>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txBox="1"/>
          <p:nvPr/>
        </p:nvSpPr>
        <p:spPr>
          <a:xfrm>
            <a:off x="4588430" y="2330153"/>
            <a:ext cx="3015089" cy="164541"/>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3600"/>
              <a:buFont typeface="Calibri"/>
              <a:buChar char="•"/>
            </a:pPr>
            <a:r>
              <a:rPr b="0" i="0" lang="en-US" sz="3600" u="none" cap="none" strike="noStrike">
                <a:solidFill>
                  <a:schemeClr val="dk1"/>
                </a:solidFill>
                <a:latin typeface="Calibri"/>
                <a:ea typeface="Calibri"/>
                <a:cs typeface="Calibri"/>
                <a:sym typeface="Calibri"/>
              </a:rPr>
              <a:t>INNER JOIN </a:t>
            </a:r>
            <a:endParaRPr b="0" i="0" sz="3600" u="none" cap="none" strike="noStrike">
              <a:solidFill>
                <a:schemeClr val="lt1"/>
              </a:solidFill>
              <a:latin typeface="Calibri"/>
              <a:ea typeface="Calibri"/>
              <a:cs typeface="Calibri"/>
              <a:sym typeface="Calibri"/>
            </a:endParaRPr>
          </a:p>
        </p:txBody>
      </p:sp>
      <p:sp>
        <p:nvSpPr>
          <p:cNvPr id="136" name="Google Shape;136;p13"/>
          <p:cNvSpPr/>
          <p:nvPr/>
        </p:nvSpPr>
        <p:spPr>
          <a:xfrm>
            <a:off x="1524000" y="3363950"/>
            <a:ext cx="3047998" cy="197450"/>
          </a:xfrm>
          <a:prstGeom prst="snip2DiagRect">
            <a:avLst>
              <a:gd fmla="val 0" name="adj1"/>
              <a:gd fmla="val 16667" name="adj2"/>
            </a:avLst>
          </a:prstGeom>
          <a:gradFill>
            <a:gsLst>
              <a:gs pos="0">
                <a:schemeClr val="lt1"/>
              </a:gs>
              <a:gs pos="100000">
                <a:srgbClr val="BFBFBF"/>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7F7F7F"/>
                </a:solidFill>
                <a:latin typeface="Calibri"/>
                <a:ea typeface="Calibri"/>
                <a:cs typeface="Calibri"/>
                <a:sym typeface="Calibri"/>
              </a:rPr>
              <a:t>2</a:t>
            </a:r>
            <a:endParaRPr b="0" i="0" sz="1800" u="none" cap="none" strike="noStrike">
              <a:solidFill>
                <a:srgbClr val="7F7F7F"/>
              </a:solidFill>
              <a:latin typeface="Calibri"/>
              <a:ea typeface="Calibri"/>
              <a:cs typeface="Calibri"/>
              <a:sym typeface="Calibri"/>
            </a:endParaRPr>
          </a:p>
        </p:txBody>
      </p:sp>
      <p:sp>
        <p:nvSpPr>
          <p:cNvPr id="137" name="Google Shape;137;p13"/>
          <p:cNvSpPr/>
          <p:nvPr/>
        </p:nvSpPr>
        <p:spPr>
          <a:xfrm rot="5400000">
            <a:off x="5997272" y="1938676"/>
            <a:ext cx="197450" cy="3047998"/>
          </a:xfrm>
          <a:prstGeom prst="snip2DiagRect">
            <a:avLst>
              <a:gd fmla="val 0" name="adj1"/>
              <a:gd fmla="val 16667" name="adj2"/>
            </a:avLst>
          </a:prstGeom>
          <a:gradFill>
            <a:gsLst>
              <a:gs pos="0">
                <a:schemeClr val="lt1"/>
              </a:gs>
              <a:gs pos="100000">
                <a:srgbClr val="BFBFBF"/>
              </a:gs>
            </a:gsLst>
            <a:path path="circle">
              <a:fillToRect b="50%" l="50%" r="50%" t="50%"/>
            </a:path>
            <a:tileRect/>
          </a:gradFill>
          <a:ln cap="flat" cmpd="sng" w="12700">
            <a:solidFill>
              <a:srgbClr val="D8D0CD">
                <a:alpha val="89411"/>
              </a:srgbClr>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3"/>
          <p:cNvSpPr txBox="1"/>
          <p:nvPr/>
        </p:nvSpPr>
        <p:spPr>
          <a:xfrm>
            <a:off x="4588430" y="3380403"/>
            <a:ext cx="3015089" cy="164541"/>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3600"/>
              <a:buFont typeface="Calibri"/>
              <a:buChar char="•"/>
            </a:pPr>
            <a:r>
              <a:rPr b="0" i="0" lang="en-US" sz="3600" u="none" cap="none" strike="noStrike">
                <a:solidFill>
                  <a:schemeClr val="dk1"/>
                </a:solidFill>
                <a:latin typeface="Calibri"/>
                <a:ea typeface="Calibri"/>
                <a:cs typeface="Calibri"/>
                <a:sym typeface="Calibri"/>
              </a:rPr>
              <a:t>LEFT OUTER JOIN </a:t>
            </a:r>
            <a:endParaRPr b="0" i="0" sz="3600" u="none" cap="none" strike="noStrike">
              <a:solidFill>
                <a:schemeClr val="lt1"/>
              </a:solidFill>
              <a:latin typeface="Calibri"/>
              <a:ea typeface="Calibri"/>
              <a:cs typeface="Calibri"/>
              <a:sym typeface="Calibri"/>
            </a:endParaRPr>
          </a:p>
        </p:txBody>
      </p:sp>
      <p:sp>
        <p:nvSpPr>
          <p:cNvPr id="139" name="Google Shape;139;p13"/>
          <p:cNvSpPr/>
          <p:nvPr/>
        </p:nvSpPr>
        <p:spPr>
          <a:xfrm>
            <a:off x="1524000" y="4414196"/>
            <a:ext cx="3047998" cy="197450"/>
          </a:xfrm>
          <a:prstGeom prst="snip2DiagRect">
            <a:avLst>
              <a:gd fmla="val 0" name="adj1"/>
              <a:gd fmla="val 16667" name="adj2"/>
            </a:avLst>
          </a:prstGeom>
          <a:gradFill>
            <a:gsLst>
              <a:gs pos="0">
                <a:schemeClr val="lt1"/>
              </a:gs>
              <a:gs pos="100000">
                <a:srgbClr val="BFBFBF"/>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7F7F7F"/>
                </a:solidFill>
                <a:latin typeface="Calibri"/>
                <a:ea typeface="Calibri"/>
                <a:cs typeface="Calibri"/>
                <a:sym typeface="Calibri"/>
              </a:rPr>
              <a:t>3</a:t>
            </a:r>
            <a:endParaRPr b="0" i="0" sz="1800" u="none" cap="none" strike="noStrike">
              <a:solidFill>
                <a:srgbClr val="7F7F7F"/>
              </a:solidFill>
              <a:latin typeface="Calibri"/>
              <a:ea typeface="Calibri"/>
              <a:cs typeface="Calibri"/>
              <a:sym typeface="Calibri"/>
            </a:endParaRPr>
          </a:p>
        </p:txBody>
      </p:sp>
      <p:sp>
        <p:nvSpPr>
          <p:cNvPr id="140" name="Google Shape;140;p13"/>
          <p:cNvSpPr/>
          <p:nvPr/>
        </p:nvSpPr>
        <p:spPr>
          <a:xfrm rot="5400000">
            <a:off x="5997272" y="2988922"/>
            <a:ext cx="197450" cy="3047998"/>
          </a:xfrm>
          <a:prstGeom prst="snip2DiagRect">
            <a:avLst>
              <a:gd fmla="val 0" name="adj1"/>
              <a:gd fmla="val 16667" name="adj2"/>
            </a:avLst>
          </a:prstGeom>
          <a:gradFill>
            <a:gsLst>
              <a:gs pos="0">
                <a:schemeClr val="lt1"/>
              </a:gs>
              <a:gs pos="100000">
                <a:srgbClr val="BFBFBF"/>
              </a:gs>
            </a:gsLst>
            <a:path path="circle">
              <a:fillToRect b="50%" l="50%" r="50%" t="50%"/>
            </a:path>
            <a:tileRect/>
          </a:gradFill>
          <a:ln cap="flat" cmpd="sng" w="12700">
            <a:solidFill>
              <a:srgbClr val="DED8D0">
                <a:alpha val="89411"/>
              </a:srgbClr>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3"/>
          <p:cNvSpPr txBox="1"/>
          <p:nvPr/>
        </p:nvSpPr>
        <p:spPr>
          <a:xfrm>
            <a:off x="4588430" y="4430628"/>
            <a:ext cx="3015089" cy="164541"/>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3600"/>
              <a:buFont typeface="Calibri"/>
              <a:buChar char="•"/>
            </a:pPr>
            <a:r>
              <a:rPr b="0" i="0" lang="en-US" sz="3600" u="none" cap="none" strike="noStrike">
                <a:solidFill>
                  <a:schemeClr val="dk1"/>
                </a:solidFill>
                <a:latin typeface="Calibri"/>
                <a:ea typeface="Calibri"/>
                <a:cs typeface="Calibri"/>
                <a:sym typeface="Calibri"/>
              </a:rPr>
              <a:t>RIGHT OUTER JOIN </a:t>
            </a:r>
            <a:endParaRPr b="0" i="0" sz="3600" u="none" cap="none" strike="noStrike">
              <a:solidFill>
                <a:schemeClr val="lt1"/>
              </a:solidFill>
              <a:latin typeface="Calibri"/>
              <a:ea typeface="Calibri"/>
              <a:cs typeface="Calibri"/>
              <a:sym typeface="Calibri"/>
            </a:endParaRPr>
          </a:p>
        </p:txBody>
      </p:sp>
      <p:sp>
        <p:nvSpPr>
          <p:cNvPr id="142" name="Google Shape;142;p13"/>
          <p:cNvSpPr/>
          <p:nvPr/>
        </p:nvSpPr>
        <p:spPr>
          <a:xfrm>
            <a:off x="1524000" y="5464442"/>
            <a:ext cx="3047998" cy="197450"/>
          </a:xfrm>
          <a:prstGeom prst="snip2DiagRect">
            <a:avLst>
              <a:gd fmla="val 0" name="adj1"/>
              <a:gd fmla="val 16667" name="adj2"/>
            </a:avLst>
          </a:prstGeom>
          <a:gradFill>
            <a:gsLst>
              <a:gs pos="0">
                <a:schemeClr val="lt1"/>
              </a:gs>
              <a:gs pos="100000">
                <a:srgbClr val="BFBFBF"/>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7F7F7F"/>
                </a:solidFill>
                <a:latin typeface="Calibri"/>
                <a:ea typeface="Calibri"/>
                <a:cs typeface="Calibri"/>
                <a:sym typeface="Calibri"/>
              </a:rPr>
              <a:t>4</a:t>
            </a:r>
            <a:endParaRPr b="0" i="0" sz="1800" u="none" cap="none" strike="noStrike">
              <a:solidFill>
                <a:srgbClr val="7F7F7F"/>
              </a:solidFill>
              <a:latin typeface="Calibri"/>
              <a:ea typeface="Calibri"/>
              <a:cs typeface="Calibri"/>
              <a:sym typeface="Calibri"/>
            </a:endParaRPr>
          </a:p>
        </p:txBody>
      </p:sp>
      <p:sp>
        <p:nvSpPr>
          <p:cNvPr id="143" name="Google Shape;143;p13"/>
          <p:cNvSpPr/>
          <p:nvPr/>
        </p:nvSpPr>
        <p:spPr>
          <a:xfrm rot="5400000">
            <a:off x="5997272" y="4039168"/>
            <a:ext cx="197450" cy="3047998"/>
          </a:xfrm>
          <a:prstGeom prst="snip2DiagRect">
            <a:avLst>
              <a:gd fmla="val 0" name="adj1"/>
              <a:gd fmla="val 16667" name="adj2"/>
            </a:avLst>
          </a:prstGeom>
          <a:gradFill>
            <a:gsLst>
              <a:gs pos="0">
                <a:schemeClr val="lt1"/>
              </a:gs>
              <a:gs pos="100000">
                <a:srgbClr val="BFBFBF"/>
              </a:gs>
            </a:gsLst>
            <a:path path="circle">
              <a:fillToRect b="50%" l="50%" r="50%" t="50%"/>
            </a:path>
            <a:tileRect/>
          </a:gradFill>
          <a:ln cap="flat" cmpd="sng" w="12700">
            <a:solidFill>
              <a:srgbClr val="E9E7D7">
                <a:alpha val="89411"/>
              </a:srgbClr>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3"/>
          <p:cNvSpPr txBox="1"/>
          <p:nvPr/>
        </p:nvSpPr>
        <p:spPr>
          <a:xfrm>
            <a:off x="4588430" y="5480878"/>
            <a:ext cx="3015089" cy="164541"/>
          </a:xfrm>
          <a:prstGeom prst="rect">
            <a:avLst/>
          </a:prstGeom>
          <a:noFill/>
          <a:ln>
            <a:noFill/>
          </a:ln>
        </p:spPr>
        <p:txBody>
          <a:bodyPr anchorCtr="0"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3600"/>
              <a:buFont typeface="Calibri"/>
              <a:buChar char="•"/>
            </a:pPr>
            <a:r>
              <a:rPr b="0" i="0" lang="en-US" sz="3600" u="none" cap="none" strike="noStrike">
                <a:solidFill>
                  <a:schemeClr val="dk1"/>
                </a:solidFill>
                <a:latin typeface="Calibri"/>
                <a:ea typeface="Calibri"/>
                <a:cs typeface="Calibri"/>
                <a:sym typeface="Calibri"/>
              </a:rPr>
              <a:t>FULL  OUTER JOIN </a:t>
            </a:r>
            <a:endParaRPr b="0" i="0" sz="3600" u="none" cap="none" strike="noStrike">
              <a:solidFill>
                <a:schemeClr val="lt1"/>
              </a:solidFill>
              <a:latin typeface="Calibri"/>
              <a:ea typeface="Calibri"/>
              <a:cs typeface="Calibri"/>
              <a:sym typeface="Calibri"/>
            </a:endParaRPr>
          </a:p>
        </p:txBody>
      </p:sp>
      <p:sp>
        <p:nvSpPr>
          <p:cNvPr id="145" name="Google Shape;145;p13"/>
          <p:cNvSpPr txBox="1"/>
          <p:nvPr/>
        </p:nvSpPr>
        <p:spPr>
          <a:xfrm>
            <a:off x="304800" y="1016000"/>
            <a:ext cx="8686800" cy="83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Calibri"/>
              <a:buNone/>
            </a:pPr>
            <a:r>
              <a:rPr b="0" i="0" lang="en-US" sz="3600" u="none" cap="none" strike="noStrike">
                <a:solidFill>
                  <a:schemeClr val="dk2"/>
                </a:solidFill>
                <a:latin typeface="Calibri"/>
                <a:ea typeface="Calibri"/>
                <a:cs typeface="Calibri"/>
                <a:sym typeface="Calibri"/>
              </a:rPr>
              <a:t>TYPES OF JOINS</a:t>
            </a:r>
            <a:endParaRPr b="0" i="0" sz="3600" u="none" cap="none" strike="noStrike">
              <a:solidFill>
                <a:schemeClr val="dk2"/>
              </a:solidFill>
              <a:latin typeface="Calibri"/>
              <a:ea typeface="Calibri"/>
              <a:cs typeface="Calibri"/>
              <a:sym typeface="Calibri"/>
            </a:endParaRPr>
          </a:p>
        </p:txBody>
      </p:sp>
      <p:sp>
        <p:nvSpPr>
          <p:cNvPr id="146" name="Google Shape;146;p13"/>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822960" y="286604"/>
            <a:ext cx="7543800" cy="101832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Inner Join</a:t>
            </a:r>
            <a:endParaRPr/>
          </a:p>
        </p:txBody>
      </p:sp>
      <p:sp>
        <p:nvSpPr>
          <p:cNvPr id="152" name="Google Shape;152;p1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53" name="Google Shape;153;p14"/>
          <p:cNvSpPr/>
          <p:nvPr/>
        </p:nvSpPr>
        <p:spPr>
          <a:xfrm>
            <a:off x="3429000" y="2571750"/>
            <a:ext cx="260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Calibri"/>
              <a:buNone/>
            </a:pPr>
            <a:r>
              <a:rPr b="0" i="0" lang="en-US" sz="1800" u="none" cap="none" strike="noStrike">
                <a:solidFill>
                  <a:schemeClr val="accent2"/>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grpSp>
        <p:nvGrpSpPr>
          <p:cNvPr id="154" name="Google Shape;154;p14"/>
          <p:cNvGrpSpPr/>
          <p:nvPr/>
        </p:nvGrpSpPr>
        <p:grpSpPr>
          <a:xfrm>
            <a:off x="685800" y="1428750"/>
            <a:ext cx="7620000" cy="1600200"/>
            <a:chOff x="432" y="900"/>
            <a:chExt cx="4800" cy="1032"/>
          </a:xfrm>
        </p:grpSpPr>
        <p:sp>
          <p:nvSpPr>
            <p:cNvPr id="155" name="Google Shape;155;p14"/>
            <p:cNvSpPr/>
            <p:nvPr/>
          </p:nvSpPr>
          <p:spPr>
            <a:xfrm>
              <a:off x="600" y="900"/>
              <a:ext cx="4620" cy="1032"/>
            </a:xfrm>
            <a:prstGeom prst="rect">
              <a:avLst/>
            </a:prstGeom>
            <a:gradFill>
              <a:gsLst>
                <a:gs pos="0">
                  <a:srgbClr val="FFFF99"/>
                </a:gs>
                <a:gs pos="100000">
                  <a:srgbClr val="FFFF00"/>
                </a:gs>
              </a:gsLst>
              <a:lin ang="5400000" scaled="0"/>
            </a:gradFill>
            <a:ln cap="sq" cmpd="sng" w="57150">
              <a:solidFill>
                <a:srgbClr val="000099"/>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14"/>
            <p:cNvSpPr txBox="1"/>
            <p:nvPr/>
          </p:nvSpPr>
          <p:spPr>
            <a:xfrm>
              <a:off x="432" y="1008"/>
              <a:ext cx="4800" cy="814"/>
            </a:xfrm>
            <a:prstGeom prst="rect">
              <a:avLst/>
            </a:prstGeom>
            <a:noFill/>
            <a:ln>
              <a:noFill/>
            </a:ln>
          </p:spPr>
          <p:txBody>
            <a:bodyPr anchorCtr="0" anchor="t" bIns="45700" lIns="91425" spcFirstLastPara="1" rIns="91425" wrap="square" tIns="45700">
              <a:spAutoFit/>
            </a:bodyPr>
            <a:lstStyle/>
            <a:p>
              <a:pPr indent="0" lvl="2" marL="3810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A </a:t>
              </a:r>
              <a:r>
                <a:rPr b="1" i="0" lang="en-US" sz="2400" u="none" cap="none" strike="noStrike">
                  <a:solidFill>
                    <a:srgbClr val="000066"/>
                  </a:solidFill>
                  <a:latin typeface="Times New Roman"/>
                  <a:ea typeface="Times New Roman"/>
                  <a:cs typeface="Times New Roman"/>
                  <a:sym typeface="Times New Roman"/>
                </a:rPr>
                <a:t>Inner Join</a:t>
              </a:r>
              <a:r>
                <a:rPr b="0" i="0" lang="en-US" sz="2400" u="none" cap="none" strike="noStrike">
                  <a:solidFill>
                    <a:srgbClr val="000000"/>
                  </a:solidFill>
                  <a:latin typeface="Times New Roman"/>
                  <a:ea typeface="Times New Roman"/>
                  <a:cs typeface="Times New Roman"/>
                  <a:sym typeface="Times New Roman"/>
                </a:rPr>
                <a:t> is a join operation that joins two tables by their common column. This operation is similar to the setting relation of two tables</a:t>
              </a:r>
              <a:r>
                <a:rPr b="0" i="0" lang="en-US" sz="28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grpSp>
      <p:sp>
        <p:nvSpPr>
          <p:cNvPr id="157" name="Google Shape;157;p14"/>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grpSp>
        <p:nvGrpSpPr>
          <p:cNvPr id="158" name="Google Shape;158;p14"/>
          <p:cNvGrpSpPr/>
          <p:nvPr/>
        </p:nvGrpSpPr>
        <p:grpSpPr>
          <a:xfrm>
            <a:off x="3657600" y="3273425"/>
            <a:ext cx="4572000" cy="3203575"/>
            <a:chOff x="1824" y="1440"/>
            <a:chExt cx="2880" cy="2018"/>
          </a:xfrm>
        </p:grpSpPr>
        <p:sp>
          <p:nvSpPr>
            <p:cNvPr id="159" name="Google Shape;159;p14"/>
            <p:cNvSpPr/>
            <p:nvPr/>
          </p:nvSpPr>
          <p:spPr>
            <a:xfrm>
              <a:off x="1824" y="1440"/>
              <a:ext cx="2880" cy="2018"/>
            </a:xfrm>
            <a:prstGeom prst="rect">
              <a:avLst/>
            </a:prstGeom>
            <a:no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14"/>
            <p:cNvSpPr/>
            <p:nvPr/>
          </p:nvSpPr>
          <p:spPr>
            <a:xfrm>
              <a:off x="2000" y="1891"/>
              <a:ext cx="1470" cy="1235"/>
            </a:xfrm>
            <a:prstGeom prst="ellipse">
              <a:avLst/>
            </a:prstGeom>
            <a:noFill/>
            <a:ln cap="flat" cmpd="sng" w="28575">
              <a:solidFill>
                <a:srgbClr val="FF33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14"/>
            <p:cNvSpPr/>
            <p:nvPr/>
          </p:nvSpPr>
          <p:spPr>
            <a:xfrm>
              <a:off x="2196" y="1635"/>
              <a:ext cx="275" cy="411"/>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FF3399"/>
                  </a:solidFill>
                  <a:latin typeface="Calibri"/>
                  <a:ea typeface="Calibri"/>
                  <a:cs typeface="Calibri"/>
                  <a:sym typeface="Calibri"/>
                </a:rPr>
                <a:t>A</a:t>
              </a:r>
              <a:endParaRPr b="0" i="0" sz="2400" u="none" cap="none" strike="noStrike">
                <a:solidFill>
                  <a:schemeClr val="dk1"/>
                </a:solidFill>
                <a:latin typeface="Calibri"/>
                <a:ea typeface="Calibri"/>
                <a:cs typeface="Calibri"/>
                <a:sym typeface="Calibri"/>
              </a:endParaRPr>
            </a:p>
          </p:txBody>
        </p:sp>
        <p:sp>
          <p:nvSpPr>
            <p:cNvPr id="162" name="Google Shape;162;p14"/>
            <p:cNvSpPr/>
            <p:nvPr/>
          </p:nvSpPr>
          <p:spPr>
            <a:xfrm>
              <a:off x="4057" y="1635"/>
              <a:ext cx="275" cy="411"/>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CC"/>
                  </a:solidFill>
                  <a:latin typeface="Calibri"/>
                  <a:ea typeface="Calibri"/>
                  <a:cs typeface="Calibri"/>
                  <a:sym typeface="Calibri"/>
                </a:rPr>
                <a:t>B</a:t>
              </a:r>
              <a:endParaRPr b="0" i="0" sz="2400" u="none" cap="none" strike="noStrike">
                <a:solidFill>
                  <a:schemeClr val="dk1"/>
                </a:solidFill>
                <a:latin typeface="Calibri"/>
                <a:ea typeface="Calibri"/>
                <a:cs typeface="Calibri"/>
                <a:sym typeface="Calibri"/>
              </a:endParaRPr>
            </a:p>
          </p:txBody>
        </p:sp>
        <p:sp>
          <p:nvSpPr>
            <p:cNvPr id="163" name="Google Shape;163;p14"/>
            <p:cNvSpPr/>
            <p:nvPr/>
          </p:nvSpPr>
          <p:spPr>
            <a:xfrm>
              <a:off x="2999" y="1895"/>
              <a:ext cx="1470" cy="1235"/>
            </a:xfrm>
            <a:prstGeom prst="ellipse">
              <a:avLst/>
            </a:prstGeom>
            <a:noFill/>
            <a:ln cap="flat" cmpd="sng" w="28575">
              <a:solidFill>
                <a:srgbClr val="0000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4" name="Google Shape;164;p14"/>
          <p:cNvSpPr/>
          <p:nvPr/>
        </p:nvSpPr>
        <p:spPr>
          <a:xfrm>
            <a:off x="0" y="3303587"/>
            <a:ext cx="3267323" cy="2792413"/>
          </a:xfrm>
          <a:prstGeom prst="cloudCallout">
            <a:avLst>
              <a:gd fmla="val 59579" name="adj1"/>
              <a:gd fmla="val 33483" name="adj2"/>
            </a:avLst>
          </a:prstGeom>
          <a:gradFill>
            <a:gsLst>
              <a:gs pos="0">
                <a:srgbClr val="989898"/>
              </a:gs>
              <a:gs pos="45000">
                <a:srgbClr val="A7A7A7"/>
              </a:gs>
              <a:gs pos="100000">
                <a:srgbClr val="B1B1B1"/>
              </a:gs>
            </a:gsLst>
            <a:path path="circle">
              <a:fillToRect b="50%" l="50%" r="50%" t="50%"/>
            </a:path>
            <a:tileRect/>
          </a:gra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Select * from A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INNER JOIN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ON</a:t>
            </a:r>
            <a:r>
              <a:rPr b="0" i="0" lang="en-US" sz="2400" u="none" cap="none" strike="noStrike">
                <a:solidFill>
                  <a:schemeClr val="dk1"/>
                </a:solidFill>
                <a:latin typeface="Calibri"/>
                <a:ea typeface="Calibri"/>
                <a:cs typeface="Calibri"/>
                <a:sym typeface="Calibri"/>
              </a:rPr>
              <a:t> </a:t>
            </a:r>
            <a:r>
              <a:rPr b="0" i="0" lang="en-US" sz="2400" u="none" cap="none" strike="noStrike">
                <a:solidFill>
                  <a:schemeClr val="lt1"/>
                </a:solidFill>
                <a:latin typeface="Calibri"/>
                <a:ea typeface="Calibri"/>
                <a:cs typeface="Calibri"/>
                <a:sym typeface="Calibri"/>
              </a:rPr>
              <a:t>A.ID=B.ID</a:t>
            </a:r>
            <a:endParaRPr b="0" i="0" sz="2400" u="none" cap="none" strike="noStrike">
              <a:solidFill>
                <a:schemeClr val="lt1"/>
              </a:solidFill>
              <a:latin typeface="Calibri"/>
              <a:ea typeface="Calibri"/>
              <a:cs typeface="Calibri"/>
              <a:sym typeface="Calibri"/>
            </a:endParaRPr>
          </a:p>
        </p:txBody>
      </p:sp>
      <p:grpSp>
        <p:nvGrpSpPr>
          <p:cNvPr id="165" name="Google Shape;165;p14"/>
          <p:cNvGrpSpPr/>
          <p:nvPr/>
        </p:nvGrpSpPr>
        <p:grpSpPr>
          <a:xfrm>
            <a:off x="5546181" y="4259263"/>
            <a:ext cx="684213" cy="1433512"/>
            <a:chOff x="3019" y="2060"/>
            <a:chExt cx="431" cy="903"/>
          </a:xfrm>
        </p:grpSpPr>
        <p:cxnSp>
          <p:nvCxnSpPr>
            <p:cNvPr id="166" name="Google Shape;166;p14"/>
            <p:cNvCxnSpPr/>
            <p:nvPr/>
          </p:nvCxnSpPr>
          <p:spPr>
            <a:xfrm flipH="1">
              <a:off x="3234" y="2394"/>
              <a:ext cx="216" cy="569"/>
            </a:xfrm>
            <a:prstGeom prst="straightConnector1">
              <a:avLst/>
            </a:prstGeom>
            <a:noFill/>
            <a:ln cap="flat" cmpd="sng" w="19050">
              <a:solidFill>
                <a:srgbClr val="000000"/>
              </a:solidFill>
              <a:prstDash val="solid"/>
              <a:round/>
              <a:headEnd len="sm" w="sm" type="none"/>
              <a:tailEnd len="sm" w="sm" type="none"/>
            </a:ln>
          </p:spPr>
        </p:cxnSp>
        <p:cxnSp>
          <p:nvCxnSpPr>
            <p:cNvPr id="167" name="Google Shape;167;p14"/>
            <p:cNvCxnSpPr/>
            <p:nvPr/>
          </p:nvCxnSpPr>
          <p:spPr>
            <a:xfrm flipH="1">
              <a:off x="3156" y="2256"/>
              <a:ext cx="236" cy="609"/>
            </a:xfrm>
            <a:prstGeom prst="straightConnector1">
              <a:avLst/>
            </a:prstGeom>
            <a:noFill/>
            <a:ln cap="flat" cmpd="sng" w="19050">
              <a:solidFill>
                <a:srgbClr val="000000"/>
              </a:solidFill>
              <a:prstDash val="solid"/>
              <a:round/>
              <a:headEnd len="sm" w="sm" type="none"/>
              <a:tailEnd len="sm" w="sm" type="none"/>
            </a:ln>
          </p:spPr>
        </p:cxnSp>
        <p:cxnSp>
          <p:nvCxnSpPr>
            <p:cNvPr id="168" name="Google Shape;168;p14"/>
            <p:cNvCxnSpPr/>
            <p:nvPr/>
          </p:nvCxnSpPr>
          <p:spPr>
            <a:xfrm flipH="1">
              <a:off x="3078" y="2139"/>
              <a:ext cx="235" cy="648"/>
            </a:xfrm>
            <a:prstGeom prst="straightConnector1">
              <a:avLst/>
            </a:prstGeom>
            <a:noFill/>
            <a:ln cap="flat" cmpd="sng" w="19050">
              <a:solidFill>
                <a:srgbClr val="000000"/>
              </a:solidFill>
              <a:prstDash val="solid"/>
              <a:round/>
              <a:headEnd len="sm" w="sm" type="none"/>
              <a:tailEnd len="sm" w="sm" type="none"/>
            </a:ln>
          </p:spPr>
        </p:cxnSp>
        <p:cxnSp>
          <p:nvCxnSpPr>
            <p:cNvPr id="169" name="Google Shape;169;p14"/>
            <p:cNvCxnSpPr/>
            <p:nvPr/>
          </p:nvCxnSpPr>
          <p:spPr>
            <a:xfrm flipH="1">
              <a:off x="3019" y="2060"/>
              <a:ext cx="236" cy="589"/>
            </a:xfrm>
            <a:prstGeom prst="straightConnector1">
              <a:avLst/>
            </a:prstGeom>
            <a:noFill/>
            <a:ln cap="flat" cmpd="sng" w="19050">
              <a:solidFill>
                <a:srgbClr val="000000"/>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ppt_w</p:attrName>
                                        </p:attrNameLst>
                                      </p:cBhvr>
                                      <p:tavLst>
                                        <p:tav fmla="" tm="0">
                                          <p:val>
                                            <p:strVal val="0"/>
                                          </p:val>
                                        </p:tav>
                                        <p:tav fmla="" tm="100000">
                                          <p:val>
                                            <p:strVal val="#ppt_w"/>
                                          </p:val>
                                        </p:tav>
                                      </p:tavLst>
                                    </p:anim>
                                    <p:anim calcmode="lin" valueType="num">
                                      <p:cBhvr additive="base">
                                        <p:cTn dur="500"/>
                                        <p:tgtEl>
                                          <p:spTgt spid="16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Example of INNER JOIN</a:t>
            </a:r>
            <a:endParaRPr/>
          </a:p>
        </p:txBody>
      </p:sp>
      <p:sp>
        <p:nvSpPr>
          <p:cNvPr id="175" name="Google Shape;175;p1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76" name="Google Shape;176;p15"/>
          <p:cNvGraphicFramePr/>
          <p:nvPr/>
        </p:nvGraphicFramePr>
        <p:xfrm>
          <a:off x="152400" y="2133600"/>
          <a:ext cx="3000000" cy="3000000"/>
        </p:xfrm>
        <a:graphic>
          <a:graphicData uri="http://schemas.openxmlformats.org/drawingml/2006/table">
            <a:tbl>
              <a:tblPr>
                <a:noFill/>
                <a:tableStyleId>{DF12EE68-ED67-4579-821E-54FCEC8ABB97}</a:tableStyleId>
              </a:tblPr>
              <a:tblGrid>
                <a:gridCol w="1047750"/>
                <a:gridCol w="857250"/>
                <a:gridCol w="1066800"/>
                <a:gridCol w="1143000"/>
              </a:tblGrid>
              <a:tr h="182575">
                <a:tc>
                  <a:txBody>
                    <a:bodyPr/>
                    <a:lstStyle/>
                    <a:p>
                      <a:pPr indent="0" lvl="0" marL="0" marR="0" rtl="0" algn="ctr">
                        <a:lnSpc>
                          <a:spcPct val="100000"/>
                        </a:lnSpc>
                        <a:spcBef>
                          <a:spcPts val="0"/>
                        </a:spcBef>
                        <a:spcAft>
                          <a:spcPts val="0"/>
                        </a:spcAft>
                        <a:buClr>
                          <a:schemeClr val="accent2"/>
                        </a:buClr>
                        <a:buSzPts val="1600"/>
                        <a:buFont typeface="Times New Roman"/>
                        <a:buNone/>
                      </a:pPr>
                      <a:r>
                        <a:rPr b="1" i="0" lang="en-US" sz="1600" u="none" cap="none" strike="noStrike">
                          <a:solidFill>
                            <a:schemeClr val="accent2"/>
                          </a:solidFill>
                          <a:latin typeface="Times New Roman"/>
                          <a:ea typeface="Times New Roman"/>
                          <a:cs typeface="Times New Roman"/>
                          <a:sym typeface="Times New Roman"/>
                        </a:rPr>
                        <a:t>PName</a:t>
                      </a:r>
                      <a:endParaRPr b="1" i="0" sz="1600" u="none" cap="none" strike="noStrike">
                        <a:solidFill>
                          <a:schemeClr val="accent2"/>
                        </a:solidFill>
                        <a:latin typeface="Times New Roman"/>
                        <a:ea typeface="Times New Roman"/>
                        <a:cs typeface="Times New Roman"/>
                        <a:sym typeface="Times New Roman"/>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600"/>
                        <a:buFont typeface="Times New Roman"/>
                        <a:buNone/>
                      </a:pPr>
                      <a:r>
                        <a:rPr b="1" i="0" lang="en-US" sz="1600" u="none" cap="none" strike="noStrike">
                          <a:solidFill>
                            <a:schemeClr val="accent2"/>
                          </a:solidFill>
                          <a:latin typeface="Times New Roman"/>
                          <a:ea typeface="Times New Roman"/>
                          <a:cs typeface="Times New Roman"/>
                          <a:sym typeface="Times New Roman"/>
                        </a:rPr>
                        <a:t>Price</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600"/>
                        <a:buFont typeface="Times New Roman"/>
                        <a:buNone/>
                      </a:pPr>
                      <a:r>
                        <a:rPr b="1" i="0" lang="en-US" sz="1600" u="none" cap="none" strike="noStrike">
                          <a:solidFill>
                            <a:schemeClr val="accent2"/>
                          </a:solidFill>
                          <a:latin typeface="Times New Roman"/>
                          <a:ea typeface="Times New Roman"/>
                          <a:cs typeface="Times New Roman"/>
                          <a:sym typeface="Times New Roman"/>
                        </a:rPr>
                        <a:t>Category</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600"/>
                        <a:buFont typeface="Times New Roman"/>
                        <a:buNone/>
                      </a:pPr>
                      <a:r>
                        <a:rPr b="1" i="0" lang="en-US" sz="1600" u="none" cap="none" strike="noStrike">
                          <a:solidFill>
                            <a:schemeClr val="accent2"/>
                          </a:solidFill>
                          <a:latin typeface="Times New Roman"/>
                          <a:ea typeface="Times New Roman"/>
                          <a:cs typeface="Times New Roman"/>
                          <a:sym typeface="Times New Roman"/>
                        </a:rPr>
                        <a:t>Manufact--urer</a:t>
                      </a:r>
                      <a:endParaRPr b="1" i="0" sz="1600" u="none" cap="none" strike="noStrike">
                        <a:solidFill>
                          <a:schemeClr val="accent2"/>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82575">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Gizmo</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$19.99</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Gadgets</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GizmoWorks</a:t>
                      </a:r>
                      <a:endParaRPr b="0" i="0" sz="12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4150">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Powergizmo</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$29.99</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Gadgets</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GizmoWorks</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2575">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SingleTouch</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$149.99</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Photography</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Canon</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2575">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MultiTouch</a:t>
                      </a:r>
                      <a:endParaRPr b="0" i="0" sz="12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$203.99</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Household</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Hitachi</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77" name="Google Shape;177;p15"/>
          <p:cNvSpPr txBox="1"/>
          <p:nvPr/>
        </p:nvSpPr>
        <p:spPr>
          <a:xfrm>
            <a:off x="152400" y="1752600"/>
            <a:ext cx="104547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Calibri"/>
              <a:buNone/>
            </a:pPr>
            <a:r>
              <a:rPr b="1" i="0" lang="en-US" sz="2000" u="none" cap="none" strike="noStrike">
                <a:solidFill>
                  <a:schemeClr val="accent2"/>
                </a:solidFill>
                <a:latin typeface="Calibri"/>
                <a:ea typeface="Calibri"/>
                <a:cs typeface="Calibri"/>
                <a:sym typeface="Calibri"/>
              </a:rPr>
              <a:t>Product</a:t>
            </a:r>
            <a:endParaRPr b="0" i="0" sz="1400" u="none" cap="none" strike="noStrike">
              <a:solidFill>
                <a:srgbClr val="000000"/>
              </a:solidFill>
              <a:latin typeface="Arial"/>
              <a:ea typeface="Arial"/>
              <a:cs typeface="Arial"/>
              <a:sym typeface="Arial"/>
            </a:endParaRPr>
          </a:p>
        </p:txBody>
      </p:sp>
      <p:sp>
        <p:nvSpPr>
          <p:cNvPr id="178" name="Google Shape;178;p15"/>
          <p:cNvSpPr txBox="1"/>
          <p:nvPr/>
        </p:nvSpPr>
        <p:spPr>
          <a:xfrm>
            <a:off x="5029200" y="1828800"/>
            <a:ext cx="121860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Calibri"/>
              <a:buNone/>
            </a:pPr>
            <a:r>
              <a:rPr b="1" i="0" lang="en-US" sz="2000" u="none" cap="none" strike="noStrike">
                <a:solidFill>
                  <a:schemeClr val="lt1"/>
                </a:solidFill>
                <a:latin typeface="Calibri"/>
                <a:ea typeface="Calibri"/>
                <a:cs typeface="Calibri"/>
                <a:sym typeface="Calibri"/>
              </a:rPr>
              <a:t>Company</a:t>
            </a:r>
            <a:endParaRPr b="0" i="0" sz="1400" u="none" cap="none" strike="noStrike">
              <a:solidFill>
                <a:srgbClr val="000000"/>
              </a:solidFill>
              <a:latin typeface="Arial"/>
              <a:ea typeface="Arial"/>
              <a:cs typeface="Arial"/>
              <a:sym typeface="Arial"/>
            </a:endParaRPr>
          </a:p>
        </p:txBody>
      </p:sp>
      <p:graphicFrame>
        <p:nvGraphicFramePr>
          <p:cNvPr id="179" name="Google Shape;179;p15"/>
          <p:cNvGraphicFramePr/>
          <p:nvPr/>
        </p:nvGraphicFramePr>
        <p:xfrm>
          <a:off x="5105400" y="2209800"/>
          <a:ext cx="3000000" cy="3000000"/>
        </p:xfrm>
        <a:graphic>
          <a:graphicData uri="http://schemas.openxmlformats.org/drawingml/2006/table">
            <a:tbl>
              <a:tblPr>
                <a:noFill/>
                <a:tableStyleId>{DF12EE68-ED67-4579-821E-54FCEC8ABB97}</a:tableStyleId>
              </a:tblPr>
              <a:tblGrid>
                <a:gridCol w="1270000"/>
                <a:gridCol w="1270000"/>
                <a:gridCol w="1270000"/>
              </a:tblGrid>
              <a:tr h="254000">
                <a:tc>
                  <a:txBody>
                    <a:bodyPr/>
                    <a:lstStyle/>
                    <a:p>
                      <a:pPr indent="0" lvl="0" marL="0" marR="0" rtl="0" algn="ctr">
                        <a:lnSpc>
                          <a:spcPct val="100000"/>
                        </a:lnSpc>
                        <a:spcBef>
                          <a:spcPts val="0"/>
                        </a:spcBef>
                        <a:spcAft>
                          <a:spcPts val="0"/>
                        </a:spcAft>
                        <a:buClr>
                          <a:schemeClr val="accent2"/>
                        </a:buClr>
                        <a:buSzPts val="1600"/>
                        <a:buFont typeface="Times New Roman"/>
                        <a:buNone/>
                      </a:pPr>
                      <a:r>
                        <a:rPr b="1" i="0" lang="en-US" sz="1600" u="none" cap="none" strike="noStrike">
                          <a:solidFill>
                            <a:schemeClr val="accent2"/>
                          </a:solidFill>
                          <a:latin typeface="Times New Roman"/>
                          <a:ea typeface="Times New Roman"/>
                          <a:cs typeface="Times New Roman"/>
                          <a:sym typeface="Times New Roman"/>
                        </a:rPr>
                        <a:t>Cname</a:t>
                      </a:r>
                      <a:endParaRPr b="1" i="0" sz="1600" u="none" cap="none" strike="noStrike">
                        <a:solidFill>
                          <a:schemeClr val="accent2"/>
                        </a:solidFill>
                        <a:latin typeface="Times New Roman"/>
                        <a:ea typeface="Times New Roman"/>
                        <a:cs typeface="Times New Roman"/>
                        <a:sym typeface="Times New Roman"/>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1600"/>
                        <a:buFont typeface="Times New Roman"/>
                        <a:buNone/>
                      </a:pPr>
                      <a:r>
                        <a:rPr b="1" i="0" lang="en-US" sz="1600" u="none" cap="none" strike="noStrike">
                          <a:solidFill>
                            <a:schemeClr val="accent2"/>
                          </a:solidFill>
                          <a:latin typeface="Times New Roman"/>
                          <a:ea typeface="Times New Roman"/>
                          <a:cs typeface="Times New Roman"/>
                          <a:sym typeface="Times New Roman"/>
                        </a:rPr>
                        <a:t>StockPrice</a:t>
                      </a:r>
                      <a:endParaRPr b="1" i="0" sz="1600" u="none" cap="none" strike="noStrike">
                        <a:solidFill>
                          <a:schemeClr val="accent2"/>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1600"/>
                        <a:buFont typeface="Times New Roman"/>
                        <a:buNone/>
                      </a:pPr>
                      <a:r>
                        <a:rPr b="1" i="0" lang="en-US" sz="1600" u="none" cap="none" strike="noStrike">
                          <a:solidFill>
                            <a:schemeClr val="accent2"/>
                          </a:solidFill>
                          <a:latin typeface="Times New Roman"/>
                          <a:ea typeface="Times New Roman"/>
                          <a:cs typeface="Times New Roman"/>
                          <a:sym typeface="Times New Roman"/>
                        </a:rPr>
                        <a:t>Country</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254000">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GizmoWorks</a:t>
                      </a:r>
                      <a:endParaRPr b="0" i="0" sz="12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25</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USA</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54000">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Canon</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65</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Japan</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54000">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Hitachi</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15</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Japan</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cxnSp>
        <p:nvCxnSpPr>
          <p:cNvPr id="180" name="Google Shape;180;p15"/>
          <p:cNvCxnSpPr/>
          <p:nvPr/>
        </p:nvCxnSpPr>
        <p:spPr>
          <a:xfrm flipH="1" rot="10800000">
            <a:off x="4285966" y="2683733"/>
            <a:ext cx="838200" cy="88800"/>
          </a:xfrm>
          <a:prstGeom prst="bentConnector3">
            <a:avLst>
              <a:gd fmla="val 59659" name="adj1"/>
            </a:avLst>
          </a:prstGeom>
          <a:noFill/>
          <a:ln cap="flat" cmpd="sng" w="25400">
            <a:solidFill>
              <a:schemeClr val="accent4"/>
            </a:solidFill>
            <a:prstDash val="solid"/>
            <a:round/>
            <a:headEnd len="sm" w="sm" type="none"/>
            <a:tailEnd len="sm" w="sm" type="none"/>
          </a:ln>
          <a:effectLst>
            <a:outerShdw blurRad="38100" rotWithShape="0" algn="br" dir="2700000" dist="25400">
              <a:srgbClr val="000000">
                <a:alpha val="60000"/>
              </a:srgbClr>
            </a:outerShdw>
          </a:effectLst>
        </p:spPr>
      </p:cxnSp>
      <p:cxnSp>
        <p:nvCxnSpPr>
          <p:cNvPr id="181" name="Google Shape;181;p15"/>
          <p:cNvCxnSpPr/>
          <p:nvPr/>
        </p:nvCxnSpPr>
        <p:spPr>
          <a:xfrm flipH="1" rot="10800000">
            <a:off x="4285966" y="2683500"/>
            <a:ext cx="819300" cy="440700"/>
          </a:xfrm>
          <a:prstGeom prst="bentConnector3">
            <a:avLst>
              <a:gd fmla="val 61053" name="adj1"/>
            </a:avLst>
          </a:prstGeom>
          <a:noFill/>
          <a:ln cap="flat" cmpd="sng" w="25400">
            <a:solidFill>
              <a:schemeClr val="accent4"/>
            </a:solidFill>
            <a:prstDash val="solid"/>
            <a:round/>
            <a:headEnd len="sm" w="sm" type="none"/>
            <a:tailEnd len="sm" w="sm" type="none"/>
          </a:ln>
          <a:effectLst>
            <a:outerShdw blurRad="38100" rotWithShape="0" algn="br" dir="2700000" dist="25400">
              <a:srgbClr val="000000">
                <a:alpha val="60000"/>
              </a:srgbClr>
            </a:outerShdw>
          </a:effectLst>
        </p:spPr>
      </p:cxnSp>
      <p:cxnSp>
        <p:nvCxnSpPr>
          <p:cNvPr id="182" name="Google Shape;182;p15"/>
          <p:cNvCxnSpPr/>
          <p:nvPr/>
        </p:nvCxnSpPr>
        <p:spPr>
          <a:xfrm flipH="1" rot="10800000">
            <a:off x="4267200" y="2971726"/>
            <a:ext cx="838200" cy="390600"/>
          </a:xfrm>
          <a:prstGeom prst="bentConnector3">
            <a:avLst>
              <a:gd fmla="val 73296" name="adj1"/>
            </a:avLst>
          </a:prstGeom>
          <a:noFill/>
          <a:ln cap="flat" cmpd="sng" w="25400">
            <a:solidFill>
              <a:schemeClr val="accent1"/>
            </a:solidFill>
            <a:prstDash val="solid"/>
            <a:round/>
            <a:headEnd len="sm" w="sm" type="none"/>
            <a:tailEnd len="sm" w="sm" type="none"/>
          </a:ln>
          <a:effectLst>
            <a:outerShdw blurRad="38100" rotWithShape="0" algn="br" dir="2700000" dist="25400">
              <a:srgbClr val="000000">
                <a:alpha val="60000"/>
              </a:srgbClr>
            </a:outerShdw>
          </a:effectLst>
        </p:spPr>
      </p:cxnSp>
      <p:graphicFrame>
        <p:nvGraphicFramePr>
          <p:cNvPr id="183" name="Google Shape;183;p15"/>
          <p:cNvGraphicFramePr/>
          <p:nvPr/>
        </p:nvGraphicFramePr>
        <p:xfrm>
          <a:off x="3200400" y="5791200"/>
          <a:ext cx="3000000" cy="3000000"/>
        </p:xfrm>
        <a:graphic>
          <a:graphicData uri="http://schemas.openxmlformats.org/drawingml/2006/table">
            <a:tbl>
              <a:tblPr>
                <a:noFill/>
                <a:tableStyleId>{DF12EE68-ED67-4579-821E-54FCEC8ABB97}</a:tableStyleId>
              </a:tblPr>
              <a:tblGrid>
                <a:gridCol w="1540875"/>
                <a:gridCol w="1260725"/>
              </a:tblGrid>
              <a:tr h="304800">
                <a:tc>
                  <a:txBody>
                    <a:bodyPr/>
                    <a:lstStyle/>
                    <a:p>
                      <a:pPr indent="0" lvl="0" marL="0" marR="0" rtl="0" algn="ctr">
                        <a:lnSpc>
                          <a:spcPct val="100000"/>
                        </a:lnSpc>
                        <a:spcBef>
                          <a:spcPts val="0"/>
                        </a:spcBef>
                        <a:spcAft>
                          <a:spcPts val="0"/>
                        </a:spcAft>
                        <a:buClr>
                          <a:schemeClr val="accent2"/>
                        </a:buClr>
                        <a:buSzPts val="1200"/>
                        <a:buFont typeface="Times New Roman"/>
                        <a:buNone/>
                      </a:pPr>
                      <a:r>
                        <a:rPr b="1" i="0" lang="en-US" sz="1200" u="none" cap="none" strike="noStrike">
                          <a:solidFill>
                            <a:schemeClr val="accent2"/>
                          </a:solidFill>
                          <a:latin typeface="Times New Roman"/>
                          <a:ea typeface="Times New Roman"/>
                          <a:cs typeface="Times New Roman"/>
                          <a:sym typeface="Times New Roman"/>
                        </a:rPr>
                        <a:t>PName</a:t>
                      </a:r>
                      <a:endParaRPr b="1" i="0" sz="1200" u="none" cap="none" strike="noStrike">
                        <a:solidFill>
                          <a:schemeClr val="accent2"/>
                        </a:solidFill>
                        <a:latin typeface="Times New Roman"/>
                        <a:ea typeface="Times New Roman"/>
                        <a:cs typeface="Times New Roman"/>
                        <a:sym typeface="Times New Roman"/>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1200"/>
                        <a:buFont typeface="Times New Roman"/>
                        <a:buNone/>
                      </a:pPr>
                      <a:r>
                        <a:rPr b="1" i="0" lang="en-US" sz="1200" u="none" cap="none" strike="noStrike">
                          <a:solidFill>
                            <a:schemeClr val="accent2"/>
                          </a:solidFill>
                          <a:latin typeface="Times New Roman"/>
                          <a:ea typeface="Times New Roman"/>
                          <a:cs typeface="Times New Roman"/>
                          <a:sym typeface="Times New Roman"/>
                        </a:rPr>
                        <a:t>Price</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81400">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SingleTouch</a:t>
                      </a:r>
                      <a:endParaRPr b="0" i="0" sz="12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$149.99</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84" name="Google Shape;184;p15"/>
          <p:cNvGrpSpPr/>
          <p:nvPr/>
        </p:nvGrpSpPr>
        <p:grpSpPr>
          <a:xfrm>
            <a:off x="1198563" y="2654298"/>
            <a:ext cx="7640638" cy="1384300"/>
            <a:chOff x="755" y="1680"/>
            <a:chExt cx="4813" cy="872"/>
          </a:xfrm>
        </p:grpSpPr>
        <p:sp>
          <p:nvSpPr>
            <p:cNvPr id="185" name="Google Shape;185;p15"/>
            <p:cNvSpPr/>
            <p:nvPr/>
          </p:nvSpPr>
          <p:spPr>
            <a:xfrm>
              <a:off x="4896" y="1680"/>
              <a:ext cx="672" cy="480"/>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15"/>
            <p:cNvSpPr/>
            <p:nvPr/>
          </p:nvSpPr>
          <p:spPr>
            <a:xfrm>
              <a:off x="755" y="1976"/>
              <a:ext cx="528" cy="576"/>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15"/>
            <p:cNvSpPr/>
            <p:nvPr/>
          </p:nvSpPr>
          <p:spPr>
            <a:xfrm rot="-465106">
              <a:off x="1841" y="1828"/>
              <a:ext cx="2231" cy="576"/>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8" name="Google Shape;188;p15"/>
          <p:cNvSpPr/>
          <p:nvPr/>
        </p:nvSpPr>
        <p:spPr>
          <a:xfrm>
            <a:off x="2057400" y="3963650"/>
            <a:ext cx="4732386" cy="1446550"/>
          </a:xfrm>
          <a:prstGeom prst="rect">
            <a:avLst/>
          </a:prstGeom>
          <a:solidFill>
            <a:schemeClr val="lt1"/>
          </a:solidFill>
          <a:ln cap="flat" cmpd="sng" w="9525">
            <a:solidFill>
              <a:schemeClr val="dk1"/>
            </a:solidFill>
            <a:prstDash val="solid"/>
            <a:miter lim="800000"/>
            <a:headEnd len="sm" w="sm" type="none"/>
            <a:tailEnd len="sm" w="sm" type="none"/>
          </a:ln>
          <a:effectLst>
            <a:outerShdw rotWithShape="0" algn="ctr"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600"/>
              <a:buFont typeface="Calibri"/>
              <a:buNone/>
            </a:pPr>
            <a:r>
              <a:rPr b="1" i="0" lang="en-US" sz="1600" u="none" cap="none" strike="noStrike">
                <a:solidFill>
                  <a:schemeClr val="accent2"/>
                </a:solidFill>
                <a:latin typeface="Calibri"/>
                <a:ea typeface="Calibri"/>
                <a:cs typeface="Calibri"/>
                <a:sym typeface="Calibri"/>
              </a:rPr>
              <a:t>SELECT</a:t>
            </a:r>
            <a:r>
              <a:rPr b="0" i="0" lang="en-US" sz="1600" u="none" cap="none" strike="noStrike">
                <a:solidFill>
                  <a:schemeClr val="dk1"/>
                </a:solidFill>
                <a:latin typeface="Calibri"/>
                <a:ea typeface="Calibri"/>
                <a:cs typeface="Calibri"/>
                <a:sym typeface="Calibri"/>
              </a:rPr>
              <a:t>   Product.PName, Product.Price</a:t>
            </a:r>
            <a:br>
              <a:rPr b="0" i="0" lang="en-US" sz="1600" u="none" cap="none" strike="noStrike">
                <a:solidFill>
                  <a:schemeClr val="dk1"/>
                </a:solidFill>
                <a:latin typeface="Calibri"/>
                <a:ea typeface="Calibri"/>
                <a:cs typeface="Calibri"/>
                <a:sym typeface="Calibri"/>
              </a:rPr>
            </a:br>
            <a:r>
              <a:rPr b="1" i="0" lang="en-US" sz="1600" u="none" cap="none" strike="noStrike">
                <a:solidFill>
                  <a:schemeClr val="accent2"/>
                </a:solidFill>
                <a:latin typeface="Calibri"/>
                <a:ea typeface="Calibri"/>
                <a:cs typeface="Calibri"/>
                <a:sym typeface="Calibri"/>
              </a:rPr>
              <a:t>FROM</a:t>
            </a:r>
            <a:r>
              <a:rPr b="0" i="0" lang="en-US" sz="1600" u="none" cap="none" strike="noStrike">
                <a:solidFill>
                  <a:schemeClr val="dk1"/>
                </a:solidFill>
                <a:latin typeface="Calibri"/>
                <a:ea typeface="Calibri"/>
                <a:cs typeface="Calibri"/>
                <a:sym typeface="Calibri"/>
              </a:rPr>
              <a:t>      Product </a:t>
            </a:r>
            <a:r>
              <a:rPr b="1" i="0" lang="en-US" sz="1600" u="none" cap="none" strike="noStrike">
                <a:solidFill>
                  <a:schemeClr val="accent2"/>
                </a:solidFill>
                <a:latin typeface="Calibri"/>
                <a:ea typeface="Calibri"/>
                <a:cs typeface="Calibri"/>
                <a:sym typeface="Calibri"/>
              </a:rPr>
              <a:t>INNER</a:t>
            </a:r>
            <a:r>
              <a:rPr b="0" i="0" lang="en-US" sz="1600" u="none" cap="none" strike="noStrike">
                <a:solidFill>
                  <a:schemeClr val="accent2"/>
                </a:solidFill>
                <a:latin typeface="Calibri"/>
                <a:ea typeface="Calibri"/>
                <a:cs typeface="Calibri"/>
                <a:sym typeface="Calibri"/>
              </a:rPr>
              <a:t> </a:t>
            </a:r>
            <a:r>
              <a:rPr b="1" i="0" lang="en-US" sz="1600" u="none" cap="none" strike="noStrike">
                <a:solidFill>
                  <a:schemeClr val="accent2"/>
                </a:solidFill>
                <a:latin typeface="Calibri"/>
                <a:ea typeface="Calibri"/>
                <a:cs typeface="Calibri"/>
                <a:sym typeface="Calibri"/>
              </a:rPr>
              <a:t>JOIN</a:t>
            </a:r>
            <a:r>
              <a:rPr b="0" i="0" lang="en-US" sz="1600" u="none" cap="none" strike="noStrike">
                <a:solidFill>
                  <a:schemeClr val="accent2"/>
                </a:solidFill>
                <a:latin typeface="Calibri"/>
                <a:ea typeface="Calibri"/>
                <a:cs typeface="Calibri"/>
                <a:sym typeface="Calibri"/>
              </a:rPr>
              <a:t> </a:t>
            </a:r>
            <a:r>
              <a:rPr b="0" i="0" lang="en-US" sz="1600" u="none" cap="none" strike="noStrike">
                <a:solidFill>
                  <a:schemeClr val="dk1"/>
                </a:solidFill>
                <a:latin typeface="Calibri"/>
                <a:ea typeface="Calibri"/>
                <a:cs typeface="Calibri"/>
                <a:sym typeface="Calibri"/>
              </a:rPr>
              <a:t>Company</a:t>
            </a:r>
            <a:br>
              <a:rPr b="0" i="0" lang="en-US" sz="1600" u="none" cap="none" strike="noStrike">
                <a:solidFill>
                  <a:schemeClr val="dk1"/>
                </a:solidFill>
                <a:latin typeface="Calibri"/>
                <a:ea typeface="Calibri"/>
                <a:cs typeface="Calibri"/>
                <a:sym typeface="Calibri"/>
              </a:rPr>
            </a:br>
            <a:r>
              <a:rPr b="1" i="0" lang="en-US" sz="1600" u="none" cap="none" strike="noStrike">
                <a:solidFill>
                  <a:schemeClr val="accent2"/>
                </a:solidFill>
                <a:latin typeface="Calibri"/>
                <a:ea typeface="Calibri"/>
                <a:cs typeface="Calibri"/>
                <a:sym typeface="Calibri"/>
              </a:rPr>
              <a:t>ON</a:t>
            </a:r>
            <a:r>
              <a:rPr b="0" i="0" lang="en-US" sz="1600" u="none" cap="none" strike="noStrike">
                <a:solidFill>
                  <a:schemeClr val="accent2"/>
                </a:solidFill>
                <a:latin typeface="Calibri"/>
                <a:ea typeface="Calibri"/>
                <a:cs typeface="Calibri"/>
                <a:sym typeface="Calibri"/>
              </a:rPr>
              <a:t>   	 </a:t>
            </a:r>
            <a:r>
              <a:rPr b="0" i="0" lang="en-US" sz="1600" u="none" cap="none" strike="noStrike">
                <a:solidFill>
                  <a:schemeClr val="dk1"/>
                </a:solidFill>
                <a:latin typeface="Calibri"/>
                <a:ea typeface="Calibri"/>
                <a:cs typeface="Calibri"/>
                <a:sym typeface="Calibri"/>
              </a:rPr>
              <a:t>Product.Manufacturer=Company.CName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accent2"/>
              </a:buClr>
              <a:buSzPts val="1600"/>
              <a:buFont typeface="Calibri"/>
              <a:buNone/>
            </a:pPr>
            <a:r>
              <a:rPr b="1" i="0" lang="en-US" sz="1600" u="none" cap="none" strike="noStrike">
                <a:solidFill>
                  <a:schemeClr val="accent2"/>
                </a:solidFill>
                <a:latin typeface="Calibri"/>
                <a:ea typeface="Calibri"/>
                <a:cs typeface="Calibri"/>
                <a:sym typeface="Calibri"/>
              </a:rPr>
              <a:t>WHERE</a:t>
            </a:r>
            <a:r>
              <a:rPr b="0" i="0" lang="en-US" sz="1600" u="none" cap="none" strike="noStrike">
                <a:solidFill>
                  <a:schemeClr val="accent2"/>
                </a:solidFill>
                <a:latin typeface="Calibri"/>
                <a:ea typeface="Calibri"/>
                <a:cs typeface="Calibri"/>
                <a:sym typeface="Calibri"/>
              </a:rPr>
              <a:t> </a:t>
            </a:r>
            <a:r>
              <a:rPr b="0" i="0" lang="en-US" sz="1600" u="none" cap="none" strike="noStrike">
                <a:solidFill>
                  <a:schemeClr val="dk2"/>
                </a:solidFill>
                <a:latin typeface="Calibri"/>
                <a:ea typeface="Calibri"/>
                <a:cs typeface="Calibri"/>
                <a:sym typeface="Calibri"/>
              </a:rPr>
              <a:t>   </a:t>
            </a:r>
            <a:r>
              <a:rPr b="0" i="0" lang="en-US" sz="1600" u="none" cap="none" strike="noStrike">
                <a:solidFill>
                  <a:schemeClr val="dk1"/>
                </a:solidFill>
                <a:latin typeface="Calibri"/>
                <a:ea typeface="Calibri"/>
                <a:cs typeface="Calibri"/>
                <a:sym typeface="Calibri"/>
              </a:rPr>
              <a:t>Company.Country=‘Japan’</a:t>
            </a:r>
            <a:br>
              <a:rPr b="0" i="0" lang="en-US" sz="1600" u="none" cap="none" strike="noStrike">
                <a:solidFill>
                  <a:schemeClr val="dk1"/>
                </a:solidFill>
                <a:latin typeface="Calibri"/>
                <a:ea typeface="Calibri"/>
                <a:cs typeface="Calibri"/>
                <a:sym typeface="Calibri"/>
              </a:rPr>
            </a:br>
            <a:r>
              <a:rPr b="0" i="0" lang="en-US" sz="1600" u="none" cap="none" strike="noStrike">
                <a:solidFill>
                  <a:schemeClr val="dk1"/>
                </a:solidFill>
                <a:latin typeface="Calibri"/>
                <a:ea typeface="Calibri"/>
                <a:cs typeface="Calibri"/>
                <a:sym typeface="Calibri"/>
              </a:rPr>
              <a:t>                 AND Product.Price &lt;= 200</a:t>
            </a:r>
            <a:endParaRPr b="0" i="0" sz="1400" u="none" cap="none" strike="noStrike">
              <a:solidFill>
                <a:srgbClr val="000000"/>
              </a:solidFill>
              <a:latin typeface="Arial"/>
              <a:ea typeface="Arial"/>
              <a:cs typeface="Arial"/>
              <a:sym typeface="Arial"/>
            </a:endParaRPr>
          </a:p>
        </p:txBody>
      </p:sp>
      <p:sp>
        <p:nvSpPr>
          <p:cNvPr id="189" name="Google Shape;189;p15"/>
          <p:cNvSpPr/>
          <p:nvPr/>
        </p:nvSpPr>
        <p:spPr>
          <a:xfrm>
            <a:off x="6989329" y="4648200"/>
            <a:ext cx="1316472" cy="1676400"/>
          </a:xfrm>
          <a:prstGeom prst="curvedLeftArrow">
            <a:avLst>
              <a:gd fmla="val 25000" name="adj1"/>
              <a:gd fmla="val 50000" name="adj2"/>
              <a:gd fmla="val 25000" name="adj3"/>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15"/>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cxnSp>
        <p:nvCxnSpPr>
          <p:cNvPr id="191" name="Google Shape;191;p15"/>
          <p:cNvCxnSpPr/>
          <p:nvPr/>
        </p:nvCxnSpPr>
        <p:spPr>
          <a:xfrm flipH="1" rot="10800000">
            <a:off x="4252912" y="3276526"/>
            <a:ext cx="838200" cy="390600"/>
          </a:xfrm>
          <a:prstGeom prst="bentConnector3">
            <a:avLst>
              <a:gd fmla="val 88637" name="adj1"/>
            </a:avLst>
          </a:prstGeom>
          <a:noFill/>
          <a:ln cap="flat" cmpd="sng" w="25400">
            <a:solidFill>
              <a:schemeClr val="accent5"/>
            </a:solidFill>
            <a:prstDash val="solid"/>
            <a:round/>
            <a:headEnd len="sm" w="sm" type="none"/>
            <a:tailEnd len="sm" w="sm" type="none"/>
          </a:ln>
          <a:effectLst>
            <a:outerShdw blurRad="38100" rotWithShape="0" algn="br" dir="2700000" dist="25400">
              <a:srgbClr val="000000">
                <a:alpha val="60000"/>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16"/>
          <p:cNvGrpSpPr/>
          <p:nvPr/>
        </p:nvGrpSpPr>
        <p:grpSpPr>
          <a:xfrm>
            <a:off x="723900" y="1143000"/>
            <a:ext cx="7620000" cy="1638300"/>
            <a:chOff x="480" y="972"/>
            <a:chExt cx="4800" cy="1032"/>
          </a:xfrm>
        </p:grpSpPr>
        <p:sp>
          <p:nvSpPr>
            <p:cNvPr id="198" name="Google Shape;198;p16"/>
            <p:cNvSpPr/>
            <p:nvPr/>
          </p:nvSpPr>
          <p:spPr>
            <a:xfrm>
              <a:off x="636" y="972"/>
              <a:ext cx="4620" cy="1032"/>
            </a:xfrm>
            <a:prstGeom prst="rect">
              <a:avLst/>
            </a:prstGeom>
            <a:gradFill>
              <a:gsLst>
                <a:gs pos="0">
                  <a:srgbClr val="FFFF99"/>
                </a:gs>
                <a:gs pos="100000">
                  <a:srgbClr val="FFFF00"/>
                </a:gs>
              </a:gsLst>
              <a:lin ang="5400000" scaled="0"/>
            </a:gradFill>
            <a:ln cap="sq" cmpd="sng" w="57150">
              <a:solidFill>
                <a:srgbClr val="000099"/>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16"/>
            <p:cNvSpPr txBox="1"/>
            <p:nvPr/>
          </p:nvSpPr>
          <p:spPr>
            <a:xfrm>
              <a:off x="480" y="996"/>
              <a:ext cx="4800" cy="865"/>
            </a:xfrm>
            <a:prstGeom prst="rect">
              <a:avLst/>
            </a:prstGeom>
            <a:noFill/>
            <a:ln>
              <a:noFill/>
            </a:ln>
          </p:spPr>
          <p:txBody>
            <a:bodyPr anchorCtr="0" anchor="t" bIns="45700" lIns="91425" spcFirstLastPara="1" rIns="91425" wrap="square" tIns="45700">
              <a:spAutoFit/>
            </a:bodyPr>
            <a:lstStyle/>
            <a:p>
              <a:pPr indent="0" lvl="2" marL="38100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An </a:t>
              </a:r>
              <a:r>
                <a:rPr b="1" i="0" lang="en-US" sz="2800" u="none" cap="none" strike="noStrike">
                  <a:solidFill>
                    <a:srgbClr val="000066"/>
                  </a:solidFill>
                  <a:latin typeface="Times New Roman"/>
                  <a:ea typeface="Times New Roman"/>
                  <a:cs typeface="Times New Roman"/>
                  <a:sym typeface="Times New Roman"/>
                </a:rPr>
                <a:t>Outer Join</a:t>
              </a:r>
              <a:r>
                <a:rPr b="0" i="0" lang="en-US" sz="2800" u="none" cap="none" strike="noStrike">
                  <a:solidFill>
                    <a:srgbClr val="000000"/>
                  </a:solidFill>
                  <a:latin typeface="Times New Roman"/>
                  <a:ea typeface="Times New Roman"/>
                  <a:cs typeface="Times New Roman"/>
                  <a:sym typeface="Times New Roman"/>
                </a:rPr>
                <a:t> is a join operation that includes rows that have a match, plus rows that do not have a match in the other table.</a:t>
              </a:r>
              <a:endParaRPr b="0" i="0" sz="1400" u="none" cap="none" strike="noStrike">
                <a:solidFill>
                  <a:srgbClr val="000000"/>
                </a:solidFill>
                <a:latin typeface="Arial"/>
                <a:ea typeface="Arial"/>
                <a:cs typeface="Arial"/>
                <a:sym typeface="Arial"/>
              </a:endParaRPr>
            </a:p>
          </p:txBody>
        </p:sp>
      </p:grpSp>
      <p:sp>
        <p:nvSpPr>
          <p:cNvPr id="200" name="Google Shape;200;p16"/>
          <p:cNvSpPr txBox="1"/>
          <p:nvPr>
            <p:ph type="title"/>
          </p:nvPr>
        </p:nvSpPr>
        <p:spPr>
          <a:xfrm>
            <a:off x="1009650" y="-76200"/>
            <a:ext cx="7772400" cy="1143000"/>
          </a:xfrm>
          <a:prstGeom prst="rect">
            <a:avLst/>
          </a:prstGeom>
          <a:noFill/>
          <a:ln>
            <a:noFill/>
          </a:ln>
        </p:spPr>
        <p:txBody>
          <a:bodyPr anchorCtr="0" anchor="b" bIns="46025" lIns="92075" spcFirstLastPara="1" rIns="92075" wrap="square" tIns="46025">
            <a:normAutofit/>
          </a:bodyPr>
          <a:lstStyle/>
          <a:p>
            <a:pPr indent="0" lvl="0" marL="0" rtl="0" algn="l">
              <a:lnSpc>
                <a:spcPct val="85000"/>
              </a:lnSpc>
              <a:spcBef>
                <a:spcPts val="0"/>
              </a:spcBef>
              <a:spcAft>
                <a:spcPts val="0"/>
              </a:spcAft>
              <a:buClr>
                <a:srgbClr val="3F3F3F"/>
              </a:buClr>
              <a:buSzPts val="4800"/>
              <a:buFont typeface="Calibri"/>
              <a:buNone/>
            </a:pPr>
            <a:r>
              <a:rPr lang="en-US"/>
              <a:t>Outer Join</a:t>
            </a:r>
            <a:endParaRPr b="0" i="1">
              <a:solidFill>
                <a:schemeClr val="dk1"/>
              </a:solidFill>
            </a:endParaRPr>
          </a:p>
        </p:txBody>
      </p:sp>
      <p:sp>
        <p:nvSpPr>
          <p:cNvPr id="201" name="Google Shape;201;p16"/>
          <p:cNvSpPr txBox="1"/>
          <p:nvPr>
            <p:ph idx="1" type="body"/>
          </p:nvPr>
        </p:nvSpPr>
        <p:spPr>
          <a:xfrm>
            <a:off x="295275" y="2895600"/>
            <a:ext cx="8686800" cy="4525963"/>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800"/>
              <a:buFont typeface="Arial"/>
              <a:buChar char="•"/>
            </a:pPr>
            <a:r>
              <a:rPr lang="en-US" sz="2800"/>
              <a:t>Used when rows from one table should be part of the result there are no related rows in a second table</a:t>
            </a:r>
            <a:endParaRPr/>
          </a:p>
          <a:p>
            <a:pPr indent="-91440" lvl="0" marL="91440" rtl="0" algn="l">
              <a:lnSpc>
                <a:spcPct val="90000"/>
              </a:lnSpc>
              <a:spcBef>
                <a:spcPts val="1200"/>
              </a:spcBef>
              <a:spcAft>
                <a:spcPts val="0"/>
              </a:spcAft>
              <a:buSzPts val="2800"/>
              <a:buFont typeface="Arial"/>
              <a:buChar char="•"/>
            </a:pPr>
            <a:r>
              <a:rPr lang="en-US" sz="2800"/>
              <a:t>Direction must be specified</a:t>
            </a:r>
            <a:endParaRPr/>
          </a:p>
          <a:p>
            <a:pPr indent="-182880" lvl="1" marL="384048" rtl="0" algn="l">
              <a:lnSpc>
                <a:spcPct val="90000"/>
              </a:lnSpc>
              <a:spcBef>
                <a:spcPts val="200"/>
              </a:spcBef>
              <a:spcAft>
                <a:spcPts val="0"/>
              </a:spcAft>
              <a:buSzPts val="2600"/>
              <a:buFont typeface="Arial"/>
              <a:buChar char="–"/>
            </a:pPr>
            <a:r>
              <a:rPr lang="en-US" sz="2600"/>
              <a:t>Left/Right specify which table has the rows which should always be included</a:t>
            </a:r>
            <a:endParaRPr/>
          </a:p>
          <a:p>
            <a:pPr indent="-182880" lvl="1" marL="384048" rtl="0" algn="l">
              <a:lnSpc>
                <a:spcPct val="90000"/>
              </a:lnSpc>
              <a:spcBef>
                <a:spcPts val="200"/>
              </a:spcBef>
              <a:spcAft>
                <a:spcPts val="0"/>
              </a:spcAft>
              <a:buSzPts val="2600"/>
              <a:buFont typeface="Arial"/>
              <a:buChar char="–"/>
            </a:pPr>
            <a:r>
              <a:rPr lang="en-US" sz="2600"/>
              <a:t>Full specifies that rows from </a:t>
            </a:r>
            <a:r>
              <a:rPr b="1" lang="en-US" sz="2600"/>
              <a:t>both</a:t>
            </a:r>
            <a:r>
              <a:rPr lang="en-US" sz="2600"/>
              <a:t> tables should be included even if no match between rows</a:t>
            </a:r>
            <a:endParaRPr/>
          </a:p>
        </p:txBody>
      </p:sp>
      <p:sp>
        <p:nvSpPr>
          <p:cNvPr id="202" name="Google Shape;202;p16"/>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ph type="title"/>
          </p:nvPr>
        </p:nvSpPr>
        <p:spPr>
          <a:xfrm>
            <a:off x="990600" y="76200"/>
            <a:ext cx="77724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Left Outer Join</a:t>
            </a:r>
            <a:endParaRPr/>
          </a:p>
        </p:txBody>
      </p:sp>
      <p:sp>
        <p:nvSpPr>
          <p:cNvPr id="208" name="Google Shape;208;p1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solidFill>
                <a:schemeClr val="dk2"/>
              </a:solidFill>
            </a:endParaRPr>
          </a:p>
        </p:txBody>
      </p:sp>
      <p:sp>
        <p:nvSpPr>
          <p:cNvPr id="209" name="Google Shape;209;p17"/>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grpSp>
        <p:nvGrpSpPr>
          <p:cNvPr id="210" name="Google Shape;210;p17"/>
          <p:cNvGrpSpPr/>
          <p:nvPr/>
        </p:nvGrpSpPr>
        <p:grpSpPr>
          <a:xfrm>
            <a:off x="952500" y="1143000"/>
            <a:ext cx="7359650" cy="1600201"/>
            <a:chOff x="600" y="900"/>
            <a:chExt cx="4636" cy="1032"/>
          </a:xfrm>
        </p:grpSpPr>
        <p:sp>
          <p:nvSpPr>
            <p:cNvPr id="211" name="Google Shape;211;p17"/>
            <p:cNvSpPr/>
            <p:nvPr/>
          </p:nvSpPr>
          <p:spPr>
            <a:xfrm>
              <a:off x="600" y="900"/>
              <a:ext cx="4620" cy="1032"/>
            </a:xfrm>
            <a:prstGeom prst="rect">
              <a:avLst/>
            </a:prstGeom>
            <a:gradFill>
              <a:gsLst>
                <a:gs pos="0">
                  <a:srgbClr val="FFFF99"/>
                </a:gs>
                <a:gs pos="100000">
                  <a:srgbClr val="FFFF00"/>
                </a:gs>
              </a:gsLst>
              <a:lin ang="5400000" scaled="0"/>
            </a:gradFill>
            <a:ln cap="sq" cmpd="sng" w="57150">
              <a:solidFill>
                <a:srgbClr val="000099"/>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17"/>
            <p:cNvSpPr txBox="1"/>
            <p:nvPr/>
          </p:nvSpPr>
          <p:spPr>
            <a:xfrm>
              <a:off x="724" y="1011"/>
              <a:ext cx="4512" cy="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Left Outer Join </a:t>
              </a:r>
              <a:r>
                <a:rPr b="0" i="0" lang="en-US" sz="2400" u="none" cap="none" strike="noStrike">
                  <a:solidFill>
                    <a:schemeClr val="dk1"/>
                  </a:solidFill>
                  <a:latin typeface="Times New Roman"/>
                  <a:ea typeface="Times New Roman"/>
                  <a:cs typeface="Times New Roman"/>
                  <a:sym typeface="Times New Roman"/>
                </a:rPr>
                <a:t>returns all matched rows, plus all unmatched rows from the table on the left of the join clause (use nulls in fields of non-matching tuples)</a:t>
              </a:r>
              <a:endParaRPr b="0" i="0" sz="1400" u="none" cap="none" strike="noStrike">
                <a:solidFill>
                  <a:srgbClr val="000000"/>
                </a:solidFill>
                <a:latin typeface="Arial"/>
                <a:ea typeface="Arial"/>
                <a:cs typeface="Arial"/>
                <a:sym typeface="Arial"/>
              </a:endParaRPr>
            </a:p>
          </p:txBody>
        </p:sp>
      </p:grpSp>
      <p:grpSp>
        <p:nvGrpSpPr>
          <p:cNvPr id="213" name="Google Shape;213;p17"/>
          <p:cNvGrpSpPr/>
          <p:nvPr/>
        </p:nvGrpSpPr>
        <p:grpSpPr>
          <a:xfrm>
            <a:off x="5537200" y="4080669"/>
            <a:ext cx="684213" cy="1433512"/>
            <a:chOff x="3019" y="2060"/>
            <a:chExt cx="431" cy="903"/>
          </a:xfrm>
        </p:grpSpPr>
        <p:cxnSp>
          <p:nvCxnSpPr>
            <p:cNvPr id="214" name="Google Shape;214;p17"/>
            <p:cNvCxnSpPr/>
            <p:nvPr/>
          </p:nvCxnSpPr>
          <p:spPr>
            <a:xfrm flipH="1">
              <a:off x="3234" y="2394"/>
              <a:ext cx="216" cy="569"/>
            </a:xfrm>
            <a:prstGeom prst="straightConnector1">
              <a:avLst/>
            </a:prstGeom>
            <a:noFill/>
            <a:ln cap="flat" cmpd="sng" w="19050">
              <a:solidFill>
                <a:srgbClr val="000000"/>
              </a:solidFill>
              <a:prstDash val="solid"/>
              <a:round/>
              <a:headEnd len="sm" w="sm" type="none"/>
              <a:tailEnd len="sm" w="sm" type="none"/>
            </a:ln>
          </p:spPr>
        </p:cxnSp>
        <p:cxnSp>
          <p:nvCxnSpPr>
            <p:cNvPr id="215" name="Google Shape;215;p17"/>
            <p:cNvCxnSpPr/>
            <p:nvPr/>
          </p:nvCxnSpPr>
          <p:spPr>
            <a:xfrm flipH="1">
              <a:off x="3156" y="2256"/>
              <a:ext cx="236" cy="609"/>
            </a:xfrm>
            <a:prstGeom prst="straightConnector1">
              <a:avLst/>
            </a:prstGeom>
            <a:noFill/>
            <a:ln cap="flat" cmpd="sng" w="19050">
              <a:solidFill>
                <a:srgbClr val="000000"/>
              </a:solidFill>
              <a:prstDash val="solid"/>
              <a:round/>
              <a:headEnd len="sm" w="sm" type="none"/>
              <a:tailEnd len="sm" w="sm" type="none"/>
            </a:ln>
          </p:spPr>
        </p:cxnSp>
        <p:cxnSp>
          <p:nvCxnSpPr>
            <p:cNvPr id="216" name="Google Shape;216;p17"/>
            <p:cNvCxnSpPr/>
            <p:nvPr/>
          </p:nvCxnSpPr>
          <p:spPr>
            <a:xfrm flipH="1">
              <a:off x="3078" y="2139"/>
              <a:ext cx="235" cy="648"/>
            </a:xfrm>
            <a:prstGeom prst="straightConnector1">
              <a:avLst/>
            </a:prstGeom>
            <a:noFill/>
            <a:ln cap="flat" cmpd="sng" w="19050">
              <a:solidFill>
                <a:srgbClr val="000000"/>
              </a:solidFill>
              <a:prstDash val="solid"/>
              <a:round/>
              <a:headEnd len="sm" w="sm" type="none"/>
              <a:tailEnd len="sm" w="sm" type="none"/>
            </a:ln>
          </p:spPr>
        </p:cxnSp>
        <p:cxnSp>
          <p:nvCxnSpPr>
            <p:cNvPr id="217" name="Google Shape;217;p17"/>
            <p:cNvCxnSpPr/>
            <p:nvPr/>
          </p:nvCxnSpPr>
          <p:spPr>
            <a:xfrm flipH="1">
              <a:off x="3019" y="2060"/>
              <a:ext cx="236" cy="589"/>
            </a:xfrm>
            <a:prstGeom prst="straightConnector1">
              <a:avLst/>
            </a:prstGeom>
            <a:noFill/>
            <a:ln cap="flat" cmpd="sng" w="19050">
              <a:solidFill>
                <a:srgbClr val="000000"/>
              </a:solidFill>
              <a:prstDash val="solid"/>
              <a:round/>
              <a:headEnd len="sm" w="sm" type="none"/>
              <a:tailEnd len="sm" w="sm" type="none"/>
            </a:ln>
          </p:spPr>
        </p:cxnSp>
      </p:grpSp>
      <p:grpSp>
        <p:nvGrpSpPr>
          <p:cNvPr id="218" name="Google Shape;218;p17"/>
          <p:cNvGrpSpPr/>
          <p:nvPr/>
        </p:nvGrpSpPr>
        <p:grpSpPr>
          <a:xfrm>
            <a:off x="3657600" y="3124200"/>
            <a:ext cx="4572000" cy="3203575"/>
            <a:chOff x="1824" y="1440"/>
            <a:chExt cx="2880" cy="2018"/>
          </a:xfrm>
        </p:grpSpPr>
        <p:sp>
          <p:nvSpPr>
            <p:cNvPr id="219" name="Google Shape;219;p17"/>
            <p:cNvSpPr/>
            <p:nvPr/>
          </p:nvSpPr>
          <p:spPr>
            <a:xfrm>
              <a:off x="1824" y="1440"/>
              <a:ext cx="2880" cy="2018"/>
            </a:xfrm>
            <a:prstGeom prst="rect">
              <a:avLst/>
            </a:prstGeom>
            <a:no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p17"/>
            <p:cNvSpPr/>
            <p:nvPr/>
          </p:nvSpPr>
          <p:spPr>
            <a:xfrm>
              <a:off x="2000" y="1891"/>
              <a:ext cx="1470" cy="1235"/>
            </a:xfrm>
            <a:prstGeom prst="ellipse">
              <a:avLst/>
            </a:prstGeom>
            <a:noFill/>
            <a:ln cap="flat" cmpd="sng" w="28575">
              <a:solidFill>
                <a:srgbClr val="FF33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1" name="Google Shape;221;p17"/>
            <p:cNvSpPr/>
            <p:nvPr/>
          </p:nvSpPr>
          <p:spPr>
            <a:xfrm>
              <a:off x="2196" y="1635"/>
              <a:ext cx="275" cy="411"/>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FF3399"/>
                  </a:solidFill>
                  <a:latin typeface="Calibri"/>
                  <a:ea typeface="Calibri"/>
                  <a:cs typeface="Calibri"/>
                  <a:sym typeface="Calibri"/>
                </a:rPr>
                <a:t>A</a:t>
              </a:r>
              <a:endParaRPr b="0" i="0" sz="2400" u="none" cap="none" strike="noStrike">
                <a:solidFill>
                  <a:schemeClr val="dk1"/>
                </a:solidFill>
                <a:latin typeface="Calibri"/>
                <a:ea typeface="Calibri"/>
                <a:cs typeface="Calibri"/>
                <a:sym typeface="Calibri"/>
              </a:endParaRPr>
            </a:p>
          </p:txBody>
        </p:sp>
        <p:sp>
          <p:nvSpPr>
            <p:cNvPr id="222" name="Google Shape;222;p17"/>
            <p:cNvSpPr/>
            <p:nvPr/>
          </p:nvSpPr>
          <p:spPr>
            <a:xfrm>
              <a:off x="4057" y="1635"/>
              <a:ext cx="275" cy="411"/>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CC"/>
                  </a:solidFill>
                  <a:latin typeface="Calibri"/>
                  <a:ea typeface="Calibri"/>
                  <a:cs typeface="Calibri"/>
                  <a:sym typeface="Calibri"/>
                </a:rPr>
                <a:t>B</a:t>
              </a:r>
              <a:endParaRPr b="0" i="0" sz="2400" u="none" cap="none" strike="noStrike">
                <a:solidFill>
                  <a:schemeClr val="dk1"/>
                </a:solidFill>
                <a:latin typeface="Calibri"/>
                <a:ea typeface="Calibri"/>
                <a:cs typeface="Calibri"/>
                <a:sym typeface="Calibri"/>
              </a:endParaRPr>
            </a:p>
          </p:txBody>
        </p:sp>
        <p:sp>
          <p:nvSpPr>
            <p:cNvPr id="223" name="Google Shape;223;p17"/>
            <p:cNvSpPr/>
            <p:nvPr/>
          </p:nvSpPr>
          <p:spPr>
            <a:xfrm>
              <a:off x="2999" y="1895"/>
              <a:ext cx="1470" cy="1235"/>
            </a:xfrm>
            <a:prstGeom prst="ellipse">
              <a:avLst/>
            </a:prstGeom>
            <a:noFill/>
            <a:ln cap="flat" cmpd="sng" w="28575">
              <a:solidFill>
                <a:srgbClr val="0000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7"/>
          <p:cNvSpPr/>
          <p:nvPr/>
        </p:nvSpPr>
        <p:spPr>
          <a:xfrm>
            <a:off x="0" y="2968626"/>
            <a:ext cx="3267323" cy="3053556"/>
          </a:xfrm>
          <a:prstGeom prst="cloudCallout">
            <a:avLst>
              <a:gd fmla="val 59133" name="adj1"/>
              <a:gd fmla="val 38977" name="adj2"/>
            </a:avLst>
          </a:prstGeom>
          <a:gradFill>
            <a:gsLst>
              <a:gs pos="0">
                <a:srgbClr val="989898"/>
              </a:gs>
              <a:gs pos="45000">
                <a:srgbClr val="A7A7A7"/>
              </a:gs>
              <a:gs pos="100000">
                <a:srgbClr val="B1B1B1"/>
              </a:gs>
            </a:gsLst>
            <a:path path="circle">
              <a:fillToRect b="50%" l="50%" r="50%" t="50%"/>
            </a:path>
            <a:tileRect/>
          </a:gra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Select * from A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LEFT OUTER JOIN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ON</a:t>
            </a:r>
            <a:r>
              <a:rPr b="0" i="0" lang="en-US" sz="2400" u="none" cap="none" strike="noStrike">
                <a:solidFill>
                  <a:schemeClr val="dk1"/>
                </a:solidFill>
                <a:latin typeface="Calibri"/>
                <a:ea typeface="Calibri"/>
                <a:cs typeface="Calibri"/>
                <a:sym typeface="Calibri"/>
              </a:rPr>
              <a:t> A.ID=B.ID</a:t>
            </a:r>
            <a:endParaRPr b="0" i="0" sz="2400" u="none" cap="none" strike="noStrike">
              <a:solidFill>
                <a:schemeClr val="dk1"/>
              </a:solidFill>
              <a:latin typeface="Calibri"/>
              <a:ea typeface="Calibri"/>
              <a:cs typeface="Calibri"/>
              <a:sym typeface="Calibri"/>
            </a:endParaRPr>
          </a:p>
        </p:txBody>
      </p:sp>
      <p:grpSp>
        <p:nvGrpSpPr>
          <p:cNvPr id="225" name="Google Shape;225;p17"/>
          <p:cNvGrpSpPr/>
          <p:nvPr/>
        </p:nvGrpSpPr>
        <p:grpSpPr>
          <a:xfrm>
            <a:off x="4016375" y="3829050"/>
            <a:ext cx="1774825" cy="1962150"/>
            <a:chOff x="2039" y="1904"/>
            <a:chExt cx="1118" cy="1236"/>
          </a:xfrm>
        </p:grpSpPr>
        <p:cxnSp>
          <p:nvCxnSpPr>
            <p:cNvPr id="226" name="Google Shape;226;p17"/>
            <p:cNvCxnSpPr/>
            <p:nvPr/>
          </p:nvCxnSpPr>
          <p:spPr>
            <a:xfrm flipH="1">
              <a:off x="2039" y="2041"/>
              <a:ext cx="256" cy="628"/>
            </a:xfrm>
            <a:prstGeom prst="straightConnector1">
              <a:avLst/>
            </a:prstGeom>
            <a:noFill/>
            <a:ln cap="flat" cmpd="sng" w="19050">
              <a:solidFill>
                <a:srgbClr val="000000"/>
              </a:solidFill>
              <a:prstDash val="solid"/>
              <a:round/>
              <a:headEnd len="sm" w="sm" type="none"/>
              <a:tailEnd len="sm" w="sm" type="none"/>
            </a:ln>
          </p:spPr>
        </p:cxnSp>
        <p:cxnSp>
          <p:nvCxnSpPr>
            <p:cNvPr id="227" name="Google Shape;227;p17"/>
            <p:cNvCxnSpPr/>
            <p:nvPr/>
          </p:nvCxnSpPr>
          <p:spPr>
            <a:xfrm flipH="1">
              <a:off x="2098" y="1962"/>
              <a:ext cx="354" cy="864"/>
            </a:xfrm>
            <a:prstGeom prst="straightConnector1">
              <a:avLst/>
            </a:prstGeom>
            <a:noFill/>
            <a:ln cap="flat" cmpd="sng" w="19050">
              <a:solidFill>
                <a:srgbClr val="000000"/>
              </a:solidFill>
              <a:prstDash val="solid"/>
              <a:round/>
              <a:headEnd len="sm" w="sm" type="none"/>
              <a:tailEnd len="sm" w="sm" type="none"/>
            </a:ln>
          </p:spPr>
        </p:cxnSp>
        <p:cxnSp>
          <p:nvCxnSpPr>
            <p:cNvPr id="228" name="Google Shape;228;p17"/>
            <p:cNvCxnSpPr/>
            <p:nvPr/>
          </p:nvCxnSpPr>
          <p:spPr>
            <a:xfrm flipH="1">
              <a:off x="2177" y="1923"/>
              <a:ext cx="412" cy="1001"/>
            </a:xfrm>
            <a:prstGeom prst="straightConnector1">
              <a:avLst/>
            </a:prstGeom>
            <a:noFill/>
            <a:ln cap="flat" cmpd="sng" w="19050">
              <a:solidFill>
                <a:srgbClr val="000000"/>
              </a:solidFill>
              <a:prstDash val="solid"/>
              <a:round/>
              <a:headEnd len="sm" w="sm" type="none"/>
              <a:tailEnd len="sm" w="sm" type="none"/>
            </a:ln>
          </p:spPr>
        </p:cxnSp>
        <p:cxnSp>
          <p:nvCxnSpPr>
            <p:cNvPr id="229" name="Google Shape;229;p17"/>
            <p:cNvCxnSpPr/>
            <p:nvPr/>
          </p:nvCxnSpPr>
          <p:spPr>
            <a:xfrm flipH="1">
              <a:off x="2274" y="1904"/>
              <a:ext cx="432" cy="1098"/>
            </a:xfrm>
            <a:prstGeom prst="straightConnector1">
              <a:avLst/>
            </a:prstGeom>
            <a:noFill/>
            <a:ln cap="flat" cmpd="sng" w="19050">
              <a:solidFill>
                <a:srgbClr val="000000"/>
              </a:solidFill>
              <a:prstDash val="solid"/>
              <a:round/>
              <a:headEnd len="sm" w="sm" type="none"/>
              <a:tailEnd len="sm" w="sm" type="none"/>
            </a:ln>
          </p:spPr>
        </p:cxnSp>
        <p:cxnSp>
          <p:nvCxnSpPr>
            <p:cNvPr id="230" name="Google Shape;230;p17"/>
            <p:cNvCxnSpPr/>
            <p:nvPr/>
          </p:nvCxnSpPr>
          <p:spPr>
            <a:xfrm flipH="1">
              <a:off x="2372" y="1904"/>
              <a:ext cx="452" cy="1153"/>
            </a:xfrm>
            <a:prstGeom prst="straightConnector1">
              <a:avLst/>
            </a:prstGeom>
            <a:noFill/>
            <a:ln cap="flat" cmpd="sng" w="19050">
              <a:solidFill>
                <a:srgbClr val="000000"/>
              </a:solidFill>
              <a:prstDash val="solid"/>
              <a:round/>
              <a:headEnd len="sm" w="sm" type="none"/>
              <a:tailEnd len="sm" w="sm" type="none"/>
            </a:ln>
          </p:spPr>
        </p:cxnSp>
        <p:cxnSp>
          <p:nvCxnSpPr>
            <p:cNvPr id="231" name="Google Shape;231;p17"/>
            <p:cNvCxnSpPr/>
            <p:nvPr/>
          </p:nvCxnSpPr>
          <p:spPr>
            <a:xfrm flipH="1">
              <a:off x="2470" y="1943"/>
              <a:ext cx="471" cy="1157"/>
            </a:xfrm>
            <a:prstGeom prst="straightConnector1">
              <a:avLst/>
            </a:prstGeom>
            <a:noFill/>
            <a:ln cap="flat" cmpd="sng" w="19050">
              <a:solidFill>
                <a:srgbClr val="000000"/>
              </a:solidFill>
              <a:prstDash val="solid"/>
              <a:round/>
              <a:headEnd len="sm" w="sm" type="none"/>
              <a:tailEnd len="sm" w="sm" type="none"/>
            </a:ln>
          </p:spPr>
        </p:cxnSp>
        <p:cxnSp>
          <p:nvCxnSpPr>
            <p:cNvPr id="232" name="Google Shape;232;p17"/>
            <p:cNvCxnSpPr/>
            <p:nvPr/>
          </p:nvCxnSpPr>
          <p:spPr>
            <a:xfrm flipH="1">
              <a:off x="2588" y="1962"/>
              <a:ext cx="471" cy="1158"/>
            </a:xfrm>
            <a:prstGeom prst="straightConnector1">
              <a:avLst/>
            </a:prstGeom>
            <a:noFill/>
            <a:ln cap="flat" cmpd="sng" w="19050">
              <a:solidFill>
                <a:srgbClr val="000000"/>
              </a:solidFill>
              <a:prstDash val="solid"/>
              <a:round/>
              <a:headEnd len="sm" w="sm" type="none"/>
              <a:tailEnd len="sm" w="sm" type="none"/>
            </a:ln>
          </p:spPr>
        </p:cxnSp>
        <p:cxnSp>
          <p:nvCxnSpPr>
            <p:cNvPr id="233" name="Google Shape;233;p17"/>
            <p:cNvCxnSpPr/>
            <p:nvPr/>
          </p:nvCxnSpPr>
          <p:spPr>
            <a:xfrm flipH="1">
              <a:off x="2705" y="2021"/>
              <a:ext cx="432" cy="1119"/>
            </a:xfrm>
            <a:prstGeom prst="straightConnector1">
              <a:avLst/>
            </a:prstGeom>
            <a:noFill/>
            <a:ln cap="flat" cmpd="sng" w="19050">
              <a:solidFill>
                <a:srgbClr val="000000"/>
              </a:solidFill>
              <a:prstDash val="solid"/>
              <a:round/>
              <a:headEnd len="sm" w="sm" type="none"/>
              <a:tailEnd len="sm" w="sm" type="none"/>
            </a:ln>
          </p:spPr>
        </p:cxnSp>
        <p:cxnSp>
          <p:nvCxnSpPr>
            <p:cNvPr id="234" name="Google Shape;234;p17"/>
            <p:cNvCxnSpPr/>
            <p:nvPr/>
          </p:nvCxnSpPr>
          <p:spPr>
            <a:xfrm flipH="1">
              <a:off x="2823" y="2629"/>
              <a:ext cx="197" cy="491"/>
            </a:xfrm>
            <a:prstGeom prst="straightConnector1">
              <a:avLst/>
            </a:prstGeom>
            <a:noFill/>
            <a:ln cap="flat" cmpd="sng" w="19050">
              <a:solidFill>
                <a:srgbClr val="000000"/>
              </a:solidFill>
              <a:prstDash val="solid"/>
              <a:round/>
              <a:headEnd len="sm" w="sm" type="none"/>
              <a:tailEnd len="sm" w="sm" type="none"/>
            </a:ln>
          </p:spPr>
        </p:cxnSp>
        <p:cxnSp>
          <p:nvCxnSpPr>
            <p:cNvPr id="235" name="Google Shape;235;p17"/>
            <p:cNvCxnSpPr/>
            <p:nvPr/>
          </p:nvCxnSpPr>
          <p:spPr>
            <a:xfrm flipH="1">
              <a:off x="2960" y="2786"/>
              <a:ext cx="118" cy="314"/>
            </a:xfrm>
            <a:prstGeom prst="straightConnector1">
              <a:avLst/>
            </a:prstGeom>
            <a:noFill/>
            <a:ln cap="flat" cmpd="sng" w="19050">
              <a:solidFill>
                <a:srgbClr val="000000"/>
              </a:solidFill>
              <a:prstDash val="solid"/>
              <a:round/>
              <a:headEnd len="sm" w="sm" type="none"/>
              <a:tailEnd len="sm" w="sm" type="none"/>
            </a:ln>
          </p:spPr>
        </p:cxnSp>
        <p:cxnSp>
          <p:nvCxnSpPr>
            <p:cNvPr id="236" name="Google Shape;236;p17"/>
            <p:cNvCxnSpPr/>
            <p:nvPr/>
          </p:nvCxnSpPr>
          <p:spPr>
            <a:xfrm flipH="1">
              <a:off x="3097" y="2903"/>
              <a:ext cx="60" cy="138"/>
            </a:xfrm>
            <a:prstGeom prst="straightConnector1">
              <a:avLst/>
            </a:prstGeom>
            <a:noFill/>
            <a:ln cap="flat" cmpd="sng" w="19050">
              <a:solidFill>
                <a:srgbClr val="000000"/>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ppt_w</p:attrName>
                                        </p:attrNameLst>
                                      </p:cBhvr>
                                      <p:tavLst>
                                        <p:tav fmla="" tm="0">
                                          <p:val>
                                            <p:strVal val="0"/>
                                          </p:val>
                                        </p:tav>
                                        <p:tav fmla="" tm="100000">
                                          <p:val>
                                            <p:strVal val="#ppt_w"/>
                                          </p:val>
                                        </p:tav>
                                      </p:tavLst>
                                    </p:anim>
                                    <p:anim calcmode="lin" valueType="num">
                                      <p:cBhvr additive="base">
                                        <p:cTn dur="500"/>
                                        <p:tgtEl>
                                          <p:spTgt spid="21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500"/>
                                        <p:tgtEl>
                                          <p:spTgt spid="225"/>
                                        </p:tgtEl>
                                        <p:attrNameLst>
                                          <p:attrName>ppt_w</p:attrName>
                                        </p:attrNameLst>
                                      </p:cBhvr>
                                      <p:tavLst>
                                        <p:tav fmla="" tm="0">
                                          <p:val>
                                            <p:strVal val="0"/>
                                          </p:val>
                                        </p:tav>
                                        <p:tav fmla="" tm="100000">
                                          <p:val>
                                            <p:strVal val="#ppt_w"/>
                                          </p:val>
                                        </p:tav>
                                      </p:tavLst>
                                    </p:anim>
                                    <p:anim calcmode="lin" valueType="num">
                                      <p:cBhvr additive="base">
                                        <p:cTn dur="500"/>
                                        <p:tgtEl>
                                          <p:spTgt spid="22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type="title"/>
          </p:nvPr>
        </p:nvSpPr>
        <p:spPr>
          <a:xfrm>
            <a:off x="881380" y="3810000"/>
            <a:ext cx="77724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C171F"/>
              </a:buClr>
              <a:buSzPts val="2400"/>
              <a:buFont typeface="Calibri"/>
              <a:buNone/>
            </a:pPr>
            <a:r>
              <a:rPr b="1" lang="en-US" sz="2400">
                <a:solidFill>
                  <a:srgbClr val="0C171F"/>
                </a:solidFill>
                <a:latin typeface="Calibri"/>
                <a:ea typeface="Calibri"/>
                <a:cs typeface="Calibri"/>
                <a:sym typeface="Calibri"/>
              </a:rPr>
              <a:t>SELECT</a:t>
            </a:r>
            <a:r>
              <a:rPr lang="en-US" sz="2400">
                <a:solidFill>
                  <a:srgbClr val="0C171F"/>
                </a:solidFill>
                <a:latin typeface="Calibri"/>
                <a:ea typeface="Calibri"/>
                <a:cs typeface="Calibri"/>
                <a:sym typeface="Calibri"/>
              </a:rPr>
              <a:t> s.sid, s.name, r.bid</a:t>
            </a:r>
            <a:br>
              <a:rPr lang="en-US" sz="2400">
                <a:solidFill>
                  <a:srgbClr val="0C171F"/>
                </a:solidFill>
                <a:latin typeface="Calibri"/>
                <a:ea typeface="Calibri"/>
                <a:cs typeface="Calibri"/>
                <a:sym typeface="Calibri"/>
              </a:rPr>
            </a:br>
            <a:r>
              <a:rPr b="1" lang="en-US" sz="2400">
                <a:solidFill>
                  <a:srgbClr val="0C171F"/>
                </a:solidFill>
                <a:latin typeface="Calibri"/>
                <a:ea typeface="Calibri"/>
                <a:cs typeface="Calibri"/>
                <a:sym typeface="Calibri"/>
              </a:rPr>
              <a:t>FROM</a:t>
            </a:r>
            <a:r>
              <a:rPr lang="en-US" sz="2400">
                <a:solidFill>
                  <a:srgbClr val="0C171F"/>
                </a:solidFill>
                <a:latin typeface="Calibri"/>
                <a:ea typeface="Calibri"/>
                <a:cs typeface="Calibri"/>
                <a:sym typeface="Calibri"/>
              </a:rPr>
              <a:t> Sailors s </a:t>
            </a:r>
            <a:r>
              <a:rPr b="1" lang="en-US" sz="2400">
                <a:solidFill>
                  <a:srgbClr val="0C171F"/>
                </a:solidFill>
                <a:latin typeface="Calibri"/>
                <a:ea typeface="Calibri"/>
                <a:cs typeface="Calibri"/>
                <a:sym typeface="Calibri"/>
              </a:rPr>
              <a:t>LEFT OUTER JOIN </a:t>
            </a:r>
            <a:r>
              <a:rPr lang="en-US" sz="2400">
                <a:solidFill>
                  <a:srgbClr val="0C171F"/>
                </a:solidFill>
                <a:latin typeface="Calibri"/>
                <a:ea typeface="Calibri"/>
                <a:cs typeface="Calibri"/>
                <a:sym typeface="Calibri"/>
              </a:rPr>
              <a:t>Reserves r</a:t>
            </a:r>
            <a:br>
              <a:rPr lang="en-US" sz="2400">
                <a:solidFill>
                  <a:srgbClr val="0C171F"/>
                </a:solidFill>
                <a:latin typeface="Calibri"/>
                <a:ea typeface="Calibri"/>
                <a:cs typeface="Calibri"/>
                <a:sym typeface="Calibri"/>
              </a:rPr>
            </a:br>
            <a:r>
              <a:rPr b="1" lang="en-US" sz="2400">
                <a:solidFill>
                  <a:srgbClr val="0C171F"/>
                </a:solidFill>
                <a:latin typeface="Calibri"/>
                <a:ea typeface="Calibri"/>
                <a:cs typeface="Calibri"/>
                <a:sym typeface="Calibri"/>
              </a:rPr>
              <a:t>ON</a:t>
            </a:r>
            <a:r>
              <a:rPr lang="en-US" sz="2400">
                <a:solidFill>
                  <a:srgbClr val="0C171F"/>
                </a:solidFill>
                <a:latin typeface="Calibri"/>
                <a:ea typeface="Calibri"/>
                <a:cs typeface="Calibri"/>
                <a:sym typeface="Calibri"/>
              </a:rPr>
              <a:t> s.sid = r.sid</a:t>
            </a:r>
            <a:endParaRPr>
              <a:solidFill>
                <a:srgbClr val="0C171F"/>
              </a:solidFill>
              <a:latin typeface="Calibri"/>
              <a:ea typeface="Calibri"/>
              <a:cs typeface="Calibri"/>
              <a:sym typeface="Calibri"/>
            </a:endParaRPr>
          </a:p>
        </p:txBody>
      </p:sp>
      <p:sp>
        <p:nvSpPr>
          <p:cNvPr id="245" name="Google Shape;245;p18"/>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Font typeface="Calibri"/>
              <a:buNone/>
            </a:pPr>
            <a:r>
              <a:rPr lang="en-US"/>
              <a:t> </a:t>
            </a:r>
            <a:endParaRPr/>
          </a:p>
        </p:txBody>
      </p:sp>
      <p:sp>
        <p:nvSpPr>
          <p:cNvPr id="246" name="Google Shape;246;p1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solidFill>
                <a:schemeClr val="dk2"/>
              </a:solidFill>
            </a:endParaRPr>
          </a:p>
        </p:txBody>
      </p:sp>
      <p:graphicFrame>
        <p:nvGraphicFramePr>
          <p:cNvPr id="247" name="Google Shape;247;p18"/>
          <p:cNvGraphicFramePr/>
          <p:nvPr/>
        </p:nvGraphicFramePr>
        <p:xfrm>
          <a:off x="3962400" y="4850624"/>
          <a:ext cx="3750442" cy="1376724"/>
        </p:xfrm>
        <a:graphic>
          <a:graphicData uri="http://schemas.openxmlformats.org/presentationml/2006/ole">
            <mc:AlternateContent>
              <mc:Choice Requires="v">
                <p:oleObj r:id="rId4" imgH="1376724" imgW="3750442" progId="Excel.Sheet.8" spid="_x0000_s1">
                  <p:embed/>
                </p:oleObj>
              </mc:Choice>
              <mc:Fallback>
                <p:oleObj r:id="rId5" imgH="1376724" imgW="3750442" progId="Excel.Sheet.8">
                  <p:embed/>
                  <p:pic>
                    <p:nvPicPr>
                      <p:cNvPr id="247" name="Google Shape;247;p18"/>
                      <p:cNvPicPr preferRelativeResize="0"/>
                      <p:nvPr/>
                    </p:nvPicPr>
                    <p:blipFill rotWithShape="1">
                      <a:blip r:embed="rId6">
                        <a:alphaModFix/>
                      </a:blip>
                      <a:srcRect b="0" l="0" r="0" t="0"/>
                      <a:stretch/>
                    </p:blipFill>
                    <p:spPr>
                      <a:xfrm>
                        <a:off x="3962400" y="4850624"/>
                        <a:ext cx="3750442" cy="1376724"/>
                      </a:xfrm>
                      <a:prstGeom prst="rect">
                        <a:avLst/>
                      </a:prstGeom>
                      <a:noFill/>
                      <a:ln>
                        <a:noFill/>
                      </a:ln>
                    </p:spPr>
                  </p:pic>
                </p:oleObj>
              </mc:Fallback>
            </mc:AlternateContent>
          </a:graphicData>
        </a:graphic>
      </p:graphicFrame>
      <p:graphicFrame>
        <p:nvGraphicFramePr>
          <p:cNvPr id="248" name="Google Shape;248;p18"/>
          <p:cNvGraphicFramePr/>
          <p:nvPr/>
        </p:nvGraphicFramePr>
        <p:xfrm>
          <a:off x="796801" y="1905000"/>
          <a:ext cx="3886199" cy="1981200"/>
        </p:xfrm>
        <a:graphic>
          <a:graphicData uri="http://schemas.openxmlformats.org/presentationml/2006/ole">
            <mc:AlternateContent>
              <mc:Choice Requires="v">
                <p:oleObj r:id="rId7" imgH="1981200" imgW="3886199" progId="Word.Document.8" spid="_x0000_s2">
                  <p:embed/>
                </p:oleObj>
              </mc:Choice>
              <mc:Fallback>
                <p:oleObj r:id="rId8" imgH="1981200" imgW="3886199" progId="Word.Document.8">
                  <p:embed/>
                  <p:pic>
                    <p:nvPicPr>
                      <p:cNvPr id="248" name="Google Shape;248;p18"/>
                      <p:cNvPicPr preferRelativeResize="0"/>
                      <p:nvPr/>
                    </p:nvPicPr>
                    <p:blipFill rotWithShape="1">
                      <a:blip r:embed="rId9">
                        <a:alphaModFix/>
                      </a:blip>
                      <a:srcRect b="0" l="0" r="0" t="0"/>
                      <a:stretch/>
                    </p:blipFill>
                    <p:spPr>
                      <a:xfrm>
                        <a:off x="796801" y="1905000"/>
                        <a:ext cx="3886199" cy="1981200"/>
                      </a:xfrm>
                      <a:prstGeom prst="rect">
                        <a:avLst/>
                      </a:prstGeom>
                      <a:noFill/>
                      <a:ln>
                        <a:noFill/>
                      </a:ln>
                    </p:spPr>
                  </p:pic>
                </p:oleObj>
              </mc:Fallback>
            </mc:AlternateContent>
          </a:graphicData>
        </a:graphic>
      </p:graphicFrame>
      <p:graphicFrame>
        <p:nvGraphicFramePr>
          <p:cNvPr id="249" name="Google Shape;249;p18"/>
          <p:cNvGraphicFramePr/>
          <p:nvPr/>
        </p:nvGraphicFramePr>
        <p:xfrm>
          <a:off x="4597400" y="1927237"/>
          <a:ext cx="3505200" cy="2041525"/>
        </p:xfrm>
        <a:graphic>
          <a:graphicData uri="http://schemas.openxmlformats.org/presentationml/2006/ole">
            <mc:AlternateContent>
              <mc:Choice Requires="v">
                <p:oleObj r:id="rId10" imgH="2041525" imgW="3505200" progId="Word.Document.8" spid="_x0000_s3">
                  <p:embed/>
                </p:oleObj>
              </mc:Choice>
              <mc:Fallback>
                <p:oleObj r:id="rId11" imgH="2041525" imgW="3505200" progId="Word.Document.8">
                  <p:embed/>
                  <p:pic>
                    <p:nvPicPr>
                      <p:cNvPr id="249" name="Google Shape;249;p18"/>
                      <p:cNvPicPr preferRelativeResize="0"/>
                      <p:nvPr/>
                    </p:nvPicPr>
                    <p:blipFill rotWithShape="1">
                      <a:blip r:embed="rId12">
                        <a:alphaModFix/>
                      </a:blip>
                      <a:srcRect b="0" l="0" r="0" t="0"/>
                      <a:stretch/>
                    </p:blipFill>
                    <p:spPr>
                      <a:xfrm>
                        <a:off x="4597400" y="1927237"/>
                        <a:ext cx="3505200" cy="2041525"/>
                      </a:xfrm>
                      <a:prstGeom prst="rect">
                        <a:avLst/>
                      </a:prstGeom>
                      <a:noFill/>
                      <a:ln>
                        <a:noFill/>
                      </a:ln>
                    </p:spPr>
                  </p:pic>
                </p:oleObj>
              </mc:Fallback>
            </mc:AlternateContent>
          </a:graphicData>
        </a:graphic>
      </p:graphicFrame>
      <p:sp>
        <p:nvSpPr>
          <p:cNvPr id="250" name="Google Shape;250;p18"/>
          <p:cNvSpPr txBox="1"/>
          <p:nvPr/>
        </p:nvSpPr>
        <p:spPr>
          <a:xfrm>
            <a:off x="0"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sp>
        <p:nvSpPr>
          <p:cNvPr id="251" name="Google Shape;251;p18"/>
          <p:cNvSpPr txBox="1"/>
          <p:nvPr/>
        </p:nvSpPr>
        <p:spPr>
          <a:xfrm>
            <a:off x="457200" y="338328"/>
            <a:ext cx="8229600" cy="804672"/>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Example of LEFT OUTER JOIN</a:t>
            </a:r>
            <a:endParaRPr b="0" i="0" sz="4400" u="none" cap="none" strike="noStrike">
              <a:solidFill>
                <a:srgbClr val="FFFFFF"/>
              </a:solidFill>
              <a:latin typeface="Calibri"/>
              <a:ea typeface="Calibri"/>
              <a:cs typeface="Calibri"/>
              <a:sym typeface="Calibri"/>
            </a:endParaRPr>
          </a:p>
        </p:txBody>
      </p:sp>
      <p:sp>
        <p:nvSpPr>
          <p:cNvPr id="252" name="Google Shape;252;p18"/>
          <p:cNvSpPr txBox="1"/>
          <p:nvPr/>
        </p:nvSpPr>
        <p:spPr>
          <a:xfrm>
            <a:off x="821822" y="492610"/>
            <a:ext cx="77724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400"/>
              <a:buFont typeface="Calibri"/>
              <a:buNone/>
            </a:pPr>
            <a:r>
              <a:rPr b="1" i="0" lang="en-US" sz="4400" u="none" cap="none" strike="noStrike">
                <a:solidFill>
                  <a:srgbClr val="3F3F3F"/>
                </a:solidFill>
                <a:latin typeface="Calibri"/>
                <a:ea typeface="Calibri"/>
                <a:cs typeface="Calibri"/>
                <a:sym typeface="Calibri"/>
              </a:rPr>
              <a:t>Left Outer Join (Example)</a:t>
            </a:r>
            <a:endParaRPr b="1" i="0" sz="4400" u="none" cap="none" strike="noStrike">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ph type="title"/>
          </p:nvPr>
        </p:nvSpPr>
        <p:spPr>
          <a:xfrm>
            <a:off x="685800" y="152400"/>
            <a:ext cx="7772400" cy="990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Right Outer Join</a:t>
            </a:r>
            <a:endParaRPr/>
          </a:p>
        </p:txBody>
      </p:sp>
      <p:sp>
        <p:nvSpPr>
          <p:cNvPr id="258" name="Google Shape;258;p1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solidFill>
                <a:schemeClr val="dk2"/>
              </a:solidFill>
            </a:endParaRPr>
          </a:p>
        </p:txBody>
      </p:sp>
      <p:sp>
        <p:nvSpPr>
          <p:cNvPr id="259" name="Google Shape;259;p19"/>
          <p:cNvSpPr txBox="1"/>
          <p:nvPr/>
        </p:nvSpPr>
        <p:spPr>
          <a:xfrm>
            <a:off x="210049" y="6629400"/>
            <a:ext cx="6114551"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alibri"/>
              <a:buNone/>
            </a:pPr>
            <a:r>
              <a:rPr b="0" i="0" lang="en-US" sz="1200" u="none" cap="none" strike="noStrike">
                <a:solidFill>
                  <a:schemeClr val="dk2"/>
                </a:solidFill>
                <a:latin typeface="Calibri"/>
                <a:ea typeface="Calibri"/>
                <a:cs typeface="Calibri"/>
                <a:sym typeface="Calibri"/>
              </a:rPr>
              <a:t>DATABASE – FAST NUCES</a:t>
            </a:r>
            <a:endParaRPr b="0" i="0" sz="1400" u="none" cap="none" strike="noStrike">
              <a:solidFill>
                <a:srgbClr val="000000"/>
              </a:solidFill>
              <a:latin typeface="Arial"/>
              <a:ea typeface="Arial"/>
              <a:cs typeface="Arial"/>
              <a:sym typeface="Arial"/>
            </a:endParaRPr>
          </a:p>
        </p:txBody>
      </p:sp>
      <p:grpSp>
        <p:nvGrpSpPr>
          <p:cNvPr id="260" name="Google Shape;260;p19"/>
          <p:cNvGrpSpPr/>
          <p:nvPr/>
        </p:nvGrpSpPr>
        <p:grpSpPr>
          <a:xfrm>
            <a:off x="826189" y="1239043"/>
            <a:ext cx="6902450" cy="2196068"/>
            <a:chOff x="600" y="900"/>
            <a:chExt cx="4636" cy="1361"/>
          </a:xfrm>
        </p:grpSpPr>
        <p:sp>
          <p:nvSpPr>
            <p:cNvPr id="261" name="Google Shape;261;p19"/>
            <p:cNvSpPr/>
            <p:nvPr/>
          </p:nvSpPr>
          <p:spPr>
            <a:xfrm>
              <a:off x="600" y="900"/>
              <a:ext cx="4620" cy="1032"/>
            </a:xfrm>
            <a:prstGeom prst="rect">
              <a:avLst/>
            </a:prstGeom>
            <a:gradFill>
              <a:gsLst>
                <a:gs pos="0">
                  <a:srgbClr val="FFFF99"/>
                </a:gs>
                <a:gs pos="100000">
                  <a:srgbClr val="FFFF00"/>
                </a:gs>
              </a:gsLst>
              <a:lin ang="5400000" scaled="0"/>
            </a:gradFill>
            <a:ln cap="sq" cmpd="sng" w="57150">
              <a:solidFill>
                <a:srgbClr val="000099"/>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2" name="Google Shape;262;p19"/>
            <p:cNvSpPr txBox="1"/>
            <p:nvPr/>
          </p:nvSpPr>
          <p:spPr>
            <a:xfrm>
              <a:off x="724" y="1011"/>
              <a:ext cx="4512" cy="1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Right Outer Join </a:t>
              </a:r>
              <a:r>
                <a:rPr b="0" i="0" lang="en-US" sz="2400" u="none" cap="none" strike="noStrike">
                  <a:solidFill>
                    <a:schemeClr val="dk1"/>
                  </a:solidFill>
                  <a:latin typeface="Times New Roman"/>
                  <a:ea typeface="Times New Roman"/>
                  <a:cs typeface="Times New Roman"/>
                  <a:sym typeface="Times New Roman"/>
                </a:rPr>
                <a:t>returns all matched rows, plus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all unmatched rows from the table on the right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of the join clause (use nulls in fields of non-matching tuples)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63" name="Google Shape;263;p19"/>
          <p:cNvGrpSpPr/>
          <p:nvPr/>
        </p:nvGrpSpPr>
        <p:grpSpPr>
          <a:xfrm>
            <a:off x="3962400" y="3349625"/>
            <a:ext cx="4572000" cy="3203575"/>
            <a:chOff x="1824" y="1440"/>
            <a:chExt cx="2880" cy="2018"/>
          </a:xfrm>
        </p:grpSpPr>
        <p:sp>
          <p:nvSpPr>
            <p:cNvPr id="264" name="Google Shape;264;p19"/>
            <p:cNvSpPr/>
            <p:nvPr/>
          </p:nvSpPr>
          <p:spPr>
            <a:xfrm>
              <a:off x="1824" y="1440"/>
              <a:ext cx="2880" cy="2018"/>
            </a:xfrm>
            <a:prstGeom prst="rect">
              <a:avLst/>
            </a:prstGeom>
            <a:no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5" name="Google Shape;265;p19"/>
            <p:cNvSpPr/>
            <p:nvPr/>
          </p:nvSpPr>
          <p:spPr>
            <a:xfrm>
              <a:off x="2000" y="1891"/>
              <a:ext cx="1470" cy="1235"/>
            </a:xfrm>
            <a:prstGeom prst="ellipse">
              <a:avLst/>
            </a:prstGeom>
            <a:noFill/>
            <a:ln cap="flat" cmpd="sng" w="28575">
              <a:solidFill>
                <a:srgbClr val="FF33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6" name="Google Shape;266;p19"/>
            <p:cNvSpPr/>
            <p:nvPr/>
          </p:nvSpPr>
          <p:spPr>
            <a:xfrm>
              <a:off x="2196" y="1635"/>
              <a:ext cx="275" cy="411"/>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FF3399"/>
                  </a:solidFill>
                  <a:latin typeface="Calibri"/>
                  <a:ea typeface="Calibri"/>
                  <a:cs typeface="Calibri"/>
                  <a:sym typeface="Calibri"/>
                </a:rPr>
                <a:t>A</a:t>
              </a:r>
              <a:endParaRPr b="0" i="0" sz="2400" u="none" cap="none" strike="noStrike">
                <a:solidFill>
                  <a:schemeClr val="dk1"/>
                </a:solidFill>
                <a:latin typeface="Calibri"/>
                <a:ea typeface="Calibri"/>
                <a:cs typeface="Calibri"/>
                <a:sym typeface="Calibri"/>
              </a:endParaRPr>
            </a:p>
          </p:txBody>
        </p:sp>
        <p:sp>
          <p:nvSpPr>
            <p:cNvPr id="267" name="Google Shape;267;p19"/>
            <p:cNvSpPr/>
            <p:nvPr/>
          </p:nvSpPr>
          <p:spPr>
            <a:xfrm>
              <a:off x="4057" y="1635"/>
              <a:ext cx="275" cy="411"/>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CC"/>
                  </a:solidFill>
                  <a:latin typeface="Calibri"/>
                  <a:ea typeface="Calibri"/>
                  <a:cs typeface="Calibri"/>
                  <a:sym typeface="Calibri"/>
                </a:rPr>
                <a:t>B</a:t>
              </a:r>
              <a:endParaRPr b="0" i="0" sz="2400" u="none" cap="none" strike="noStrike">
                <a:solidFill>
                  <a:schemeClr val="dk1"/>
                </a:solidFill>
                <a:latin typeface="Calibri"/>
                <a:ea typeface="Calibri"/>
                <a:cs typeface="Calibri"/>
                <a:sym typeface="Calibri"/>
              </a:endParaRPr>
            </a:p>
          </p:txBody>
        </p:sp>
        <p:sp>
          <p:nvSpPr>
            <p:cNvPr id="268" name="Google Shape;268;p19"/>
            <p:cNvSpPr/>
            <p:nvPr/>
          </p:nvSpPr>
          <p:spPr>
            <a:xfrm>
              <a:off x="2999" y="1895"/>
              <a:ext cx="1470" cy="1235"/>
            </a:xfrm>
            <a:prstGeom prst="ellipse">
              <a:avLst/>
            </a:prstGeom>
            <a:noFill/>
            <a:ln cap="flat" cmpd="sng" w="28575">
              <a:solidFill>
                <a:srgbClr val="0000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69" name="Google Shape;269;p19"/>
          <p:cNvSpPr/>
          <p:nvPr/>
        </p:nvSpPr>
        <p:spPr>
          <a:xfrm>
            <a:off x="304800" y="2816226"/>
            <a:ext cx="3267323" cy="3053556"/>
          </a:xfrm>
          <a:prstGeom prst="cloudCallout">
            <a:avLst>
              <a:gd fmla="val 58744" name="adj1"/>
              <a:gd fmla="val 64763" name="adj2"/>
            </a:avLst>
          </a:prstGeom>
          <a:gradFill>
            <a:gsLst>
              <a:gs pos="0">
                <a:srgbClr val="989898"/>
              </a:gs>
              <a:gs pos="45000">
                <a:srgbClr val="A7A7A7"/>
              </a:gs>
              <a:gs pos="100000">
                <a:srgbClr val="B1B1B1"/>
              </a:gs>
            </a:gsLst>
            <a:path path="circle">
              <a:fillToRect b="50%" l="50%" r="50%" t="50%"/>
            </a:path>
            <a:tileRect/>
          </a:gra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Select * from A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RIGHT OUTER JOIN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FFF00"/>
                </a:solidFill>
                <a:latin typeface="Calibri"/>
                <a:ea typeface="Calibri"/>
                <a:cs typeface="Calibri"/>
                <a:sym typeface="Calibri"/>
              </a:rPr>
              <a:t>ON</a:t>
            </a:r>
            <a:r>
              <a:rPr b="0" i="0" lang="en-US" sz="2400" u="none" cap="none" strike="noStrike">
                <a:solidFill>
                  <a:schemeClr val="dk1"/>
                </a:solidFill>
                <a:latin typeface="Calibri"/>
                <a:ea typeface="Calibri"/>
                <a:cs typeface="Calibri"/>
                <a:sym typeface="Calibri"/>
              </a:rPr>
              <a:t> A.ID=B.ID</a:t>
            </a:r>
            <a:endParaRPr b="0" i="0" sz="2400" u="none" cap="none" strike="noStrike">
              <a:solidFill>
                <a:schemeClr val="dk1"/>
              </a:solidFill>
              <a:latin typeface="Calibri"/>
              <a:ea typeface="Calibri"/>
              <a:cs typeface="Calibri"/>
              <a:sym typeface="Calibri"/>
            </a:endParaRPr>
          </a:p>
        </p:txBody>
      </p:sp>
      <p:grpSp>
        <p:nvGrpSpPr>
          <p:cNvPr id="270" name="Google Shape;270;p19"/>
          <p:cNvGrpSpPr/>
          <p:nvPr/>
        </p:nvGrpSpPr>
        <p:grpSpPr>
          <a:xfrm rot="10800000">
            <a:off x="5842000" y="4316413"/>
            <a:ext cx="684213" cy="1433512"/>
            <a:chOff x="3019" y="2060"/>
            <a:chExt cx="431" cy="903"/>
          </a:xfrm>
        </p:grpSpPr>
        <p:cxnSp>
          <p:nvCxnSpPr>
            <p:cNvPr id="271" name="Google Shape;271;p19"/>
            <p:cNvCxnSpPr/>
            <p:nvPr/>
          </p:nvCxnSpPr>
          <p:spPr>
            <a:xfrm flipH="1">
              <a:off x="3234" y="2394"/>
              <a:ext cx="216" cy="569"/>
            </a:xfrm>
            <a:prstGeom prst="straightConnector1">
              <a:avLst/>
            </a:prstGeom>
            <a:noFill/>
            <a:ln cap="flat" cmpd="sng" w="19050">
              <a:solidFill>
                <a:srgbClr val="000000"/>
              </a:solidFill>
              <a:prstDash val="solid"/>
              <a:round/>
              <a:headEnd len="sm" w="sm" type="none"/>
              <a:tailEnd len="sm" w="sm" type="none"/>
            </a:ln>
          </p:spPr>
        </p:cxnSp>
        <p:cxnSp>
          <p:nvCxnSpPr>
            <p:cNvPr id="272" name="Google Shape;272;p19"/>
            <p:cNvCxnSpPr/>
            <p:nvPr/>
          </p:nvCxnSpPr>
          <p:spPr>
            <a:xfrm flipH="1">
              <a:off x="3156" y="2256"/>
              <a:ext cx="236" cy="609"/>
            </a:xfrm>
            <a:prstGeom prst="straightConnector1">
              <a:avLst/>
            </a:prstGeom>
            <a:noFill/>
            <a:ln cap="flat" cmpd="sng" w="19050">
              <a:solidFill>
                <a:srgbClr val="000000"/>
              </a:solidFill>
              <a:prstDash val="solid"/>
              <a:round/>
              <a:headEnd len="sm" w="sm" type="none"/>
              <a:tailEnd len="sm" w="sm" type="none"/>
            </a:ln>
          </p:spPr>
        </p:cxnSp>
        <p:cxnSp>
          <p:nvCxnSpPr>
            <p:cNvPr id="273" name="Google Shape;273;p19"/>
            <p:cNvCxnSpPr/>
            <p:nvPr/>
          </p:nvCxnSpPr>
          <p:spPr>
            <a:xfrm flipH="1">
              <a:off x="3078" y="2139"/>
              <a:ext cx="235" cy="648"/>
            </a:xfrm>
            <a:prstGeom prst="straightConnector1">
              <a:avLst/>
            </a:prstGeom>
            <a:noFill/>
            <a:ln cap="flat" cmpd="sng" w="19050">
              <a:solidFill>
                <a:srgbClr val="000000"/>
              </a:solidFill>
              <a:prstDash val="solid"/>
              <a:round/>
              <a:headEnd len="sm" w="sm" type="none"/>
              <a:tailEnd len="sm" w="sm" type="none"/>
            </a:ln>
          </p:spPr>
        </p:cxnSp>
        <p:cxnSp>
          <p:nvCxnSpPr>
            <p:cNvPr id="274" name="Google Shape;274;p19"/>
            <p:cNvCxnSpPr/>
            <p:nvPr/>
          </p:nvCxnSpPr>
          <p:spPr>
            <a:xfrm flipH="1">
              <a:off x="3019" y="2060"/>
              <a:ext cx="236" cy="589"/>
            </a:xfrm>
            <a:prstGeom prst="straightConnector1">
              <a:avLst/>
            </a:prstGeom>
            <a:noFill/>
            <a:ln cap="flat" cmpd="sng" w="19050">
              <a:solidFill>
                <a:srgbClr val="000000"/>
              </a:solidFill>
              <a:prstDash val="solid"/>
              <a:round/>
              <a:headEnd len="sm" w="sm" type="none"/>
              <a:tailEnd len="sm" w="sm" type="none"/>
            </a:ln>
          </p:spPr>
        </p:cxnSp>
      </p:grpSp>
      <p:grpSp>
        <p:nvGrpSpPr>
          <p:cNvPr id="275" name="Google Shape;275;p19"/>
          <p:cNvGrpSpPr/>
          <p:nvPr/>
        </p:nvGrpSpPr>
        <p:grpSpPr>
          <a:xfrm rot="10800000">
            <a:off x="6324601" y="4064794"/>
            <a:ext cx="1774825" cy="1962150"/>
            <a:chOff x="2039" y="1904"/>
            <a:chExt cx="1118" cy="1236"/>
          </a:xfrm>
        </p:grpSpPr>
        <p:cxnSp>
          <p:nvCxnSpPr>
            <p:cNvPr id="276" name="Google Shape;276;p19"/>
            <p:cNvCxnSpPr/>
            <p:nvPr/>
          </p:nvCxnSpPr>
          <p:spPr>
            <a:xfrm flipH="1">
              <a:off x="2039" y="2041"/>
              <a:ext cx="256" cy="628"/>
            </a:xfrm>
            <a:prstGeom prst="straightConnector1">
              <a:avLst/>
            </a:prstGeom>
            <a:noFill/>
            <a:ln cap="flat" cmpd="sng" w="19050">
              <a:solidFill>
                <a:srgbClr val="000000"/>
              </a:solidFill>
              <a:prstDash val="solid"/>
              <a:round/>
              <a:headEnd len="sm" w="sm" type="none"/>
              <a:tailEnd len="sm" w="sm" type="none"/>
            </a:ln>
          </p:spPr>
        </p:cxnSp>
        <p:cxnSp>
          <p:nvCxnSpPr>
            <p:cNvPr id="277" name="Google Shape;277;p19"/>
            <p:cNvCxnSpPr/>
            <p:nvPr/>
          </p:nvCxnSpPr>
          <p:spPr>
            <a:xfrm flipH="1">
              <a:off x="2098" y="1962"/>
              <a:ext cx="354" cy="864"/>
            </a:xfrm>
            <a:prstGeom prst="straightConnector1">
              <a:avLst/>
            </a:prstGeom>
            <a:noFill/>
            <a:ln cap="flat" cmpd="sng" w="19050">
              <a:solidFill>
                <a:srgbClr val="000000"/>
              </a:solidFill>
              <a:prstDash val="solid"/>
              <a:round/>
              <a:headEnd len="sm" w="sm" type="none"/>
              <a:tailEnd len="sm" w="sm" type="none"/>
            </a:ln>
          </p:spPr>
        </p:cxnSp>
        <p:cxnSp>
          <p:nvCxnSpPr>
            <p:cNvPr id="278" name="Google Shape;278;p19"/>
            <p:cNvCxnSpPr/>
            <p:nvPr/>
          </p:nvCxnSpPr>
          <p:spPr>
            <a:xfrm flipH="1">
              <a:off x="2177" y="1923"/>
              <a:ext cx="412" cy="1001"/>
            </a:xfrm>
            <a:prstGeom prst="straightConnector1">
              <a:avLst/>
            </a:prstGeom>
            <a:noFill/>
            <a:ln cap="flat" cmpd="sng" w="19050">
              <a:solidFill>
                <a:srgbClr val="000000"/>
              </a:solidFill>
              <a:prstDash val="solid"/>
              <a:round/>
              <a:headEnd len="sm" w="sm" type="none"/>
              <a:tailEnd len="sm" w="sm" type="none"/>
            </a:ln>
          </p:spPr>
        </p:cxnSp>
        <p:cxnSp>
          <p:nvCxnSpPr>
            <p:cNvPr id="279" name="Google Shape;279;p19"/>
            <p:cNvCxnSpPr/>
            <p:nvPr/>
          </p:nvCxnSpPr>
          <p:spPr>
            <a:xfrm flipH="1">
              <a:off x="2274" y="1904"/>
              <a:ext cx="432" cy="1098"/>
            </a:xfrm>
            <a:prstGeom prst="straightConnector1">
              <a:avLst/>
            </a:prstGeom>
            <a:noFill/>
            <a:ln cap="flat" cmpd="sng" w="19050">
              <a:solidFill>
                <a:srgbClr val="000000"/>
              </a:solidFill>
              <a:prstDash val="solid"/>
              <a:round/>
              <a:headEnd len="sm" w="sm" type="none"/>
              <a:tailEnd len="sm" w="sm" type="none"/>
            </a:ln>
          </p:spPr>
        </p:cxnSp>
        <p:cxnSp>
          <p:nvCxnSpPr>
            <p:cNvPr id="280" name="Google Shape;280;p19"/>
            <p:cNvCxnSpPr/>
            <p:nvPr/>
          </p:nvCxnSpPr>
          <p:spPr>
            <a:xfrm flipH="1">
              <a:off x="2372" y="1904"/>
              <a:ext cx="452" cy="1153"/>
            </a:xfrm>
            <a:prstGeom prst="straightConnector1">
              <a:avLst/>
            </a:prstGeom>
            <a:noFill/>
            <a:ln cap="flat" cmpd="sng" w="19050">
              <a:solidFill>
                <a:srgbClr val="000000"/>
              </a:solidFill>
              <a:prstDash val="solid"/>
              <a:round/>
              <a:headEnd len="sm" w="sm" type="none"/>
              <a:tailEnd len="sm" w="sm" type="none"/>
            </a:ln>
          </p:spPr>
        </p:cxnSp>
        <p:cxnSp>
          <p:nvCxnSpPr>
            <p:cNvPr id="281" name="Google Shape;281;p19"/>
            <p:cNvCxnSpPr/>
            <p:nvPr/>
          </p:nvCxnSpPr>
          <p:spPr>
            <a:xfrm flipH="1">
              <a:off x="2470" y="1943"/>
              <a:ext cx="471" cy="1157"/>
            </a:xfrm>
            <a:prstGeom prst="straightConnector1">
              <a:avLst/>
            </a:prstGeom>
            <a:noFill/>
            <a:ln cap="flat" cmpd="sng" w="19050">
              <a:solidFill>
                <a:srgbClr val="000000"/>
              </a:solidFill>
              <a:prstDash val="solid"/>
              <a:round/>
              <a:headEnd len="sm" w="sm" type="none"/>
              <a:tailEnd len="sm" w="sm" type="none"/>
            </a:ln>
          </p:spPr>
        </p:cxnSp>
        <p:cxnSp>
          <p:nvCxnSpPr>
            <p:cNvPr id="282" name="Google Shape;282;p19"/>
            <p:cNvCxnSpPr/>
            <p:nvPr/>
          </p:nvCxnSpPr>
          <p:spPr>
            <a:xfrm flipH="1">
              <a:off x="2588" y="1962"/>
              <a:ext cx="471" cy="1158"/>
            </a:xfrm>
            <a:prstGeom prst="straightConnector1">
              <a:avLst/>
            </a:prstGeom>
            <a:noFill/>
            <a:ln cap="flat" cmpd="sng" w="19050">
              <a:solidFill>
                <a:srgbClr val="000000"/>
              </a:solidFill>
              <a:prstDash val="solid"/>
              <a:round/>
              <a:headEnd len="sm" w="sm" type="none"/>
              <a:tailEnd len="sm" w="sm" type="none"/>
            </a:ln>
          </p:spPr>
        </p:cxnSp>
        <p:cxnSp>
          <p:nvCxnSpPr>
            <p:cNvPr id="283" name="Google Shape;283;p19"/>
            <p:cNvCxnSpPr/>
            <p:nvPr/>
          </p:nvCxnSpPr>
          <p:spPr>
            <a:xfrm flipH="1">
              <a:off x="2705" y="2021"/>
              <a:ext cx="432" cy="1119"/>
            </a:xfrm>
            <a:prstGeom prst="straightConnector1">
              <a:avLst/>
            </a:prstGeom>
            <a:noFill/>
            <a:ln cap="flat" cmpd="sng" w="19050">
              <a:solidFill>
                <a:srgbClr val="000000"/>
              </a:solidFill>
              <a:prstDash val="solid"/>
              <a:round/>
              <a:headEnd len="sm" w="sm" type="none"/>
              <a:tailEnd len="sm" w="sm" type="none"/>
            </a:ln>
          </p:spPr>
        </p:cxnSp>
        <p:cxnSp>
          <p:nvCxnSpPr>
            <p:cNvPr id="284" name="Google Shape;284;p19"/>
            <p:cNvCxnSpPr/>
            <p:nvPr/>
          </p:nvCxnSpPr>
          <p:spPr>
            <a:xfrm flipH="1">
              <a:off x="2823" y="2629"/>
              <a:ext cx="197" cy="491"/>
            </a:xfrm>
            <a:prstGeom prst="straightConnector1">
              <a:avLst/>
            </a:prstGeom>
            <a:noFill/>
            <a:ln cap="flat" cmpd="sng" w="19050">
              <a:solidFill>
                <a:srgbClr val="000000"/>
              </a:solidFill>
              <a:prstDash val="solid"/>
              <a:round/>
              <a:headEnd len="sm" w="sm" type="none"/>
              <a:tailEnd len="sm" w="sm" type="none"/>
            </a:ln>
          </p:spPr>
        </p:cxnSp>
        <p:cxnSp>
          <p:nvCxnSpPr>
            <p:cNvPr id="285" name="Google Shape;285;p19"/>
            <p:cNvCxnSpPr/>
            <p:nvPr/>
          </p:nvCxnSpPr>
          <p:spPr>
            <a:xfrm flipH="1">
              <a:off x="2960" y="2786"/>
              <a:ext cx="118" cy="314"/>
            </a:xfrm>
            <a:prstGeom prst="straightConnector1">
              <a:avLst/>
            </a:prstGeom>
            <a:noFill/>
            <a:ln cap="flat" cmpd="sng" w="19050">
              <a:solidFill>
                <a:srgbClr val="000000"/>
              </a:solidFill>
              <a:prstDash val="solid"/>
              <a:round/>
              <a:headEnd len="sm" w="sm" type="none"/>
              <a:tailEnd len="sm" w="sm" type="none"/>
            </a:ln>
          </p:spPr>
        </p:cxnSp>
        <p:cxnSp>
          <p:nvCxnSpPr>
            <p:cNvPr id="286" name="Google Shape;286;p19"/>
            <p:cNvCxnSpPr/>
            <p:nvPr/>
          </p:nvCxnSpPr>
          <p:spPr>
            <a:xfrm flipH="1">
              <a:off x="3097" y="2903"/>
              <a:ext cx="60" cy="138"/>
            </a:xfrm>
            <a:prstGeom prst="straightConnector1">
              <a:avLst/>
            </a:prstGeom>
            <a:noFill/>
            <a:ln cap="flat" cmpd="sng" w="19050">
              <a:solidFill>
                <a:srgbClr val="000000"/>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500"/>
                                        <p:tgtEl>
                                          <p:spTgt spid="270"/>
                                        </p:tgtEl>
                                        <p:attrNameLst>
                                          <p:attrName>ppt_w</p:attrName>
                                        </p:attrNameLst>
                                      </p:cBhvr>
                                      <p:tavLst>
                                        <p:tav fmla="" tm="0">
                                          <p:val>
                                            <p:strVal val="0"/>
                                          </p:val>
                                        </p:tav>
                                        <p:tav fmla="" tm="100000">
                                          <p:val>
                                            <p:strVal val="#ppt_w"/>
                                          </p:val>
                                        </p:tav>
                                      </p:tavLst>
                                    </p:anim>
                                    <p:anim calcmode="lin" valueType="num">
                                      <p:cBhvr additive="base">
                                        <p:cTn dur="500"/>
                                        <p:tgtEl>
                                          <p:spTgt spid="27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500"/>
                                        <p:tgtEl>
                                          <p:spTgt spid="275"/>
                                        </p:tgtEl>
                                        <p:attrNameLst>
                                          <p:attrName>ppt_w</p:attrName>
                                        </p:attrNameLst>
                                      </p:cBhvr>
                                      <p:tavLst>
                                        <p:tav fmla="" tm="0">
                                          <p:val>
                                            <p:strVal val="0"/>
                                          </p:val>
                                        </p:tav>
                                        <p:tav fmla="" tm="100000">
                                          <p:val>
                                            <p:strVal val="#ppt_w"/>
                                          </p:val>
                                        </p:tav>
                                      </p:tavLst>
                                    </p:anim>
                                    <p:anim calcmode="lin" valueType="num">
                                      <p:cBhvr additive="base">
                                        <p:cTn dur="500"/>
                                        <p:tgtEl>
                                          <p:spTgt spid="27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2013-02-28T14:07:00Z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TC100851999990</vt:lpwstr>
  </property>
</Properties>
</file>