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2" r:id="rId4"/>
    <p:sldId id="260" r:id="rId5"/>
    <p:sldId id="258" r:id="rId6"/>
    <p:sldId id="265" r:id="rId7"/>
    <p:sldId id="267" r:id="rId8"/>
    <p:sldId id="263" r:id="rId9"/>
    <p:sldId id="264" r:id="rId10"/>
    <p:sldId id="266" r:id="rId11"/>
    <p:sldId id="268" r:id="rId12"/>
  </p:sldIdLst>
  <p:sldSz cx="10058400" cy="5143500"/>
  <p:notesSz cx="6858000" cy="9144000"/>
  <p:defaultTextStyle>
    <a:defPPr>
      <a:defRPr lang="en-US"/>
    </a:defPPr>
    <a:lvl1pPr marL="0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8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6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03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71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39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07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75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43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92" d="100"/>
          <a:sy n="92" d="100"/>
        </p:scale>
        <p:origin x="-504" y="-96"/>
      </p:cViewPr>
      <p:guideLst>
        <p:guide orient="horz" pos="1620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C08D9-1B2E-4D9D-8657-7E0EB13E44E6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200" y="685800"/>
            <a:ext cx="6705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4F44B-CFDC-4619-BAD4-29753DD2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8" algn="l" defTabSz="9143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6" algn="l" defTabSz="9143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03" algn="l" defTabSz="9143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71" algn="l" defTabSz="9143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9" algn="l" defTabSz="9143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07" algn="l" defTabSz="9143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75" algn="l" defTabSz="9143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43" algn="l" defTabSz="9143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200" y="685800"/>
            <a:ext cx="6705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4F44B-CFDC-4619-BAD4-29753DD2E2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0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0058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00584" y="76201"/>
            <a:ext cx="9857232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436-C015-4966-A597-78527811E9D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9991" y="2206953"/>
            <a:ext cx="7862724" cy="184785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29919" y="2208476"/>
            <a:ext cx="1309383" cy="1844802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83987" y="2352494"/>
            <a:ext cx="1001246" cy="1556766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0038" y="2291719"/>
            <a:ext cx="7642630" cy="168401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5510" y="3468951"/>
            <a:ext cx="838200" cy="3429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84A40C5-BD1D-4473-A4CE-987BB6EEBC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011" y="3419461"/>
            <a:ext cx="7430684" cy="4982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2868" y="2354582"/>
            <a:ext cx="7436955" cy="155829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086" y="3486150"/>
            <a:ext cx="7208520" cy="3429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176" y="2420279"/>
            <a:ext cx="7292340" cy="9144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436-C015-4966-A597-78527811E9D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40C5-BD1D-4473-A4CE-987BB6EEBC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47873" y="171451"/>
            <a:ext cx="2045208" cy="4591976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marL="0" algn="ctr" defTabSz="914336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50753" y="263561"/>
            <a:ext cx="1839459" cy="4407763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3440" y="296574"/>
            <a:ext cx="1634084" cy="43417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5754"/>
            <a:ext cx="6789420" cy="43434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436-C015-4966-A597-78527811E9D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40C5-BD1D-4473-A4CE-987BB6EEBC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436-C015-4966-A597-78527811E9D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40C5-BD1D-4473-A4CE-987BB6EEBC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0058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00584" y="76201"/>
            <a:ext cx="9857232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436-C015-4966-A597-78527811E9D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7174" y="2209802"/>
            <a:ext cx="9091676" cy="184785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4422" y="2286003"/>
            <a:ext cx="8837180" cy="168401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40C5-BD1D-4473-A4CE-987BB6EEBCC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02" y="2400304"/>
            <a:ext cx="8465820" cy="971551"/>
          </a:xfrm>
        </p:spPr>
        <p:txBody>
          <a:bodyPr anchor="b" anchorCtr="0">
            <a:noAutofit/>
          </a:bodyPr>
          <a:lstStyle>
            <a:lvl1pPr algn="ctr" defTabSz="914336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3046" y="3406145"/>
            <a:ext cx="8599932" cy="4982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102" y="3455637"/>
            <a:ext cx="8465820" cy="392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1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3341" y="2343152"/>
            <a:ext cx="8599359" cy="155829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42" y="306282"/>
            <a:ext cx="9086739" cy="779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741" y="1289304"/>
            <a:ext cx="444246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289304"/>
            <a:ext cx="444246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436-C015-4966-A597-78527811E9D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40C5-BD1D-4473-A4CE-987BB6EEBC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42" y="306282"/>
            <a:ext cx="9086739" cy="7795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744" y="1291828"/>
            <a:ext cx="4444207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168" indent="0">
              <a:buNone/>
              <a:defRPr sz="2000" b="1"/>
            </a:lvl2pPr>
            <a:lvl3pPr marL="914336" indent="0">
              <a:buNone/>
              <a:defRPr sz="1800" b="1"/>
            </a:lvl3pPr>
            <a:lvl4pPr marL="1371503" indent="0">
              <a:buNone/>
              <a:defRPr sz="1600" b="1"/>
            </a:lvl4pPr>
            <a:lvl5pPr marL="1828671" indent="0">
              <a:buNone/>
              <a:defRPr sz="1600" b="1"/>
            </a:lvl5pPr>
            <a:lvl6pPr marL="2285839" indent="0">
              <a:buNone/>
              <a:defRPr sz="1600" b="1"/>
            </a:lvl6pPr>
            <a:lvl7pPr marL="2743007" indent="0">
              <a:buNone/>
              <a:defRPr sz="1600" b="1"/>
            </a:lvl7pPr>
            <a:lvl8pPr marL="3200175" indent="0">
              <a:buNone/>
              <a:defRPr sz="1600" b="1"/>
            </a:lvl8pPr>
            <a:lvl9pPr marL="36573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744" y="1828801"/>
            <a:ext cx="4444207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6" y="1291828"/>
            <a:ext cx="4445953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168" indent="0">
              <a:buNone/>
              <a:defRPr sz="2000" b="1"/>
            </a:lvl2pPr>
            <a:lvl3pPr marL="914336" indent="0">
              <a:buNone/>
              <a:defRPr sz="1800" b="1"/>
            </a:lvl3pPr>
            <a:lvl4pPr marL="1371503" indent="0">
              <a:buNone/>
              <a:defRPr sz="1600" b="1"/>
            </a:lvl4pPr>
            <a:lvl5pPr marL="1828671" indent="0">
              <a:buNone/>
              <a:defRPr sz="1600" b="1"/>
            </a:lvl5pPr>
            <a:lvl6pPr marL="2285839" indent="0">
              <a:buNone/>
              <a:defRPr sz="1600" b="1"/>
            </a:lvl6pPr>
            <a:lvl7pPr marL="2743007" indent="0">
              <a:buNone/>
              <a:defRPr sz="1600" b="1"/>
            </a:lvl7pPr>
            <a:lvl8pPr marL="3200175" indent="0">
              <a:buNone/>
              <a:defRPr sz="1600" b="1"/>
            </a:lvl8pPr>
            <a:lvl9pPr marL="36573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6" y="1828801"/>
            <a:ext cx="4445953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436-C015-4966-A597-78527811E9D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40C5-BD1D-4473-A4CE-987BB6EEBC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436-C015-4966-A597-78527811E9D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40C5-BD1D-4473-A4CE-987BB6EEBC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0058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00584" y="76201"/>
            <a:ext cx="9857232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436-C015-4966-A597-78527811E9D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40C5-BD1D-4473-A4CE-987BB6EEBC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0058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00584" y="76201"/>
            <a:ext cx="9857232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4820" y="514351"/>
            <a:ext cx="5029200" cy="3943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436-C015-4966-A597-78527811E9D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40C5-BD1D-4473-A4CE-987BB6EEBC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6042" y="1129285"/>
            <a:ext cx="2988224" cy="264261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4364" y="1231856"/>
            <a:ext cx="2731581" cy="2425746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905" y="2228850"/>
            <a:ext cx="2528499" cy="131445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168" indent="0">
              <a:buNone/>
              <a:defRPr sz="1200"/>
            </a:lvl2pPr>
            <a:lvl3pPr marL="914336" indent="0">
              <a:buNone/>
              <a:defRPr sz="1000"/>
            </a:lvl3pPr>
            <a:lvl4pPr marL="1371503" indent="0">
              <a:buNone/>
              <a:defRPr sz="900"/>
            </a:lvl4pPr>
            <a:lvl5pPr marL="1828671" indent="0">
              <a:buNone/>
              <a:defRPr sz="900"/>
            </a:lvl5pPr>
            <a:lvl6pPr marL="2285839" indent="0">
              <a:buNone/>
              <a:defRPr sz="900"/>
            </a:lvl6pPr>
            <a:lvl7pPr marL="2743007" indent="0">
              <a:buNone/>
              <a:defRPr sz="900"/>
            </a:lvl7pPr>
            <a:lvl8pPr marL="3200175" indent="0">
              <a:buNone/>
              <a:defRPr sz="900"/>
            </a:lvl8pPr>
            <a:lvl9pPr marL="36573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905" y="1300737"/>
            <a:ext cx="2528499" cy="893715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0058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00584" y="76201"/>
            <a:ext cx="9857232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4380" y="466081"/>
            <a:ext cx="8549640" cy="3248673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168" indent="0">
              <a:buNone/>
              <a:defRPr sz="2800"/>
            </a:lvl2pPr>
            <a:lvl3pPr marL="914336" indent="0">
              <a:buNone/>
              <a:defRPr sz="2400"/>
            </a:lvl3pPr>
            <a:lvl4pPr marL="1371503" indent="0">
              <a:buNone/>
              <a:defRPr sz="2000"/>
            </a:lvl4pPr>
            <a:lvl5pPr marL="1828671" indent="0">
              <a:buNone/>
              <a:defRPr sz="2000"/>
            </a:lvl5pPr>
            <a:lvl6pPr marL="2285839" indent="0">
              <a:buNone/>
              <a:defRPr sz="2000"/>
            </a:lvl6pPr>
            <a:lvl7pPr marL="2743007" indent="0">
              <a:buNone/>
              <a:defRPr sz="2000"/>
            </a:lvl7pPr>
            <a:lvl8pPr marL="3200175" indent="0">
              <a:buNone/>
              <a:defRPr sz="2000"/>
            </a:lvl8pPr>
            <a:lvl9pPr marL="3657343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B436-C015-4966-A597-78527811E9D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40C5-BD1D-4473-A4CE-987BB6EEBC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380" y="3714750"/>
            <a:ext cx="8549640" cy="10287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5" y="3771903"/>
            <a:ext cx="8360842" cy="902193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05846" y="4229100"/>
            <a:ext cx="8061367" cy="338772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6148" y="3806190"/>
            <a:ext cx="8740750" cy="82296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1918" y="4242418"/>
            <a:ext cx="7969210" cy="3012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168" indent="0">
              <a:buNone/>
              <a:defRPr sz="1200"/>
            </a:lvl2pPr>
            <a:lvl3pPr marL="914336" indent="0">
              <a:buNone/>
              <a:defRPr sz="1000"/>
            </a:lvl3pPr>
            <a:lvl4pPr marL="1371503" indent="0">
              <a:buNone/>
              <a:defRPr sz="900"/>
            </a:lvl4pPr>
            <a:lvl5pPr marL="1828671" indent="0">
              <a:buNone/>
              <a:defRPr sz="900"/>
            </a:lvl5pPr>
            <a:lvl6pPr marL="2285839" indent="0">
              <a:buNone/>
              <a:defRPr sz="900"/>
            </a:lvl6pPr>
            <a:lvl7pPr marL="2743007" indent="0">
              <a:buNone/>
              <a:defRPr sz="900"/>
            </a:lvl7pPr>
            <a:lvl8pPr marL="3200175" indent="0">
              <a:buNone/>
              <a:defRPr sz="900"/>
            </a:lvl8pPr>
            <a:lvl9pPr marL="36573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6" y="3829054"/>
            <a:ext cx="8061367" cy="392282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0058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00584" y="76201"/>
            <a:ext cx="9857232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314454"/>
            <a:ext cx="9052560" cy="3280172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767266"/>
            <a:ext cx="2346960" cy="273844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3FB436-C015-4966-A597-78527811E9D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4767266"/>
            <a:ext cx="3185160" cy="273844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4767266"/>
            <a:ext cx="2346960" cy="273844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4A40C5-BD1D-4473-A4CE-987BB6EEBC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1752" y="208625"/>
            <a:ext cx="9454896" cy="99441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marL="0" algn="ctr" defTabSz="914336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0149" y="279649"/>
            <a:ext cx="9218572" cy="83894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742" y="306282"/>
            <a:ext cx="9086739" cy="779570"/>
          </a:xfrm>
          <a:prstGeom prst="rect">
            <a:avLst/>
          </a:prstGeom>
        </p:spPr>
        <p:txBody>
          <a:bodyPr vert="horz" lIns="91433" tIns="45717" rIns="91433" bIns="457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36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876" indent="-228584" algn="l" defTabSz="91433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35" indent="-228584" algn="l" defTabSz="914336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336" indent="-228584" algn="l" defTabSz="914336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070" indent="-228584" algn="l" defTabSz="914336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371" indent="-228584" algn="l" defTabSz="914336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238" indent="-182867" algn="l" defTabSz="91433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539" indent="-182867" algn="l" defTabSz="914336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406" indent="-182867" algn="l" defTabSz="914336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273" indent="-182867" algn="l" defTabSz="914336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8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6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3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1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9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7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5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43" algn="l" defTabSz="9143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Prepared By</a:t>
            </a:r>
          </a:p>
          <a:p>
            <a:r>
              <a:rPr lang="en-US" dirty="0" smtClean="0"/>
              <a:t>Sana </a:t>
            </a:r>
            <a:r>
              <a:rPr lang="en-US" dirty="0" err="1" smtClean="0"/>
              <a:t>Batool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2419351"/>
            <a:ext cx="7292340" cy="914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Nested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figure out correlated subquery from Slide 6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Subquery must be </a:t>
            </a:r>
            <a:r>
              <a:rPr lang="en-US" dirty="0"/>
              <a:t>e</a:t>
            </a:r>
            <a:r>
              <a:rPr lang="en-US" dirty="0" smtClean="0"/>
              <a:t>nclosed in parentheses</a:t>
            </a:r>
          </a:p>
          <a:p>
            <a:r>
              <a:rPr lang="en-US" dirty="0" smtClean="0"/>
              <a:t>Subquery must be placed on right side of comparison operator</a:t>
            </a:r>
          </a:p>
          <a:p>
            <a:r>
              <a:rPr lang="en-US" dirty="0"/>
              <a:t>Use single-row operators with single-row </a:t>
            </a:r>
            <a:r>
              <a:rPr lang="en-US" dirty="0" err="1" smtClean="0"/>
              <a:t>subqueries</a:t>
            </a:r>
            <a:endParaRPr lang="en-US" dirty="0" smtClean="0"/>
          </a:p>
          <a:p>
            <a:r>
              <a:rPr lang="en-US" dirty="0"/>
              <a:t>If the WHERE clause of an outer query includes a column name, it must be join-compatible with the column in the subquery select 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ORDER BY can only be specified in subquery if TOP is also specified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correlated nested queries</a:t>
            </a:r>
            <a:r>
              <a:rPr lang="en-US" dirty="0"/>
              <a:t>, a table alias </a:t>
            </a:r>
            <a:r>
              <a:rPr lang="en-US" dirty="0" smtClean="0"/>
              <a:t>must </a:t>
            </a:r>
            <a:r>
              <a:rPr lang="en-US" dirty="0"/>
              <a:t>be used to specify which table reference is to be used.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0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Nested queries (</a:t>
            </a:r>
            <a:r>
              <a:rPr lang="en-US" b="1" dirty="0" err="1" smtClean="0"/>
              <a:t>subqueries</a:t>
            </a:r>
            <a:r>
              <a:rPr lang="en-US" b="1" dirty="0" smtClean="0"/>
              <a:t>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b="1" dirty="0" smtClean="0"/>
              <a:t>subquery(inner query) </a:t>
            </a:r>
            <a:r>
              <a:rPr lang="en-US" dirty="0"/>
              <a:t>is a SQL query nested inside a </a:t>
            </a:r>
            <a:r>
              <a:rPr lang="en-US" b="1" dirty="0" smtClean="0"/>
              <a:t>another query(outer query)</a:t>
            </a:r>
          </a:p>
          <a:p>
            <a:endParaRPr lang="en-US" dirty="0" smtClean="0"/>
          </a:p>
          <a:p>
            <a:r>
              <a:rPr lang="en-US" dirty="0"/>
              <a:t>A subquery </a:t>
            </a:r>
            <a:r>
              <a:rPr lang="en-US" b="1" dirty="0"/>
              <a:t>may occur in 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SELECT clause of outer query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FROM clause of outer query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WHERE clause of outer query (most commonly used)</a:t>
            </a:r>
          </a:p>
          <a:p>
            <a:pPr lvl="1">
              <a:buFontTx/>
              <a:buChar char="-"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subquery </a:t>
            </a:r>
            <a:r>
              <a:rPr lang="en-US" b="1" dirty="0"/>
              <a:t>can be nested </a:t>
            </a:r>
            <a:r>
              <a:rPr lang="en-US" b="1" dirty="0" smtClean="0"/>
              <a:t>inside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SELECT statement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INSERT statement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UPDATE statement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DELETE </a:t>
            </a:r>
            <a:r>
              <a:rPr lang="en-US" dirty="0"/>
              <a:t>statement 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another </a:t>
            </a:r>
            <a:r>
              <a:rPr lang="en-US" dirty="0"/>
              <a:t>subquery.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Basic Syntax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8" y="1543050"/>
            <a:ext cx="6517006" cy="2286000"/>
          </a:xfrm>
        </p:spPr>
      </p:pic>
    </p:spTree>
    <p:extLst>
      <p:ext uri="{BB962C8B-B14F-4D97-AF65-F5344CB8AC3E}">
        <p14:creationId xmlns:p14="http://schemas.microsoft.com/office/powerpoint/2010/main" val="7738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Execution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Inner query evaluated independently of the outer query</a:t>
            </a:r>
          </a:p>
          <a:p>
            <a:r>
              <a:rPr lang="en-US" dirty="0" smtClean="0"/>
              <a:t>Inner query is executed first </a:t>
            </a:r>
          </a:p>
          <a:p>
            <a:r>
              <a:rPr lang="en-US" dirty="0" smtClean="0"/>
              <a:t>Inner query is executed only one time</a:t>
            </a:r>
          </a:p>
          <a:p>
            <a:r>
              <a:rPr lang="en-US" dirty="0" smtClean="0"/>
              <a:t>The result of inner query is then passed to outer query for further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</a:t>
            </a:r>
            <a:r>
              <a:rPr lang="en-US" smtClean="0"/>
              <a:t>Usually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Comparison operator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&lt;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&gt;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=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&lt;=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&gt;=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&lt;&gt;</a:t>
            </a:r>
            <a:endParaRPr lang="en-US" dirty="0"/>
          </a:p>
          <a:p>
            <a:r>
              <a:rPr lang="en-US" dirty="0" smtClean="0"/>
              <a:t>Multiple row comparison operator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IN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ANY (SOME)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1230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0058400" cy="4229100"/>
          </a:xfrm>
        </p:spPr>
        <p:txBody>
          <a:bodyPr/>
          <a:lstStyle/>
          <a:p>
            <a:r>
              <a:rPr lang="en-US" dirty="0" smtClean="0"/>
              <a:t>SELECT clause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FROM clause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clause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1" name="Picture 7" descr="C:\Users\Sana Batool\Pictures\New folder\whe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43" y="4020743"/>
            <a:ext cx="8949533" cy="99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ana Batool\Pictures\New folder\select clau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30" y="1264445"/>
            <a:ext cx="8844757" cy="61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na Batool\Pictures\New folder\from clau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08" y="2249488"/>
            <a:ext cx="8888179" cy="131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5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0058400" cy="4229100"/>
          </a:xfrm>
        </p:spPr>
        <p:txBody>
          <a:bodyPr/>
          <a:lstStyle/>
          <a:p>
            <a:r>
              <a:rPr lang="en-US" dirty="0" smtClean="0"/>
              <a:t>INSERT statement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UPDATE statement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DELETE statement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Sana Batool\Pictures\New folder\Insert stat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1" y="1459818"/>
            <a:ext cx="9723120" cy="48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na Batool\Pictures\New folder\Update state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1" y="2851547"/>
            <a:ext cx="9723120" cy="46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na Batool\Pictures\New folder\Delete state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9" y="4171951"/>
            <a:ext cx="9555479" cy="52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42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Correlated Nested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subquery can contains reference to the table of the outer query(outer reference)</a:t>
            </a:r>
          </a:p>
          <a:p>
            <a:r>
              <a:rPr lang="en-US" dirty="0" smtClean="0"/>
              <a:t>The subquery which contains the outer reference is called correlated subquery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0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Correlated </a:t>
            </a:r>
            <a:r>
              <a:rPr lang="en-US" dirty="0" smtClean="0"/>
              <a:t>subquery </a:t>
            </a:r>
            <a:r>
              <a:rPr lang="en-US" dirty="0"/>
              <a:t>cannot be evaluated independently of the outer </a:t>
            </a:r>
            <a:r>
              <a:rPr lang="en-US" dirty="0" smtClean="0"/>
              <a:t>query.</a:t>
            </a:r>
          </a:p>
          <a:p>
            <a:r>
              <a:rPr lang="en-US" smtClean="0"/>
              <a:t>Because </a:t>
            </a:r>
            <a:r>
              <a:rPr lang="en-US" dirty="0"/>
              <a:t>the </a:t>
            </a:r>
            <a:r>
              <a:rPr lang="en-US" dirty="0" smtClean="0"/>
              <a:t>correlated subquery </a:t>
            </a:r>
            <a:r>
              <a:rPr lang="en-US" dirty="0"/>
              <a:t>uses the values of the </a:t>
            </a:r>
            <a:r>
              <a:rPr lang="en-US" dirty="0" smtClean="0"/>
              <a:t>outer query, so the outer query is executed first</a:t>
            </a:r>
          </a:p>
          <a:p>
            <a:r>
              <a:rPr lang="en-US" dirty="0" smtClean="0"/>
              <a:t>Correlated query is executed for every row of the outer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173</TotalTime>
  <Words>306</Words>
  <Application>Microsoft Office PowerPoint</Application>
  <PresentationFormat>Custom</PresentationFormat>
  <Paragraphs>69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Apothecary</vt:lpstr>
      <vt:lpstr> Nested queries</vt:lpstr>
      <vt:lpstr>Nested queries (subqueries) </vt:lpstr>
      <vt:lpstr>Basic Syntax</vt:lpstr>
      <vt:lpstr>Execution Order</vt:lpstr>
      <vt:lpstr>Operators Usually used</vt:lpstr>
      <vt:lpstr>Examples</vt:lpstr>
      <vt:lpstr>Examples</vt:lpstr>
      <vt:lpstr>Correlated Nested queries</vt:lpstr>
      <vt:lpstr>Execution Order</vt:lpstr>
      <vt:lpstr>Question</vt:lpstr>
      <vt:lpstr>Points to remember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Subqueries</dc:title>
  <dc:creator>Sana Batool</dc:creator>
  <cp:lastModifiedBy>Sana Batool</cp:lastModifiedBy>
  <cp:revision>24</cp:revision>
  <dcterms:created xsi:type="dcterms:W3CDTF">2015-03-18T00:15:06Z</dcterms:created>
  <dcterms:modified xsi:type="dcterms:W3CDTF">2015-03-18T23:24:37Z</dcterms:modified>
</cp:coreProperties>
</file>