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67" r:id="rId2"/>
    <p:sldId id="257" r:id="rId3"/>
    <p:sldId id="259" r:id="rId4"/>
    <p:sldId id="260" r:id="rId5"/>
    <p:sldId id="261" r:id="rId6"/>
    <p:sldId id="268" r:id="rId7"/>
    <p:sldId id="271" r:id="rId8"/>
    <p:sldId id="272" r:id="rId9"/>
    <p:sldId id="263" r:id="rId10"/>
    <p:sldId id="269" r:id="rId11"/>
    <p:sldId id="273" r:id="rId12"/>
    <p:sldId id="274" r:id="rId13"/>
    <p:sldId id="276" r:id="rId14"/>
    <p:sldId id="27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ACC81D-E9CF-4B28-95A2-A583F6F80D6D}">
          <p14:sldIdLst>
            <p14:sldId id="267"/>
            <p14:sldId id="257"/>
            <p14:sldId id="259"/>
            <p14:sldId id="260"/>
            <p14:sldId id="261"/>
            <p14:sldId id="268"/>
            <p14:sldId id="271"/>
            <p14:sldId id="272"/>
            <p14:sldId id="263"/>
            <p14:sldId id="269"/>
            <p14:sldId id="273"/>
            <p14:sldId id="274"/>
            <p14:sldId id="276"/>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94660"/>
  </p:normalViewPr>
  <p:slideViewPr>
    <p:cSldViewPr>
      <p:cViewPr>
        <p:scale>
          <a:sx n="75" d="100"/>
          <a:sy n="75" d="100"/>
        </p:scale>
        <p:origin x="118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val="247910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2/8/2019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2/8/2019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krishikosh.egranth.ac.in/bitstream/1/5810058508/1/AnamikaArora.pdf" TargetMode="External"/><Relationship Id="rId2" Type="http://schemas.openxmlformats.org/officeDocument/2006/relationships/hyperlink" Target="https://www.scribd.com/doc/98195636/Employee-Management-Syste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772400" cy="1219200"/>
          </a:xfrm>
        </p:spPr>
        <p:txBody>
          <a:bodyPr/>
          <a:lstStyle/>
          <a:p>
            <a:pPr algn="ctr"/>
            <a:r>
              <a:rPr sz="4000" dirty="0" smtClean="0">
                <a:solidFill>
                  <a:schemeClr val="tx1"/>
                </a:solidFill>
                <a:latin typeface="Times New Roman" panose="02020603050405020304" pitchFamily="18" charset="0"/>
                <a:cs typeface="Times New Roman" panose="02020603050405020304" pitchFamily="18" charset="0"/>
              </a:rPr>
              <a:t>EMPLOYEE MANAGEMENT SYSTEM</a:t>
            </a:r>
            <a:endParaRPr lang="en-US"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3400" y="2057400"/>
            <a:ext cx="7769352" cy="4419600"/>
          </a:xfrm>
        </p:spPr>
        <p:txBody>
          <a:bodyPr>
            <a:normAutofit fontScale="25000" lnSpcReduction="20000"/>
          </a:bodyPr>
          <a:lstStyle/>
          <a:p>
            <a:r>
              <a:rPr lang="en-US" sz="2400"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           				</a:t>
            </a:r>
          </a:p>
          <a:p>
            <a:r>
              <a:rPr lang="en-US" sz="9600" dirty="0" smtClean="0">
                <a:latin typeface="Times New Roman" pitchFamily="18" charset="0"/>
                <a:cs typeface="Times New Roman" pitchFamily="18" charset="0"/>
              </a:rPr>
              <a:t>			Team Members</a:t>
            </a:r>
            <a:endParaRPr lang="en-US" sz="9600" dirty="0">
              <a:latin typeface="Times New Roman" pitchFamily="18" charset="0"/>
              <a:cs typeface="Times New Roman" pitchFamily="18" charset="0"/>
            </a:endParaRPr>
          </a:p>
          <a:p>
            <a:r>
              <a:rPr lang="en-US" sz="9600"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1.Aishwarya.K   [711715104002]</a:t>
            </a:r>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2.Vinitha.M        [711715104307]</a:t>
            </a:r>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3.Monisha.R       [711715104702]</a:t>
            </a:r>
            <a:endParaRPr lang="en-US" sz="9600" dirty="0" smtClean="0">
              <a:latin typeface="Times New Roman" pitchFamily="18" charset="0"/>
              <a:cs typeface="Times New Roman" pitchFamily="18" charset="0"/>
            </a:endParaRPr>
          </a:p>
          <a:p>
            <a:endParaRPr lang="en-US" sz="9600" dirty="0" smtClean="0">
              <a:latin typeface="Times New Roman" pitchFamily="18" charset="0"/>
              <a:cs typeface="Times New Roman" pitchFamily="18" charset="0"/>
            </a:endParaRPr>
          </a:p>
          <a:p>
            <a:endParaRPr lang="en-US" sz="9600" dirty="0" smtClean="0">
              <a:latin typeface="Times New Roman" pitchFamily="18" charset="0"/>
              <a:cs typeface="Times New Roman" pitchFamily="18" charset="0"/>
            </a:endParaRPr>
          </a:p>
          <a:p>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 Facultyguide :                                      Industrial guide :</a:t>
            </a:r>
          </a:p>
          <a:p>
            <a:r>
              <a:rPr lang="en-US" sz="9600" dirty="0" err="1" smtClean="0">
                <a:latin typeface="Times New Roman" pitchFamily="18" charset="0"/>
                <a:cs typeface="Times New Roman" pitchFamily="18" charset="0"/>
              </a:rPr>
              <a:t>Mr.Nandakumar.S.D</a:t>
            </a: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Ms.Mekala.P</a:t>
            </a:r>
            <a:endParaRPr lang="en-US" sz="9600" dirty="0">
              <a:latin typeface="Times New Roman" pitchFamily="18" charset="0"/>
              <a:cs typeface="Times New Roman" pitchFamily="18" charset="0"/>
            </a:endParaRPr>
          </a:p>
          <a:p>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Assistant professor			 Senior Associate</a:t>
            </a:r>
            <a:endParaRPr lang="en-US" sz="9600" dirty="0">
              <a:latin typeface="Times New Roman" pitchFamily="18" charset="0"/>
              <a:cs typeface="Times New Roman" pitchFamily="18" charset="0"/>
            </a:endParaRPr>
          </a:p>
          <a:p>
            <a:r>
              <a:rPr lang="en-US" sz="9600" dirty="0" smtClean="0">
                <a:latin typeface="Times New Roman" pitchFamily="18" charset="0"/>
                <a:cs typeface="Times New Roman" pitchFamily="18" charset="0"/>
              </a:rPr>
              <a:t>Department </a:t>
            </a:r>
            <a:r>
              <a:rPr lang="en-US" sz="9600" dirty="0">
                <a:latin typeface="Times New Roman" pitchFamily="18" charset="0"/>
                <a:cs typeface="Times New Roman" pitchFamily="18" charset="0"/>
              </a:rPr>
              <a:t>of </a:t>
            </a:r>
            <a:r>
              <a:rPr lang="en-US" sz="9600" dirty="0" smtClean="0">
                <a:latin typeface="Times New Roman" pitchFamily="18" charset="0"/>
                <a:cs typeface="Times New Roman" pitchFamily="18" charset="0"/>
              </a:rPr>
              <a:t>CSE</a:t>
            </a:r>
            <a:endParaRPr lang="en-US" sz="9600" dirty="0">
              <a:latin typeface="Times New Roman" pitchFamily="18" charset="0"/>
              <a:cs typeface="Times New Roman" pitchFamily="18" charset="0"/>
            </a:endParaRPr>
          </a:p>
          <a:p>
            <a:r>
              <a:rPr lang="en-US" sz="9600" dirty="0">
                <a:latin typeface="Times New Roman" pitchFamily="18" charset="0"/>
                <a:cs typeface="Times New Roman" pitchFamily="18" charset="0"/>
              </a:rPr>
              <a:t>  		</a:t>
            </a:r>
          </a:p>
        </p:txBody>
      </p:sp>
      <p:sp>
        <p:nvSpPr>
          <p:cNvPr id="4" name="TextBox 3"/>
          <p:cNvSpPr txBox="1"/>
          <p:nvPr/>
        </p:nvSpPr>
        <p:spPr>
          <a:xfrm>
            <a:off x="0" y="6477000"/>
            <a:ext cx="9144000" cy="381000"/>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Department of CSE, KGiSL Institute of Technology, Coimbatore</a:t>
            </a:r>
            <a:endParaRPr lang="en-US" dirty="0">
              <a:solidFill>
                <a:schemeClr val="bg1"/>
              </a:solidFill>
            </a:endParaRPr>
          </a:p>
        </p:txBody>
      </p:sp>
    </p:spTree>
    <p:extLst>
      <p:ext uri="{BB962C8B-B14F-4D97-AF65-F5344CB8AC3E}">
        <p14:creationId xmlns:p14="http://schemas.microsoft.com/office/powerpoint/2010/main" val="479281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Screen shots of modules under progress</a:t>
            </a:r>
            <a:r>
              <a:rPr lang="en-US" sz="3600" dirty="0" smtClean="0"/>
              <a:t>.</a:t>
            </a:r>
            <a:br>
              <a:rPr lang="en-US" sz="3600" dirty="0" smtClean="0"/>
            </a:br>
            <a:r>
              <a:rPr lang="en-US" sz="3200" dirty="0" smtClean="0"/>
              <a:t> </a:t>
            </a:r>
            <a:br>
              <a:rPr lang="en-US" sz="3200" dirty="0" smtClean="0"/>
            </a:br>
            <a:r>
              <a:rPr lang="en-US" sz="3200" dirty="0" smtClean="0"/>
              <a:t> </a:t>
            </a:r>
            <a:br>
              <a:rPr lang="en-US" sz="3200" dirty="0" smtClean="0"/>
            </a:br>
            <a:r>
              <a:rPr lang="en-US" sz="3200" dirty="0" smtClean="0"/>
              <a:t> </a:t>
            </a:r>
            <a:br>
              <a:rPr lang="en-US" sz="3200" dirty="0" smtClean="0"/>
            </a:br>
            <a:r>
              <a:rPr lang="en-US" sz="3200" dirty="0" smtClean="0"/>
              <a:t> </a:t>
            </a:r>
            <a:br>
              <a:rPr lang="en-US" sz="3200" dirty="0" smtClean="0"/>
            </a:br>
            <a:r>
              <a:rPr lang="en-US" sz="3200" dirty="0" smtClean="0"/>
              <a:t> </a:t>
            </a:r>
            <a:br>
              <a:rPr lang="en-US" sz="3200" dirty="0" smtClean="0"/>
            </a:br>
            <a:r>
              <a:rPr lang="en-US" sz="3200" dirty="0" smtClean="0"/>
              <a:t> </a:t>
            </a:r>
            <a:br>
              <a:rPr lang="en-US" sz="3200" dirty="0" smtClean="0"/>
            </a:br>
            <a:r>
              <a:rPr lang="en-US" sz="3200" dirty="0" smtClean="0"/>
              <a:t> </a:t>
            </a:r>
            <a:br>
              <a:rPr lang="en-US" sz="3200" dirty="0" smtClean="0"/>
            </a:br>
            <a:r>
              <a:rPr lang="en-US" sz="3200" dirty="0" smtClean="0"/>
              <a:t> </a:t>
            </a:r>
            <a:br>
              <a:rPr lang="en-US" sz="3200" dirty="0" smtClean="0"/>
            </a:br>
            <a:r>
              <a:rPr lang="en-US" sz="3200" dirty="0" smtClean="0"/>
              <a:t> </a:t>
            </a:r>
            <a:r>
              <a:rPr lang="en-US" sz="2800" dirty="0" smtClean="0"/>
              <a:t> </a:t>
            </a:r>
            <a:br>
              <a:rPr lang="en-US" sz="2800" dirty="0" smtClean="0"/>
            </a:br>
            <a:r>
              <a:rPr lang="en-US" sz="2800" dirty="0" smtClean="0"/>
              <a:t> </a:t>
            </a:r>
            <a:br>
              <a:rPr lang="en-US" sz="2800" dirty="0" smtClean="0"/>
            </a:br>
            <a:r>
              <a:rPr lang="en-US" sz="2800" dirty="0" smtClean="0"/>
              <a:t> </a:t>
            </a:r>
            <a:br>
              <a:rPr lang="en-US" sz="2800" dirty="0" smtClean="0"/>
            </a:br>
            <a:r>
              <a:rPr lang="en-US" sz="2800" dirty="0" smtClean="0"/>
              <a:t> </a:t>
            </a:r>
            <a:br>
              <a:rPr lang="en-US" sz="2800" dirty="0" smtClean="0"/>
            </a:br>
            <a:r>
              <a:rPr lang="en-US" sz="2800" dirty="0" smtClean="0"/>
              <a:t> </a:t>
            </a:r>
            <a:br>
              <a:rPr lang="en-US" sz="2800" dirty="0" smtClean="0"/>
            </a:br>
            <a:r>
              <a:rPr lang="en-US" sz="2800" dirty="0" smtClean="0"/>
              <a:t> </a:t>
            </a:r>
            <a:br>
              <a:rPr lang="en-US" sz="2800" dirty="0" smtClean="0"/>
            </a:br>
            <a:r>
              <a:rPr lang="en-US" sz="2800" dirty="0" smtClean="0"/>
              <a:t> </a:t>
            </a:r>
            <a:br>
              <a:rPr lang="en-US" sz="2800" dirty="0" smtClean="0"/>
            </a:br>
            <a:r>
              <a:rPr lang="en-US" sz="2800" dirty="0" smtClean="0"/>
              <a:t> </a:t>
            </a:r>
            <a:br>
              <a:rPr lang="en-US" sz="2800" dirty="0" smtClean="0"/>
            </a:br>
            <a:r>
              <a:rPr lang="en-US" sz="2800" dirty="0" smtClean="0"/>
              <a:t> </a:t>
            </a:r>
            <a:br>
              <a:rPr lang="en-US" sz="2800" dirty="0" smtClean="0"/>
            </a:br>
            <a:r>
              <a:rPr lang="en-US" sz="3200" dirty="0" smtClean="0"/>
              <a:t/>
            </a:r>
            <a:br>
              <a:rPr lang="en-US" sz="3200" dirty="0" smtClean="0"/>
            </a:br>
            <a:endParaRPr lang="en-US" sz="3600" dirty="0"/>
          </a:p>
        </p:txBody>
      </p:sp>
      <p:pic>
        <p:nvPicPr>
          <p:cNvPr id="2053" name="Picture 1"/>
          <p:cNvPicPr>
            <a:picLocks noChangeAspect="1" noChangeArrowheads="1"/>
          </p:cNvPicPr>
          <p:nvPr/>
        </p:nvPicPr>
        <p:blipFill>
          <a:blip r:embed="rId2"/>
          <a:srcRect/>
          <a:stretch>
            <a:fillRect/>
          </a:stretch>
        </p:blipFill>
        <p:spPr bwMode="auto">
          <a:xfrm>
            <a:off x="838200" y="533400"/>
            <a:ext cx="7721600" cy="4343400"/>
          </a:xfrm>
          <a:prstGeom prst="rect">
            <a:avLst/>
          </a:prstGeom>
          <a:noFill/>
        </p:spPr>
      </p:pic>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0" y="38004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0" y="76009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7" name="Rectangle 9"/>
          <p:cNvSpPr>
            <a:spLocks noChangeArrowheads="1"/>
          </p:cNvSpPr>
          <p:nvPr/>
        </p:nvSpPr>
        <p:spPr bwMode="auto">
          <a:xfrm>
            <a:off x="0" y="114014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8" name="Rectangle 10"/>
          <p:cNvSpPr>
            <a:spLocks noChangeArrowheads="1"/>
          </p:cNvSpPr>
          <p:nvPr/>
        </p:nvSpPr>
        <p:spPr bwMode="auto">
          <a:xfrm>
            <a:off x="0" y="15201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0" y="190023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09600" y="609600"/>
            <a:ext cx="8229600" cy="5410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445394" y="457200"/>
            <a:ext cx="8534400" cy="5867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81000" y="381000"/>
            <a:ext cx="8382000" cy="610239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24712"/>
          </a:xfrm>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                                    </a:t>
            </a:r>
          </a:p>
          <a:p>
            <a:endParaRPr lang="en-US" dirty="0"/>
          </a:p>
          <a:p>
            <a:endParaRPr lang="en-US" dirty="0" smtClean="0"/>
          </a:p>
          <a:p>
            <a:endParaRPr lang="en-US" dirty="0"/>
          </a:p>
          <a:p>
            <a:endParaRPr lang="en-US" dirty="0" smtClean="0"/>
          </a:p>
          <a:p>
            <a:pPr marL="0" indent="0">
              <a:buNone/>
            </a:pPr>
            <a:endParaRPr lang="en-US" dirty="0"/>
          </a:p>
          <a:p>
            <a:pPr marL="0" indent="0">
              <a:buNone/>
            </a:pPr>
            <a:r>
              <a:rPr lang="en-US" dirty="0" smtClean="0"/>
              <a:t> </a:t>
            </a:r>
          </a:p>
          <a:p>
            <a:pPr marL="0" indent="0">
              <a:buNone/>
            </a:pPr>
            <a:r>
              <a:rPr lang="en-US" dirty="0"/>
              <a:t> </a:t>
            </a:r>
            <a:r>
              <a:rPr lang="en-US" dirty="0" smtClean="0"/>
              <a:t>                                                           THANK YOU</a:t>
            </a:r>
            <a:endParaRPr lang="en-US" dirty="0"/>
          </a:p>
        </p:txBody>
      </p:sp>
    </p:spTree>
    <p:extLst>
      <p:ext uri="{BB962C8B-B14F-4D97-AF65-F5344CB8AC3E}">
        <p14:creationId xmlns:p14="http://schemas.microsoft.com/office/powerpoint/2010/main" val="39619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0"/>
            <a:ext cx="8229600" cy="3810000"/>
          </a:xfrm>
        </p:spPr>
        <p:txBody>
          <a:bodyPr>
            <a:normAutofit fontScale="90000"/>
          </a:bodyPr>
          <a:lstStyle/>
          <a:p>
            <a:r>
              <a:rPr lang="en-US" sz="3100" b="1" dirty="0" smtClean="0">
                <a:solidFill>
                  <a:schemeClr val="accent1">
                    <a:lumMod val="60000"/>
                    <a:lumOff val="40000"/>
                  </a:schemeClr>
                </a:solidFill>
                <a:latin typeface="Times New Roman" panose="02020603050405020304" pitchFamily="18" charset="0"/>
                <a:cs typeface="Times New Roman" panose="02020603050405020304" pitchFamily="18" charset="0"/>
              </a:rPr>
              <a:t>Abstract</a:t>
            </a:r>
            <a:r>
              <a:rPr lang="en-US" sz="2200" dirty="0" smtClean="0"/>
              <a:t/>
            </a:r>
            <a:br>
              <a:rPr lang="en-US" sz="2200" dirty="0" smtClean="0"/>
            </a:b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Employee Management System is developed in order to overcome the problem of the prevailing manual system. Employee Management System is a distributed application developed to maintain the details of the employees working in the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organization.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In our project kg group is the organization which consist of kg school, kg college, kg hospital, kg company. Each categories database will be maintained. So that all the details will be maintained under admin. So the admin can access the records of all the employees.</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Each category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maintains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the information about personal details, educational details,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certifications ,salary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details and leave form of the employees. It enables the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user to delete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and update records of the employee. It also provides error message while providing invalid data. It send the notification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to the manager when any details </a:t>
            </a:r>
            <a: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t>is updated. It sends notification to the employee regarding any events taking place in the organization.</a:t>
            </a:r>
            <a:br>
              <a:rPr lang="en-US" sz="2200" dirty="0" smtClean="0">
                <a:solidFill>
                  <a:schemeClr val="tx1">
                    <a:lumMod val="85000"/>
                    <a:lumOff val="15000"/>
                  </a:schemeClr>
                </a:solidFill>
                <a:latin typeface="Times New Roman" panose="02020603050405020304" pitchFamily="18" charset="0"/>
                <a:cs typeface="Times New Roman" panose="02020603050405020304" pitchFamily="18" charset="0"/>
              </a:rPr>
            </a:br>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200400"/>
          </a:xfrm>
        </p:spPr>
        <p:txBody>
          <a:bodyPr>
            <a:normAutofit/>
          </a:bodyPr>
          <a:lstStyle/>
          <a:p>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Area Introduction-Existing system</a:t>
            </a:r>
            <a:b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The existing employee management system consist of the information about the employee and stored in the database. It provides lot of features to manage in very well manner. But it does not comprise of any </a:t>
            </a:r>
            <a:r>
              <a:rPr lang="en-US" sz="2000" dirty="0" smtClean="0">
                <a:solidFill>
                  <a:schemeClr val="tx1"/>
                </a:solidFill>
                <a:latin typeface="Times New Roman" panose="02020603050405020304" pitchFamily="18" charset="0"/>
                <a:cs typeface="Times New Roman" panose="02020603050405020304" pitchFamily="18" charset="0"/>
              </a:rPr>
              <a:t>notification for all the employees </a:t>
            </a:r>
            <a:r>
              <a:rPr lang="en-US" sz="2000" dirty="0" smtClean="0">
                <a:solidFill>
                  <a:schemeClr val="tx1"/>
                </a:solidFill>
                <a:latin typeface="Times New Roman" panose="02020603050405020304" pitchFamily="18" charset="0"/>
                <a:cs typeface="Times New Roman" panose="02020603050405020304" pitchFamily="18" charset="0"/>
              </a:rPr>
              <a:t>and will be just maintained</a:t>
            </a:r>
            <a:r>
              <a:rPr lang="en-US" sz="2400" dirty="0" smtClean="0">
                <a:solidFill>
                  <a:schemeClr val="tx1"/>
                </a:solidFill>
                <a:latin typeface="Times New Roman" panose="02020603050405020304" pitchFamily="18" charset="0"/>
                <a:cs typeface="Times New Roman" panose="02020603050405020304" pitchFamily="18" charset="0"/>
              </a:rPr>
              <a:t>.</a:t>
            </a:r>
            <a:r>
              <a:rPr lang="en-US" sz="4400" dirty="0" smtClean="0">
                <a:solidFill>
                  <a:srgbClr val="002060"/>
                </a:solidFill>
                <a:latin typeface="Times New Roman" panose="02020603050405020304" pitchFamily="18" charset="0"/>
                <a:cs typeface="Times New Roman" panose="02020603050405020304" pitchFamily="18" charset="0"/>
              </a:rPr>
              <a:t/>
            </a:r>
            <a:br>
              <a:rPr lang="en-US" sz="4400" dirty="0" smtClean="0">
                <a:solidFill>
                  <a:srgbClr val="002060"/>
                </a:solidFill>
                <a:latin typeface="Times New Roman" panose="02020603050405020304" pitchFamily="18" charset="0"/>
                <a:cs typeface="Times New Roman" panose="02020603050405020304" pitchFamily="18" charset="0"/>
              </a:rPr>
            </a:br>
            <a:endParaRPr lang="en-US" sz="4400" dirty="0">
              <a:latin typeface="Calibri" pitchFamily="34" charset="0"/>
              <a:cs typeface="Calibri" pitchFamily="34"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3581400"/>
          </a:xfrm>
        </p:spPr>
        <p:txBody>
          <a:bodyPr>
            <a:normAutofit/>
          </a:bodyPr>
          <a:lstStyle/>
          <a:p>
            <a:r>
              <a:rPr lang="en-US"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Proposed System</a:t>
            </a:r>
            <a:br>
              <a:rPr lang="en-US"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br>
            <a:r>
              <a:rPr lang="en-US"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Advantages over existing methods</a:t>
            </a:r>
            <a:br>
              <a:rPr lang="en-US"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b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1.</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comprises of employee involvement in the projects.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    2</a:t>
            </a:r>
            <a:r>
              <a:rPr lang="en-US" sz="2000" b="1" dirty="0" smtClean="0">
                <a:solidFill>
                  <a:schemeClr val="tx1"/>
                </a:solidFill>
                <a:latin typeface="Times New Roman" panose="02020603050405020304" pitchFamily="18" charset="0"/>
                <a:cs typeface="Times New Roman" panose="02020603050405020304" pitchFamily="18" charset="0"/>
              </a:rPr>
              <a:t>.</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Upskilling</a:t>
            </a:r>
            <a:r>
              <a:rPr lang="en-US" sz="2000" dirty="0" smtClean="0">
                <a:solidFill>
                  <a:schemeClr val="tx1"/>
                </a:solidFill>
                <a:latin typeface="Times New Roman" panose="02020603050405020304" pitchFamily="18" charset="0"/>
                <a:cs typeface="Times New Roman" panose="02020603050405020304" pitchFamily="18" charset="0"/>
              </a:rPr>
              <a:t> of employee.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    3.Notifications      </a:t>
            </a:r>
            <a:r>
              <a:rPr lang="en-US" sz="2700" dirty="0" smtClean="0">
                <a:latin typeface="Cambria" pitchFamily="18" charset="0"/>
              </a:rPr>
              <a:t/>
            </a:r>
            <a:br>
              <a:rPr lang="en-US" sz="2700" dirty="0" smtClean="0">
                <a:latin typeface="Cambria" pitchFamily="18" charset="0"/>
              </a:rPr>
            </a:br>
            <a:r>
              <a:rPr lang="en-US" sz="2400" b="1" dirty="0" smtClean="0">
                <a:latin typeface="Cambria" pitchFamily="18" charset="0"/>
              </a:rPr>
              <a:t>   </a:t>
            </a:r>
            <a:r>
              <a:rPr lang="en-US" sz="4400" dirty="0" smtClean="0">
                <a:latin typeface="Cambria" pitchFamily="18" charset="0"/>
              </a:rPr>
              <a:t/>
            </a:r>
            <a:br>
              <a:rPr lang="en-US" sz="4400" dirty="0" smtClean="0">
                <a:latin typeface="Cambria" pitchFamily="18" charset="0"/>
              </a:rPr>
            </a:br>
            <a:endParaRPr lang="en-US" sz="4400" dirty="0">
              <a:latin typeface="Calibri" pitchFamily="34" charset="0"/>
              <a:cs typeface="Calibri" pitchFamily="34"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1768"/>
            <a:ext cx="8229600" cy="743712"/>
          </a:xfrm>
        </p:spPr>
        <p:txBody>
          <a:bodyPr>
            <a:normAutofit/>
          </a:bodyPr>
          <a:lstStyle/>
          <a:p>
            <a:r>
              <a:rPr lang="en-US" sz="3200" b="1" dirty="0" smtClean="0">
                <a:solidFill>
                  <a:schemeClr val="accent1">
                    <a:lumMod val="60000"/>
                    <a:lumOff val="40000"/>
                  </a:schemeClr>
                </a:solidFill>
                <a:latin typeface="Times New Roman" panose="02020603050405020304" pitchFamily="18" charset="0"/>
                <a:cs typeface="Times New Roman" panose="02020603050405020304" pitchFamily="18" charset="0"/>
              </a:rPr>
              <a:t>Literature Review</a:t>
            </a:r>
            <a:endParaRPr lang="en-US" sz="32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011680"/>
            <a:ext cx="8229600" cy="4389120"/>
          </a:xfrm>
        </p:spPr>
        <p:txBody>
          <a:bodyPr>
            <a:normAutofit/>
          </a:bodyPr>
          <a:lstStyle/>
          <a:p>
            <a:r>
              <a:rPr lang="en-US" sz="2000" dirty="0" smtClean="0">
                <a:latin typeface="Times New Roman" panose="02020603050405020304" pitchFamily="18" charset="0"/>
                <a:cs typeface="Times New Roman" panose="02020603050405020304" pitchFamily="18" charset="0"/>
              </a:rPr>
              <a:t>Drawbacks of existing methods</a:t>
            </a:r>
          </a:p>
          <a:p>
            <a:pPr marL="0" indent="0">
              <a:buNone/>
            </a:pPr>
            <a:r>
              <a:rPr lang="en-US" sz="2000" dirty="0" smtClean="0">
                <a:latin typeface="Times New Roman" panose="02020603050405020304" pitchFamily="18" charset="0"/>
                <a:cs typeface="Times New Roman" panose="02020603050405020304" pitchFamily="18" charset="0"/>
              </a:rPr>
              <a:t>               1. </a:t>
            </a:r>
            <a:r>
              <a:rPr lang="en-US" sz="2000" dirty="0" err="1" smtClean="0">
                <a:latin typeface="Times New Roman" panose="02020603050405020304" pitchFamily="18" charset="0"/>
                <a:cs typeface="Times New Roman" panose="02020603050405020304" pitchFamily="18" charset="0"/>
              </a:rPr>
              <a:t>Upskilling</a:t>
            </a:r>
            <a:r>
              <a:rPr lang="en-US" sz="2000" dirty="0" smtClean="0">
                <a:latin typeface="Times New Roman" panose="02020603050405020304" pitchFamily="18" charset="0"/>
                <a:cs typeface="Times New Roman" panose="02020603050405020304" pitchFamily="18" charset="0"/>
              </a:rPr>
              <a:t> will not be known.</a:t>
            </a:r>
          </a:p>
          <a:p>
            <a:pPr marL="0" indent="0">
              <a:buNone/>
            </a:pPr>
            <a:r>
              <a:rPr lang="en-US" sz="2000" dirty="0" smtClean="0">
                <a:latin typeface="Times New Roman" panose="02020603050405020304" pitchFamily="18" charset="0"/>
                <a:cs typeface="Times New Roman" panose="02020603050405020304" pitchFamily="18" charset="0"/>
              </a:rPr>
              <a:t>               2. Does not have any </a:t>
            </a:r>
            <a:r>
              <a:rPr lang="en-US" sz="2000" dirty="0" smtClean="0">
                <a:latin typeface="Times New Roman" panose="02020603050405020304" pitchFamily="18" charset="0"/>
                <a:cs typeface="Times New Roman" panose="02020603050405020304" pitchFamily="18" charset="0"/>
              </a:rPr>
              <a:t>notifications for all employees.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References</a:t>
            </a:r>
          </a:p>
          <a:p>
            <a:pPr>
              <a:buNone/>
            </a:pPr>
            <a:r>
              <a:rPr lang="en-US" sz="2000" dirty="0" smtClean="0">
                <a:latin typeface="Times New Roman" panose="02020603050405020304" pitchFamily="18" charset="0"/>
                <a:cs typeface="Times New Roman" panose="02020603050405020304" pitchFamily="18" charset="0"/>
              </a:rPr>
              <a:t>                Employee Management System-</a:t>
            </a:r>
            <a:r>
              <a:rPr lang="en-US" sz="2000" dirty="0" err="1" smtClean="0">
                <a:latin typeface="Times New Roman" panose="02020603050405020304" pitchFamily="18" charset="0"/>
                <a:cs typeface="Times New Roman" panose="02020603050405020304" pitchFamily="18" charset="0"/>
              </a:rPr>
              <a:t>wikipedia</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1) </a:t>
            </a:r>
            <a:r>
              <a:rPr lang="en-US" sz="2000" u="sng" dirty="0" smtClean="0">
                <a:latin typeface="Times New Roman" panose="02020603050405020304" pitchFamily="18" charset="0"/>
                <a:cs typeface="Times New Roman" panose="02020603050405020304" pitchFamily="18" charset="0"/>
                <a:hlinkClick r:id="rId2"/>
              </a:rPr>
              <a:t>https://www.scribd.com/doc/98195636/Employee-Management-System</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2) </a:t>
            </a:r>
            <a:r>
              <a:rPr lang="en-US" sz="2000" u="sng" dirty="0" smtClean="0">
                <a:latin typeface="Times New Roman" panose="02020603050405020304" pitchFamily="18" charset="0"/>
                <a:cs typeface="Times New Roman" panose="02020603050405020304" pitchFamily="18" charset="0"/>
                <a:hlinkClick r:id="rId3"/>
              </a:rPr>
              <a:t>http://krishikosh.egranth.ac.in/bitstream/1/5810058508/1/AnamikaArora.pdf</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143000"/>
          </a:xfrm>
        </p:spPr>
        <p:txBody>
          <a:bodyPr>
            <a:normAutofit fontScale="90000"/>
          </a:bodyPr>
          <a:lstStyle/>
          <a:p>
            <a:r>
              <a:rPr lang="en-US" sz="4400" dirty="0" smtClean="0">
                <a:solidFill>
                  <a:schemeClr val="accent1">
                    <a:lumMod val="60000"/>
                    <a:lumOff val="40000"/>
                  </a:schemeClr>
                </a:solidFill>
                <a:latin typeface="Times New Roman" panose="02020603050405020304" pitchFamily="18" charset="0"/>
                <a:cs typeface="Times New Roman" panose="02020603050405020304" pitchFamily="18" charset="0"/>
              </a:rPr>
              <a:t>Architectural Design</a:t>
            </a: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
            </a:r>
            <a:b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b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700" dirty="0" smtClean="0">
                <a:solidFill>
                  <a:schemeClr val="accent1">
                    <a:lumMod val="60000"/>
                    <a:lumOff val="40000"/>
                  </a:schemeClr>
                </a:solidFill>
                <a:latin typeface="Times New Roman" panose="02020603050405020304" pitchFamily="18" charset="0"/>
                <a:cs typeface="Times New Roman" panose="02020603050405020304" pitchFamily="18" charset="0"/>
              </a:rPr>
              <a:t>(DFD/ER diagram/process flow diagram)</a:t>
            </a:r>
            <a:endParaRPr lang="en-US" sz="27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5" name="TextBox 34"/>
          <p:cNvSpPr txBox="1"/>
          <p:nvPr/>
        </p:nvSpPr>
        <p:spPr>
          <a:xfrm>
            <a:off x="4648200" y="5029200"/>
            <a:ext cx="1066800"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1524000" y="2209800"/>
            <a:ext cx="1490292" cy="646331"/>
          </a:xfrm>
          <a:prstGeom prst="rect">
            <a:avLst/>
          </a:prstGeom>
          <a:noFill/>
        </p:spPr>
        <p:txBody>
          <a:bodyPr wrap="square" rtlCol="0">
            <a:spAutoFit/>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533400" y="2057400"/>
            <a:ext cx="3352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Zero Level Data Flow Diagram:</a:t>
            </a:r>
            <a:endParaRPr lang="en-US" dirty="0">
              <a:latin typeface="Times New Roman" panose="02020603050405020304" pitchFamily="18" charset="0"/>
              <a:cs typeface="Times New Roman" panose="02020603050405020304" pitchFamily="18" charset="0"/>
            </a:endParaRPr>
          </a:p>
        </p:txBody>
      </p:sp>
      <p:sp>
        <p:nvSpPr>
          <p:cNvPr id="49" name="Rectangle 48"/>
          <p:cNvSpPr/>
          <p:nvPr/>
        </p:nvSpPr>
        <p:spPr>
          <a:xfrm>
            <a:off x="647700" y="37338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Employee</a:t>
            </a:r>
            <a:endParaRPr lang="en-US" dirty="0">
              <a:latin typeface="Times New Roman" panose="02020603050405020304" pitchFamily="18" charset="0"/>
              <a:cs typeface="Times New Roman" panose="02020603050405020304" pitchFamily="18" charset="0"/>
            </a:endParaRPr>
          </a:p>
        </p:txBody>
      </p:sp>
      <p:sp>
        <p:nvSpPr>
          <p:cNvPr id="50" name="Oval 49"/>
          <p:cNvSpPr/>
          <p:nvPr/>
        </p:nvSpPr>
        <p:spPr>
          <a:xfrm>
            <a:off x="3657600" y="3048000"/>
            <a:ext cx="2057400" cy="2165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Employee</a:t>
            </a:r>
          </a:p>
          <a:p>
            <a:pPr algn="ctr"/>
            <a:r>
              <a:rPr lang="en-US" dirty="0" smtClean="0">
                <a:latin typeface="Times New Roman" panose="02020603050405020304" pitchFamily="18" charset="0"/>
                <a:cs typeface="Times New Roman" panose="02020603050405020304" pitchFamily="18" charset="0"/>
              </a:rPr>
              <a:t>Management System</a:t>
            </a:r>
            <a:endParaRPr lang="en-US" dirty="0">
              <a:latin typeface="Times New Roman" panose="02020603050405020304" pitchFamily="18" charset="0"/>
              <a:cs typeface="Times New Roman" panose="02020603050405020304" pitchFamily="18" charset="0"/>
            </a:endParaRPr>
          </a:p>
        </p:txBody>
      </p:sp>
      <p:sp>
        <p:nvSpPr>
          <p:cNvPr id="51" name="Rectangle 50"/>
          <p:cNvSpPr/>
          <p:nvPr/>
        </p:nvSpPr>
        <p:spPr>
          <a:xfrm>
            <a:off x="7162800" y="3733800"/>
            <a:ext cx="1752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Manager</a:t>
            </a:r>
            <a:endParaRPr lang="en-US" dirty="0">
              <a:latin typeface="Times New Roman" panose="02020603050405020304" pitchFamily="18" charset="0"/>
              <a:cs typeface="Times New Roman" panose="02020603050405020304" pitchFamily="18" charset="0"/>
            </a:endParaRPr>
          </a:p>
        </p:txBody>
      </p:sp>
      <p:cxnSp>
        <p:nvCxnSpPr>
          <p:cNvPr id="55" name="Straight Arrow Connector 54"/>
          <p:cNvCxnSpPr/>
          <p:nvPr/>
        </p:nvCxnSpPr>
        <p:spPr>
          <a:xfrm flipH="1">
            <a:off x="2286000" y="38862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286000" y="3429000"/>
            <a:ext cx="1447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Ask </a:t>
            </a:r>
            <a:r>
              <a:rPr lang="en-US" dirty="0" err="1" smtClean="0">
                <a:latin typeface="Times New Roman" panose="02020603050405020304" pitchFamily="18" charset="0"/>
                <a:cs typeface="Times New Roman" panose="02020603050405020304" pitchFamily="18" charset="0"/>
              </a:rPr>
              <a:t>Forlogin</a:t>
            </a:r>
            <a:endParaRPr lang="en-US" dirty="0">
              <a:latin typeface="Times New Roman" panose="02020603050405020304" pitchFamily="18" charset="0"/>
              <a:cs typeface="Times New Roman" panose="02020603050405020304" pitchFamily="18" charset="0"/>
            </a:endParaRPr>
          </a:p>
        </p:txBody>
      </p:sp>
      <p:cxnSp>
        <p:nvCxnSpPr>
          <p:cNvPr id="61" name="Straight Arrow Connector 60"/>
          <p:cNvCxnSpPr/>
          <p:nvPr/>
        </p:nvCxnSpPr>
        <p:spPr>
          <a:xfrm>
            <a:off x="2269146" y="4343400"/>
            <a:ext cx="13884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438400" y="4572000"/>
            <a:ext cx="1219200" cy="3810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View Info</a:t>
            </a:r>
            <a:endParaRPr lang="en-US" dirty="0">
              <a:latin typeface="Times New Roman" panose="02020603050405020304" pitchFamily="18" charset="0"/>
              <a:cs typeface="Times New Roman" panose="02020603050405020304" pitchFamily="18" charset="0"/>
            </a:endParaRPr>
          </a:p>
        </p:txBody>
      </p:sp>
      <p:cxnSp>
        <p:nvCxnSpPr>
          <p:cNvPr id="64" name="Straight Arrow Connector 63"/>
          <p:cNvCxnSpPr/>
          <p:nvPr/>
        </p:nvCxnSpPr>
        <p:spPr>
          <a:xfrm flipH="1">
            <a:off x="5715000" y="38862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715000" y="3429000"/>
            <a:ext cx="1447800" cy="369332"/>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LoginDetails</a:t>
            </a:r>
            <a:endParaRPr lang="en-US" dirty="0">
              <a:latin typeface="Times New Roman" panose="02020603050405020304" pitchFamily="18" charset="0"/>
              <a:cs typeface="Times New Roman" panose="02020603050405020304" pitchFamily="18" charset="0"/>
            </a:endParaRPr>
          </a:p>
        </p:txBody>
      </p:sp>
      <p:cxnSp>
        <p:nvCxnSpPr>
          <p:cNvPr id="72" name="Straight Arrow Connector 71"/>
          <p:cNvCxnSpPr/>
          <p:nvPr/>
        </p:nvCxnSpPr>
        <p:spPr>
          <a:xfrm>
            <a:off x="5715000" y="44196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638800" y="4724400"/>
            <a:ext cx="15240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Manage Info</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0050" y="1066800"/>
            <a:ext cx="3943350" cy="400110"/>
          </a:xfrm>
          <a:prstGeom prst="rect">
            <a:avLst/>
          </a:prstGeom>
          <a:noFill/>
        </p:spPr>
        <p:txBody>
          <a:bodyPr wrap="square" rtlCol="0">
            <a:spAutoFit/>
          </a:bodyPr>
          <a:lstStyle/>
          <a:p>
            <a:r>
              <a:rPr lang="en-US" sz="2000" dirty="0" smtClean="0">
                <a:solidFill>
                  <a:schemeClr val="accent1">
                    <a:lumMod val="60000"/>
                    <a:lumOff val="40000"/>
                  </a:schemeClr>
                </a:solidFill>
              </a:rPr>
              <a:t>First Level Data Flow Diagram:</a:t>
            </a:r>
            <a:endParaRPr lang="en-US" sz="2000" dirty="0">
              <a:solidFill>
                <a:schemeClr val="accent1">
                  <a:lumMod val="60000"/>
                  <a:lumOff val="40000"/>
                </a:schemeClr>
              </a:solidFill>
            </a:endParaRPr>
          </a:p>
        </p:txBody>
      </p:sp>
      <p:sp>
        <p:nvSpPr>
          <p:cNvPr id="8" name="Flowchart: Connector 7"/>
          <p:cNvSpPr/>
          <p:nvPr/>
        </p:nvSpPr>
        <p:spPr>
          <a:xfrm>
            <a:off x="3733800" y="2590800"/>
            <a:ext cx="2133600" cy="1905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Employee</a:t>
            </a:r>
          </a:p>
          <a:p>
            <a:pPr algn="ctr"/>
            <a:r>
              <a:rPr lang="en-US" dirty="0" smtClean="0"/>
              <a:t>Management</a:t>
            </a:r>
          </a:p>
          <a:p>
            <a:pPr algn="ctr"/>
            <a:r>
              <a:rPr lang="en-US" dirty="0" smtClean="0"/>
              <a:t>System</a:t>
            </a:r>
            <a:endParaRPr lang="en-US" dirty="0"/>
          </a:p>
        </p:txBody>
      </p:sp>
      <p:sp>
        <p:nvSpPr>
          <p:cNvPr id="9" name="Rectangle 8"/>
          <p:cNvSpPr/>
          <p:nvPr/>
        </p:nvSpPr>
        <p:spPr>
          <a:xfrm>
            <a:off x="685800" y="1828800"/>
            <a:ext cx="168592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10" name="Rectangle 9"/>
          <p:cNvSpPr/>
          <p:nvPr/>
        </p:nvSpPr>
        <p:spPr>
          <a:xfrm>
            <a:off x="6248400" y="18288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Manager</a:t>
            </a:r>
            <a:endParaRPr lang="en-US" dirty="0"/>
          </a:p>
        </p:txBody>
      </p:sp>
      <p:sp>
        <p:nvSpPr>
          <p:cNvPr id="11" name="Rectangle 10"/>
          <p:cNvSpPr/>
          <p:nvPr/>
        </p:nvSpPr>
        <p:spPr>
          <a:xfrm>
            <a:off x="7239000" y="5931932"/>
            <a:ext cx="1676400" cy="62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cxnSp>
        <p:nvCxnSpPr>
          <p:cNvPr id="20" name="Straight Connector 19"/>
          <p:cNvCxnSpPr>
            <a:stCxn id="9" idx="3"/>
          </p:cNvCxnSpPr>
          <p:nvPr/>
        </p:nvCxnSpPr>
        <p:spPr>
          <a:xfrm>
            <a:off x="2371725" y="2057400"/>
            <a:ext cx="235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724400" y="20574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133600" y="2286000"/>
            <a:ext cx="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133600" y="4419600"/>
            <a:ext cx="22098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514600" y="1752600"/>
            <a:ext cx="1828800" cy="369332"/>
          </a:xfrm>
          <a:prstGeom prst="rect">
            <a:avLst/>
          </a:prstGeom>
          <a:noFill/>
        </p:spPr>
        <p:txBody>
          <a:bodyPr wrap="square" rtlCol="0">
            <a:spAutoFit/>
          </a:bodyPr>
          <a:lstStyle/>
          <a:p>
            <a:r>
              <a:rPr lang="en-US" dirty="0" smtClean="0"/>
              <a:t>Login/Register</a:t>
            </a:r>
            <a:endParaRPr lang="en-US" dirty="0"/>
          </a:p>
        </p:txBody>
      </p:sp>
      <p:cxnSp>
        <p:nvCxnSpPr>
          <p:cNvPr id="54" name="Straight Arrow Connector 53"/>
          <p:cNvCxnSpPr>
            <a:stCxn id="8" idx="4"/>
          </p:cNvCxnSpPr>
          <p:nvPr/>
        </p:nvCxnSpPr>
        <p:spPr>
          <a:xfrm>
            <a:off x="4800600" y="44958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528762" y="5181600"/>
            <a:ext cx="32718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9" idx="2"/>
          </p:cNvCxnSpPr>
          <p:nvPr/>
        </p:nvCxnSpPr>
        <p:spPr>
          <a:xfrm flipV="1">
            <a:off x="1528762" y="2286000"/>
            <a:ext cx="1"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133600" y="4838700"/>
            <a:ext cx="2057400" cy="369332"/>
          </a:xfrm>
          <a:prstGeom prst="rect">
            <a:avLst/>
          </a:prstGeom>
          <a:noFill/>
        </p:spPr>
        <p:txBody>
          <a:bodyPr wrap="square" rtlCol="0">
            <a:spAutoFit/>
          </a:bodyPr>
          <a:lstStyle/>
          <a:p>
            <a:r>
              <a:rPr lang="en-US" dirty="0" smtClean="0"/>
              <a:t>Salary Details</a:t>
            </a:r>
            <a:endParaRPr lang="en-US" dirty="0"/>
          </a:p>
        </p:txBody>
      </p:sp>
      <p:cxnSp>
        <p:nvCxnSpPr>
          <p:cNvPr id="67" name="Straight Arrow Connector 66"/>
          <p:cNvCxnSpPr/>
          <p:nvPr/>
        </p:nvCxnSpPr>
        <p:spPr>
          <a:xfrm>
            <a:off x="914400" y="2324100"/>
            <a:ext cx="0" cy="3619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914400" y="5943600"/>
            <a:ext cx="441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5334000" y="4419600"/>
            <a:ext cx="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133600" y="5562600"/>
            <a:ext cx="1524000" cy="369332"/>
          </a:xfrm>
          <a:prstGeom prst="rect">
            <a:avLst/>
          </a:prstGeom>
          <a:noFill/>
        </p:spPr>
        <p:txBody>
          <a:bodyPr wrap="square" rtlCol="0">
            <a:spAutoFit/>
          </a:bodyPr>
          <a:lstStyle/>
          <a:p>
            <a:r>
              <a:rPr lang="en-US" dirty="0" smtClean="0"/>
              <a:t>Leave Form</a:t>
            </a:r>
            <a:endParaRPr lang="en-US" dirty="0"/>
          </a:p>
        </p:txBody>
      </p:sp>
      <p:cxnSp>
        <p:nvCxnSpPr>
          <p:cNvPr id="79" name="Straight Connector 78"/>
          <p:cNvCxnSpPr>
            <a:stCxn id="10" idx="3"/>
          </p:cNvCxnSpPr>
          <p:nvPr/>
        </p:nvCxnSpPr>
        <p:spPr>
          <a:xfrm>
            <a:off x="7772400" y="2057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8153400" y="2057400"/>
            <a:ext cx="0" cy="148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8" idx="6"/>
          </p:cNvCxnSpPr>
          <p:nvPr/>
        </p:nvCxnSpPr>
        <p:spPr>
          <a:xfrm flipH="1">
            <a:off x="5867400" y="3543300"/>
            <a:ext cx="228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5867400" y="3810000"/>
            <a:ext cx="2362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8248650" y="3810000"/>
            <a:ext cx="0" cy="2121932"/>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283782" y="2438400"/>
            <a:ext cx="461665" cy="1695450"/>
          </a:xfrm>
          <a:prstGeom prst="rect">
            <a:avLst/>
          </a:prstGeom>
          <a:noFill/>
        </p:spPr>
        <p:txBody>
          <a:bodyPr vert="vert" wrap="square" rtlCol="0">
            <a:spAutoFit/>
          </a:bodyPr>
          <a:lstStyle/>
          <a:p>
            <a:pPr algn="r"/>
            <a:r>
              <a:rPr lang="en-US" dirty="0" smtClean="0"/>
              <a:t>Update Details</a:t>
            </a:r>
            <a:endParaRPr lang="en-US" dirty="0"/>
          </a:p>
        </p:txBody>
      </p:sp>
      <p:sp>
        <p:nvSpPr>
          <p:cNvPr id="95" name="TextBox 94"/>
          <p:cNvSpPr txBox="1"/>
          <p:nvPr/>
        </p:nvSpPr>
        <p:spPr>
          <a:xfrm>
            <a:off x="8453735" y="3733800"/>
            <a:ext cx="461665" cy="1934528"/>
          </a:xfrm>
          <a:prstGeom prst="rect">
            <a:avLst/>
          </a:prstGeom>
          <a:noFill/>
        </p:spPr>
        <p:txBody>
          <a:bodyPr vert="vert" wrap="square" rtlCol="0">
            <a:spAutoFit/>
          </a:bodyPr>
          <a:lstStyle/>
          <a:p>
            <a:r>
              <a:rPr lang="en-US" dirty="0" smtClean="0"/>
              <a:t> Resul</a:t>
            </a:r>
            <a:r>
              <a:rPr lang="en-US" dirty="0"/>
              <a:t>t</a:t>
            </a:r>
            <a:endParaRPr lang="en-US" dirty="0"/>
          </a:p>
        </p:txBody>
      </p:sp>
      <p:cxnSp>
        <p:nvCxnSpPr>
          <p:cNvPr id="97" name="Straight Connector 96"/>
          <p:cNvCxnSpPr/>
          <p:nvPr/>
        </p:nvCxnSpPr>
        <p:spPr>
          <a:xfrm>
            <a:off x="5638800" y="4133850"/>
            <a:ext cx="1905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7543800" y="4133850"/>
            <a:ext cx="0" cy="1798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6853535" y="4191000"/>
            <a:ext cx="461665" cy="1740932"/>
          </a:xfrm>
          <a:prstGeom prst="rect">
            <a:avLst/>
          </a:prstGeom>
          <a:noFill/>
        </p:spPr>
        <p:txBody>
          <a:bodyPr vert="vert" wrap="square" rtlCol="0">
            <a:spAutoFit/>
          </a:bodyPr>
          <a:lstStyle/>
          <a:p>
            <a:r>
              <a:rPr lang="en-US" dirty="0" smtClean="0"/>
              <a:t>Execute Query</a:t>
            </a:r>
            <a:endParaRPr lang="en-US" dirty="0"/>
          </a:p>
        </p:txBody>
      </p:sp>
      <p:sp>
        <p:nvSpPr>
          <p:cNvPr id="30" name="TextBox 29"/>
          <p:cNvSpPr txBox="1"/>
          <p:nvPr/>
        </p:nvSpPr>
        <p:spPr>
          <a:xfrm>
            <a:off x="6096000" y="3124200"/>
            <a:ext cx="1447800" cy="369332"/>
          </a:xfrm>
          <a:prstGeom prst="rect">
            <a:avLst/>
          </a:prstGeom>
          <a:noFill/>
        </p:spPr>
        <p:txBody>
          <a:bodyPr wrap="square" rtlCol="0">
            <a:spAutoFit/>
          </a:bodyPr>
          <a:lstStyle/>
          <a:p>
            <a:r>
              <a:rPr lang="en-US" dirty="0" smtClean="0"/>
              <a:t>View details</a:t>
            </a:r>
            <a:endParaRPr lang="en-US" dirty="0"/>
          </a:p>
        </p:txBody>
      </p:sp>
    </p:spTree>
    <p:extLst>
      <p:ext uri="{BB962C8B-B14F-4D97-AF65-F5344CB8AC3E}">
        <p14:creationId xmlns:p14="http://schemas.microsoft.com/office/powerpoint/2010/main" val="963629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flipH="1">
            <a:off x="762000" y="786368"/>
            <a:ext cx="2438400" cy="461665"/>
          </a:xfrm>
          <a:prstGeom prst="rect">
            <a:avLst/>
          </a:prstGeom>
          <a:noFill/>
        </p:spPr>
        <p:txBody>
          <a:bodyPr wrap="square" rtlCol="0">
            <a:spAutoFit/>
          </a:bodyPr>
          <a:lstStyle/>
          <a:p>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ER Diagram:</a:t>
            </a:r>
            <a:endParaRPr lang="en-US"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5943600" y="35814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Manager</a:t>
            </a:r>
            <a:endParaRPr lang="en-US" dirty="0"/>
          </a:p>
        </p:txBody>
      </p:sp>
      <p:sp>
        <p:nvSpPr>
          <p:cNvPr id="17" name="Rectangle 16"/>
          <p:cNvSpPr/>
          <p:nvPr/>
        </p:nvSpPr>
        <p:spPr>
          <a:xfrm>
            <a:off x="1638300" y="3886200"/>
            <a:ext cx="1309687"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a:t>
            </a:r>
            <a:endParaRPr lang="en-US" dirty="0"/>
          </a:p>
        </p:txBody>
      </p:sp>
      <p:sp>
        <p:nvSpPr>
          <p:cNvPr id="18" name="Rectangle 17"/>
          <p:cNvSpPr/>
          <p:nvPr/>
        </p:nvSpPr>
        <p:spPr>
          <a:xfrm>
            <a:off x="3429000" y="47244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Employee</a:t>
            </a:r>
            <a:endParaRPr lang="en-US" dirty="0"/>
          </a:p>
        </p:txBody>
      </p:sp>
      <p:cxnSp>
        <p:nvCxnSpPr>
          <p:cNvPr id="63" name="Straight Connector 62"/>
          <p:cNvCxnSpPr/>
          <p:nvPr/>
        </p:nvCxnSpPr>
        <p:spPr>
          <a:xfrm>
            <a:off x="2438400" y="4267200"/>
            <a:ext cx="0" cy="771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38400" y="5029200"/>
            <a:ext cx="99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4" name="Flowchart: Connector 73"/>
          <p:cNvSpPr/>
          <p:nvPr/>
        </p:nvSpPr>
        <p:spPr>
          <a:xfrm>
            <a:off x="152400" y="5334000"/>
            <a:ext cx="2209800" cy="533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Salary details</a:t>
            </a:r>
            <a:endParaRPr lang="en-US" dirty="0"/>
          </a:p>
        </p:txBody>
      </p:sp>
      <p:sp>
        <p:nvSpPr>
          <p:cNvPr id="58" name="Diamond 57"/>
          <p:cNvSpPr/>
          <p:nvPr/>
        </p:nvSpPr>
        <p:spPr>
          <a:xfrm>
            <a:off x="3429000" y="3352800"/>
            <a:ext cx="13716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cxnSp>
        <p:nvCxnSpPr>
          <p:cNvPr id="82" name="Straight Connector 81"/>
          <p:cNvCxnSpPr>
            <a:stCxn id="58" idx="2"/>
          </p:cNvCxnSpPr>
          <p:nvPr/>
        </p:nvCxnSpPr>
        <p:spPr>
          <a:xfrm rot="5400000">
            <a:off x="3886200" y="4572000"/>
            <a:ext cx="45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228600" y="2667000"/>
            <a:ext cx="1981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Educational details</a:t>
            </a:r>
            <a:endParaRPr lang="en-US" dirty="0"/>
          </a:p>
        </p:txBody>
      </p:sp>
      <p:sp>
        <p:nvSpPr>
          <p:cNvPr id="89" name="Oval 88"/>
          <p:cNvSpPr/>
          <p:nvPr/>
        </p:nvSpPr>
        <p:spPr>
          <a:xfrm>
            <a:off x="1524000" y="1828800"/>
            <a:ext cx="2133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certifications</a:t>
            </a:r>
            <a:endParaRPr lang="en-US" dirty="0"/>
          </a:p>
        </p:txBody>
      </p:sp>
      <p:sp>
        <p:nvSpPr>
          <p:cNvPr id="91" name="Oval 90"/>
          <p:cNvSpPr/>
          <p:nvPr/>
        </p:nvSpPr>
        <p:spPr>
          <a:xfrm>
            <a:off x="0" y="41148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Personal details</a:t>
            </a:r>
            <a:endParaRPr lang="en-US" dirty="0"/>
          </a:p>
        </p:txBody>
      </p:sp>
      <p:sp>
        <p:nvSpPr>
          <p:cNvPr id="95" name="Oval 94"/>
          <p:cNvSpPr/>
          <p:nvPr/>
        </p:nvSpPr>
        <p:spPr>
          <a:xfrm>
            <a:off x="2362200" y="5867400"/>
            <a:ext cx="1600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Leave form</a:t>
            </a:r>
            <a:endParaRPr lang="en-US" dirty="0"/>
          </a:p>
        </p:txBody>
      </p:sp>
      <p:sp>
        <p:nvSpPr>
          <p:cNvPr id="96" name="Oval 95"/>
          <p:cNvSpPr/>
          <p:nvPr/>
        </p:nvSpPr>
        <p:spPr>
          <a:xfrm>
            <a:off x="4724400" y="2286000"/>
            <a:ext cx="1371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updates</a:t>
            </a:r>
            <a:endParaRPr lang="en-US" dirty="0"/>
          </a:p>
        </p:txBody>
      </p:sp>
      <p:sp>
        <p:nvSpPr>
          <p:cNvPr id="97" name="Oval 96"/>
          <p:cNvSpPr/>
          <p:nvPr/>
        </p:nvSpPr>
        <p:spPr>
          <a:xfrm>
            <a:off x="6553200" y="2057400"/>
            <a:ext cx="1981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 notification</a:t>
            </a:r>
            <a:endParaRPr lang="en-US" dirty="0"/>
          </a:p>
        </p:txBody>
      </p:sp>
      <p:sp>
        <p:nvSpPr>
          <p:cNvPr id="98" name="Rectangle 97"/>
          <p:cNvSpPr/>
          <p:nvPr/>
        </p:nvSpPr>
        <p:spPr>
          <a:xfrm>
            <a:off x="5867400" y="55626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 </a:t>
            </a:r>
            <a:endParaRPr lang="en-US" dirty="0"/>
          </a:p>
        </p:txBody>
      </p:sp>
      <p:cxnSp>
        <p:nvCxnSpPr>
          <p:cNvPr id="100" name="Straight Connector 99"/>
          <p:cNvCxnSpPr>
            <a:stCxn id="87" idx="5"/>
          </p:cNvCxnSpPr>
          <p:nvPr/>
        </p:nvCxnSpPr>
        <p:spPr>
          <a:xfrm rot="16200000" flipH="1">
            <a:off x="1807275" y="3559874"/>
            <a:ext cx="438711" cy="213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endCxn id="89" idx="4"/>
          </p:cNvCxnSpPr>
          <p:nvPr/>
        </p:nvCxnSpPr>
        <p:spPr>
          <a:xfrm rot="5400000" flipH="1" flipV="1">
            <a:off x="1752600" y="3048000"/>
            <a:ext cx="1219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7" idx="1"/>
            <a:endCxn id="91" idx="7"/>
          </p:cNvCxnSpPr>
          <p:nvPr/>
        </p:nvCxnSpPr>
        <p:spPr>
          <a:xfrm rot="10800000" flipV="1">
            <a:off x="1300816" y="4076699"/>
            <a:ext cx="337485" cy="17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74" idx="0"/>
          </p:cNvCxnSpPr>
          <p:nvPr/>
        </p:nvCxnSpPr>
        <p:spPr>
          <a:xfrm rot="5400000">
            <a:off x="1009650" y="4514850"/>
            <a:ext cx="106680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1524000" y="4572000"/>
            <a:ext cx="16002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58" idx="3"/>
            <a:endCxn id="6" idx="1"/>
          </p:cNvCxnSpPr>
          <p:nvPr/>
        </p:nvCxnSpPr>
        <p:spPr>
          <a:xfrm flipV="1">
            <a:off x="4800600" y="3771900"/>
            <a:ext cx="1143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96" idx="4"/>
            <a:endCxn id="6" idx="0"/>
          </p:cNvCxnSpPr>
          <p:nvPr/>
        </p:nvCxnSpPr>
        <p:spPr>
          <a:xfrm rot="16200000" flipH="1">
            <a:off x="5848350" y="2533650"/>
            <a:ext cx="609600" cy="148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6" idx="0"/>
            <a:endCxn id="97" idx="4"/>
          </p:cNvCxnSpPr>
          <p:nvPr/>
        </p:nvCxnSpPr>
        <p:spPr>
          <a:xfrm rot="5400000" flipH="1" flipV="1">
            <a:off x="6915150" y="2952750"/>
            <a:ext cx="6096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8" idx="3"/>
            <a:endCxn id="98" idx="0"/>
          </p:cNvCxnSpPr>
          <p:nvPr/>
        </p:nvCxnSpPr>
        <p:spPr>
          <a:xfrm>
            <a:off x="5029200" y="4914900"/>
            <a:ext cx="16383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6" idx="2"/>
            <a:endCxn id="98" idx="0"/>
          </p:cNvCxnSpPr>
          <p:nvPr/>
        </p:nvCxnSpPr>
        <p:spPr>
          <a:xfrm rot="5400000">
            <a:off x="5981700" y="4648200"/>
            <a:ext cx="1600200" cy="228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594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2895600"/>
          </a:xfrm>
        </p:spPr>
        <p:txBody>
          <a:bodyPr>
            <a:noAutofit/>
          </a:bodyPr>
          <a:lstStyle/>
          <a:p>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Module </a:t>
            </a:r>
            <a:r>
              <a:rPr lang="en-US" sz="2400" dirty="0" err="1" smtClean="0">
                <a:solidFill>
                  <a:schemeClr val="accent1">
                    <a:lumMod val="60000"/>
                    <a:lumOff val="40000"/>
                  </a:schemeClr>
                </a:solidFill>
                <a:latin typeface="Times New Roman" panose="02020603050405020304" pitchFamily="18" charset="0"/>
                <a:cs typeface="Times New Roman" panose="02020603050405020304" pitchFamily="18" charset="0"/>
              </a:rPr>
              <a:t>Splitup</a:t>
            </a:r>
            <a:r>
              <a:rPr lang="en-US" sz="2800" dirty="0" smtClean="0">
                <a:solidFill>
                  <a:schemeClr val="tx1"/>
                </a:solidFill>
                <a:latin typeface="Times New Roman" panose="02020603050405020304" pitchFamily="18" charset="0"/>
                <a:cs typeface="Times New Roman" panose="02020603050405020304" pitchFamily="18" charset="0"/>
              </a:rPr>
              <a:t/>
            </a:r>
            <a:br>
              <a:rPr lang="en-US" sz="2800" dirty="0" smtClean="0">
                <a:solidFill>
                  <a:schemeClr val="tx1"/>
                </a:solidFill>
                <a:latin typeface="Times New Roman" panose="02020603050405020304" pitchFamily="18" charset="0"/>
                <a:cs typeface="Times New Roman" panose="02020603050405020304" pitchFamily="18" charset="0"/>
              </a:rPr>
            </a:br>
            <a:r>
              <a:rPr lang="en-US" sz="2000" smtClean="0">
                <a:solidFill>
                  <a:schemeClr val="tx1"/>
                </a:solidFill>
                <a:latin typeface="Times New Roman" panose="02020603050405020304" pitchFamily="18" charset="0"/>
                <a:cs typeface="Times New Roman" panose="02020603050405020304" pitchFamily="18" charset="0"/>
              </a:rPr>
              <a:t>1.User </a:t>
            </a:r>
            <a:r>
              <a:rPr lang="en-US" sz="2000" smtClean="0">
                <a:solidFill>
                  <a:schemeClr val="tx1"/>
                </a:solidFill>
                <a:latin typeface="Times New Roman" panose="02020603050405020304" pitchFamily="18" charset="0"/>
                <a:cs typeface="Times New Roman" panose="02020603050405020304" pitchFamily="18" charset="0"/>
              </a:rPr>
              <a:t>Interface</a:t>
            </a: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2.Database Connectivity</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3.Display details</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4.Notification</a:t>
            </a:r>
            <a:br>
              <a:rPr lang="en-US" sz="2000" dirty="0" smtClean="0">
                <a:solidFill>
                  <a:schemeClr val="tx1"/>
                </a:solidFill>
                <a:latin typeface="Times New Roman" panose="02020603050405020304" pitchFamily="18" charset="0"/>
                <a:cs typeface="Times New Roman" panose="02020603050405020304" pitchFamily="18" charset="0"/>
              </a:rPr>
            </a:b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927</TotalTime>
  <Words>192</Words>
  <Application>Microsoft Office PowerPoint</Application>
  <PresentationFormat>On-screen Show (4:3)</PresentationFormat>
  <Paragraphs>79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vt:lpstr>
      <vt:lpstr>Constantia</vt:lpstr>
      <vt:lpstr>Times New Roman</vt:lpstr>
      <vt:lpstr>Wingdings 2</vt:lpstr>
      <vt:lpstr>Flow</vt:lpstr>
      <vt:lpstr>EMPLOYEE MANAGEMENT SYSTEM</vt:lpstr>
      <vt:lpstr>Abstract Employee Management System is developed in order to overcome the problem of the prevailing manual system. Employee Management System is a distributed application developed to maintain the details of the employees working in the organization. In our project kg group is the organization which consist of kg school, kg college, kg hospital, kg company. Each categories database will be maintained. So that all the details will be maintained under admin. So the admin can access the records of all the employees.  Each category maintains the information about personal details, educational details, certifications ,salary details and leave form of the employees. It enables the user to delete and update records of the employee. It also provides error message while providing invalid data. It send the notification to the manager when any details is updated. It sends notification to the employee regarding any events taking place in the organization. </vt:lpstr>
      <vt:lpstr>Area Introduction-Existing system The existing employee management system consist of the information about the employee and stored in the database. It provides lot of features to manage in very well manner. But it does not comprise of any notification for all the employees and will be just maintained. </vt:lpstr>
      <vt:lpstr>Proposed System Advantages over existing methods     1. comprises of employee involvement in the projects.      2. Upskilling of employee.      3.Notifications           </vt:lpstr>
      <vt:lpstr>Literature Review</vt:lpstr>
      <vt:lpstr>Architectural Design  (DFD/ER diagram/process flow diagram)</vt:lpstr>
      <vt:lpstr>PowerPoint Presentation</vt:lpstr>
      <vt:lpstr>PowerPoint Presentation</vt:lpstr>
      <vt:lpstr>Module Splitup 1.User Interface 2.Database Connectivity 3.Display details 4.Notification </vt:lpstr>
      <vt:lpstr>Screen shots of modules under progress.                                     </vt:lpstr>
      <vt:lpstr>PowerPoint Presentation</vt:lpstr>
      <vt:lpstr>PowerPoint Presentation</vt:lpstr>
      <vt:lpstr>PowerPoint Presentation</vt:lpstr>
      <vt:lpstr> </vt:lpstr>
    </vt:vector>
  </TitlesOfParts>
  <Company>kgisl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Windows User</cp:lastModifiedBy>
  <cp:revision>85</cp:revision>
  <dcterms:created xsi:type="dcterms:W3CDTF">2011-12-09T06:36:35Z</dcterms:created>
  <dcterms:modified xsi:type="dcterms:W3CDTF">2019-02-08T08:23:52Z</dcterms:modified>
</cp:coreProperties>
</file>