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2643716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EF2468-F1C3-4F93-8A25-019EFDC45AD8}"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219929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3442750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86746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2627280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951613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2384977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4018149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12070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382456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69594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EF2468-F1C3-4F93-8A25-019EFDC45AD8}"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163491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EF2468-F1C3-4F93-8A25-019EFDC45AD8}"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143795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41198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52977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DBEF2468-F1C3-4F93-8A25-019EFDC45AD8}" type="datetimeFigureOut">
              <a:rPr lang="en-US" smtClean="0"/>
              <a:t>12/13/2024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1651152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EF2468-F1C3-4F93-8A25-019EFDC45AD8}"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5F7BCF-AA6E-4F96-9DC6-457F2A1DC252}" type="slidenum">
              <a:rPr lang="en-US" smtClean="0"/>
              <a:t>‹#›</a:t>
            </a:fld>
            <a:endParaRPr lang="en-US"/>
          </a:p>
        </p:txBody>
      </p:sp>
    </p:spTree>
    <p:extLst>
      <p:ext uri="{BB962C8B-B14F-4D97-AF65-F5344CB8AC3E}">
        <p14:creationId xmlns:p14="http://schemas.microsoft.com/office/powerpoint/2010/main" val="106890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EF2468-F1C3-4F93-8A25-019EFDC45AD8}" type="datetimeFigureOut">
              <a:rPr lang="en-US" smtClean="0"/>
              <a:t>12/13/2024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65F7BCF-AA6E-4F96-9DC6-457F2A1DC252}" type="slidenum">
              <a:rPr lang="en-US" smtClean="0"/>
              <a:t>‹#›</a:t>
            </a:fld>
            <a:endParaRPr lang="en-US"/>
          </a:p>
        </p:txBody>
      </p:sp>
    </p:spTree>
    <p:extLst>
      <p:ext uri="{BB962C8B-B14F-4D97-AF65-F5344CB8AC3E}">
        <p14:creationId xmlns:p14="http://schemas.microsoft.com/office/powerpoint/2010/main" val="95202289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4289777" y="2404533"/>
            <a:ext cx="3386667" cy="830997"/>
          </a:xfrm>
          <a:prstGeom prst="rect">
            <a:avLst/>
          </a:prstGeom>
          <a:noFill/>
        </p:spPr>
        <p:txBody>
          <a:bodyPr wrap="square" rtlCol="0">
            <a:spAutoFit/>
          </a:bodyPr>
          <a:lstStyle/>
          <a:p>
            <a:pPr algn="ctr"/>
            <a:r>
              <a:rPr lang="en-US" sz="4800" b="1" dirty="0" smtClean="0">
                <a:solidFill>
                  <a:schemeClr val="bg1"/>
                </a:solidFill>
              </a:rPr>
              <a:t>Welcome</a:t>
            </a:r>
            <a:endParaRPr lang="en-US" sz="4800" b="1" dirty="0">
              <a:solidFill>
                <a:schemeClr val="bg1"/>
              </a:solidFill>
            </a:endParaRPr>
          </a:p>
        </p:txBody>
      </p:sp>
    </p:spTree>
    <p:extLst>
      <p:ext uri="{BB962C8B-B14F-4D97-AF65-F5344CB8AC3E}">
        <p14:creationId xmlns:p14="http://schemas.microsoft.com/office/powerpoint/2010/main" val="335398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rot="20081705">
            <a:off x="2940367" y="2067143"/>
            <a:ext cx="6406810" cy="1446550"/>
          </a:xfrm>
          <a:prstGeom prst="rect">
            <a:avLst/>
          </a:prstGeom>
          <a:noFill/>
        </p:spPr>
        <p:txBody>
          <a:bodyPr wrap="square" rtlCol="0">
            <a:spAutoFit/>
          </a:bodyPr>
          <a:lstStyle/>
          <a:p>
            <a:r>
              <a:rPr lang="en-US" sz="8800" b="1" i="1" dirty="0" smtClean="0">
                <a:solidFill>
                  <a:schemeClr val="bg1"/>
                </a:solidFill>
              </a:rPr>
              <a:t>Thank You</a:t>
            </a:r>
            <a:endParaRPr lang="en-US" sz="8800" b="1" i="1" dirty="0">
              <a:solidFill>
                <a:schemeClr val="bg1"/>
              </a:solidFill>
            </a:endParaRPr>
          </a:p>
        </p:txBody>
      </p:sp>
    </p:spTree>
    <p:extLst>
      <p:ext uri="{BB962C8B-B14F-4D97-AF65-F5344CB8AC3E}">
        <p14:creationId xmlns:p14="http://schemas.microsoft.com/office/powerpoint/2010/main" val="354838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910667" y="477447"/>
            <a:ext cx="2720622" cy="707886"/>
          </a:xfrm>
          <a:prstGeom prst="rect">
            <a:avLst/>
          </a:prstGeom>
          <a:noFill/>
        </p:spPr>
        <p:txBody>
          <a:bodyPr wrap="square" rtlCol="0">
            <a:spAutoFit/>
          </a:bodyPr>
          <a:lstStyle/>
          <a:p>
            <a:r>
              <a:rPr lang="en-US" sz="4000" b="1" dirty="0" smtClean="0">
                <a:solidFill>
                  <a:schemeClr val="bg1"/>
                </a:solidFill>
              </a:rPr>
              <a:t>PROJECT</a:t>
            </a:r>
            <a:r>
              <a:rPr lang="en-US" dirty="0" smtClean="0"/>
              <a:t> </a:t>
            </a:r>
            <a:endParaRPr lang="en-US" dirty="0"/>
          </a:p>
        </p:txBody>
      </p:sp>
      <p:cxnSp>
        <p:nvCxnSpPr>
          <p:cNvPr id="4" name="Straight Connector 3"/>
          <p:cNvCxnSpPr/>
          <p:nvPr/>
        </p:nvCxnSpPr>
        <p:spPr>
          <a:xfrm flipV="1">
            <a:off x="0" y="1140179"/>
            <a:ext cx="12192000" cy="4515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80825" y="2419643"/>
            <a:ext cx="4550464" cy="1846659"/>
          </a:xfrm>
          <a:prstGeom prst="rect">
            <a:avLst/>
          </a:prstGeom>
          <a:noFill/>
        </p:spPr>
        <p:txBody>
          <a:bodyPr wrap="square" rtlCol="0">
            <a:spAutoFit/>
          </a:bodyPr>
          <a:lstStyle/>
          <a:p>
            <a:r>
              <a:rPr lang="en-US" sz="3200" b="1" u="sng" dirty="0" smtClean="0">
                <a:solidFill>
                  <a:schemeClr val="bg1"/>
                </a:solidFill>
              </a:rPr>
              <a:t>INSTRUCTOR</a:t>
            </a:r>
          </a:p>
          <a:p>
            <a:r>
              <a:rPr lang="en-US" sz="2800" b="1" dirty="0" smtClean="0">
                <a:solidFill>
                  <a:srgbClr val="800000"/>
                </a:solidFill>
              </a:rPr>
              <a:t>MD. MAHBUB E NOOR</a:t>
            </a:r>
          </a:p>
          <a:p>
            <a:r>
              <a:rPr lang="en-US" b="1" dirty="0" smtClean="0">
                <a:solidFill>
                  <a:srgbClr val="800000"/>
                </a:solidFill>
              </a:rPr>
              <a:t>LECTURER,</a:t>
            </a:r>
          </a:p>
          <a:p>
            <a:r>
              <a:rPr lang="en-US" b="1" dirty="0" smtClean="0">
                <a:solidFill>
                  <a:srgbClr val="800000"/>
                </a:solidFill>
              </a:rPr>
              <a:t>DEPARTMENT OF CSE ,</a:t>
            </a:r>
          </a:p>
          <a:p>
            <a:r>
              <a:rPr lang="en-US" b="1" dirty="0" smtClean="0">
                <a:solidFill>
                  <a:srgbClr val="800000"/>
                </a:solidFill>
              </a:rPr>
              <a:t>UNIVERSITY OF BARISHAL.</a:t>
            </a:r>
          </a:p>
        </p:txBody>
      </p:sp>
      <p:sp>
        <p:nvSpPr>
          <p:cNvPr id="11" name="Oval 10"/>
          <p:cNvSpPr/>
          <p:nvPr/>
        </p:nvSpPr>
        <p:spPr>
          <a:xfrm>
            <a:off x="7167055" y="2535976"/>
            <a:ext cx="1645920" cy="17303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13022" y="2772283"/>
            <a:ext cx="1109175" cy="1208874"/>
          </a:xfrm>
          <a:prstGeom prst="rect">
            <a:avLst/>
          </a:prstGeom>
        </p:spPr>
      </p:pic>
    </p:spTree>
    <p:extLst>
      <p:ext uri="{BB962C8B-B14F-4D97-AF65-F5344CB8AC3E}">
        <p14:creationId xmlns:p14="http://schemas.microsoft.com/office/powerpoint/2010/main" val="264687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011680" y="1291512"/>
            <a:ext cx="3727937" cy="523220"/>
          </a:xfrm>
          <a:prstGeom prst="rect">
            <a:avLst/>
          </a:prstGeom>
          <a:noFill/>
        </p:spPr>
        <p:txBody>
          <a:bodyPr wrap="square" rtlCol="0">
            <a:spAutoFit/>
          </a:bodyPr>
          <a:lstStyle/>
          <a:p>
            <a:r>
              <a:rPr lang="en-US" sz="2800" b="1" dirty="0" smtClean="0">
                <a:solidFill>
                  <a:schemeClr val="bg1"/>
                </a:solidFill>
              </a:rPr>
              <a:t>PRESENTED BY:</a:t>
            </a:r>
            <a:endParaRPr lang="en-US" sz="2800" b="1" dirty="0">
              <a:solidFill>
                <a:schemeClr val="bg1"/>
              </a:solidFill>
            </a:endParaRPr>
          </a:p>
        </p:txBody>
      </p:sp>
      <p:cxnSp>
        <p:nvCxnSpPr>
          <p:cNvPr id="4" name="Straight Connector 3"/>
          <p:cNvCxnSpPr/>
          <p:nvPr/>
        </p:nvCxnSpPr>
        <p:spPr>
          <a:xfrm>
            <a:off x="0" y="1814732"/>
            <a:ext cx="12192000" cy="5627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011680" y="2754489"/>
            <a:ext cx="4526844" cy="1323439"/>
          </a:xfrm>
          <a:prstGeom prst="rect">
            <a:avLst/>
          </a:prstGeom>
          <a:noFill/>
        </p:spPr>
        <p:txBody>
          <a:bodyPr wrap="square" rtlCol="0">
            <a:spAutoFit/>
          </a:bodyPr>
          <a:lstStyle/>
          <a:p>
            <a:r>
              <a:rPr lang="en-US" sz="2400" b="1" dirty="0" err="1" smtClean="0">
                <a:solidFill>
                  <a:schemeClr val="bg1"/>
                </a:solidFill>
              </a:rPr>
              <a:t>Mst</a:t>
            </a:r>
            <a:r>
              <a:rPr lang="en-US" sz="2400" b="1" dirty="0" smtClean="0">
                <a:solidFill>
                  <a:schemeClr val="bg1"/>
                </a:solidFill>
              </a:rPr>
              <a:t>. Aisha </a:t>
            </a:r>
            <a:r>
              <a:rPr lang="en-US" sz="2400" b="1" dirty="0" err="1" smtClean="0">
                <a:solidFill>
                  <a:schemeClr val="bg1"/>
                </a:solidFill>
              </a:rPr>
              <a:t>Siddika</a:t>
            </a:r>
            <a:r>
              <a:rPr lang="en-US" sz="2400" b="1" dirty="0" smtClean="0">
                <a:solidFill>
                  <a:schemeClr val="bg1"/>
                </a:solidFill>
              </a:rPr>
              <a:t> Asha</a:t>
            </a:r>
          </a:p>
          <a:p>
            <a:r>
              <a:rPr lang="en-US" sz="2400" b="1" dirty="0" smtClean="0">
                <a:solidFill>
                  <a:schemeClr val="bg1"/>
                </a:solidFill>
              </a:rPr>
              <a:t>EDGE ROLL: 01-54-11</a:t>
            </a:r>
          </a:p>
          <a:p>
            <a:r>
              <a:rPr lang="en-US" sz="2400" b="1" dirty="0" smtClean="0">
                <a:solidFill>
                  <a:schemeClr val="bg1"/>
                </a:solidFill>
              </a:rPr>
              <a:t>Batch</a:t>
            </a:r>
            <a:r>
              <a:rPr lang="en-US" sz="3200" b="1" dirty="0" smtClean="0">
                <a:solidFill>
                  <a:schemeClr val="bg1"/>
                </a:solidFill>
              </a:rPr>
              <a:t>: </a:t>
            </a:r>
            <a:r>
              <a:rPr lang="en-US" sz="2400" b="1" dirty="0" smtClean="0">
                <a:solidFill>
                  <a:schemeClr val="bg1"/>
                </a:solidFill>
              </a:rPr>
              <a:t>54</a:t>
            </a:r>
          </a:p>
        </p:txBody>
      </p:sp>
    </p:spTree>
    <p:extLst>
      <p:ext uri="{BB962C8B-B14F-4D97-AF65-F5344CB8AC3E}">
        <p14:creationId xmlns:p14="http://schemas.microsoft.com/office/powerpoint/2010/main" val="257931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434906" y="1364566"/>
            <a:ext cx="9186202" cy="1077218"/>
          </a:xfrm>
          <a:prstGeom prst="rect">
            <a:avLst/>
          </a:prstGeom>
          <a:noFill/>
        </p:spPr>
        <p:txBody>
          <a:bodyPr wrap="square" rtlCol="0">
            <a:spAutoFit/>
          </a:bodyPr>
          <a:lstStyle/>
          <a:p>
            <a:r>
              <a:rPr lang="en-US" sz="3200" b="1" dirty="0" smtClean="0">
                <a:solidFill>
                  <a:schemeClr val="bg1"/>
                </a:solidFill>
              </a:rPr>
              <a:t>Making Undergraduate Result by Using IF Function</a:t>
            </a:r>
            <a:endParaRPr lang="en-US" sz="3200" b="1" dirty="0">
              <a:solidFill>
                <a:schemeClr val="bg1"/>
              </a:solidFill>
            </a:endParaRPr>
          </a:p>
        </p:txBody>
      </p:sp>
      <p:cxnSp>
        <p:nvCxnSpPr>
          <p:cNvPr id="4" name="Straight Connector 3"/>
          <p:cNvCxnSpPr/>
          <p:nvPr/>
        </p:nvCxnSpPr>
        <p:spPr>
          <a:xfrm flipV="1">
            <a:off x="0" y="2546252"/>
            <a:ext cx="12192000" cy="1406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52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012875" y="363143"/>
            <a:ext cx="2644726" cy="461665"/>
          </a:xfrm>
          <a:prstGeom prst="rect">
            <a:avLst/>
          </a:prstGeom>
          <a:noFill/>
        </p:spPr>
        <p:txBody>
          <a:bodyPr wrap="square" rtlCol="0">
            <a:spAutoFit/>
          </a:bodyPr>
          <a:lstStyle/>
          <a:p>
            <a:r>
              <a:rPr lang="en-US" sz="2400" b="1" dirty="0" smtClean="0">
                <a:solidFill>
                  <a:schemeClr val="bg1"/>
                </a:solidFill>
              </a:rPr>
              <a:t>INTRODUCTION:</a:t>
            </a:r>
          </a:p>
        </p:txBody>
      </p:sp>
      <p:sp>
        <p:nvSpPr>
          <p:cNvPr id="4" name="Rectangle 3"/>
          <p:cNvSpPr/>
          <p:nvPr/>
        </p:nvSpPr>
        <p:spPr>
          <a:xfrm>
            <a:off x="1012874" y="1061341"/>
            <a:ext cx="10170941" cy="518471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0" y="824808"/>
            <a:ext cx="12192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172308" y="1061341"/>
            <a:ext cx="9847384" cy="4476097"/>
          </a:xfrm>
          <a:prstGeom prst="rect">
            <a:avLst/>
          </a:prstGeom>
        </p:spPr>
        <p:txBody>
          <a:bodyPr wrap="square">
            <a:spAutoFit/>
          </a:bodyPr>
          <a:lstStyle/>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undergraduate grading system is a standardized method of evaluating student performance in universities and colleges. It provides a clear and consistent way to measure a student's academic achievements, usually in terms of grades, which correspond to a specific set of scores. The grading system aims to assess various aspects of student learning, including understanding of course material, critical thinking, and problem-solving abilities.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 most systems, </a:t>
            </a:r>
            <a:r>
              <a:rPr lang="en-US" dirty="0">
                <a:latin typeface="Times New Roman" panose="02020603050405020304" pitchFamily="18" charset="0"/>
                <a:ea typeface="Calibri" panose="020F0502020204030204" pitchFamily="34" charset="0"/>
                <a:cs typeface="Times New Roman" panose="02020603050405020304" pitchFamily="18" charset="0"/>
              </a:rPr>
              <a:t>undergraduate</a:t>
            </a:r>
            <a:r>
              <a:rPr lang="en-US" sz="2000" dirty="0">
                <a:latin typeface="Times New Roman" panose="02020603050405020304" pitchFamily="18" charset="0"/>
                <a:ea typeface="Calibri" panose="020F0502020204030204" pitchFamily="34" charset="0"/>
                <a:cs typeface="Times New Roman" panose="02020603050405020304" pitchFamily="18" charset="0"/>
              </a:rPr>
              <a:t> grades are assigned based on a numerical or letter-based scale. Commonly, a letter grading system ranges from 'A' (excellent) to 'F' (fail), with each letter corresponding to a specific numerical range or grade point average (GPA). For example, in the U.S. system, an 'A' typically corresponds to a GPA of 4.0, while an 'F' is equivalent to a 0.0 GPA. Other countries, such as the United Kingdom, use classifications such as First Class, Upper Second Class, Lower Second Class, and Third Class. Each grading system reflects a different cultural and academic emphasis, but all aim to quantify student performance in a way that is both fair and informative. (Armstrong, 2003)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994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64188309"/>
              </p:ext>
            </p:extLst>
          </p:nvPr>
        </p:nvGraphicFramePr>
        <p:xfrm>
          <a:off x="1323780" y="1266088"/>
          <a:ext cx="6019556" cy="4473526"/>
        </p:xfrm>
        <a:graphic>
          <a:graphicData uri="http://schemas.openxmlformats.org/drawingml/2006/table">
            <a:tbl>
              <a:tblPr firstRow="1" firstCol="1" bandRow="1">
                <a:tableStyleId>{5C22544A-7EE6-4342-B048-85BDC9FD1C3A}</a:tableStyleId>
              </a:tblPr>
              <a:tblGrid>
                <a:gridCol w="2785246">
                  <a:extLst>
                    <a:ext uri="{9D8B030D-6E8A-4147-A177-3AD203B41FA5}">
                      <a16:colId xmlns:a16="http://schemas.microsoft.com/office/drawing/2014/main" val="947713228"/>
                    </a:ext>
                  </a:extLst>
                </a:gridCol>
                <a:gridCol w="1349792">
                  <a:extLst>
                    <a:ext uri="{9D8B030D-6E8A-4147-A177-3AD203B41FA5}">
                      <a16:colId xmlns:a16="http://schemas.microsoft.com/office/drawing/2014/main" val="2821673795"/>
                    </a:ext>
                  </a:extLst>
                </a:gridCol>
                <a:gridCol w="1884518">
                  <a:extLst>
                    <a:ext uri="{9D8B030D-6E8A-4147-A177-3AD203B41FA5}">
                      <a16:colId xmlns:a16="http://schemas.microsoft.com/office/drawing/2014/main" val="4051270807"/>
                    </a:ext>
                  </a:extLst>
                </a:gridCol>
              </a:tblGrid>
              <a:tr h="695846">
                <a:tc>
                  <a:txBody>
                    <a:bodyPr/>
                    <a:lstStyle/>
                    <a:p>
                      <a:pPr marL="0" marR="0" algn="ctr">
                        <a:lnSpc>
                          <a:spcPct val="107000"/>
                        </a:lnSpc>
                        <a:spcBef>
                          <a:spcPts val="0"/>
                        </a:spcBef>
                        <a:spcAft>
                          <a:spcPts val="0"/>
                        </a:spcAft>
                      </a:pPr>
                      <a:r>
                        <a:rPr lang="en-US" sz="1400" dirty="0" err="1">
                          <a:solidFill>
                            <a:schemeClr val="bg1"/>
                          </a:solidFill>
                          <a:effectLst/>
                        </a:rPr>
                        <a:t>Numericl</a:t>
                      </a:r>
                      <a:r>
                        <a:rPr lang="en-US" sz="1400" dirty="0">
                          <a:solidFill>
                            <a:schemeClr val="bg1"/>
                          </a:solidFill>
                          <a:effectLst/>
                        </a:rPr>
                        <a:t> Grade</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Letter Grade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Grade Point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108409"/>
                  </a:ext>
                </a:extLst>
              </a:tr>
              <a:tr h="377768">
                <a:tc>
                  <a:txBody>
                    <a:bodyPr/>
                    <a:lstStyle/>
                    <a:p>
                      <a:pPr marL="0" marR="0" algn="ctr">
                        <a:lnSpc>
                          <a:spcPct val="107000"/>
                        </a:lnSpc>
                        <a:spcBef>
                          <a:spcPts val="0"/>
                        </a:spcBef>
                        <a:spcAft>
                          <a:spcPts val="0"/>
                        </a:spcAft>
                      </a:pPr>
                      <a:r>
                        <a:rPr lang="en-US" sz="1400" dirty="0">
                          <a:solidFill>
                            <a:schemeClr val="bg1"/>
                          </a:solidFill>
                          <a:effectLst/>
                        </a:rPr>
                        <a:t>Above 80</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4</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4391116"/>
                  </a:ext>
                </a:extLst>
              </a:tr>
              <a:tr h="377768">
                <a:tc>
                  <a:txBody>
                    <a:bodyPr/>
                    <a:lstStyle/>
                    <a:p>
                      <a:pPr marL="0" marR="0" algn="ctr">
                        <a:lnSpc>
                          <a:spcPct val="107000"/>
                        </a:lnSpc>
                        <a:spcBef>
                          <a:spcPts val="0"/>
                        </a:spcBef>
                        <a:spcAft>
                          <a:spcPts val="0"/>
                        </a:spcAft>
                      </a:pPr>
                      <a:r>
                        <a:rPr lang="en-US" sz="1400" dirty="0">
                          <a:solidFill>
                            <a:schemeClr val="bg1"/>
                          </a:solidFill>
                          <a:effectLst/>
                        </a:rPr>
                        <a:t>75 to less than 80</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3.75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1111951"/>
                  </a:ext>
                </a:extLst>
              </a:tr>
              <a:tr h="377768">
                <a:tc>
                  <a:txBody>
                    <a:bodyPr/>
                    <a:lstStyle/>
                    <a:p>
                      <a:pPr marL="0" marR="0" algn="ctr">
                        <a:lnSpc>
                          <a:spcPct val="107000"/>
                        </a:lnSpc>
                        <a:spcBef>
                          <a:spcPts val="0"/>
                        </a:spcBef>
                        <a:spcAft>
                          <a:spcPts val="0"/>
                        </a:spcAft>
                      </a:pPr>
                      <a:r>
                        <a:rPr lang="en-US" sz="1400" dirty="0">
                          <a:solidFill>
                            <a:schemeClr val="bg1"/>
                          </a:solidFill>
                          <a:effectLst/>
                        </a:rPr>
                        <a:t>70 to less than 75</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bg1"/>
                          </a:solidFill>
                          <a:effectLst/>
                        </a:rPr>
                        <a:t>3.5</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9032314"/>
                  </a:ext>
                </a:extLst>
              </a:tr>
              <a:tr h="377768">
                <a:tc>
                  <a:txBody>
                    <a:bodyPr/>
                    <a:lstStyle/>
                    <a:p>
                      <a:pPr marL="0" marR="0" algn="ctr">
                        <a:lnSpc>
                          <a:spcPct val="107000"/>
                        </a:lnSpc>
                        <a:spcBef>
                          <a:spcPts val="0"/>
                        </a:spcBef>
                        <a:spcAft>
                          <a:spcPts val="0"/>
                        </a:spcAft>
                      </a:pPr>
                      <a:r>
                        <a:rPr lang="en-US" sz="1400" dirty="0">
                          <a:solidFill>
                            <a:schemeClr val="bg1"/>
                          </a:solidFill>
                          <a:effectLst/>
                        </a:rPr>
                        <a:t>65 to less than 70</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bg1"/>
                          </a:solidFill>
                          <a:effectLst/>
                        </a:rPr>
                        <a:t>B+</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3.25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54754013"/>
                  </a:ext>
                </a:extLst>
              </a:tr>
              <a:tr h="377768">
                <a:tc>
                  <a:txBody>
                    <a:bodyPr/>
                    <a:lstStyle/>
                    <a:p>
                      <a:pPr marL="0" marR="0" algn="ctr">
                        <a:lnSpc>
                          <a:spcPct val="107000"/>
                        </a:lnSpc>
                        <a:spcBef>
                          <a:spcPts val="0"/>
                        </a:spcBef>
                        <a:spcAft>
                          <a:spcPts val="0"/>
                        </a:spcAft>
                      </a:pPr>
                      <a:r>
                        <a:rPr lang="en-US" sz="1400" dirty="0">
                          <a:solidFill>
                            <a:schemeClr val="bg1"/>
                          </a:solidFill>
                          <a:effectLst/>
                        </a:rPr>
                        <a:t>60 to less than 65</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3</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8972910"/>
                  </a:ext>
                </a:extLst>
              </a:tr>
              <a:tr h="377768">
                <a:tc>
                  <a:txBody>
                    <a:bodyPr/>
                    <a:lstStyle/>
                    <a:p>
                      <a:pPr marL="0" marR="0" algn="ctr">
                        <a:lnSpc>
                          <a:spcPct val="107000"/>
                        </a:lnSpc>
                        <a:spcBef>
                          <a:spcPts val="0"/>
                        </a:spcBef>
                        <a:spcAft>
                          <a:spcPts val="0"/>
                        </a:spcAft>
                      </a:pPr>
                      <a:r>
                        <a:rPr lang="en-US" sz="1400" dirty="0">
                          <a:solidFill>
                            <a:schemeClr val="bg1"/>
                          </a:solidFill>
                          <a:effectLst/>
                        </a:rPr>
                        <a:t>55 to less than 60</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2.75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910919"/>
                  </a:ext>
                </a:extLst>
              </a:tr>
              <a:tr h="377768">
                <a:tc>
                  <a:txBody>
                    <a:bodyPr/>
                    <a:lstStyle/>
                    <a:p>
                      <a:pPr marL="0" marR="0" algn="ctr">
                        <a:lnSpc>
                          <a:spcPct val="107000"/>
                        </a:lnSpc>
                        <a:spcBef>
                          <a:spcPts val="0"/>
                        </a:spcBef>
                        <a:spcAft>
                          <a:spcPts val="0"/>
                        </a:spcAft>
                      </a:pPr>
                      <a:r>
                        <a:rPr lang="en-US" sz="1400" dirty="0">
                          <a:solidFill>
                            <a:schemeClr val="bg1"/>
                          </a:solidFill>
                          <a:effectLst/>
                        </a:rPr>
                        <a:t>50 to less than 55</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bg1"/>
                          </a:solidFill>
                          <a:effectLst/>
                        </a:rPr>
                        <a:t>C+</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4117712"/>
                  </a:ext>
                </a:extLst>
              </a:tr>
              <a:tr h="377768">
                <a:tc>
                  <a:txBody>
                    <a:bodyPr/>
                    <a:lstStyle/>
                    <a:p>
                      <a:pPr marL="0" marR="0" algn="ctr">
                        <a:lnSpc>
                          <a:spcPct val="107000"/>
                        </a:lnSpc>
                        <a:spcBef>
                          <a:spcPts val="0"/>
                        </a:spcBef>
                        <a:spcAft>
                          <a:spcPts val="0"/>
                        </a:spcAft>
                      </a:pPr>
                      <a:r>
                        <a:rPr lang="en-US" sz="1400">
                          <a:solidFill>
                            <a:schemeClr val="bg1"/>
                          </a:solidFill>
                          <a:effectLst/>
                        </a:rPr>
                        <a:t>45 to less than 50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bg1"/>
                          </a:solidFill>
                          <a:effectLst/>
                        </a:rPr>
                        <a:t>C+</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bg1"/>
                          </a:solidFill>
                          <a:effectLst/>
                        </a:rPr>
                        <a:t>2.25</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2955987"/>
                  </a:ext>
                </a:extLst>
              </a:tr>
              <a:tr h="377768">
                <a:tc>
                  <a:txBody>
                    <a:bodyPr/>
                    <a:lstStyle/>
                    <a:p>
                      <a:pPr marL="0" marR="0" algn="ctr">
                        <a:lnSpc>
                          <a:spcPct val="107000"/>
                        </a:lnSpc>
                        <a:spcBef>
                          <a:spcPts val="0"/>
                        </a:spcBef>
                        <a:spcAft>
                          <a:spcPts val="0"/>
                        </a:spcAft>
                      </a:pPr>
                      <a:r>
                        <a:rPr lang="en-US" sz="1400">
                          <a:solidFill>
                            <a:schemeClr val="bg1"/>
                          </a:solidFill>
                          <a:effectLst/>
                        </a:rPr>
                        <a:t>40 to less than 45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bg1"/>
                          </a:solidFill>
                          <a:effectLst/>
                        </a:rPr>
                        <a:t>2</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86928304"/>
                  </a:ext>
                </a:extLst>
              </a:tr>
              <a:tr h="377768">
                <a:tc>
                  <a:txBody>
                    <a:bodyPr/>
                    <a:lstStyle/>
                    <a:p>
                      <a:pPr marL="0" marR="0" algn="ctr">
                        <a:lnSpc>
                          <a:spcPct val="107000"/>
                        </a:lnSpc>
                        <a:spcBef>
                          <a:spcPts val="0"/>
                        </a:spcBef>
                        <a:spcAft>
                          <a:spcPts val="0"/>
                        </a:spcAft>
                      </a:pPr>
                      <a:r>
                        <a:rPr lang="en-US" sz="1400">
                          <a:solidFill>
                            <a:schemeClr val="bg1"/>
                          </a:solidFill>
                          <a:effectLst/>
                        </a:rPr>
                        <a:t>Less than 40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solidFill>
                            <a:schemeClr val="bg1"/>
                          </a:solidFill>
                          <a:effectLst/>
                        </a:rPr>
                        <a:t>F</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solidFill>
                            <a:schemeClr val="bg1"/>
                          </a:solidFill>
                          <a:effectLst/>
                        </a:rPr>
                        <a:t>0</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1663004"/>
                  </a:ext>
                </a:extLst>
              </a:tr>
            </a:tbl>
          </a:graphicData>
        </a:graphic>
      </p:graphicFrame>
      <p:sp>
        <p:nvSpPr>
          <p:cNvPr id="3" name="Rectangle 1"/>
          <p:cNvSpPr>
            <a:spLocks noChangeArrowheads="1"/>
          </p:cNvSpPr>
          <p:nvPr/>
        </p:nvSpPr>
        <p:spPr bwMode="auto">
          <a:xfrm>
            <a:off x="1323780" y="231732"/>
            <a:ext cx="4612786" cy="92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smtClean="0" bmk="">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rPr>
              <a:t>Grading System</a:t>
            </a:r>
            <a:endParaRPr kumimoji="0" lang="en-US" altLang="en-US" sz="2400" b="1" i="0" u="none" strike="noStrike" cap="none" normalizeH="0" baseline="0" dirty="0" smtClean="0">
              <a:ln>
                <a:noFill/>
              </a:ln>
              <a:solidFill>
                <a:schemeClr val="bg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5" name="Straight Connector 4"/>
          <p:cNvCxnSpPr/>
          <p:nvPr/>
        </p:nvCxnSpPr>
        <p:spPr>
          <a:xfrm>
            <a:off x="0" y="886265"/>
            <a:ext cx="12192000" cy="2813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159263" y="1568933"/>
            <a:ext cx="3165230" cy="1019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chemeClr val="bg1"/>
                </a:solidFill>
              </a:rPr>
              <a:t>Formula of GPE</a:t>
            </a:r>
            <a:endParaRPr lang="en-US" u="sng" dirty="0">
              <a:solidFill>
                <a:schemeClr val="bg1"/>
              </a:solidFill>
            </a:endParaRPr>
          </a:p>
          <a:p>
            <a:r>
              <a:rPr lang="en-US" dirty="0">
                <a:solidFill>
                  <a:schemeClr val="bg1"/>
                </a:solidFill>
              </a:rPr>
              <a:t>Sum of Grade Point*Credit</a:t>
            </a:r>
          </a:p>
        </p:txBody>
      </p:sp>
      <p:sp>
        <p:nvSpPr>
          <p:cNvPr id="9" name="Rectangle 8"/>
          <p:cNvSpPr/>
          <p:nvPr/>
        </p:nvSpPr>
        <p:spPr>
          <a:xfrm>
            <a:off x="8384346" y="3242988"/>
            <a:ext cx="271506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chemeClr val="bg1"/>
                </a:solidFill>
              </a:rPr>
              <a:t>Formula of GPA</a:t>
            </a:r>
            <a:endParaRPr lang="en-US" u="sng" dirty="0">
              <a:solidFill>
                <a:schemeClr val="bg1"/>
              </a:solidFill>
            </a:endParaRPr>
          </a:p>
          <a:p>
            <a:r>
              <a:rPr lang="en-US" dirty="0">
                <a:solidFill>
                  <a:schemeClr val="bg1"/>
                </a:solidFill>
              </a:rPr>
              <a:t>GPE/Total Credit</a:t>
            </a:r>
          </a:p>
        </p:txBody>
      </p:sp>
    </p:spTree>
    <p:extLst>
      <p:ext uri="{BB962C8B-B14F-4D97-AF65-F5344CB8AC3E}">
        <p14:creationId xmlns:p14="http://schemas.microsoft.com/office/powerpoint/2010/main" val="1457759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069144" y="393896"/>
            <a:ext cx="3319976" cy="523220"/>
          </a:xfrm>
          <a:prstGeom prst="rect">
            <a:avLst/>
          </a:prstGeom>
          <a:noFill/>
        </p:spPr>
        <p:txBody>
          <a:bodyPr wrap="square" rtlCol="0">
            <a:spAutoFit/>
          </a:bodyPr>
          <a:lstStyle/>
          <a:p>
            <a:r>
              <a:rPr lang="en-US" sz="2800" b="1" dirty="0">
                <a:solidFill>
                  <a:schemeClr val="bg1"/>
                </a:solidFill>
              </a:rPr>
              <a:t>Result Sheet</a:t>
            </a:r>
          </a:p>
        </p:txBody>
      </p:sp>
      <p:cxnSp>
        <p:nvCxnSpPr>
          <p:cNvPr id="4" name="Straight Connector 3"/>
          <p:cNvCxnSpPr/>
          <p:nvPr/>
        </p:nvCxnSpPr>
        <p:spPr>
          <a:xfrm>
            <a:off x="0" y="917116"/>
            <a:ext cx="121920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8" name="Table 7"/>
          <p:cNvGraphicFramePr>
            <a:graphicFrameLocks noGrp="1"/>
          </p:cNvGraphicFramePr>
          <p:nvPr>
            <p:extLst>
              <p:ext uri="{D42A27DB-BD31-4B8C-83A1-F6EECF244321}">
                <p14:modId xmlns:p14="http://schemas.microsoft.com/office/powerpoint/2010/main" val="1157824481"/>
              </p:ext>
            </p:extLst>
          </p:nvPr>
        </p:nvGraphicFramePr>
        <p:xfrm>
          <a:off x="1069144" y="1223884"/>
          <a:ext cx="10213144" cy="5066718"/>
        </p:xfrm>
        <a:graphic>
          <a:graphicData uri="http://schemas.openxmlformats.org/drawingml/2006/table">
            <a:tbl>
              <a:tblPr firstRow="1" firstCol="1" bandRow="1">
                <a:tableStyleId>{5C22544A-7EE6-4342-B048-85BDC9FD1C3A}</a:tableStyleId>
              </a:tblPr>
              <a:tblGrid>
                <a:gridCol w="599014">
                  <a:extLst>
                    <a:ext uri="{9D8B030D-6E8A-4147-A177-3AD203B41FA5}">
                      <a16:colId xmlns:a16="http://schemas.microsoft.com/office/drawing/2014/main" val="2466288454"/>
                    </a:ext>
                  </a:extLst>
                </a:gridCol>
                <a:gridCol w="570816">
                  <a:extLst>
                    <a:ext uri="{9D8B030D-6E8A-4147-A177-3AD203B41FA5}">
                      <a16:colId xmlns:a16="http://schemas.microsoft.com/office/drawing/2014/main" val="1194234060"/>
                    </a:ext>
                  </a:extLst>
                </a:gridCol>
                <a:gridCol w="920310">
                  <a:extLst>
                    <a:ext uri="{9D8B030D-6E8A-4147-A177-3AD203B41FA5}">
                      <a16:colId xmlns:a16="http://schemas.microsoft.com/office/drawing/2014/main" val="1523678697"/>
                    </a:ext>
                  </a:extLst>
                </a:gridCol>
                <a:gridCol w="647721">
                  <a:extLst>
                    <a:ext uri="{9D8B030D-6E8A-4147-A177-3AD203B41FA5}">
                      <a16:colId xmlns:a16="http://schemas.microsoft.com/office/drawing/2014/main" val="737960490"/>
                    </a:ext>
                  </a:extLst>
                </a:gridCol>
                <a:gridCol w="647721">
                  <a:extLst>
                    <a:ext uri="{9D8B030D-6E8A-4147-A177-3AD203B41FA5}">
                      <a16:colId xmlns:a16="http://schemas.microsoft.com/office/drawing/2014/main" val="4242254911"/>
                    </a:ext>
                  </a:extLst>
                </a:gridCol>
                <a:gridCol w="647721">
                  <a:extLst>
                    <a:ext uri="{9D8B030D-6E8A-4147-A177-3AD203B41FA5}">
                      <a16:colId xmlns:a16="http://schemas.microsoft.com/office/drawing/2014/main" val="3151207654"/>
                    </a:ext>
                  </a:extLst>
                </a:gridCol>
                <a:gridCol w="647721">
                  <a:extLst>
                    <a:ext uri="{9D8B030D-6E8A-4147-A177-3AD203B41FA5}">
                      <a16:colId xmlns:a16="http://schemas.microsoft.com/office/drawing/2014/main" val="4015527920"/>
                    </a:ext>
                  </a:extLst>
                </a:gridCol>
                <a:gridCol w="647721">
                  <a:extLst>
                    <a:ext uri="{9D8B030D-6E8A-4147-A177-3AD203B41FA5}">
                      <a16:colId xmlns:a16="http://schemas.microsoft.com/office/drawing/2014/main" val="2069533999"/>
                    </a:ext>
                  </a:extLst>
                </a:gridCol>
                <a:gridCol w="647721">
                  <a:extLst>
                    <a:ext uri="{9D8B030D-6E8A-4147-A177-3AD203B41FA5}">
                      <a16:colId xmlns:a16="http://schemas.microsoft.com/office/drawing/2014/main" val="293206358"/>
                    </a:ext>
                  </a:extLst>
                </a:gridCol>
                <a:gridCol w="647721">
                  <a:extLst>
                    <a:ext uri="{9D8B030D-6E8A-4147-A177-3AD203B41FA5}">
                      <a16:colId xmlns:a16="http://schemas.microsoft.com/office/drawing/2014/main" val="2483310924"/>
                    </a:ext>
                  </a:extLst>
                </a:gridCol>
                <a:gridCol w="647721">
                  <a:extLst>
                    <a:ext uri="{9D8B030D-6E8A-4147-A177-3AD203B41FA5}">
                      <a16:colId xmlns:a16="http://schemas.microsoft.com/office/drawing/2014/main" val="3960411843"/>
                    </a:ext>
                  </a:extLst>
                </a:gridCol>
                <a:gridCol w="647721">
                  <a:extLst>
                    <a:ext uri="{9D8B030D-6E8A-4147-A177-3AD203B41FA5}">
                      <a16:colId xmlns:a16="http://schemas.microsoft.com/office/drawing/2014/main" val="126488153"/>
                    </a:ext>
                  </a:extLst>
                </a:gridCol>
                <a:gridCol w="531506">
                  <a:extLst>
                    <a:ext uri="{9D8B030D-6E8A-4147-A177-3AD203B41FA5}">
                      <a16:colId xmlns:a16="http://schemas.microsoft.com/office/drawing/2014/main" val="3740463089"/>
                    </a:ext>
                  </a:extLst>
                </a:gridCol>
                <a:gridCol w="540908">
                  <a:extLst>
                    <a:ext uri="{9D8B030D-6E8A-4147-A177-3AD203B41FA5}">
                      <a16:colId xmlns:a16="http://schemas.microsoft.com/office/drawing/2014/main" val="116169207"/>
                    </a:ext>
                  </a:extLst>
                </a:gridCol>
                <a:gridCol w="1221101">
                  <a:extLst>
                    <a:ext uri="{9D8B030D-6E8A-4147-A177-3AD203B41FA5}">
                      <a16:colId xmlns:a16="http://schemas.microsoft.com/office/drawing/2014/main" val="1155883009"/>
                    </a:ext>
                  </a:extLst>
                </a:gridCol>
              </a:tblGrid>
              <a:tr h="215605">
                <a:tc rowSpan="2">
                  <a:txBody>
                    <a:bodyPr/>
                    <a:lstStyle/>
                    <a:p>
                      <a:pPr marL="0" marR="0" algn="ctr">
                        <a:lnSpc>
                          <a:spcPct val="107000"/>
                        </a:lnSpc>
                        <a:spcBef>
                          <a:spcPts val="0"/>
                        </a:spcBef>
                        <a:spcAft>
                          <a:spcPts val="0"/>
                        </a:spcAft>
                      </a:pPr>
                      <a:r>
                        <a:rPr lang="en-US" sz="1100" dirty="0" err="1">
                          <a:solidFill>
                            <a:schemeClr val="bg1"/>
                          </a:solidFill>
                          <a:effectLst/>
                        </a:rPr>
                        <a:t>Sl</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rowSpan="2">
                  <a:txBody>
                    <a:bodyPr/>
                    <a:lstStyle/>
                    <a:p>
                      <a:pPr marL="0" marR="0">
                        <a:lnSpc>
                          <a:spcPct val="107000"/>
                        </a:lnSpc>
                        <a:spcBef>
                          <a:spcPts val="0"/>
                        </a:spcBef>
                        <a:spcAft>
                          <a:spcPts val="0"/>
                        </a:spcAft>
                      </a:pPr>
                      <a:r>
                        <a:rPr lang="en-US" sz="1100">
                          <a:solidFill>
                            <a:schemeClr val="bg1"/>
                          </a:solidFill>
                          <a:effectLst/>
                        </a:rPr>
                        <a:t>Class Roll</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rowSpan="2">
                  <a:txBody>
                    <a:bodyPr/>
                    <a:lstStyle/>
                    <a:p>
                      <a:pPr marL="0" marR="0">
                        <a:lnSpc>
                          <a:spcPct val="107000"/>
                        </a:lnSpc>
                        <a:spcBef>
                          <a:spcPts val="0"/>
                        </a:spcBef>
                        <a:spcAft>
                          <a:spcPts val="0"/>
                        </a:spcAft>
                      </a:pPr>
                      <a:r>
                        <a:rPr lang="en-US" sz="1100">
                          <a:solidFill>
                            <a:schemeClr val="bg1"/>
                          </a:solidFill>
                          <a:effectLst/>
                        </a:rPr>
                        <a:t>Name of Students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gridSpan="3">
                  <a:txBody>
                    <a:bodyPr/>
                    <a:lstStyle/>
                    <a:p>
                      <a:pPr marL="0" marR="0">
                        <a:lnSpc>
                          <a:spcPct val="107000"/>
                        </a:lnSpc>
                        <a:spcBef>
                          <a:spcPts val="0"/>
                        </a:spcBef>
                        <a:spcAft>
                          <a:spcPts val="0"/>
                        </a:spcAft>
                      </a:pPr>
                      <a:r>
                        <a:rPr lang="en-US" sz="1100">
                          <a:solidFill>
                            <a:schemeClr val="bg1"/>
                          </a:solidFill>
                          <a:effectLst/>
                        </a:rPr>
                        <a:t>COURSE 01 (4 CREDIT)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1100">
                          <a:solidFill>
                            <a:schemeClr val="bg1"/>
                          </a:solidFill>
                          <a:effectLst/>
                        </a:rPr>
                        <a:t>COURSE 02 (4 CREDIT)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hMerge="1">
                  <a:txBody>
                    <a:bodyPr/>
                    <a:lstStyle/>
                    <a:p>
                      <a:endParaRPr lang="en-US"/>
                    </a:p>
                  </a:txBody>
                  <a:tcPr/>
                </a:tc>
                <a:tc hMerge="1">
                  <a:txBody>
                    <a:bodyPr/>
                    <a:lstStyle/>
                    <a:p>
                      <a:endParaRPr lang="en-US"/>
                    </a:p>
                  </a:txBody>
                  <a:tcPr/>
                </a:tc>
                <a:tc gridSpan="3">
                  <a:txBody>
                    <a:bodyPr/>
                    <a:lstStyle/>
                    <a:p>
                      <a:pPr marL="0" marR="0">
                        <a:lnSpc>
                          <a:spcPct val="107000"/>
                        </a:lnSpc>
                        <a:spcBef>
                          <a:spcPts val="0"/>
                        </a:spcBef>
                        <a:spcAft>
                          <a:spcPts val="0"/>
                        </a:spcAft>
                      </a:pPr>
                      <a:r>
                        <a:rPr lang="en-US" sz="1100">
                          <a:solidFill>
                            <a:schemeClr val="bg1"/>
                          </a:solidFill>
                          <a:effectLst/>
                        </a:rPr>
                        <a:t>COURSE 03 (2 CREDIT)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hMerge="1">
                  <a:txBody>
                    <a:bodyPr/>
                    <a:lstStyle/>
                    <a:p>
                      <a:endParaRPr lang="en-US"/>
                    </a:p>
                  </a:txBody>
                  <a:tcPr/>
                </a:tc>
                <a:tc hMerge="1">
                  <a:txBody>
                    <a:bodyPr/>
                    <a:lstStyle/>
                    <a:p>
                      <a:endParaRPr lang="en-US"/>
                    </a:p>
                  </a:txBody>
                  <a:tcPr/>
                </a:tc>
                <a:tc rowSpan="2">
                  <a:txBody>
                    <a:bodyPr/>
                    <a:lstStyle/>
                    <a:p>
                      <a:pPr marL="0" marR="0">
                        <a:lnSpc>
                          <a:spcPct val="107000"/>
                        </a:lnSpc>
                        <a:spcBef>
                          <a:spcPts val="0"/>
                        </a:spcBef>
                        <a:spcAft>
                          <a:spcPts val="0"/>
                        </a:spcAft>
                      </a:pPr>
                      <a:r>
                        <a:rPr lang="en-US" sz="1100">
                          <a:solidFill>
                            <a:schemeClr val="bg1"/>
                          </a:solidFill>
                          <a:effectLst/>
                        </a:rPr>
                        <a:t>GPE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rowSpan="2">
                  <a:txBody>
                    <a:bodyPr/>
                    <a:lstStyle/>
                    <a:p>
                      <a:pPr marL="0" marR="0">
                        <a:lnSpc>
                          <a:spcPct val="107000"/>
                        </a:lnSpc>
                        <a:spcBef>
                          <a:spcPts val="0"/>
                        </a:spcBef>
                        <a:spcAft>
                          <a:spcPts val="0"/>
                        </a:spcAft>
                      </a:pPr>
                      <a:r>
                        <a:rPr lang="en-US" sz="1100">
                          <a:solidFill>
                            <a:schemeClr val="bg1"/>
                          </a:solidFill>
                          <a:effectLst/>
                        </a:rPr>
                        <a:t>GPA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rowSpan="2">
                  <a:txBody>
                    <a:bodyPr/>
                    <a:lstStyle/>
                    <a:p>
                      <a:pPr marL="0" marR="0">
                        <a:lnSpc>
                          <a:spcPct val="107000"/>
                        </a:lnSpc>
                        <a:spcBef>
                          <a:spcPts val="0"/>
                        </a:spcBef>
                        <a:spcAft>
                          <a:spcPts val="0"/>
                        </a:spcAft>
                      </a:pPr>
                      <a:r>
                        <a:rPr lang="en-US" sz="1100">
                          <a:solidFill>
                            <a:schemeClr val="bg1"/>
                          </a:solidFill>
                          <a:effectLst/>
                        </a:rPr>
                        <a:t>COMMENTS</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1682820175"/>
                  </a:ext>
                </a:extLst>
              </a:tr>
              <a:tr h="43121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nSpc>
                          <a:spcPct val="107000"/>
                        </a:lnSpc>
                        <a:spcBef>
                          <a:spcPts val="0"/>
                        </a:spcBef>
                        <a:spcAft>
                          <a:spcPts val="0"/>
                        </a:spcAft>
                      </a:pPr>
                      <a:r>
                        <a:rPr lang="en-US" sz="1100">
                          <a:solidFill>
                            <a:schemeClr val="bg1"/>
                          </a:solidFill>
                          <a:effectLst/>
                        </a:rPr>
                        <a:t>Mark</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Grade Point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Letter Grade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Mark</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Grade Point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Letter Grade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Mark</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Grade Point</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Letter Grade</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59300249"/>
                  </a:ext>
                </a:extLst>
              </a:tr>
              <a:tr h="431210">
                <a:tc>
                  <a:txBody>
                    <a:bodyPr/>
                    <a:lstStyle/>
                    <a:p>
                      <a:pPr marL="0" marR="0">
                        <a:lnSpc>
                          <a:spcPct val="107000"/>
                        </a:lnSpc>
                        <a:spcBef>
                          <a:spcPts val="0"/>
                        </a:spcBef>
                        <a:spcAft>
                          <a:spcPts val="0"/>
                        </a:spcAft>
                      </a:pPr>
                      <a:r>
                        <a:rPr lang="en-US" sz="1100">
                          <a:solidFill>
                            <a:schemeClr val="bg1"/>
                          </a:solidFill>
                          <a:effectLst/>
                        </a:rPr>
                        <a:t>1</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001</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AKIB </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76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56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35.5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3.55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PASSED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2492331006"/>
                  </a:ext>
                </a:extLst>
              </a:tr>
              <a:tr h="431210">
                <a:tc>
                  <a:txBody>
                    <a:bodyPr/>
                    <a:lstStyle/>
                    <a:p>
                      <a:pPr marL="0" marR="0">
                        <a:lnSpc>
                          <a:spcPct val="107000"/>
                        </a:lnSpc>
                        <a:spcBef>
                          <a:spcPts val="0"/>
                        </a:spcBef>
                        <a:spcAft>
                          <a:spcPts val="0"/>
                        </a:spcAft>
                      </a:pPr>
                      <a:r>
                        <a:rPr lang="en-US" sz="1100">
                          <a:solidFill>
                            <a:schemeClr val="bg1"/>
                          </a:solidFill>
                          <a:effectLst/>
                        </a:rPr>
                        <a:t>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ZIHAD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55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52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2.50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C+</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2C</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25.5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2.55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PASSED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3278344127"/>
                  </a:ext>
                </a:extLst>
              </a:tr>
              <a:tr h="431210">
                <a:tc>
                  <a:txBody>
                    <a:bodyPr/>
                    <a:lstStyle/>
                    <a:p>
                      <a:pPr marL="0" marR="0">
                        <a:lnSpc>
                          <a:spcPct val="107000"/>
                        </a:lnSpc>
                        <a:spcBef>
                          <a:spcPts val="0"/>
                        </a:spcBef>
                        <a:spcAft>
                          <a:spcPts val="0"/>
                        </a:spcAft>
                      </a:pPr>
                      <a:r>
                        <a:rPr lang="en-US" sz="1100">
                          <a:solidFill>
                            <a:schemeClr val="bg1"/>
                          </a:solidFill>
                          <a:effectLst/>
                        </a:rPr>
                        <a:t>3</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003</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ASHA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85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67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76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36.5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3.65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PASSED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526190818"/>
                  </a:ext>
                </a:extLst>
              </a:tr>
              <a:tr h="431210">
                <a:tc>
                  <a:txBody>
                    <a:bodyPr/>
                    <a:lstStyle/>
                    <a:p>
                      <a:pPr marL="0" marR="0">
                        <a:lnSpc>
                          <a:spcPct val="107000"/>
                        </a:lnSpc>
                        <a:spcBef>
                          <a:spcPts val="0"/>
                        </a:spcBef>
                        <a:spcAft>
                          <a:spcPts val="0"/>
                        </a:spcAft>
                      </a:pPr>
                      <a:r>
                        <a:rPr lang="en-US" sz="1100">
                          <a:solidFill>
                            <a:schemeClr val="bg1"/>
                          </a:solidFill>
                          <a:effectLst/>
                        </a:rPr>
                        <a:t>4</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004</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FORHAD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C</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41</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0.00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17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1.7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FAILED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3986238552"/>
                  </a:ext>
                </a:extLst>
              </a:tr>
              <a:tr h="431210">
                <a:tc>
                  <a:txBody>
                    <a:bodyPr/>
                    <a:lstStyle/>
                    <a:p>
                      <a:pPr marL="0" marR="0">
                        <a:lnSpc>
                          <a:spcPct val="107000"/>
                        </a:lnSpc>
                        <a:spcBef>
                          <a:spcPts val="0"/>
                        </a:spcBef>
                        <a:spcAft>
                          <a:spcPts val="0"/>
                        </a:spcAft>
                      </a:pPr>
                      <a:r>
                        <a:rPr lang="en-US" sz="1100">
                          <a:solidFill>
                            <a:schemeClr val="bg1"/>
                          </a:solidFill>
                          <a:effectLst/>
                        </a:rPr>
                        <a:t>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DIPA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0.00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56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87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19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1.9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FAILED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4109234934"/>
                  </a:ext>
                </a:extLst>
              </a:tr>
              <a:tr h="431210">
                <a:tc>
                  <a:txBody>
                    <a:bodyPr/>
                    <a:lstStyle/>
                    <a:p>
                      <a:pPr marL="0" marR="0">
                        <a:lnSpc>
                          <a:spcPct val="107000"/>
                        </a:lnSpc>
                        <a:spcBef>
                          <a:spcPts val="0"/>
                        </a:spcBef>
                        <a:spcAft>
                          <a:spcPts val="0"/>
                        </a:spcAft>
                      </a:pPr>
                      <a:r>
                        <a:rPr lang="en-US" sz="1100">
                          <a:solidFill>
                            <a:schemeClr val="bg1"/>
                          </a:solidFill>
                          <a:effectLst/>
                        </a:rPr>
                        <a:t>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ATIKA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90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87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0.00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PASSED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4050108136"/>
                  </a:ext>
                </a:extLst>
              </a:tr>
              <a:tr h="431210">
                <a:tc>
                  <a:txBody>
                    <a:bodyPr/>
                    <a:lstStyle/>
                    <a:p>
                      <a:pPr marL="0" marR="0">
                        <a:lnSpc>
                          <a:spcPct val="107000"/>
                        </a:lnSpc>
                        <a:spcBef>
                          <a:spcPts val="0"/>
                        </a:spcBef>
                        <a:spcAft>
                          <a:spcPts val="0"/>
                        </a:spcAft>
                      </a:pPr>
                      <a:r>
                        <a:rPr lang="en-US" sz="1100">
                          <a:solidFill>
                            <a:schemeClr val="bg1"/>
                          </a:solidFill>
                          <a:effectLst/>
                        </a:rPr>
                        <a:t>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JONY</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56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0.00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48</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2C</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15.5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1.55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FAILED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3072546768"/>
                  </a:ext>
                </a:extLst>
              </a:tr>
              <a:tr h="431210">
                <a:tc>
                  <a:txBody>
                    <a:bodyPr/>
                    <a:lstStyle/>
                    <a:p>
                      <a:pPr marL="0" marR="0">
                        <a:lnSpc>
                          <a:spcPct val="107000"/>
                        </a:lnSpc>
                        <a:spcBef>
                          <a:spcPts val="0"/>
                        </a:spcBef>
                        <a:spcAft>
                          <a:spcPts val="0"/>
                        </a:spcAft>
                      </a:pPr>
                      <a:r>
                        <a:rPr lang="en-US" sz="1100">
                          <a:solidFill>
                            <a:schemeClr val="bg1"/>
                          </a:solidFill>
                          <a:effectLst/>
                        </a:rPr>
                        <a:t>8</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008</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NAZMUL</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77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3.75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2C</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82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PASSED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3926092437"/>
                  </a:ext>
                </a:extLst>
              </a:tr>
              <a:tr h="431210">
                <a:tc>
                  <a:txBody>
                    <a:bodyPr/>
                    <a:lstStyle/>
                    <a:p>
                      <a:pPr marL="0" marR="0">
                        <a:lnSpc>
                          <a:spcPct val="107000"/>
                        </a:lnSpc>
                        <a:spcBef>
                          <a:spcPts val="0"/>
                        </a:spcBef>
                        <a:spcAft>
                          <a:spcPts val="0"/>
                        </a:spcAft>
                      </a:pPr>
                      <a:r>
                        <a:rPr lang="en-US" sz="1100">
                          <a:solidFill>
                            <a:schemeClr val="bg1"/>
                          </a:solidFill>
                          <a:effectLst/>
                        </a:rPr>
                        <a:t>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ROHID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89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69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73</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3.50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3.6</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PASSED</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3651465550"/>
                  </a:ext>
                </a:extLst>
              </a:tr>
              <a:tr h="539013">
                <a:tc>
                  <a:txBody>
                    <a:bodyPr/>
                    <a:lstStyle/>
                    <a:p>
                      <a:pPr marL="0" marR="0">
                        <a:lnSpc>
                          <a:spcPct val="107000"/>
                        </a:lnSpc>
                        <a:spcBef>
                          <a:spcPts val="0"/>
                        </a:spcBef>
                        <a:spcAft>
                          <a:spcPts val="0"/>
                        </a:spcAft>
                      </a:pPr>
                      <a:r>
                        <a:rPr lang="en-US" sz="1100">
                          <a:solidFill>
                            <a:schemeClr val="bg1"/>
                          </a:solidFill>
                          <a:effectLst/>
                        </a:rPr>
                        <a:t>10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21 SOC 0010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RAISHA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37</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0.00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F</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82</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4.00</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A+</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69</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3.25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B+</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a:solidFill>
                            <a:schemeClr val="bg1"/>
                          </a:solidFill>
                          <a:effectLst/>
                        </a:rPr>
                        <a:t>2.25</a:t>
                      </a:r>
                      <a:endParaRPr lang="en-US" sz="11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tc>
                  <a:txBody>
                    <a:bodyPr/>
                    <a:lstStyle/>
                    <a:p>
                      <a:pPr marL="0" marR="0">
                        <a:lnSpc>
                          <a:spcPct val="107000"/>
                        </a:lnSpc>
                        <a:spcBef>
                          <a:spcPts val="0"/>
                        </a:spcBef>
                        <a:spcAft>
                          <a:spcPts val="0"/>
                        </a:spcAft>
                      </a:pPr>
                      <a:r>
                        <a:rPr lang="en-US" sz="1100" dirty="0">
                          <a:solidFill>
                            <a:schemeClr val="bg1"/>
                          </a:solidFill>
                          <a:effectLst/>
                        </a:rPr>
                        <a:t>PASSED</a:t>
                      </a:r>
                      <a:endParaRPr lang="en-US"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4129" marR="34129" marT="0" marB="0"/>
                </a:tc>
                <a:extLst>
                  <a:ext uri="{0D108BD9-81ED-4DB2-BD59-A6C34878D82A}">
                    <a16:rowId xmlns:a16="http://schemas.microsoft.com/office/drawing/2014/main" val="3437145767"/>
                  </a:ext>
                </a:extLst>
              </a:tr>
            </a:tbl>
          </a:graphicData>
        </a:graphic>
      </p:graphicFrame>
    </p:spTree>
    <p:extLst>
      <p:ext uri="{BB962C8B-B14F-4D97-AF65-F5344CB8AC3E}">
        <p14:creationId xmlns:p14="http://schemas.microsoft.com/office/powerpoint/2010/main" val="163670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181687" y="478302"/>
            <a:ext cx="2672861" cy="523220"/>
          </a:xfrm>
          <a:prstGeom prst="rect">
            <a:avLst/>
          </a:prstGeom>
          <a:noFill/>
        </p:spPr>
        <p:txBody>
          <a:bodyPr wrap="square" rtlCol="0">
            <a:spAutoFit/>
          </a:bodyPr>
          <a:lstStyle/>
          <a:p>
            <a:r>
              <a:rPr lang="en-US" sz="2800" b="1" dirty="0" smtClean="0">
                <a:solidFill>
                  <a:schemeClr val="bg1"/>
                </a:solidFill>
              </a:rPr>
              <a:t>CONCLUSION</a:t>
            </a:r>
            <a:endParaRPr lang="en-US" sz="2800" b="1" dirty="0">
              <a:solidFill>
                <a:schemeClr val="bg1"/>
              </a:solidFill>
            </a:endParaRPr>
          </a:p>
        </p:txBody>
      </p:sp>
      <p:cxnSp>
        <p:nvCxnSpPr>
          <p:cNvPr id="4" name="Straight Connector 3"/>
          <p:cNvCxnSpPr/>
          <p:nvPr/>
        </p:nvCxnSpPr>
        <p:spPr>
          <a:xfrm flipV="1">
            <a:off x="0" y="1125416"/>
            <a:ext cx="12192000" cy="2813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181686" y="1392702"/>
            <a:ext cx="9608233" cy="496589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 comprehensive undergraduate result grading system is pivotal in shaping a student’s academic journey and future opportunities. It acts as a benchmark to assess individual performance through assignments, examinations, projects, and participation. Typically, grading systems are based on scales such as letters (A, B, C, etc.), percentages, or grade points (e.g., GPA/CGPA), providing a quantifiable representation of students' achievements.</a:t>
            </a:r>
          </a:p>
          <a:p>
            <a:r>
              <a:rPr lang="en-US"/>
              <a:t>Grading systems are often aligned with the institution’s curriculum and academic policies. They include various components such as weighted assessments, cumulative results, and classifications of honors or distinctions. These systems ensure consistency and fairness in evaluating diverse learning styles and capabilities.</a:t>
            </a:r>
          </a:p>
          <a:p>
            <a:r>
              <a:rPr lang="en-US"/>
              <a:t>Moreover, the grading system offers critical feedback to students, helping them identify strengths and areas needing improvement. For educators, it serves as a tool to refine teaching strategies and measure curriculum effectiveness. Institutions also use grading systems for broader purposes, such as ranking students for scholarships, admissions to higher education programs, or employment opportunities.</a:t>
            </a:r>
          </a:p>
        </p:txBody>
      </p:sp>
    </p:spTree>
    <p:extLst>
      <p:ext uri="{BB962C8B-B14F-4D97-AF65-F5344CB8AC3E}">
        <p14:creationId xmlns:p14="http://schemas.microsoft.com/office/powerpoint/2010/main" val="45315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041008" y="506436"/>
            <a:ext cx="2391508" cy="523220"/>
          </a:xfrm>
          <a:prstGeom prst="rect">
            <a:avLst/>
          </a:prstGeom>
          <a:noFill/>
        </p:spPr>
        <p:txBody>
          <a:bodyPr wrap="square" rtlCol="0">
            <a:spAutoFit/>
          </a:bodyPr>
          <a:lstStyle/>
          <a:p>
            <a:r>
              <a:rPr lang="en-US" sz="2800" b="1" dirty="0" smtClean="0">
                <a:solidFill>
                  <a:schemeClr val="bg1"/>
                </a:solidFill>
              </a:rPr>
              <a:t>REFERENCES</a:t>
            </a:r>
            <a:endParaRPr lang="en-US" sz="2800" b="1" dirty="0">
              <a:solidFill>
                <a:schemeClr val="bg1"/>
              </a:solidFill>
            </a:endParaRPr>
          </a:p>
        </p:txBody>
      </p:sp>
      <p:cxnSp>
        <p:nvCxnSpPr>
          <p:cNvPr id="4" name="Straight Connector 3"/>
          <p:cNvCxnSpPr/>
          <p:nvPr/>
        </p:nvCxnSpPr>
        <p:spPr>
          <a:xfrm>
            <a:off x="98474" y="1029656"/>
            <a:ext cx="12093526" cy="137962"/>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5"/>
          <p:cNvSpPr>
            <a:spLocks noChangeArrowheads="1"/>
          </p:cNvSpPr>
          <p:nvPr/>
        </p:nvSpPr>
        <p:spPr bwMode="auto">
          <a:xfrm>
            <a:off x="1041008" y="1167618"/>
            <a:ext cx="9734845"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a:t>
            </a:r>
            <a:r>
              <a:rPr kumimoji="0" lang="en-US" alt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Armstrong. (2003). Grading Practice and Student Achievement. </a:t>
            </a:r>
            <a:r>
              <a:rPr kumimoji="0" lang="en-US" altLang="en-US" b="1" i="1"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Assessment and Evaluation in Higher Education</a:t>
            </a:r>
            <a:r>
              <a:rPr kumimoji="0" lang="en-US" alt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pp. 181-196.</a:t>
            </a:r>
            <a:endParaRPr kumimoji="0" lang="en-US" altLang="en-US"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Sadler. (2005). Interpretations of Criteria-based Assessment and Grading in Higher Education. </a:t>
            </a:r>
            <a:r>
              <a:rPr kumimoji="0" lang="en-US" altLang="en-US" b="1" i="1"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Assessment &amp; Evaluation in Higher Education</a:t>
            </a:r>
            <a:r>
              <a:rPr kumimoji="0" lang="en-US" altLang="en-US" b="1" i="0" u="none" strike="noStrike" cap="none" normalizeH="0" baseline="0" dirty="0" smtClean="0">
                <a:ln>
                  <a:noFill/>
                </a:ln>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pp. 30(2), 175-194.</a:t>
            </a:r>
            <a:endParaRPr kumimoji="0" lang="en-US" altLang="en-US"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1230979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79</TotalTime>
  <Words>814</Words>
  <Application>Microsoft Office PowerPoint</Application>
  <PresentationFormat>Widescreen</PresentationFormat>
  <Paragraphs>230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Century Gothic</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Safaet Ullah</dc:creator>
  <cp:lastModifiedBy>Safaet Ullah</cp:lastModifiedBy>
  <cp:revision>10</cp:revision>
  <dcterms:created xsi:type="dcterms:W3CDTF">2024-12-12T10:47:01Z</dcterms:created>
  <dcterms:modified xsi:type="dcterms:W3CDTF">2024-12-13T06:04:42Z</dcterms:modified>
</cp:coreProperties>
</file>