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2" r:id="rId5"/>
    <p:sldId id="276" r:id="rId6"/>
    <p:sldId id="283" r:id="rId7"/>
    <p:sldId id="275" r:id="rId8"/>
    <p:sldId id="278" r:id="rId9"/>
    <p:sldId id="277" r:id="rId10"/>
    <p:sldId id="281" r:id="rId11"/>
    <p:sldId id="280" r:id="rId12"/>
    <p:sldId id="282" r:id="rId13"/>
    <p:sldId id="274"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20</a:t>
            </a:r>
            <a:r>
              <a:rPr lang="en-US" sz="2800" b="1" baseline="30000" dirty="0"/>
              <a:t>th</a:t>
            </a:r>
            <a:r>
              <a:rPr lang="en-US" sz="2800" b="1" dirty="0"/>
              <a:t> September, 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E7192E-A083-D786-5F0D-117DAD2BD729}"/>
              </a:ext>
            </a:extLst>
          </p:cNvPr>
          <p:cNvSpPr/>
          <p:nvPr/>
        </p:nvSpPr>
        <p:spPr>
          <a:xfrm>
            <a:off x="0" y="0"/>
            <a:ext cx="12192000" cy="147320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F9ED3-DC5D-6576-E217-7EA00B27213F}"/>
              </a:ext>
            </a:extLst>
          </p:cNvPr>
          <p:cNvSpPr>
            <a:spLocks noGrp="1"/>
          </p:cNvSpPr>
          <p:nvPr>
            <p:ph type="title"/>
          </p:nvPr>
        </p:nvSpPr>
        <p:spPr>
          <a:xfrm>
            <a:off x="838200" y="365125"/>
            <a:ext cx="10515600" cy="1108075"/>
          </a:xfrm>
        </p:spPr>
        <p:txBody>
          <a:bodyPr/>
          <a:lstStyle/>
          <a:p>
            <a:r>
              <a:rPr lang="en-US" b="1" dirty="0">
                <a:solidFill>
                  <a:srgbClr val="FF6600"/>
                </a:solidFill>
              </a:rPr>
              <a:t>Monthly Analysis</a:t>
            </a:r>
          </a:p>
        </p:txBody>
      </p:sp>
      <p:sp>
        <p:nvSpPr>
          <p:cNvPr id="3" name="Content Placeholder 2">
            <a:extLst>
              <a:ext uri="{FF2B5EF4-FFF2-40B4-BE49-F238E27FC236}">
                <a16:creationId xmlns:a16="http://schemas.microsoft.com/office/drawing/2014/main" id="{1E6566CE-C92E-847A-7098-A578440B4847}"/>
              </a:ext>
            </a:extLst>
          </p:cNvPr>
          <p:cNvSpPr>
            <a:spLocks noGrp="1"/>
          </p:cNvSpPr>
          <p:nvPr>
            <p:ph idx="1"/>
          </p:nvPr>
        </p:nvSpPr>
        <p:spPr/>
        <p:txBody>
          <a:bodyPr/>
          <a:lstStyle/>
          <a:p>
            <a:endParaRPr lang="en-US" dirty="0"/>
          </a:p>
        </p:txBody>
      </p:sp>
      <p:pic>
        <p:nvPicPr>
          <p:cNvPr id="6146" name="Picture 2">
            <a:extLst>
              <a:ext uri="{FF2B5EF4-FFF2-40B4-BE49-F238E27FC236}">
                <a16:creationId xmlns:a16="http://schemas.microsoft.com/office/drawing/2014/main" id="{133BB6E4-E4F5-40A1-F2A0-FA66EDDF2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9569"/>
            <a:ext cx="8267700" cy="4743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7B0D34-A203-87A0-8AF9-264B86E07F2C}"/>
              </a:ext>
            </a:extLst>
          </p:cNvPr>
          <p:cNvSpPr txBox="1"/>
          <p:nvPr/>
        </p:nvSpPr>
        <p:spPr>
          <a:xfrm>
            <a:off x="8425113" y="2016135"/>
            <a:ext cx="2771274" cy="3970318"/>
          </a:xfrm>
          <a:prstGeom prst="rect">
            <a:avLst/>
          </a:prstGeom>
          <a:noFill/>
        </p:spPr>
        <p:txBody>
          <a:bodyPr wrap="square" rtlCol="0">
            <a:spAutoFit/>
          </a:bodyPr>
          <a:lstStyle/>
          <a:p>
            <a:r>
              <a:rPr lang="en-US" dirty="0"/>
              <a:t>Yellow Cab dominates both in the number of rides and profit throughout the year.</a:t>
            </a:r>
          </a:p>
          <a:p>
            <a:endParaRPr lang="en-US" dirty="0"/>
          </a:p>
          <a:p>
            <a:r>
              <a:rPr lang="en-US" dirty="0"/>
              <a:t>Yellow cabs also seem to benefit more from peak months, although the profitability is more volatile</a:t>
            </a:r>
          </a:p>
          <a:p>
            <a:endParaRPr lang="en-US" dirty="0"/>
          </a:p>
          <a:p>
            <a:r>
              <a:rPr lang="en-US" dirty="0"/>
              <a:t>Pink Cabs on the other hand have slower but steady increases in profit and number of rides throughout the year.</a:t>
            </a:r>
          </a:p>
        </p:txBody>
      </p:sp>
    </p:spTree>
    <p:extLst>
      <p:ext uri="{BB962C8B-B14F-4D97-AF65-F5344CB8AC3E}">
        <p14:creationId xmlns:p14="http://schemas.microsoft.com/office/powerpoint/2010/main" val="42039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E7192E-A083-D786-5F0D-117DAD2BD729}"/>
              </a:ext>
            </a:extLst>
          </p:cNvPr>
          <p:cNvSpPr/>
          <p:nvPr/>
        </p:nvSpPr>
        <p:spPr>
          <a:xfrm>
            <a:off x="0" y="0"/>
            <a:ext cx="12192000" cy="147320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F9ED3-DC5D-6576-E217-7EA00B27213F}"/>
              </a:ext>
            </a:extLst>
          </p:cNvPr>
          <p:cNvSpPr>
            <a:spLocks noGrp="1"/>
          </p:cNvSpPr>
          <p:nvPr>
            <p:ph type="title"/>
          </p:nvPr>
        </p:nvSpPr>
        <p:spPr>
          <a:xfrm>
            <a:off x="838200" y="365125"/>
            <a:ext cx="10515600" cy="1108075"/>
          </a:xfrm>
        </p:spPr>
        <p:txBody>
          <a:bodyPr/>
          <a:lstStyle/>
          <a:p>
            <a:r>
              <a:rPr lang="en-US" b="1" dirty="0">
                <a:solidFill>
                  <a:srgbClr val="FF6600"/>
                </a:solidFill>
              </a:rPr>
              <a:t>Yearly Analysis</a:t>
            </a:r>
          </a:p>
        </p:txBody>
      </p:sp>
      <p:sp>
        <p:nvSpPr>
          <p:cNvPr id="3" name="Content Placeholder 2">
            <a:extLst>
              <a:ext uri="{FF2B5EF4-FFF2-40B4-BE49-F238E27FC236}">
                <a16:creationId xmlns:a16="http://schemas.microsoft.com/office/drawing/2014/main" id="{1E6566CE-C92E-847A-7098-A578440B4847}"/>
              </a:ext>
            </a:extLst>
          </p:cNvPr>
          <p:cNvSpPr>
            <a:spLocks noGrp="1"/>
          </p:cNvSpPr>
          <p:nvPr>
            <p:ph idx="1"/>
          </p:nvPr>
        </p:nvSpPr>
        <p:spPr/>
        <p:txBody>
          <a:bodyPr/>
          <a:lstStyle/>
          <a:p>
            <a:endParaRPr lang="en-US" dirty="0"/>
          </a:p>
        </p:txBody>
      </p:sp>
      <p:pic>
        <p:nvPicPr>
          <p:cNvPr id="5122" name="Picture 2">
            <a:extLst>
              <a:ext uri="{FF2B5EF4-FFF2-40B4-BE49-F238E27FC236}">
                <a16:creationId xmlns:a16="http://schemas.microsoft.com/office/drawing/2014/main" id="{9BDCC8EC-291F-16AE-D64A-09BC10CEF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71" y="1629569"/>
            <a:ext cx="8343900" cy="4743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AF06B1-C248-4411-6690-D152A0E27CAA}"/>
              </a:ext>
            </a:extLst>
          </p:cNvPr>
          <p:cNvSpPr txBox="1"/>
          <p:nvPr/>
        </p:nvSpPr>
        <p:spPr>
          <a:xfrm>
            <a:off x="8871284" y="2358189"/>
            <a:ext cx="2261937" cy="2308324"/>
          </a:xfrm>
          <a:prstGeom prst="rect">
            <a:avLst/>
          </a:prstGeom>
          <a:noFill/>
        </p:spPr>
        <p:txBody>
          <a:bodyPr wrap="square" rtlCol="0">
            <a:spAutoFit/>
          </a:bodyPr>
          <a:lstStyle/>
          <a:p>
            <a:r>
              <a:rPr lang="en-US" dirty="0"/>
              <a:t>For both companies, the highest number of rides and highest amount of profit was realized in 2017 and there was a slight decline between 2017 and 2018</a:t>
            </a:r>
          </a:p>
        </p:txBody>
      </p:sp>
    </p:spTree>
    <p:extLst>
      <p:ext uri="{BB962C8B-B14F-4D97-AF65-F5344CB8AC3E}">
        <p14:creationId xmlns:p14="http://schemas.microsoft.com/office/powerpoint/2010/main" val="3025890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E7192E-A083-D786-5F0D-117DAD2BD729}"/>
              </a:ext>
            </a:extLst>
          </p:cNvPr>
          <p:cNvSpPr/>
          <p:nvPr/>
        </p:nvSpPr>
        <p:spPr>
          <a:xfrm>
            <a:off x="0" y="0"/>
            <a:ext cx="12192000" cy="147320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CF9ED3-DC5D-6576-E217-7EA00B27213F}"/>
              </a:ext>
            </a:extLst>
          </p:cNvPr>
          <p:cNvSpPr>
            <a:spLocks noGrp="1"/>
          </p:cNvSpPr>
          <p:nvPr>
            <p:ph type="title"/>
          </p:nvPr>
        </p:nvSpPr>
        <p:spPr>
          <a:xfrm>
            <a:off x="838200" y="365125"/>
            <a:ext cx="10515600" cy="1108075"/>
          </a:xfrm>
        </p:spPr>
        <p:txBody>
          <a:bodyPr/>
          <a:lstStyle/>
          <a:p>
            <a:r>
              <a:rPr lang="en-US" b="1" dirty="0">
                <a:solidFill>
                  <a:srgbClr val="FF6600"/>
                </a:solidFill>
              </a:rPr>
              <a:t>Customer demographics</a:t>
            </a:r>
          </a:p>
        </p:txBody>
      </p:sp>
      <p:sp>
        <p:nvSpPr>
          <p:cNvPr id="3" name="Content Placeholder 2">
            <a:extLst>
              <a:ext uri="{FF2B5EF4-FFF2-40B4-BE49-F238E27FC236}">
                <a16:creationId xmlns:a16="http://schemas.microsoft.com/office/drawing/2014/main" id="{1E6566CE-C92E-847A-7098-A578440B4847}"/>
              </a:ext>
            </a:extLst>
          </p:cNvPr>
          <p:cNvSpPr>
            <a:spLocks noGrp="1"/>
          </p:cNvSpPr>
          <p:nvPr>
            <p:ph idx="1"/>
          </p:nvPr>
        </p:nvSpPr>
        <p:spPr/>
        <p:txBody>
          <a:bodyPr/>
          <a:lstStyle/>
          <a:p>
            <a:endParaRPr lang="en-US" dirty="0"/>
          </a:p>
        </p:txBody>
      </p:sp>
      <p:pic>
        <p:nvPicPr>
          <p:cNvPr id="7170" name="Picture 2">
            <a:extLst>
              <a:ext uri="{FF2B5EF4-FFF2-40B4-BE49-F238E27FC236}">
                <a16:creationId xmlns:a16="http://schemas.microsoft.com/office/drawing/2014/main" id="{584F467D-E349-2399-6420-5C708CEBC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504961"/>
            <a:ext cx="10992853" cy="4331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1DBF209-E44C-2B56-DBDD-422226116ACD}"/>
              </a:ext>
            </a:extLst>
          </p:cNvPr>
          <p:cNvSpPr txBox="1"/>
          <p:nvPr/>
        </p:nvSpPr>
        <p:spPr>
          <a:xfrm>
            <a:off x="665747" y="5715298"/>
            <a:ext cx="10860505" cy="923330"/>
          </a:xfrm>
          <a:prstGeom prst="rect">
            <a:avLst/>
          </a:prstGeom>
          <a:noFill/>
        </p:spPr>
        <p:txBody>
          <a:bodyPr wrap="square" rtlCol="0">
            <a:spAutoFit/>
          </a:bodyPr>
          <a:lstStyle/>
          <a:p>
            <a:r>
              <a:rPr lang="en-US" dirty="0"/>
              <a:t>The Yellow cab company serves a much larger customer base across all demographics. </a:t>
            </a:r>
          </a:p>
          <a:p>
            <a:r>
              <a:rPr lang="en-US" dirty="0"/>
              <a:t>For both companies, Males, the 26-44 age group, and upper class income bracket are the largest customer segments, indicating that these are key target demographics for cab services.</a:t>
            </a:r>
          </a:p>
        </p:txBody>
      </p:sp>
    </p:spTree>
    <p:extLst>
      <p:ext uri="{BB962C8B-B14F-4D97-AF65-F5344CB8AC3E}">
        <p14:creationId xmlns:p14="http://schemas.microsoft.com/office/powerpoint/2010/main" val="60594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E7192E-A083-D786-5F0D-117DAD2BD729}"/>
              </a:ext>
            </a:extLst>
          </p:cNvPr>
          <p:cNvSpPr/>
          <p:nvPr/>
        </p:nvSpPr>
        <p:spPr>
          <a:xfrm>
            <a:off x="0" y="0"/>
            <a:ext cx="12192000" cy="147320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F9ED3-DC5D-6576-E217-7EA00B27213F}"/>
              </a:ext>
            </a:extLst>
          </p:cNvPr>
          <p:cNvSpPr>
            <a:spLocks noGrp="1"/>
          </p:cNvSpPr>
          <p:nvPr>
            <p:ph type="title"/>
          </p:nvPr>
        </p:nvSpPr>
        <p:spPr>
          <a:xfrm>
            <a:off x="838200" y="365125"/>
            <a:ext cx="10515600" cy="1108075"/>
          </a:xfrm>
        </p:spPr>
        <p:txBody>
          <a:bodyPr/>
          <a:lstStyle/>
          <a:p>
            <a:r>
              <a:rPr lang="en-US" b="1" dirty="0">
                <a:solidFill>
                  <a:srgbClr val="FF6600"/>
                </a:solidFill>
              </a:rPr>
              <a:t>Recommendations</a:t>
            </a:r>
          </a:p>
        </p:txBody>
      </p:sp>
      <p:sp>
        <p:nvSpPr>
          <p:cNvPr id="3" name="Content Placeholder 2">
            <a:extLst>
              <a:ext uri="{FF2B5EF4-FFF2-40B4-BE49-F238E27FC236}">
                <a16:creationId xmlns:a16="http://schemas.microsoft.com/office/drawing/2014/main" id="{1E6566CE-C92E-847A-7098-A578440B4847}"/>
              </a:ext>
            </a:extLst>
          </p:cNvPr>
          <p:cNvSpPr>
            <a:spLocks noGrp="1"/>
          </p:cNvSpPr>
          <p:nvPr>
            <p:ph idx="1"/>
          </p:nvPr>
        </p:nvSpPr>
        <p:spPr/>
        <p:txBody>
          <a:bodyPr/>
          <a:lstStyle/>
          <a:p>
            <a:pPr marL="0" indent="0">
              <a:buNone/>
            </a:pPr>
            <a:r>
              <a:rPr lang="en-US" dirty="0"/>
              <a:t>Based on the analysis done on both cab companies, the </a:t>
            </a:r>
            <a:r>
              <a:rPr lang="en-US" b="1" dirty="0"/>
              <a:t>Yellow Cab </a:t>
            </a:r>
            <a:r>
              <a:rPr lang="en-US" dirty="0"/>
              <a:t>seems to be a better investment option due to:</a:t>
            </a:r>
          </a:p>
          <a:p>
            <a:r>
              <a:rPr lang="en-US" dirty="0"/>
              <a:t>A significantly larger market share</a:t>
            </a:r>
          </a:p>
          <a:p>
            <a:r>
              <a:rPr lang="en-US" dirty="0"/>
              <a:t>Higher customer retention</a:t>
            </a:r>
          </a:p>
          <a:p>
            <a:r>
              <a:rPr lang="en-US" dirty="0"/>
              <a:t>Greater profit margins</a:t>
            </a:r>
          </a:p>
          <a:p>
            <a:r>
              <a:rPr lang="en-US" dirty="0"/>
              <a:t>Stronger presence in major cities and across various customer segments.</a:t>
            </a:r>
          </a:p>
        </p:txBody>
      </p:sp>
    </p:spTree>
    <p:extLst>
      <p:ext uri="{BB962C8B-B14F-4D97-AF65-F5344CB8AC3E}">
        <p14:creationId xmlns:p14="http://schemas.microsoft.com/office/powerpoint/2010/main" val="3271409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Data Exploration</a:t>
            </a:r>
          </a:p>
          <a:p>
            <a:pPr algn="just"/>
            <a:r>
              <a:rPr lang="en-US" sz="2800" dirty="0">
                <a:solidFill>
                  <a:srgbClr val="FF6600"/>
                </a:solidFill>
              </a:rPr>
              <a:t>         EDA</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E7192E-A083-D786-5F0D-117DAD2BD729}"/>
              </a:ext>
            </a:extLst>
          </p:cNvPr>
          <p:cNvSpPr/>
          <p:nvPr/>
        </p:nvSpPr>
        <p:spPr>
          <a:xfrm>
            <a:off x="0" y="0"/>
            <a:ext cx="12192000" cy="147320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F9ED3-DC5D-6576-E217-7EA00B27213F}"/>
              </a:ext>
            </a:extLst>
          </p:cNvPr>
          <p:cNvSpPr>
            <a:spLocks noGrp="1"/>
          </p:cNvSpPr>
          <p:nvPr>
            <p:ph type="title"/>
          </p:nvPr>
        </p:nvSpPr>
        <p:spPr>
          <a:xfrm>
            <a:off x="838200" y="365125"/>
            <a:ext cx="10515600" cy="1108075"/>
          </a:xfrm>
        </p:spPr>
        <p:txBody>
          <a:bodyPr/>
          <a:lstStyle/>
          <a:p>
            <a:r>
              <a:rPr lang="en-US" b="1" dirty="0">
                <a:solidFill>
                  <a:srgbClr val="FF6600"/>
                </a:solidFill>
              </a:rPr>
              <a:t>Problem Statement</a:t>
            </a:r>
          </a:p>
        </p:txBody>
      </p:sp>
      <p:sp>
        <p:nvSpPr>
          <p:cNvPr id="3" name="Content Placeholder 2">
            <a:extLst>
              <a:ext uri="{FF2B5EF4-FFF2-40B4-BE49-F238E27FC236}">
                <a16:creationId xmlns:a16="http://schemas.microsoft.com/office/drawing/2014/main" id="{1E6566CE-C92E-847A-7098-A578440B4847}"/>
              </a:ext>
            </a:extLst>
          </p:cNvPr>
          <p:cNvSpPr>
            <a:spLocks noGrp="1"/>
          </p:cNvSpPr>
          <p:nvPr>
            <p:ph idx="1"/>
          </p:nvPr>
        </p:nvSpPr>
        <p:spPr/>
        <p:txBody>
          <a:bodyPr>
            <a:normAutofit/>
          </a:bodyPr>
          <a:lstStyle/>
          <a:p>
            <a:pPr marL="0" indent="0">
              <a:buNone/>
            </a:pPr>
            <a:br>
              <a:rPr lang="en-US" b="0" dirty="0">
                <a:effectLst/>
                <a:latin typeface="Calibri" panose="020F0502020204030204" pitchFamily="34" charset="0"/>
                <a:ea typeface="Calibri" panose="020F0502020204030204" pitchFamily="34" charset="0"/>
                <a:cs typeface="Calibri" panose="020F0502020204030204" pitchFamily="34" charset="0"/>
              </a:rPr>
            </a:br>
            <a:r>
              <a:rPr lang="en-US" b="0" dirty="0">
                <a:effectLst/>
                <a:latin typeface="Calibri" panose="020F0502020204030204" pitchFamily="34" charset="0"/>
                <a:ea typeface="Calibri" panose="020F0502020204030204" pitchFamily="34" charset="0"/>
                <a:cs typeface="Calibri" panose="020F0502020204030204" pitchFamily="34" charset="0"/>
              </a:rPr>
              <a:t>XYZ is a private firm in US. Due to remarkable growth in the Cab Industry in last few years and multiple key players in the market, it is planning for an investment in the Cab industry and as per their Go-to-Market(G2M) strategy they want to understand the market before taking final decision.</a:t>
            </a:r>
          </a:p>
          <a:p>
            <a:pPr marL="0" indent="0">
              <a:buNone/>
            </a:pPr>
            <a:r>
              <a:rPr lang="en-US" b="1" dirty="0">
                <a:effectLst/>
                <a:latin typeface="Calibri" panose="020F0502020204030204" pitchFamily="34" charset="0"/>
                <a:ea typeface="Calibri" panose="020F0502020204030204" pitchFamily="34" charset="0"/>
                <a:cs typeface="Calibri" panose="020F0502020204030204" pitchFamily="34" charset="0"/>
              </a:rPr>
              <a:t>OBJECTIVE</a:t>
            </a:r>
          </a:p>
          <a:p>
            <a:pPr marL="0" indent="0">
              <a:buNone/>
            </a:pPr>
            <a:r>
              <a:rPr lang="en-US" b="0" dirty="0">
                <a:effectLst/>
                <a:latin typeface="Calibri" panose="020F0502020204030204" pitchFamily="34" charset="0"/>
                <a:ea typeface="Calibri" panose="020F0502020204030204" pitchFamily="34" charset="0"/>
                <a:cs typeface="Calibri" panose="020F0502020204030204" pitchFamily="34" charset="0"/>
              </a:rPr>
              <a:t>To provide insights to help XYZ identify the right company to make their investment.</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782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E7192E-A083-D786-5F0D-117DAD2BD729}"/>
              </a:ext>
            </a:extLst>
          </p:cNvPr>
          <p:cNvSpPr/>
          <p:nvPr/>
        </p:nvSpPr>
        <p:spPr>
          <a:xfrm>
            <a:off x="0" y="0"/>
            <a:ext cx="12192000" cy="147320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F9ED3-DC5D-6576-E217-7EA00B27213F}"/>
              </a:ext>
            </a:extLst>
          </p:cNvPr>
          <p:cNvSpPr>
            <a:spLocks noGrp="1"/>
          </p:cNvSpPr>
          <p:nvPr>
            <p:ph type="title"/>
          </p:nvPr>
        </p:nvSpPr>
        <p:spPr>
          <a:xfrm>
            <a:off x="838200" y="365125"/>
            <a:ext cx="10515600" cy="1108075"/>
          </a:xfrm>
        </p:spPr>
        <p:txBody>
          <a:bodyPr/>
          <a:lstStyle/>
          <a:p>
            <a:r>
              <a:rPr lang="en-US" b="1" dirty="0">
                <a:solidFill>
                  <a:srgbClr val="FF6600"/>
                </a:solidFill>
              </a:rPr>
              <a:t>Data Exploration</a:t>
            </a:r>
          </a:p>
        </p:txBody>
      </p:sp>
      <p:sp>
        <p:nvSpPr>
          <p:cNvPr id="3" name="Content Placeholder 2">
            <a:extLst>
              <a:ext uri="{FF2B5EF4-FFF2-40B4-BE49-F238E27FC236}">
                <a16:creationId xmlns:a16="http://schemas.microsoft.com/office/drawing/2014/main" id="{1E6566CE-C92E-847A-7098-A578440B4847}"/>
              </a:ext>
            </a:extLst>
          </p:cNvPr>
          <p:cNvSpPr>
            <a:spLocks noGrp="1"/>
          </p:cNvSpPr>
          <p:nvPr>
            <p:ph idx="1"/>
          </p:nvPr>
        </p:nvSpPr>
        <p:spPr/>
        <p:txBody>
          <a:bodyPr/>
          <a:lstStyle/>
          <a:p>
            <a:pPr marL="0" indent="0">
              <a:buNone/>
            </a:pPr>
            <a:r>
              <a:rPr lang="en-US" dirty="0"/>
              <a:t>4 datasets were provided and they were joined to create a master dataset with 18 columns &amp; 359,392 observations</a:t>
            </a:r>
          </a:p>
          <a:p>
            <a:endParaRPr lang="en-US" dirty="0"/>
          </a:p>
          <a:p>
            <a:pPr marL="0" indent="0">
              <a:buNone/>
            </a:pPr>
            <a:r>
              <a:rPr lang="en-US" dirty="0"/>
              <a:t>Time period of the dataset: 31/01/2016 to 31/12/2018</a:t>
            </a:r>
          </a:p>
          <a:p>
            <a:pPr marL="0" indent="0">
              <a:buNone/>
            </a:pPr>
            <a:endParaRPr lang="en-US" dirty="0"/>
          </a:p>
          <a:p>
            <a:pPr marL="0" indent="0">
              <a:buNone/>
            </a:pPr>
            <a:r>
              <a:rPr lang="en-US" dirty="0"/>
              <a:t>The dataset was explored to evaluate which cab company would be a better pick for an investment. </a:t>
            </a:r>
          </a:p>
          <a:p>
            <a:pPr marL="0" indent="0">
              <a:buNone/>
            </a:pPr>
            <a:r>
              <a:rPr lang="en-US" dirty="0"/>
              <a:t>Key factors such as  financial performance, market dominance and customer demographics were analyzed to provide insights. </a:t>
            </a:r>
          </a:p>
        </p:txBody>
      </p:sp>
    </p:spTree>
    <p:extLst>
      <p:ext uri="{BB962C8B-B14F-4D97-AF65-F5344CB8AC3E}">
        <p14:creationId xmlns:p14="http://schemas.microsoft.com/office/powerpoint/2010/main" val="350533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E7192E-A083-D786-5F0D-117DAD2BD729}"/>
              </a:ext>
            </a:extLst>
          </p:cNvPr>
          <p:cNvSpPr/>
          <p:nvPr/>
        </p:nvSpPr>
        <p:spPr>
          <a:xfrm>
            <a:off x="0" y="0"/>
            <a:ext cx="12192000" cy="147320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F9ED3-DC5D-6576-E217-7EA00B27213F}"/>
              </a:ext>
            </a:extLst>
          </p:cNvPr>
          <p:cNvSpPr>
            <a:spLocks noGrp="1"/>
          </p:cNvSpPr>
          <p:nvPr>
            <p:ph type="title"/>
          </p:nvPr>
        </p:nvSpPr>
        <p:spPr>
          <a:xfrm>
            <a:off x="838200" y="365125"/>
            <a:ext cx="10515600" cy="1108075"/>
          </a:xfrm>
        </p:spPr>
        <p:txBody>
          <a:bodyPr/>
          <a:lstStyle/>
          <a:p>
            <a:r>
              <a:rPr lang="en-US" b="1" dirty="0">
                <a:solidFill>
                  <a:srgbClr val="FF6600"/>
                </a:solidFill>
              </a:rPr>
              <a:t>Number of rides per company</a:t>
            </a:r>
          </a:p>
        </p:txBody>
      </p:sp>
      <p:pic>
        <p:nvPicPr>
          <p:cNvPr id="5" name="Content Placeholder 4">
            <a:extLst>
              <a:ext uri="{FF2B5EF4-FFF2-40B4-BE49-F238E27FC236}">
                <a16:creationId xmlns:a16="http://schemas.microsoft.com/office/drawing/2014/main" id="{DCF118C1-71F1-76AF-283D-DAC5DF37FC16}"/>
              </a:ext>
            </a:extLst>
          </p:cNvPr>
          <p:cNvPicPr>
            <a:picLocks noGrp="1" noChangeAspect="1"/>
          </p:cNvPicPr>
          <p:nvPr>
            <p:ph idx="1"/>
          </p:nvPr>
        </p:nvPicPr>
        <p:blipFill>
          <a:blip r:embed="rId2"/>
          <a:stretch>
            <a:fillRect/>
          </a:stretch>
        </p:blipFill>
        <p:spPr>
          <a:xfrm>
            <a:off x="180296" y="1690914"/>
            <a:ext cx="5686425" cy="4333875"/>
          </a:xfrm>
          <a:prstGeom prst="rect">
            <a:avLst/>
          </a:prstGeom>
        </p:spPr>
      </p:pic>
      <p:sp>
        <p:nvSpPr>
          <p:cNvPr id="6" name="TextBox 5">
            <a:extLst>
              <a:ext uri="{FF2B5EF4-FFF2-40B4-BE49-F238E27FC236}">
                <a16:creationId xmlns:a16="http://schemas.microsoft.com/office/drawing/2014/main" id="{1323D17B-193B-70A1-147E-5E922F4B4839}"/>
              </a:ext>
            </a:extLst>
          </p:cNvPr>
          <p:cNvSpPr txBox="1"/>
          <p:nvPr/>
        </p:nvSpPr>
        <p:spPr>
          <a:xfrm>
            <a:off x="6981371" y="2002971"/>
            <a:ext cx="3730172" cy="2031325"/>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Yellow Cab Company has a significantly larger share of the number of rides in the dataset.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This indicates that yellow cabs are likely the preferred choice among customers.</a:t>
            </a:r>
          </a:p>
        </p:txBody>
      </p:sp>
    </p:spTree>
    <p:extLst>
      <p:ext uri="{BB962C8B-B14F-4D97-AF65-F5344CB8AC3E}">
        <p14:creationId xmlns:p14="http://schemas.microsoft.com/office/powerpoint/2010/main" val="150591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E7192E-A083-D786-5F0D-117DAD2BD729}"/>
              </a:ext>
            </a:extLst>
          </p:cNvPr>
          <p:cNvSpPr/>
          <p:nvPr/>
        </p:nvSpPr>
        <p:spPr>
          <a:xfrm>
            <a:off x="0" y="0"/>
            <a:ext cx="12192000" cy="147320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F9ED3-DC5D-6576-E217-7EA00B27213F}"/>
              </a:ext>
            </a:extLst>
          </p:cNvPr>
          <p:cNvSpPr>
            <a:spLocks noGrp="1"/>
          </p:cNvSpPr>
          <p:nvPr>
            <p:ph type="title"/>
          </p:nvPr>
        </p:nvSpPr>
        <p:spPr>
          <a:xfrm>
            <a:off x="838200" y="365125"/>
            <a:ext cx="10515600" cy="1108075"/>
          </a:xfrm>
        </p:spPr>
        <p:txBody>
          <a:bodyPr/>
          <a:lstStyle/>
          <a:p>
            <a:r>
              <a:rPr lang="en-US" b="1" dirty="0">
                <a:solidFill>
                  <a:srgbClr val="FF6600"/>
                </a:solidFill>
              </a:rPr>
              <a:t>Number of rides per city</a:t>
            </a:r>
          </a:p>
        </p:txBody>
      </p:sp>
      <p:sp>
        <p:nvSpPr>
          <p:cNvPr id="6" name="TextBox 5">
            <a:extLst>
              <a:ext uri="{FF2B5EF4-FFF2-40B4-BE49-F238E27FC236}">
                <a16:creationId xmlns:a16="http://schemas.microsoft.com/office/drawing/2014/main" id="{1323D17B-193B-70A1-147E-5E922F4B4839}"/>
              </a:ext>
            </a:extLst>
          </p:cNvPr>
          <p:cNvSpPr txBox="1"/>
          <p:nvPr/>
        </p:nvSpPr>
        <p:spPr>
          <a:xfrm>
            <a:off x="8461828" y="2002971"/>
            <a:ext cx="3441414" cy="2308324"/>
          </a:xfrm>
          <a:prstGeom prst="rect">
            <a:avLst/>
          </a:prstGeom>
          <a:noFill/>
        </p:spPr>
        <p:txBody>
          <a:bodyPr wrap="square" rtlCol="0">
            <a:spAutoFit/>
          </a:bodyPr>
          <a:lstStyle/>
          <a:p>
            <a:r>
              <a:rPr lang="en-US" dirty="0"/>
              <a:t>Yellow cabs have much larger presence in most of the cities, especially the major urban areas.</a:t>
            </a:r>
          </a:p>
          <a:p>
            <a:endParaRPr lang="en-US" dirty="0"/>
          </a:p>
          <a:p>
            <a:r>
              <a:rPr lang="en-US" dirty="0"/>
              <a:t>This dominance of yellow cabs across multiple cities further indicates a larger market share and higher customer preference.</a:t>
            </a:r>
          </a:p>
        </p:txBody>
      </p:sp>
      <p:pic>
        <p:nvPicPr>
          <p:cNvPr id="1026" name="Picture 2">
            <a:extLst>
              <a:ext uri="{FF2B5EF4-FFF2-40B4-BE49-F238E27FC236}">
                <a16:creationId xmlns:a16="http://schemas.microsoft.com/office/drawing/2014/main" id="{B4EC3BA7-7B7A-FF4F-732E-8BF5BD48A6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1707" y="1473200"/>
            <a:ext cx="7792061" cy="538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042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E7192E-A083-D786-5F0D-117DAD2BD729}"/>
              </a:ext>
            </a:extLst>
          </p:cNvPr>
          <p:cNvSpPr/>
          <p:nvPr/>
        </p:nvSpPr>
        <p:spPr>
          <a:xfrm>
            <a:off x="0" y="0"/>
            <a:ext cx="12192000" cy="147320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F9ED3-DC5D-6576-E217-7EA00B27213F}"/>
              </a:ext>
            </a:extLst>
          </p:cNvPr>
          <p:cNvSpPr>
            <a:spLocks noGrp="1"/>
          </p:cNvSpPr>
          <p:nvPr>
            <p:ph type="title"/>
          </p:nvPr>
        </p:nvSpPr>
        <p:spPr>
          <a:xfrm>
            <a:off x="838200" y="365125"/>
            <a:ext cx="10515600" cy="1108075"/>
          </a:xfrm>
        </p:spPr>
        <p:txBody>
          <a:bodyPr/>
          <a:lstStyle/>
          <a:p>
            <a:r>
              <a:rPr lang="en-US" b="1" dirty="0">
                <a:solidFill>
                  <a:srgbClr val="FF6600"/>
                </a:solidFill>
              </a:rPr>
              <a:t>Cost of trips and Price Charged</a:t>
            </a:r>
          </a:p>
        </p:txBody>
      </p:sp>
      <p:sp>
        <p:nvSpPr>
          <p:cNvPr id="3" name="Content Placeholder 2">
            <a:extLst>
              <a:ext uri="{FF2B5EF4-FFF2-40B4-BE49-F238E27FC236}">
                <a16:creationId xmlns:a16="http://schemas.microsoft.com/office/drawing/2014/main" id="{1E6566CE-C92E-847A-7098-A578440B4847}"/>
              </a:ext>
            </a:extLst>
          </p:cNvPr>
          <p:cNvSpPr>
            <a:spLocks noGrp="1"/>
          </p:cNvSpPr>
          <p:nvPr>
            <p:ph idx="1"/>
          </p:nvPr>
        </p:nvSpPr>
        <p:spPr/>
        <p:txBody>
          <a:bodyPr/>
          <a:lstStyle/>
          <a:p>
            <a:endParaRPr lang="en-US" dirty="0"/>
          </a:p>
        </p:txBody>
      </p:sp>
      <p:pic>
        <p:nvPicPr>
          <p:cNvPr id="1032" name="Picture 8">
            <a:extLst>
              <a:ext uri="{FF2B5EF4-FFF2-40B4-BE49-F238E27FC236}">
                <a16:creationId xmlns:a16="http://schemas.microsoft.com/office/drawing/2014/main" id="{12763B2B-72DA-841E-D1F5-70CE4E6EE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673" y="1473200"/>
            <a:ext cx="5524500" cy="4333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6C54148-8598-CCA1-101A-F45E16849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49" y="1473200"/>
            <a:ext cx="5438775" cy="4333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B729BB-9A12-1A1E-4DB2-C0C6E65FDC82}"/>
              </a:ext>
            </a:extLst>
          </p:cNvPr>
          <p:cNvSpPr txBox="1"/>
          <p:nvPr/>
        </p:nvSpPr>
        <p:spPr>
          <a:xfrm>
            <a:off x="1074057" y="5879420"/>
            <a:ext cx="9492343" cy="646331"/>
          </a:xfrm>
          <a:prstGeom prst="rect">
            <a:avLst/>
          </a:prstGeom>
          <a:noFill/>
        </p:spPr>
        <p:txBody>
          <a:bodyPr wrap="square" rtlCol="0">
            <a:spAutoFit/>
          </a:bodyPr>
          <a:lstStyle/>
          <a:p>
            <a:r>
              <a:rPr lang="en-US" dirty="0"/>
              <a:t>On average, trips covered by the Yellow Cabs cost more on average and the average price charged for trips by the Yellow Cabs are higher.</a:t>
            </a:r>
          </a:p>
        </p:txBody>
      </p:sp>
    </p:spTree>
    <p:extLst>
      <p:ext uri="{BB962C8B-B14F-4D97-AF65-F5344CB8AC3E}">
        <p14:creationId xmlns:p14="http://schemas.microsoft.com/office/powerpoint/2010/main" val="216129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E7192E-A083-D786-5F0D-117DAD2BD729}"/>
              </a:ext>
            </a:extLst>
          </p:cNvPr>
          <p:cNvSpPr/>
          <p:nvPr/>
        </p:nvSpPr>
        <p:spPr>
          <a:xfrm>
            <a:off x="0" y="0"/>
            <a:ext cx="12192000" cy="147320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F9ED3-DC5D-6576-E217-7EA00B27213F}"/>
              </a:ext>
            </a:extLst>
          </p:cNvPr>
          <p:cNvSpPr>
            <a:spLocks noGrp="1"/>
          </p:cNvSpPr>
          <p:nvPr>
            <p:ph type="title"/>
          </p:nvPr>
        </p:nvSpPr>
        <p:spPr>
          <a:xfrm>
            <a:off x="838200" y="365125"/>
            <a:ext cx="10515600" cy="1108075"/>
          </a:xfrm>
        </p:spPr>
        <p:txBody>
          <a:bodyPr/>
          <a:lstStyle/>
          <a:p>
            <a:r>
              <a:rPr lang="en-US" b="1" dirty="0">
                <a:solidFill>
                  <a:srgbClr val="FF6600"/>
                </a:solidFill>
              </a:rPr>
              <a:t>Profit analysis</a:t>
            </a:r>
          </a:p>
        </p:txBody>
      </p:sp>
      <p:sp>
        <p:nvSpPr>
          <p:cNvPr id="3" name="Content Placeholder 2">
            <a:extLst>
              <a:ext uri="{FF2B5EF4-FFF2-40B4-BE49-F238E27FC236}">
                <a16:creationId xmlns:a16="http://schemas.microsoft.com/office/drawing/2014/main" id="{1E6566CE-C92E-847A-7098-A578440B4847}"/>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99B729BB-9A12-1A1E-4DB2-C0C6E65FDC82}"/>
              </a:ext>
            </a:extLst>
          </p:cNvPr>
          <p:cNvSpPr txBox="1"/>
          <p:nvPr/>
        </p:nvSpPr>
        <p:spPr>
          <a:xfrm>
            <a:off x="7088046" y="2024587"/>
            <a:ext cx="4175125" cy="1200329"/>
          </a:xfrm>
          <a:prstGeom prst="rect">
            <a:avLst/>
          </a:prstGeom>
          <a:noFill/>
        </p:spPr>
        <p:txBody>
          <a:bodyPr wrap="square" rtlCol="0">
            <a:spAutoFit/>
          </a:bodyPr>
          <a:lstStyle/>
          <a:p>
            <a:r>
              <a:rPr lang="en-US" dirty="0"/>
              <a:t>The Yellow Cab company is generating significantly higher profits compared to the Pink Cab company, suggesting yellow cabs have more profitable rides.</a:t>
            </a:r>
          </a:p>
        </p:txBody>
      </p:sp>
      <p:pic>
        <p:nvPicPr>
          <p:cNvPr id="2050" name="Picture 2">
            <a:extLst>
              <a:ext uri="{FF2B5EF4-FFF2-40B4-BE49-F238E27FC236}">
                <a16:creationId xmlns:a16="http://schemas.microsoft.com/office/drawing/2014/main" id="{74C84D45-FF02-C802-04AB-4585A8F17E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515" y="1473199"/>
            <a:ext cx="6347902" cy="4703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05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E7192E-A083-D786-5F0D-117DAD2BD729}"/>
              </a:ext>
            </a:extLst>
          </p:cNvPr>
          <p:cNvSpPr/>
          <p:nvPr/>
        </p:nvSpPr>
        <p:spPr>
          <a:xfrm>
            <a:off x="0" y="0"/>
            <a:ext cx="12192000" cy="147320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F9ED3-DC5D-6576-E217-7EA00B27213F}"/>
              </a:ext>
            </a:extLst>
          </p:cNvPr>
          <p:cNvSpPr>
            <a:spLocks noGrp="1"/>
          </p:cNvSpPr>
          <p:nvPr>
            <p:ph type="title"/>
          </p:nvPr>
        </p:nvSpPr>
        <p:spPr>
          <a:xfrm>
            <a:off x="838200" y="365125"/>
            <a:ext cx="10515600" cy="1108075"/>
          </a:xfrm>
        </p:spPr>
        <p:txBody>
          <a:bodyPr/>
          <a:lstStyle/>
          <a:p>
            <a:r>
              <a:rPr lang="en-US" b="1" dirty="0">
                <a:solidFill>
                  <a:srgbClr val="FF6600"/>
                </a:solidFill>
              </a:rPr>
              <a:t>Average Transaction Per Customer</a:t>
            </a:r>
          </a:p>
        </p:txBody>
      </p:sp>
      <p:graphicFrame>
        <p:nvGraphicFramePr>
          <p:cNvPr id="5" name="Content Placeholder 4">
            <a:extLst>
              <a:ext uri="{FF2B5EF4-FFF2-40B4-BE49-F238E27FC236}">
                <a16:creationId xmlns:a16="http://schemas.microsoft.com/office/drawing/2014/main" id="{C7626263-B7D5-3C33-B0AB-7255538B4835}"/>
              </a:ext>
            </a:extLst>
          </p:cNvPr>
          <p:cNvGraphicFramePr>
            <a:graphicFrameLocks noGrp="1"/>
          </p:cNvGraphicFramePr>
          <p:nvPr>
            <p:ph idx="1"/>
            <p:extLst>
              <p:ext uri="{D42A27DB-BD31-4B8C-83A1-F6EECF244321}">
                <p14:modId xmlns:p14="http://schemas.microsoft.com/office/powerpoint/2010/main" val="609050466"/>
              </p:ext>
            </p:extLst>
          </p:nvPr>
        </p:nvGraphicFramePr>
        <p:xfrm>
          <a:off x="475343" y="2028825"/>
          <a:ext cx="10515596" cy="1381760"/>
        </p:xfrm>
        <a:graphic>
          <a:graphicData uri="http://schemas.openxmlformats.org/drawingml/2006/table">
            <a:tbl>
              <a:tblPr firstRow="1" bandRow="1">
                <a:tableStyleId>{72833802-FEF1-4C79-8D5D-14CF1EAF98D9}</a:tableStyleId>
              </a:tblPr>
              <a:tblGrid>
                <a:gridCol w="2628899">
                  <a:extLst>
                    <a:ext uri="{9D8B030D-6E8A-4147-A177-3AD203B41FA5}">
                      <a16:colId xmlns:a16="http://schemas.microsoft.com/office/drawing/2014/main" val="3463975331"/>
                    </a:ext>
                  </a:extLst>
                </a:gridCol>
                <a:gridCol w="2628899">
                  <a:extLst>
                    <a:ext uri="{9D8B030D-6E8A-4147-A177-3AD203B41FA5}">
                      <a16:colId xmlns:a16="http://schemas.microsoft.com/office/drawing/2014/main" val="2509697070"/>
                    </a:ext>
                  </a:extLst>
                </a:gridCol>
                <a:gridCol w="2628899">
                  <a:extLst>
                    <a:ext uri="{9D8B030D-6E8A-4147-A177-3AD203B41FA5}">
                      <a16:colId xmlns:a16="http://schemas.microsoft.com/office/drawing/2014/main" val="1506231842"/>
                    </a:ext>
                  </a:extLst>
                </a:gridCol>
                <a:gridCol w="2628899">
                  <a:extLst>
                    <a:ext uri="{9D8B030D-6E8A-4147-A177-3AD203B41FA5}">
                      <a16:colId xmlns:a16="http://schemas.microsoft.com/office/drawing/2014/main" val="4199339097"/>
                    </a:ext>
                  </a:extLst>
                </a:gridCol>
              </a:tblGrid>
              <a:tr h="370840">
                <a:tc>
                  <a:txBody>
                    <a:bodyPr/>
                    <a:lstStyle/>
                    <a:p>
                      <a:pPr algn="ctr"/>
                      <a:r>
                        <a:rPr lang="en-US" b="1" dirty="0"/>
                        <a:t>COMPANY</a:t>
                      </a:r>
                    </a:p>
                  </a:txBody>
                  <a:tcPr/>
                </a:tc>
                <a:tc>
                  <a:txBody>
                    <a:bodyPr/>
                    <a:lstStyle/>
                    <a:p>
                      <a:pPr algn="ctr"/>
                      <a:r>
                        <a:rPr lang="en-US" b="1" dirty="0"/>
                        <a:t>Number of Customers</a:t>
                      </a:r>
                    </a:p>
                  </a:txBody>
                  <a:tcPr/>
                </a:tc>
                <a:tc>
                  <a:txBody>
                    <a:bodyPr/>
                    <a:lstStyle/>
                    <a:p>
                      <a:pPr algn="ctr"/>
                      <a:r>
                        <a:rPr lang="en-US" b="1" dirty="0"/>
                        <a:t>Number of Transactions</a:t>
                      </a:r>
                    </a:p>
                  </a:txBody>
                  <a:tcPr/>
                </a:tc>
                <a:tc>
                  <a:txBody>
                    <a:bodyPr/>
                    <a:lstStyle/>
                    <a:p>
                      <a:pPr algn="ctr"/>
                      <a:r>
                        <a:rPr lang="en-US" b="1" dirty="0"/>
                        <a:t>Average transaction per Customer</a:t>
                      </a:r>
                    </a:p>
                  </a:txBody>
                  <a:tcPr/>
                </a:tc>
                <a:extLst>
                  <a:ext uri="{0D108BD9-81ED-4DB2-BD59-A6C34878D82A}">
                    <a16:rowId xmlns:a16="http://schemas.microsoft.com/office/drawing/2014/main" val="2840969592"/>
                  </a:ext>
                </a:extLst>
              </a:tr>
              <a:tr h="370840">
                <a:tc>
                  <a:txBody>
                    <a:bodyPr/>
                    <a:lstStyle/>
                    <a:p>
                      <a:r>
                        <a:rPr lang="en-US" dirty="0"/>
                        <a:t>PINK CAB</a:t>
                      </a:r>
                    </a:p>
                  </a:txBody>
                  <a:tcPr/>
                </a:tc>
                <a:tc>
                  <a:txBody>
                    <a:bodyPr/>
                    <a:lstStyle/>
                    <a:p>
                      <a:r>
                        <a:rPr lang="en-US" dirty="0"/>
                        <a:t>32330</a:t>
                      </a:r>
                    </a:p>
                  </a:txBody>
                  <a:tcPr/>
                </a:tc>
                <a:tc>
                  <a:txBody>
                    <a:bodyPr/>
                    <a:lstStyle/>
                    <a:p>
                      <a:r>
                        <a:rPr lang="en-US" dirty="0"/>
                        <a:t>84711</a:t>
                      </a:r>
                    </a:p>
                  </a:txBody>
                  <a:tcPr/>
                </a:tc>
                <a:tc>
                  <a:txBody>
                    <a:bodyPr/>
                    <a:lstStyle/>
                    <a:p>
                      <a:r>
                        <a:rPr lang="en-US" dirty="0"/>
                        <a:t>3</a:t>
                      </a:r>
                    </a:p>
                  </a:txBody>
                  <a:tcPr/>
                </a:tc>
                <a:extLst>
                  <a:ext uri="{0D108BD9-81ED-4DB2-BD59-A6C34878D82A}">
                    <a16:rowId xmlns:a16="http://schemas.microsoft.com/office/drawing/2014/main" val="3075467385"/>
                  </a:ext>
                </a:extLst>
              </a:tr>
              <a:tr h="370840">
                <a:tc>
                  <a:txBody>
                    <a:bodyPr/>
                    <a:lstStyle/>
                    <a:p>
                      <a:r>
                        <a:rPr lang="en-US" dirty="0"/>
                        <a:t>YELLOW CAB</a:t>
                      </a:r>
                    </a:p>
                  </a:txBody>
                  <a:tcPr/>
                </a:tc>
                <a:tc>
                  <a:txBody>
                    <a:bodyPr/>
                    <a:lstStyle/>
                    <a:p>
                      <a:r>
                        <a:rPr lang="en-US" dirty="0"/>
                        <a:t>39896</a:t>
                      </a:r>
                    </a:p>
                  </a:txBody>
                  <a:tcPr/>
                </a:tc>
                <a:tc>
                  <a:txBody>
                    <a:bodyPr/>
                    <a:lstStyle/>
                    <a:p>
                      <a:r>
                        <a:rPr lang="en-US" dirty="0"/>
                        <a:t>274681</a:t>
                      </a:r>
                    </a:p>
                  </a:txBody>
                  <a:tcPr/>
                </a:tc>
                <a:tc>
                  <a:txBody>
                    <a:bodyPr/>
                    <a:lstStyle/>
                    <a:p>
                      <a:r>
                        <a:rPr lang="en-US" dirty="0"/>
                        <a:t>7</a:t>
                      </a:r>
                    </a:p>
                  </a:txBody>
                  <a:tcPr/>
                </a:tc>
                <a:extLst>
                  <a:ext uri="{0D108BD9-81ED-4DB2-BD59-A6C34878D82A}">
                    <a16:rowId xmlns:a16="http://schemas.microsoft.com/office/drawing/2014/main" val="2378551537"/>
                  </a:ext>
                </a:extLst>
              </a:tr>
            </a:tbl>
          </a:graphicData>
        </a:graphic>
      </p:graphicFrame>
      <p:sp>
        <p:nvSpPr>
          <p:cNvPr id="3" name="TextBox 2">
            <a:extLst>
              <a:ext uri="{FF2B5EF4-FFF2-40B4-BE49-F238E27FC236}">
                <a16:creationId xmlns:a16="http://schemas.microsoft.com/office/drawing/2014/main" id="{88F31FA1-CE6C-8B41-46B3-804B1F11D423}"/>
              </a:ext>
            </a:extLst>
          </p:cNvPr>
          <p:cNvSpPr txBox="1"/>
          <p:nvPr/>
        </p:nvSpPr>
        <p:spPr>
          <a:xfrm>
            <a:off x="1058779" y="4459705"/>
            <a:ext cx="9352547" cy="646331"/>
          </a:xfrm>
          <a:prstGeom prst="rect">
            <a:avLst/>
          </a:prstGeom>
          <a:noFill/>
        </p:spPr>
        <p:txBody>
          <a:bodyPr wrap="square" rtlCol="0">
            <a:spAutoFit/>
          </a:bodyPr>
          <a:lstStyle/>
          <a:p>
            <a:r>
              <a:rPr lang="en-US" dirty="0"/>
              <a:t>Yellow cabs having more transactions per customer implies higher customer retention, stronger customer loyalty and a larger market share.</a:t>
            </a:r>
          </a:p>
        </p:txBody>
      </p:sp>
    </p:spTree>
    <p:extLst>
      <p:ext uri="{BB962C8B-B14F-4D97-AF65-F5344CB8AC3E}">
        <p14:creationId xmlns:p14="http://schemas.microsoft.com/office/powerpoint/2010/main" val="32388376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153</TotalTime>
  <Words>537</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   Agenda</vt:lpstr>
      <vt:lpstr>Problem Statement</vt:lpstr>
      <vt:lpstr>Data Exploration</vt:lpstr>
      <vt:lpstr>Number of rides per company</vt:lpstr>
      <vt:lpstr>Number of rides per city</vt:lpstr>
      <vt:lpstr>Cost of trips and Price Charged</vt:lpstr>
      <vt:lpstr>Profit analysis</vt:lpstr>
      <vt:lpstr>Average Transaction Per Customer</vt:lpstr>
      <vt:lpstr>Monthly Analysis</vt:lpstr>
      <vt:lpstr>Yearly Analysis</vt:lpstr>
      <vt:lpstr>Customer demographics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Aishat Yusuf</dc:creator>
  <cp:lastModifiedBy>Aishat Yusuf</cp:lastModifiedBy>
  <cp:revision>2</cp:revision>
  <dcterms:created xsi:type="dcterms:W3CDTF">2024-09-20T18:15:40Z</dcterms:created>
  <dcterms:modified xsi:type="dcterms:W3CDTF">2024-09-21T15:33:00Z</dcterms:modified>
</cp:coreProperties>
</file>