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74" r:id="rId9"/>
    <p:sldId id="275" r:id="rId10"/>
    <p:sldId id="276" r:id="rId11"/>
    <p:sldId id="277" r:id="rId12"/>
    <p:sldId id="278" r:id="rId13"/>
    <p:sldId id="280" r:id="rId14"/>
    <p:sldId id="279"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ishatyusuf12@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985380" cy="3877985"/>
          </a:xfrm>
          <a:prstGeom prst="rect">
            <a:avLst/>
          </a:prstGeom>
          <a:solidFill>
            <a:srgbClr val="3B3B3B"/>
          </a:solidFill>
        </p:spPr>
        <p:txBody>
          <a:bodyPr wrap="none" rtlCol="0">
            <a:spAutoFit/>
          </a:bodyPr>
          <a:lstStyle/>
          <a:p>
            <a:r>
              <a:rPr lang="en-US" sz="6600" dirty="0">
                <a:solidFill>
                  <a:srgbClr val="FF6600"/>
                </a:solidFill>
              </a:rPr>
              <a:t>ABC Pharma – Drug Persistence</a:t>
            </a:r>
          </a:p>
          <a:p>
            <a:endParaRPr lang="en-US" sz="4000" dirty="0"/>
          </a:p>
          <a:p>
            <a:pPr rtl="0"/>
            <a:r>
              <a:rPr lang="en-US" sz="2800" b="0" i="0" u="none" strike="noStrike" dirty="0">
                <a:solidFill>
                  <a:srgbClr val="000000"/>
                </a:solidFill>
                <a:effectLst/>
              </a:rPr>
              <a:t>Name: Yusuf Aishat</a:t>
            </a:r>
            <a:endParaRPr lang="en-US" sz="2800" b="0" dirty="0">
              <a:effectLst/>
            </a:endParaRPr>
          </a:p>
          <a:p>
            <a:pPr rtl="0"/>
            <a:r>
              <a:rPr lang="en-US" sz="2800" b="0" i="0" u="none" strike="noStrike" dirty="0">
                <a:solidFill>
                  <a:srgbClr val="000000"/>
                </a:solidFill>
                <a:effectLst/>
              </a:rPr>
              <a:t>Email: </a:t>
            </a:r>
            <a:r>
              <a:rPr lang="en-US" sz="2800" b="0" i="0" u="sng" strike="noStrike" dirty="0">
                <a:solidFill>
                  <a:srgbClr val="1155CC"/>
                </a:solidFill>
                <a:effectLst/>
                <a:hlinkClick r:id="rId3"/>
              </a:rPr>
              <a:t>aishatyusuf12@gmail.com</a:t>
            </a:r>
            <a:endParaRPr lang="en-US" sz="2800" b="0" dirty="0">
              <a:effectLst/>
            </a:endParaRPr>
          </a:p>
          <a:p>
            <a:pPr rtl="0"/>
            <a:r>
              <a:rPr lang="en-US" sz="2800" b="0" i="0" u="none" strike="noStrike" dirty="0">
                <a:solidFill>
                  <a:srgbClr val="000000"/>
                </a:solidFill>
                <a:effectLst/>
              </a:rPr>
              <a:t>Country: Nigeria</a:t>
            </a:r>
            <a:endParaRPr lang="en-US" sz="2800" b="0" dirty="0">
              <a:effectLst/>
            </a:endParaRPr>
          </a:p>
          <a:p>
            <a:pPr rtl="0"/>
            <a:r>
              <a:rPr lang="en-US" sz="2800" b="0" i="0" u="none" strike="noStrike" dirty="0">
                <a:solidFill>
                  <a:srgbClr val="000000"/>
                </a:solidFill>
                <a:effectLst/>
              </a:rPr>
              <a:t>Specialization: Data Science</a:t>
            </a:r>
            <a:endParaRPr lang="en-US" sz="2800" b="0" dirty="0">
              <a:effectLst/>
            </a:endParaRPr>
          </a:p>
          <a:p>
            <a:r>
              <a:rPr lang="en-US" sz="2800" b="1" dirty="0"/>
              <a:t>November 28</a:t>
            </a:r>
            <a:r>
              <a:rPr lang="en-US" sz="2800" b="1" baseline="30000" dirty="0"/>
              <a:t>th</a:t>
            </a:r>
            <a:r>
              <a:rPr lang="en-US" sz="2800" b="1" dirty="0"/>
              <a:t>, 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3AEA2-D248-02BA-1827-7DF6837D6E7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F601DB-D10A-78B7-C787-24B180046EBB}"/>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D595F-36E4-2674-7BFE-6F224C670D28}"/>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Clinical factors</a:t>
            </a:r>
          </a:p>
        </p:txBody>
      </p:sp>
      <p:pic>
        <p:nvPicPr>
          <p:cNvPr id="5122" name="Picture 2">
            <a:extLst>
              <a:ext uri="{FF2B5EF4-FFF2-40B4-BE49-F238E27FC236}">
                <a16:creationId xmlns:a16="http://schemas.microsoft.com/office/drawing/2014/main" id="{0BE3619F-A456-DF18-A202-1859847EEE91}"/>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225669"/>
            <a:ext cx="8430296" cy="47655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69FE9F3-FA95-95DD-AA79-C40A6CF9BAF4}"/>
              </a:ext>
            </a:extLst>
          </p:cNvPr>
          <p:cNvSpPr txBox="1"/>
          <p:nvPr/>
        </p:nvSpPr>
        <p:spPr>
          <a:xfrm>
            <a:off x="838200" y="5991225"/>
            <a:ext cx="8791575" cy="646331"/>
          </a:xfrm>
          <a:prstGeom prst="rect">
            <a:avLst/>
          </a:prstGeom>
          <a:noFill/>
        </p:spPr>
        <p:txBody>
          <a:bodyPr wrap="square" rtlCol="0">
            <a:spAutoFit/>
          </a:bodyPr>
          <a:lstStyle/>
          <a:p>
            <a:r>
              <a:rPr lang="en-US" dirty="0"/>
              <a:t>Patients who had recorded glucocorticoid usage during therapy, DEXA scans during treatment and fragility fracture during therapy had a higher rate of persistence</a:t>
            </a:r>
          </a:p>
        </p:txBody>
      </p:sp>
    </p:spTree>
    <p:extLst>
      <p:ext uri="{BB962C8B-B14F-4D97-AF65-F5344CB8AC3E}">
        <p14:creationId xmlns:p14="http://schemas.microsoft.com/office/powerpoint/2010/main" val="150489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E5148-AC82-2BE8-54CD-63105D91471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12B9C5E-3172-FD2A-1659-D6746565349E}"/>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992856-0ABD-13B0-4921-E484F54C6151}"/>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Clinical factors</a:t>
            </a:r>
          </a:p>
        </p:txBody>
      </p:sp>
      <p:pic>
        <p:nvPicPr>
          <p:cNvPr id="6146" name="Picture 2">
            <a:extLst>
              <a:ext uri="{FF2B5EF4-FFF2-40B4-BE49-F238E27FC236}">
                <a16:creationId xmlns:a16="http://schemas.microsoft.com/office/drawing/2014/main" id="{4B6E9032-5420-217E-AD5C-0143231544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2177" y="1567394"/>
            <a:ext cx="5687646" cy="43130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10F68E-1CCF-A7D5-0289-95022554FD45}"/>
              </a:ext>
            </a:extLst>
          </p:cNvPr>
          <p:cNvSpPr txBox="1"/>
          <p:nvPr/>
        </p:nvSpPr>
        <p:spPr>
          <a:xfrm>
            <a:off x="2586718" y="5880443"/>
            <a:ext cx="7239454" cy="646331"/>
          </a:xfrm>
          <a:prstGeom prst="rect">
            <a:avLst/>
          </a:prstGeom>
          <a:noFill/>
        </p:spPr>
        <p:txBody>
          <a:bodyPr wrap="square" rtlCol="0">
            <a:spAutoFit/>
          </a:bodyPr>
          <a:lstStyle/>
          <a:p>
            <a:r>
              <a:rPr lang="en-US" dirty="0"/>
              <a:t>Patients persistent with their treatment on average have higher frequencies of </a:t>
            </a:r>
            <a:r>
              <a:rPr lang="en-US" dirty="0" err="1"/>
              <a:t>dexa</a:t>
            </a:r>
            <a:r>
              <a:rPr lang="en-US" dirty="0"/>
              <a:t> scans</a:t>
            </a:r>
          </a:p>
        </p:txBody>
      </p:sp>
    </p:spTree>
    <p:extLst>
      <p:ext uri="{BB962C8B-B14F-4D97-AF65-F5344CB8AC3E}">
        <p14:creationId xmlns:p14="http://schemas.microsoft.com/office/powerpoint/2010/main" val="573191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BBDFE-4F60-3A10-C67E-4BC51D349C1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22F0582-F15F-9BF2-001C-8AE5C10524B3}"/>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735638-2763-4E9D-53D3-1230CF10AA8D}"/>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Disease and Treatment Factors</a:t>
            </a:r>
          </a:p>
        </p:txBody>
      </p:sp>
      <p:pic>
        <p:nvPicPr>
          <p:cNvPr id="7172" name="Picture 4">
            <a:extLst>
              <a:ext uri="{FF2B5EF4-FFF2-40B4-BE49-F238E27FC236}">
                <a16:creationId xmlns:a16="http://schemas.microsoft.com/office/drawing/2014/main" id="{D835505B-2F66-E827-6F64-FF6ABCA52A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1872" y="1325563"/>
            <a:ext cx="9388256"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92592B7-522A-35C1-C3B7-D86D4A50F00D}"/>
              </a:ext>
            </a:extLst>
          </p:cNvPr>
          <p:cNvSpPr txBox="1"/>
          <p:nvPr/>
        </p:nvSpPr>
        <p:spPr>
          <a:xfrm>
            <a:off x="1401872" y="5676901"/>
            <a:ext cx="9589978" cy="1200329"/>
          </a:xfrm>
          <a:prstGeom prst="rect">
            <a:avLst/>
          </a:prstGeom>
          <a:noFill/>
        </p:spPr>
        <p:txBody>
          <a:bodyPr wrap="square" rtlCol="0">
            <a:spAutoFit/>
          </a:bodyPr>
          <a:lstStyle/>
          <a:p>
            <a:r>
              <a:rPr lang="en-US" dirty="0"/>
              <a:t>There is higher rate of persistence among patients with ≥5 concomitances, comorbidities and risks.</a:t>
            </a:r>
          </a:p>
          <a:p>
            <a:endParaRPr lang="en-US" dirty="0"/>
          </a:p>
          <a:p>
            <a:r>
              <a:rPr lang="en-US" dirty="0"/>
              <a:t>Patients that are Persistent with their treatment are more likely to have multiple concomitances, comorbidities and risks</a:t>
            </a:r>
          </a:p>
        </p:txBody>
      </p:sp>
    </p:spTree>
    <p:extLst>
      <p:ext uri="{BB962C8B-B14F-4D97-AF65-F5344CB8AC3E}">
        <p14:creationId xmlns:p14="http://schemas.microsoft.com/office/powerpoint/2010/main" val="1285236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377F8-F66C-B2CE-6F6B-C5C59F31B46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BEFC195-D150-7A20-702E-6B733255F77C}"/>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95AB3A-0FB9-9F50-BFCB-84C5B3C782C0}"/>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Disease and Treatment Factors</a:t>
            </a:r>
          </a:p>
        </p:txBody>
      </p:sp>
      <p:sp>
        <p:nvSpPr>
          <p:cNvPr id="3" name="Content Placeholder 2">
            <a:extLst>
              <a:ext uri="{FF2B5EF4-FFF2-40B4-BE49-F238E27FC236}">
                <a16:creationId xmlns:a16="http://schemas.microsoft.com/office/drawing/2014/main" id="{14DC9472-A5D1-F11C-DB27-A00B4031929E}"/>
              </a:ext>
            </a:extLst>
          </p:cNvPr>
          <p:cNvSpPr>
            <a:spLocks noGrp="1"/>
          </p:cNvSpPr>
          <p:nvPr>
            <p:ph idx="1"/>
          </p:nvPr>
        </p:nvSpPr>
        <p:spPr/>
        <p:txBody>
          <a:bodyPr/>
          <a:lstStyle/>
          <a:p>
            <a:r>
              <a:rPr lang="en-US" dirty="0"/>
              <a:t>Comorbidities: Patients with comorbidities tend to have higher persistence rates except for those with lipoprotein metabolism and other </a:t>
            </a:r>
            <a:r>
              <a:rPr lang="en-US" dirty="0" err="1"/>
              <a:t>lipidemias</a:t>
            </a:r>
            <a:r>
              <a:rPr lang="en-US" dirty="0"/>
              <a:t> or osteoporosis without current pathological fracture.</a:t>
            </a:r>
          </a:p>
          <a:p>
            <a:r>
              <a:rPr lang="en-US" dirty="0"/>
              <a:t>Concomitances: Patients with concomitances involving cholesterol and triglyceride regulating preparations or antidepressants and mood stabilizers show lower persistence rates</a:t>
            </a:r>
          </a:p>
          <a:p>
            <a:r>
              <a:rPr lang="en-US" dirty="0"/>
              <a:t>Risks: Patients with risks tend to show lower persistence rates except  for those with </a:t>
            </a:r>
            <a:r>
              <a:rPr lang="en-US" b="0" i="0" dirty="0">
                <a:effectLst/>
              </a:rPr>
              <a:t>rheumatoid arthritis or untreated chronic hypogonadism</a:t>
            </a:r>
            <a:endParaRPr lang="en-US" dirty="0"/>
          </a:p>
        </p:txBody>
      </p:sp>
    </p:spTree>
    <p:extLst>
      <p:ext uri="{BB962C8B-B14F-4D97-AF65-F5344CB8AC3E}">
        <p14:creationId xmlns:p14="http://schemas.microsoft.com/office/powerpoint/2010/main" val="4136802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65FE6-AC73-AA25-9BF6-92B12B303EA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279F12B-B890-65EA-DC6D-9C74B1B66274}"/>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31B6D7-610F-2EC8-F0FA-CC53911B9D77}"/>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Disease and Treatment Factors</a:t>
            </a:r>
          </a:p>
        </p:txBody>
      </p:sp>
      <p:pic>
        <p:nvPicPr>
          <p:cNvPr id="8194" name="Picture 2">
            <a:extLst>
              <a:ext uri="{FF2B5EF4-FFF2-40B4-BE49-F238E27FC236}">
                <a16:creationId xmlns:a16="http://schemas.microsoft.com/office/drawing/2014/main" id="{687E8702-2198-5745-4696-EE7ACC5F96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2422" y="1476022"/>
            <a:ext cx="4041656" cy="405994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5CADA97-AD3F-D1AC-D5AD-2B4F6BB8B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6525" y="1325563"/>
            <a:ext cx="3790950" cy="45457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60AF75-9515-C1BA-57AD-91038F090E23}"/>
              </a:ext>
            </a:extLst>
          </p:cNvPr>
          <p:cNvSpPr txBox="1"/>
          <p:nvPr/>
        </p:nvSpPr>
        <p:spPr>
          <a:xfrm>
            <a:off x="1066800" y="5753100"/>
            <a:ext cx="4248150" cy="923330"/>
          </a:xfrm>
          <a:prstGeom prst="rect">
            <a:avLst/>
          </a:prstGeom>
          <a:noFill/>
        </p:spPr>
        <p:txBody>
          <a:bodyPr wrap="square" rtlCol="0">
            <a:spAutoFit/>
          </a:bodyPr>
          <a:lstStyle/>
          <a:p>
            <a:r>
              <a:rPr lang="en-US"/>
              <a:t>Patients with injectable experience during treatment have a higher rate of persistence at 39.30%</a:t>
            </a:r>
            <a:endParaRPr lang="en-US" dirty="0"/>
          </a:p>
        </p:txBody>
      </p:sp>
      <p:sp>
        <p:nvSpPr>
          <p:cNvPr id="6" name="TextBox 5">
            <a:extLst>
              <a:ext uri="{FF2B5EF4-FFF2-40B4-BE49-F238E27FC236}">
                <a16:creationId xmlns:a16="http://schemas.microsoft.com/office/drawing/2014/main" id="{E7B65930-81EF-5EFF-1835-326D744A6913}"/>
              </a:ext>
            </a:extLst>
          </p:cNvPr>
          <p:cNvSpPr txBox="1"/>
          <p:nvPr/>
        </p:nvSpPr>
        <p:spPr>
          <a:xfrm>
            <a:off x="6096000" y="5861747"/>
            <a:ext cx="5648325" cy="923330"/>
          </a:xfrm>
          <a:prstGeom prst="rect">
            <a:avLst/>
          </a:prstGeom>
          <a:noFill/>
        </p:spPr>
        <p:txBody>
          <a:bodyPr wrap="square" rtlCol="0">
            <a:spAutoFit/>
          </a:bodyPr>
          <a:lstStyle/>
          <a:p>
            <a:r>
              <a:rPr lang="en-US" dirty="0"/>
              <a:t>The percentage of Persistent patients is higher among the Non-Adherent patients (61.27%) compared to Adherent patients (36.39%)</a:t>
            </a:r>
          </a:p>
        </p:txBody>
      </p:sp>
    </p:spTree>
    <p:extLst>
      <p:ext uri="{BB962C8B-B14F-4D97-AF65-F5344CB8AC3E}">
        <p14:creationId xmlns:p14="http://schemas.microsoft.com/office/powerpoint/2010/main" val="3280862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C0F2D-90C2-FA24-AE4F-601567E75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7F95F63-93CD-64E4-60B4-2AA92AEE357C}"/>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D58C7-87E3-5C56-2666-2D3352D928DB}"/>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Disease and Treatment Factors</a:t>
            </a:r>
          </a:p>
        </p:txBody>
      </p:sp>
      <p:sp>
        <p:nvSpPr>
          <p:cNvPr id="3" name="Content Placeholder 2">
            <a:extLst>
              <a:ext uri="{FF2B5EF4-FFF2-40B4-BE49-F238E27FC236}">
                <a16:creationId xmlns:a16="http://schemas.microsoft.com/office/drawing/2014/main" id="{874F2FE2-71DE-C6A0-BF5A-5B55AC7A487E}"/>
              </a:ext>
            </a:extLst>
          </p:cNvPr>
          <p:cNvSpPr>
            <a:spLocks noGrp="1"/>
          </p:cNvSpPr>
          <p:nvPr>
            <p:ph idx="1"/>
          </p:nvPr>
        </p:nvSpPr>
        <p:spPr>
          <a:xfrm>
            <a:off x="638629" y="1451429"/>
            <a:ext cx="11088913" cy="5225142"/>
          </a:xfrm>
        </p:spPr>
        <p:txBody>
          <a:bodyPr>
            <a:normAutofit fontScale="92500" lnSpcReduction="20000"/>
          </a:bodyPr>
          <a:lstStyle/>
          <a:p>
            <a:pPr rtl="0"/>
            <a:r>
              <a:rPr lang="en-US" sz="2600" b="1" i="0" u="none" strike="noStrike" dirty="0">
                <a:solidFill>
                  <a:srgbClr val="000000"/>
                </a:solidFill>
                <a:effectLst/>
              </a:rPr>
              <a:t>Adherence</a:t>
            </a:r>
            <a:endParaRPr lang="en-US" sz="2600" b="1" dirty="0">
              <a:effectLst/>
            </a:endParaRPr>
          </a:p>
          <a:p>
            <a:pPr rtl="0"/>
            <a:r>
              <a:rPr lang="en-US" sz="2600" b="0" i="0" u="none" strike="noStrike" dirty="0">
                <a:solidFill>
                  <a:srgbClr val="000000"/>
                </a:solidFill>
                <a:effectLst/>
              </a:rPr>
              <a:t>The persistence of non-adherent patients is much higher (61.27%) compared to adherent patients (36.38%). This is peculiar, as one might expect an adherent patient to be more persistent with their treatment. Upon further analysis, some factors were found to be prevalent among non-adherent and adherent groups who maintain drug persistency. These factors include:</a:t>
            </a:r>
            <a:endParaRPr lang="en-US" sz="2600" b="0" dirty="0">
              <a:effectLst/>
            </a:endParaRPr>
          </a:p>
          <a:p>
            <a:pPr marL="0" indent="0" rtl="0">
              <a:buNone/>
            </a:pPr>
            <a:r>
              <a:rPr lang="en-US" sz="2600" b="0" i="0" u="none" strike="noStrike" dirty="0">
                <a:solidFill>
                  <a:srgbClr val="000000"/>
                </a:solidFill>
                <a:effectLst/>
              </a:rPr>
              <a:t>*   Presence of DEXA scans during treatment</a:t>
            </a:r>
            <a:endParaRPr lang="en-US" sz="2600" dirty="0"/>
          </a:p>
          <a:p>
            <a:pPr marL="0" indent="0" rtl="0">
              <a:buNone/>
            </a:pPr>
            <a:r>
              <a:rPr lang="en-US" sz="2600" b="0" i="0" u="none" strike="noStrike" dirty="0">
                <a:solidFill>
                  <a:srgbClr val="000000"/>
                </a:solidFill>
                <a:effectLst/>
              </a:rPr>
              <a:t>*   Comorbidity screening for malignant neoplasms</a:t>
            </a:r>
            <a:endParaRPr lang="en-US" sz="2600" b="0" dirty="0">
              <a:effectLst/>
            </a:endParaRPr>
          </a:p>
          <a:p>
            <a:pPr marL="0" indent="0" rtl="0">
              <a:buNone/>
            </a:pPr>
            <a:r>
              <a:rPr lang="en-US" sz="2600" b="0" i="0" u="none" strike="noStrike" dirty="0">
                <a:solidFill>
                  <a:srgbClr val="000000"/>
                </a:solidFill>
                <a:effectLst/>
              </a:rPr>
              <a:t>*   Comorbidity encounter for immunization</a:t>
            </a:r>
            <a:endParaRPr lang="en-US" sz="2600" b="0" dirty="0">
              <a:effectLst/>
            </a:endParaRPr>
          </a:p>
          <a:p>
            <a:pPr marL="0" indent="0" rtl="0">
              <a:buNone/>
            </a:pPr>
            <a:r>
              <a:rPr lang="en-US" sz="2600" b="0" i="0" u="none" strike="noStrike" dirty="0">
                <a:solidFill>
                  <a:srgbClr val="000000"/>
                </a:solidFill>
                <a:effectLst/>
              </a:rPr>
              <a:t>*   General exam without complaints, suspected or reported diagnosis</a:t>
            </a:r>
            <a:endParaRPr lang="en-US" sz="2600" b="0" dirty="0">
              <a:effectLst/>
            </a:endParaRPr>
          </a:p>
          <a:p>
            <a:pPr marL="0" indent="0" rtl="0">
              <a:buNone/>
            </a:pPr>
            <a:r>
              <a:rPr lang="en-US" sz="2600" b="0" i="0" u="none" strike="noStrike" dirty="0">
                <a:solidFill>
                  <a:srgbClr val="000000"/>
                </a:solidFill>
                <a:effectLst/>
              </a:rPr>
              <a:t>*   Disorders of lipoprotein metabolism and other </a:t>
            </a:r>
            <a:r>
              <a:rPr lang="en-US" sz="2600" b="0" i="0" u="none" strike="noStrike" dirty="0" err="1">
                <a:solidFill>
                  <a:srgbClr val="000000"/>
                </a:solidFill>
                <a:effectLst/>
              </a:rPr>
              <a:t>lipidemias</a:t>
            </a:r>
            <a:endParaRPr lang="en-US" sz="2600" b="0" dirty="0">
              <a:effectLst/>
            </a:endParaRPr>
          </a:p>
          <a:p>
            <a:pPr marL="0" indent="0" rtl="0">
              <a:buNone/>
            </a:pPr>
            <a:r>
              <a:rPr lang="en-US" sz="2600" b="0" i="0" u="none" strike="noStrike" dirty="0">
                <a:solidFill>
                  <a:srgbClr val="000000"/>
                </a:solidFill>
                <a:effectLst/>
              </a:rPr>
              <a:t>*   Risk of vitamin D insufficiency</a:t>
            </a:r>
            <a:endParaRPr lang="en-US" sz="2600" b="0" dirty="0">
              <a:effectLst/>
            </a:endParaRPr>
          </a:p>
          <a:p>
            <a:pPr marL="0" indent="0">
              <a:buNone/>
            </a:pPr>
            <a:br>
              <a:rPr lang="en-US" dirty="0"/>
            </a:br>
            <a:endParaRPr lang="en-US" dirty="0"/>
          </a:p>
        </p:txBody>
      </p:sp>
    </p:spTree>
    <p:extLst>
      <p:ext uri="{BB962C8B-B14F-4D97-AF65-F5344CB8AC3E}">
        <p14:creationId xmlns:p14="http://schemas.microsoft.com/office/powerpoint/2010/main" val="283972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E9A64-3C32-E734-EF1F-3615820FE6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925C83-3075-F57A-B775-64E76B91ADA3}"/>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88B7E-E29C-6CBB-D60E-1D598EC90292}"/>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EDA - Recommendations</a:t>
            </a:r>
          </a:p>
        </p:txBody>
      </p:sp>
      <p:sp>
        <p:nvSpPr>
          <p:cNvPr id="3" name="Content Placeholder 2">
            <a:extLst>
              <a:ext uri="{FF2B5EF4-FFF2-40B4-BE49-F238E27FC236}">
                <a16:creationId xmlns:a16="http://schemas.microsoft.com/office/drawing/2014/main" id="{6F0A2959-BC6F-158B-3F65-43F7A3FA09E0}"/>
              </a:ext>
            </a:extLst>
          </p:cNvPr>
          <p:cNvSpPr>
            <a:spLocks noGrp="1"/>
          </p:cNvSpPr>
          <p:nvPr>
            <p:ph idx="1"/>
          </p:nvPr>
        </p:nvSpPr>
        <p:spPr>
          <a:xfrm>
            <a:off x="522515" y="1567394"/>
            <a:ext cx="11292114" cy="4925479"/>
          </a:xfrm>
        </p:spPr>
        <p:txBody>
          <a:bodyPr>
            <a:normAutofit fontScale="92500" lnSpcReduction="20000"/>
          </a:bodyPr>
          <a:lstStyle/>
          <a:p>
            <a:pPr rtl="0"/>
            <a:r>
              <a:rPr lang="en-US" sz="2200" b="0" i="0" u="none" strike="noStrike" dirty="0">
                <a:solidFill>
                  <a:srgbClr val="000000"/>
                </a:solidFill>
                <a:effectLst/>
              </a:rPr>
              <a:t>Increased screenings, preventive exams and improved monitoring of patients through more regular check ups would facilitate an increase in persistence rates</a:t>
            </a:r>
            <a:endParaRPr lang="en-US" sz="2200" b="0" dirty="0">
              <a:effectLst/>
            </a:endParaRPr>
          </a:p>
          <a:p>
            <a:pPr rtl="0"/>
            <a:br>
              <a:rPr lang="en-US" sz="2200" b="0" dirty="0">
                <a:effectLst/>
              </a:rPr>
            </a:br>
            <a:r>
              <a:rPr lang="en-US" sz="2200" b="0" i="0" u="none" strike="noStrike" dirty="0">
                <a:solidFill>
                  <a:srgbClr val="000000"/>
                </a:solidFill>
                <a:effectLst/>
              </a:rPr>
              <a:t>Patients with an IDN indicator have higher rates of persistence; integrating more patients into this network would surely improve persistence </a:t>
            </a:r>
            <a:endParaRPr lang="en-US" sz="2200" b="0" dirty="0">
              <a:effectLst/>
            </a:endParaRPr>
          </a:p>
          <a:p>
            <a:pPr rtl="0"/>
            <a:br>
              <a:rPr lang="en-US" sz="2200" b="0" dirty="0">
                <a:effectLst/>
              </a:rPr>
            </a:br>
            <a:r>
              <a:rPr lang="en-US" sz="2200" b="0" i="0" u="none" strike="noStrike" dirty="0">
                <a:solidFill>
                  <a:srgbClr val="000000"/>
                </a:solidFill>
                <a:effectLst/>
              </a:rPr>
              <a:t>Patients with low risks, comorbidities, and concomitances are more likely to be non-persistent because they may not feel the need to be persistent with their treatment. Patient education would help improve persistency.</a:t>
            </a:r>
            <a:endParaRPr lang="en-US" sz="2200" b="0" dirty="0">
              <a:effectLst/>
            </a:endParaRPr>
          </a:p>
          <a:p>
            <a:pPr rtl="0"/>
            <a:br>
              <a:rPr lang="en-US" sz="2200" b="0" dirty="0">
                <a:effectLst/>
              </a:rPr>
            </a:br>
            <a:r>
              <a:rPr lang="en-US" sz="2200" b="0" i="0" u="none" strike="noStrike" dirty="0">
                <a:solidFill>
                  <a:srgbClr val="000000"/>
                </a:solidFill>
                <a:effectLst/>
              </a:rPr>
              <a:t>Enhancing collaboration among healthcare providers so they can share methods and strategies that help improve persistence.</a:t>
            </a:r>
            <a:endParaRPr lang="en-US" sz="2200" b="0" dirty="0">
              <a:effectLst/>
            </a:endParaRPr>
          </a:p>
          <a:p>
            <a:pPr rtl="0"/>
            <a:br>
              <a:rPr lang="en-US" sz="2200" b="0" dirty="0">
                <a:effectLst/>
              </a:rPr>
            </a:br>
            <a:r>
              <a:rPr lang="en-US" sz="2200" b="0" i="0" u="none" strike="noStrike" dirty="0">
                <a:solidFill>
                  <a:srgbClr val="000000"/>
                </a:solidFill>
                <a:effectLst/>
              </a:rPr>
              <a:t>Further studies can be conducted to figure out why certain demographic groups have lower drug persistence and results from these studies can help create targeted interventions to help increase the persistence in these groups</a:t>
            </a:r>
            <a:endParaRPr lang="en-US" sz="2200" b="0" dirty="0">
              <a:effectLst/>
            </a:endParaRPr>
          </a:p>
          <a:p>
            <a:pPr marL="0" indent="0">
              <a:buNone/>
            </a:pPr>
            <a:br>
              <a:rPr lang="en-US" dirty="0"/>
            </a:br>
            <a:endParaRPr lang="en-US" dirty="0"/>
          </a:p>
        </p:txBody>
      </p:sp>
    </p:spTree>
    <p:extLst>
      <p:ext uri="{BB962C8B-B14F-4D97-AF65-F5344CB8AC3E}">
        <p14:creationId xmlns:p14="http://schemas.microsoft.com/office/powerpoint/2010/main" val="3856987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A8A39-9779-1DCE-E932-277C3534C13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1DCF15-D4F6-1060-D41C-A4DE29E06725}"/>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BDE97-0608-B4BA-0652-107218255C8B}"/>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Model Performance Comparison</a:t>
            </a:r>
          </a:p>
        </p:txBody>
      </p:sp>
      <p:sp>
        <p:nvSpPr>
          <p:cNvPr id="3" name="Content Placeholder 2">
            <a:extLst>
              <a:ext uri="{FF2B5EF4-FFF2-40B4-BE49-F238E27FC236}">
                <a16:creationId xmlns:a16="http://schemas.microsoft.com/office/drawing/2014/main" id="{34A6DAF8-C5B7-1752-3A78-048712E5A984}"/>
              </a:ext>
            </a:extLst>
          </p:cNvPr>
          <p:cNvSpPr>
            <a:spLocks noGrp="1"/>
          </p:cNvSpPr>
          <p:nvPr>
            <p:ph idx="1"/>
          </p:nvPr>
        </p:nvSpPr>
        <p:spPr/>
        <p:txBody>
          <a:bodyPr/>
          <a:lstStyle/>
          <a:p>
            <a:r>
              <a:rPr lang="en-US" dirty="0"/>
              <a:t>The primary goal is to predict if a patient would be persistent in their treatment while identifying the key factors influencing persistency. </a:t>
            </a:r>
          </a:p>
          <a:p>
            <a:r>
              <a:rPr lang="en-US" dirty="0"/>
              <a:t>To achieve this, multiple classification models were tested including Logistic Regression, Decision Trees, and Random Forests. </a:t>
            </a:r>
          </a:p>
          <a:p>
            <a:r>
              <a:rPr lang="en-US" dirty="0"/>
              <a:t>The predictive performance and interpretability of these models were taken into account before the final model selection.</a:t>
            </a:r>
          </a:p>
        </p:txBody>
      </p:sp>
    </p:spTree>
    <p:extLst>
      <p:ext uri="{BB962C8B-B14F-4D97-AF65-F5344CB8AC3E}">
        <p14:creationId xmlns:p14="http://schemas.microsoft.com/office/powerpoint/2010/main" val="2213846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3276A-FF08-FF37-45D0-EA292A9288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E678F97-DC11-F9AF-271C-7730B7AA44D4}"/>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F8175B-749D-DC23-C70B-851399FAA494}"/>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Model Performance Comparison</a:t>
            </a:r>
          </a:p>
        </p:txBody>
      </p:sp>
      <p:sp>
        <p:nvSpPr>
          <p:cNvPr id="3" name="Content Placeholder 2">
            <a:extLst>
              <a:ext uri="{FF2B5EF4-FFF2-40B4-BE49-F238E27FC236}">
                <a16:creationId xmlns:a16="http://schemas.microsoft.com/office/drawing/2014/main" id="{457F3126-BF43-6D88-CE7B-770C45EE6319}"/>
              </a:ext>
            </a:extLst>
          </p:cNvPr>
          <p:cNvSpPr>
            <a:spLocks noGrp="1"/>
          </p:cNvSpPr>
          <p:nvPr>
            <p:ph idx="1"/>
          </p:nvPr>
        </p:nvSpPr>
        <p:spPr/>
        <p:txBody>
          <a:bodyPr>
            <a:normAutofit lnSpcReduction="10000"/>
          </a:bodyPr>
          <a:lstStyle/>
          <a:p>
            <a:r>
              <a:rPr lang="en-US" dirty="0"/>
              <a:t>Logistic Regression Performance:</a:t>
            </a:r>
          </a:p>
          <a:p>
            <a:endParaRPr lang="en-US" dirty="0"/>
          </a:p>
          <a:p>
            <a:endParaRPr lang="en-US" dirty="0"/>
          </a:p>
          <a:p>
            <a:endParaRPr lang="en-US" dirty="0"/>
          </a:p>
          <a:p>
            <a:endParaRPr lang="en-US" dirty="0"/>
          </a:p>
          <a:p>
            <a:endParaRPr lang="en-US" dirty="0"/>
          </a:p>
          <a:p>
            <a:endParaRPr lang="en-US" dirty="0"/>
          </a:p>
          <a:p>
            <a:r>
              <a:rPr lang="en-US" dirty="0"/>
              <a:t>Training AUC score: 0.89</a:t>
            </a:r>
          </a:p>
          <a:p>
            <a:r>
              <a:rPr lang="en-US" dirty="0"/>
              <a:t>Testing AUC score: 0.87</a:t>
            </a:r>
          </a:p>
          <a:p>
            <a:endParaRPr lang="en-US" dirty="0"/>
          </a:p>
        </p:txBody>
      </p:sp>
      <p:graphicFrame>
        <p:nvGraphicFramePr>
          <p:cNvPr id="5" name="Table 4">
            <a:extLst>
              <a:ext uri="{FF2B5EF4-FFF2-40B4-BE49-F238E27FC236}">
                <a16:creationId xmlns:a16="http://schemas.microsoft.com/office/drawing/2014/main" id="{1CD370BA-16C2-9AC9-01F4-8C43C6BBAAB2}"/>
              </a:ext>
            </a:extLst>
          </p:cNvPr>
          <p:cNvGraphicFramePr>
            <a:graphicFrameLocks noGrp="1"/>
          </p:cNvGraphicFramePr>
          <p:nvPr>
            <p:extLst>
              <p:ext uri="{D42A27DB-BD31-4B8C-83A1-F6EECF244321}">
                <p14:modId xmlns:p14="http://schemas.microsoft.com/office/powerpoint/2010/main" val="1363467700"/>
              </p:ext>
            </p:extLst>
          </p:nvPr>
        </p:nvGraphicFramePr>
        <p:xfrm>
          <a:off x="1681748" y="2343341"/>
          <a:ext cx="8456865" cy="2485335"/>
        </p:xfrm>
        <a:graphic>
          <a:graphicData uri="http://schemas.openxmlformats.org/drawingml/2006/table">
            <a:tbl>
              <a:tblPr firstRow="1" bandRow="1">
                <a:tableStyleId>{9DCAF9ED-07DC-4A11-8D7F-57B35C25682E}</a:tableStyleId>
              </a:tblPr>
              <a:tblGrid>
                <a:gridCol w="2818955">
                  <a:extLst>
                    <a:ext uri="{9D8B030D-6E8A-4147-A177-3AD203B41FA5}">
                      <a16:colId xmlns:a16="http://schemas.microsoft.com/office/drawing/2014/main" val="2293509544"/>
                    </a:ext>
                  </a:extLst>
                </a:gridCol>
                <a:gridCol w="2818955">
                  <a:extLst>
                    <a:ext uri="{9D8B030D-6E8A-4147-A177-3AD203B41FA5}">
                      <a16:colId xmlns:a16="http://schemas.microsoft.com/office/drawing/2014/main" val="1036343523"/>
                    </a:ext>
                  </a:extLst>
                </a:gridCol>
                <a:gridCol w="2818955">
                  <a:extLst>
                    <a:ext uri="{9D8B030D-6E8A-4147-A177-3AD203B41FA5}">
                      <a16:colId xmlns:a16="http://schemas.microsoft.com/office/drawing/2014/main" val="3373955314"/>
                    </a:ext>
                  </a:extLst>
                </a:gridCol>
              </a:tblGrid>
              <a:tr h="497067">
                <a:tc>
                  <a:txBody>
                    <a:bodyPr/>
                    <a:lstStyle/>
                    <a:p>
                      <a:r>
                        <a:rPr lang="en-US" dirty="0"/>
                        <a:t>Metric</a:t>
                      </a:r>
                    </a:p>
                  </a:txBody>
                  <a:tcPr/>
                </a:tc>
                <a:tc>
                  <a:txBody>
                    <a:bodyPr/>
                    <a:lstStyle/>
                    <a:p>
                      <a:r>
                        <a:rPr lang="en-US" dirty="0"/>
                        <a:t>Training performance</a:t>
                      </a:r>
                    </a:p>
                  </a:txBody>
                  <a:tcPr/>
                </a:tc>
                <a:tc>
                  <a:txBody>
                    <a:bodyPr/>
                    <a:lstStyle/>
                    <a:p>
                      <a:r>
                        <a:rPr lang="en-US" dirty="0"/>
                        <a:t>Testing performance</a:t>
                      </a:r>
                    </a:p>
                  </a:txBody>
                  <a:tcPr/>
                </a:tc>
                <a:extLst>
                  <a:ext uri="{0D108BD9-81ED-4DB2-BD59-A6C34878D82A}">
                    <a16:rowId xmlns:a16="http://schemas.microsoft.com/office/drawing/2014/main" val="3973987276"/>
                  </a:ext>
                </a:extLst>
              </a:tr>
              <a:tr h="497067">
                <a:tc>
                  <a:txBody>
                    <a:bodyPr/>
                    <a:lstStyle/>
                    <a:p>
                      <a:r>
                        <a:rPr lang="en-US" dirty="0"/>
                        <a:t>Accuracy</a:t>
                      </a:r>
                    </a:p>
                  </a:txBody>
                  <a:tcPr/>
                </a:tc>
                <a:tc>
                  <a:txBody>
                    <a:bodyPr/>
                    <a:lstStyle/>
                    <a:p>
                      <a:r>
                        <a:rPr lang="en-US" dirty="0"/>
                        <a:t>0.82</a:t>
                      </a:r>
                    </a:p>
                  </a:txBody>
                  <a:tcPr/>
                </a:tc>
                <a:tc>
                  <a:txBody>
                    <a:bodyPr/>
                    <a:lstStyle/>
                    <a:p>
                      <a:r>
                        <a:rPr lang="en-US" dirty="0"/>
                        <a:t>0.80</a:t>
                      </a:r>
                    </a:p>
                  </a:txBody>
                  <a:tcPr/>
                </a:tc>
                <a:extLst>
                  <a:ext uri="{0D108BD9-81ED-4DB2-BD59-A6C34878D82A}">
                    <a16:rowId xmlns:a16="http://schemas.microsoft.com/office/drawing/2014/main" val="527367146"/>
                  </a:ext>
                </a:extLst>
              </a:tr>
              <a:tr h="497067">
                <a:tc>
                  <a:txBody>
                    <a:bodyPr/>
                    <a:lstStyle/>
                    <a:p>
                      <a:r>
                        <a:rPr lang="en-US" dirty="0"/>
                        <a:t>Recall</a:t>
                      </a:r>
                    </a:p>
                  </a:txBody>
                  <a:tcPr/>
                </a:tc>
                <a:tc>
                  <a:txBody>
                    <a:bodyPr/>
                    <a:lstStyle/>
                    <a:p>
                      <a:r>
                        <a:rPr lang="en-US" dirty="0"/>
                        <a:t>0.70</a:t>
                      </a:r>
                    </a:p>
                  </a:txBody>
                  <a:tcPr/>
                </a:tc>
                <a:tc>
                  <a:txBody>
                    <a:bodyPr/>
                    <a:lstStyle/>
                    <a:p>
                      <a:r>
                        <a:rPr lang="en-US" dirty="0"/>
                        <a:t>0.64</a:t>
                      </a:r>
                    </a:p>
                  </a:txBody>
                  <a:tcPr/>
                </a:tc>
                <a:extLst>
                  <a:ext uri="{0D108BD9-81ED-4DB2-BD59-A6C34878D82A}">
                    <a16:rowId xmlns:a16="http://schemas.microsoft.com/office/drawing/2014/main" val="3958917096"/>
                  </a:ext>
                </a:extLst>
              </a:tr>
              <a:tr h="497067">
                <a:tc>
                  <a:txBody>
                    <a:bodyPr/>
                    <a:lstStyle/>
                    <a:p>
                      <a:r>
                        <a:rPr lang="en-US" dirty="0"/>
                        <a:t>Precision</a:t>
                      </a:r>
                    </a:p>
                  </a:txBody>
                  <a:tcPr/>
                </a:tc>
                <a:tc>
                  <a:txBody>
                    <a:bodyPr/>
                    <a:lstStyle/>
                    <a:p>
                      <a:r>
                        <a:rPr lang="en-US" dirty="0"/>
                        <a:t>0.79</a:t>
                      </a:r>
                    </a:p>
                  </a:txBody>
                  <a:tcPr/>
                </a:tc>
                <a:tc>
                  <a:txBody>
                    <a:bodyPr/>
                    <a:lstStyle/>
                    <a:p>
                      <a:r>
                        <a:rPr lang="en-US" dirty="0"/>
                        <a:t>0.78</a:t>
                      </a:r>
                    </a:p>
                  </a:txBody>
                  <a:tcPr/>
                </a:tc>
                <a:extLst>
                  <a:ext uri="{0D108BD9-81ED-4DB2-BD59-A6C34878D82A}">
                    <a16:rowId xmlns:a16="http://schemas.microsoft.com/office/drawing/2014/main" val="913277421"/>
                  </a:ext>
                </a:extLst>
              </a:tr>
              <a:tr h="497067">
                <a:tc>
                  <a:txBody>
                    <a:bodyPr/>
                    <a:lstStyle/>
                    <a:p>
                      <a:r>
                        <a:rPr lang="en-US" dirty="0"/>
                        <a:t>F1 score</a:t>
                      </a:r>
                    </a:p>
                  </a:txBody>
                  <a:tcPr/>
                </a:tc>
                <a:tc>
                  <a:txBody>
                    <a:bodyPr/>
                    <a:lstStyle/>
                    <a:p>
                      <a:r>
                        <a:rPr lang="en-US" dirty="0"/>
                        <a:t>0.74</a:t>
                      </a:r>
                    </a:p>
                  </a:txBody>
                  <a:tcPr/>
                </a:tc>
                <a:tc>
                  <a:txBody>
                    <a:bodyPr/>
                    <a:lstStyle/>
                    <a:p>
                      <a:r>
                        <a:rPr lang="en-US" dirty="0"/>
                        <a:t>0.70</a:t>
                      </a:r>
                    </a:p>
                  </a:txBody>
                  <a:tcPr/>
                </a:tc>
                <a:extLst>
                  <a:ext uri="{0D108BD9-81ED-4DB2-BD59-A6C34878D82A}">
                    <a16:rowId xmlns:a16="http://schemas.microsoft.com/office/drawing/2014/main" val="1815835572"/>
                  </a:ext>
                </a:extLst>
              </a:tr>
            </a:tbl>
          </a:graphicData>
        </a:graphic>
      </p:graphicFrame>
    </p:spTree>
    <p:extLst>
      <p:ext uri="{BB962C8B-B14F-4D97-AF65-F5344CB8AC3E}">
        <p14:creationId xmlns:p14="http://schemas.microsoft.com/office/powerpoint/2010/main" val="693718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8E1BF-62DC-0BA6-EA1A-EEA7A8788E9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4718719-C6DF-A4B9-1BB2-C3EF3A33E759}"/>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877B81-E55B-623B-5E33-A721897994A5}"/>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Model Performance Comparison</a:t>
            </a:r>
          </a:p>
        </p:txBody>
      </p:sp>
      <p:sp>
        <p:nvSpPr>
          <p:cNvPr id="3" name="Content Placeholder 2">
            <a:extLst>
              <a:ext uri="{FF2B5EF4-FFF2-40B4-BE49-F238E27FC236}">
                <a16:creationId xmlns:a16="http://schemas.microsoft.com/office/drawing/2014/main" id="{A908FCD2-EBF5-9078-4821-DFA1D89B3926}"/>
              </a:ext>
            </a:extLst>
          </p:cNvPr>
          <p:cNvSpPr>
            <a:spLocks noGrp="1"/>
          </p:cNvSpPr>
          <p:nvPr>
            <p:ph idx="1"/>
          </p:nvPr>
        </p:nvSpPr>
        <p:spPr/>
        <p:txBody>
          <a:bodyPr>
            <a:normAutofit lnSpcReduction="10000"/>
          </a:bodyPr>
          <a:lstStyle/>
          <a:p>
            <a:r>
              <a:rPr lang="en-US" dirty="0"/>
              <a:t>Decision Tree Performance:</a:t>
            </a:r>
          </a:p>
          <a:p>
            <a:endParaRPr lang="en-US" dirty="0"/>
          </a:p>
          <a:p>
            <a:endParaRPr lang="en-US" dirty="0"/>
          </a:p>
          <a:p>
            <a:endParaRPr lang="en-US" dirty="0"/>
          </a:p>
          <a:p>
            <a:endParaRPr lang="en-US" dirty="0"/>
          </a:p>
          <a:p>
            <a:endParaRPr lang="en-US" dirty="0"/>
          </a:p>
          <a:p>
            <a:endParaRPr lang="en-US" dirty="0"/>
          </a:p>
          <a:p>
            <a:r>
              <a:rPr lang="en-US" dirty="0"/>
              <a:t>Training AUC score: 0.82</a:t>
            </a:r>
          </a:p>
          <a:p>
            <a:r>
              <a:rPr lang="en-US" dirty="0"/>
              <a:t>Testing AUC score: 0.76</a:t>
            </a:r>
          </a:p>
          <a:p>
            <a:endParaRPr lang="en-US" dirty="0"/>
          </a:p>
        </p:txBody>
      </p:sp>
      <p:graphicFrame>
        <p:nvGraphicFramePr>
          <p:cNvPr id="5" name="Table 4">
            <a:extLst>
              <a:ext uri="{FF2B5EF4-FFF2-40B4-BE49-F238E27FC236}">
                <a16:creationId xmlns:a16="http://schemas.microsoft.com/office/drawing/2014/main" id="{16FFDEB6-7B62-18AA-FC4F-B1F2DA7F1D45}"/>
              </a:ext>
            </a:extLst>
          </p:cNvPr>
          <p:cNvGraphicFramePr>
            <a:graphicFrameLocks noGrp="1"/>
          </p:cNvGraphicFramePr>
          <p:nvPr>
            <p:extLst>
              <p:ext uri="{D42A27DB-BD31-4B8C-83A1-F6EECF244321}">
                <p14:modId xmlns:p14="http://schemas.microsoft.com/office/powerpoint/2010/main" val="2797082723"/>
              </p:ext>
            </p:extLst>
          </p:nvPr>
        </p:nvGraphicFramePr>
        <p:xfrm>
          <a:off x="1681748" y="2343341"/>
          <a:ext cx="8456865" cy="2485335"/>
        </p:xfrm>
        <a:graphic>
          <a:graphicData uri="http://schemas.openxmlformats.org/drawingml/2006/table">
            <a:tbl>
              <a:tblPr firstRow="1" bandRow="1">
                <a:tableStyleId>{9DCAF9ED-07DC-4A11-8D7F-57B35C25682E}</a:tableStyleId>
              </a:tblPr>
              <a:tblGrid>
                <a:gridCol w="2818955">
                  <a:extLst>
                    <a:ext uri="{9D8B030D-6E8A-4147-A177-3AD203B41FA5}">
                      <a16:colId xmlns:a16="http://schemas.microsoft.com/office/drawing/2014/main" val="2293509544"/>
                    </a:ext>
                  </a:extLst>
                </a:gridCol>
                <a:gridCol w="2818955">
                  <a:extLst>
                    <a:ext uri="{9D8B030D-6E8A-4147-A177-3AD203B41FA5}">
                      <a16:colId xmlns:a16="http://schemas.microsoft.com/office/drawing/2014/main" val="1036343523"/>
                    </a:ext>
                  </a:extLst>
                </a:gridCol>
                <a:gridCol w="2818955">
                  <a:extLst>
                    <a:ext uri="{9D8B030D-6E8A-4147-A177-3AD203B41FA5}">
                      <a16:colId xmlns:a16="http://schemas.microsoft.com/office/drawing/2014/main" val="3373955314"/>
                    </a:ext>
                  </a:extLst>
                </a:gridCol>
              </a:tblGrid>
              <a:tr h="497067">
                <a:tc>
                  <a:txBody>
                    <a:bodyPr/>
                    <a:lstStyle/>
                    <a:p>
                      <a:r>
                        <a:rPr lang="en-US" dirty="0"/>
                        <a:t>Metric</a:t>
                      </a:r>
                    </a:p>
                  </a:txBody>
                  <a:tcPr/>
                </a:tc>
                <a:tc>
                  <a:txBody>
                    <a:bodyPr/>
                    <a:lstStyle/>
                    <a:p>
                      <a:r>
                        <a:rPr lang="en-US" dirty="0"/>
                        <a:t>Training performance</a:t>
                      </a:r>
                    </a:p>
                  </a:txBody>
                  <a:tcPr/>
                </a:tc>
                <a:tc>
                  <a:txBody>
                    <a:bodyPr/>
                    <a:lstStyle/>
                    <a:p>
                      <a:r>
                        <a:rPr lang="en-US" dirty="0"/>
                        <a:t>Testing performance</a:t>
                      </a:r>
                    </a:p>
                  </a:txBody>
                  <a:tcPr/>
                </a:tc>
                <a:extLst>
                  <a:ext uri="{0D108BD9-81ED-4DB2-BD59-A6C34878D82A}">
                    <a16:rowId xmlns:a16="http://schemas.microsoft.com/office/drawing/2014/main" val="3973987276"/>
                  </a:ext>
                </a:extLst>
              </a:tr>
              <a:tr h="497067">
                <a:tc>
                  <a:txBody>
                    <a:bodyPr/>
                    <a:lstStyle/>
                    <a:p>
                      <a:r>
                        <a:rPr lang="en-US" dirty="0"/>
                        <a:t>Accuracy</a:t>
                      </a:r>
                    </a:p>
                  </a:txBody>
                  <a:tcPr/>
                </a:tc>
                <a:tc>
                  <a:txBody>
                    <a:bodyPr/>
                    <a:lstStyle/>
                    <a:p>
                      <a:r>
                        <a:rPr lang="en-US" dirty="0"/>
                        <a:t>0.83</a:t>
                      </a:r>
                    </a:p>
                  </a:txBody>
                  <a:tcPr/>
                </a:tc>
                <a:tc>
                  <a:txBody>
                    <a:bodyPr/>
                    <a:lstStyle/>
                    <a:p>
                      <a:r>
                        <a:rPr lang="en-US" dirty="0"/>
                        <a:t>0.77</a:t>
                      </a:r>
                    </a:p>
                  </a:txBody>
                  <a:tcPr/>
                </a:tc>
                <a:extLst>
                  <a:ext uri="{0D108BD9-81ED-4DB2-BD59-A6C34878D82A}">
                    <a16:rowId xmlns:a16="http://schemas.microsoft.com/office/drawing/2014/main" val="527367146"/>
                  </a:ext>
                </a:extLst>
              </a:tr>
              <a:tr h="497067">
                <a:tc>
                  <a:txBody>
                    <a:bodyPr/>
                    <a:lstStyle/>
                    <a:p>
                      <a:r>
                        <a:rPr lang="en-US" dirty="0"/>
                        <a:t>Recall</a:t>
                      </a:r>
                    </a:p>
                  </a:txBody>
                  <a:tcPr/>
                </a:tc>
                <a:tc>
                  <a:txBody>
                    <a:bodyPr/>
                    <a:lstStyle/>
                    <a:p>
                      <a:r>
                        <a:rPr lang="en-US" dirty="0"/>
                        <a:t>0.81</a:t>
                      </a:r>
                    </a:p>
                  </a:txBody>
                  <a:tcPr/>
                </a:tc>
                <a:tc>
                  <a:txBody>
                    <a:bodyPr/>
                    <a:lstStyle/>
                    <a:p>
                      <a:r>
                        <a:rPr lang="en-US" dirty="0"/>
                        <a:t>0.73</a:t>
                      </a:r>
                    </a:p>
                  </a:txBody>
                  <a:tcPr/>
                </a:tc>
                <a:extLst>
                  <a:ext uri="{0D108BD9-81ED-4DB2-BD59-A6C34878D82A}">
                    <a16:rowId xmlns:a16="http://schemas.microsoft.com/office/drawing/2014/main" val="3958917096"/>
                  </a:ext>
                </a:extLst>
              </a:tr>
              <a:tr h="497067">
                <a:tc>
                  <a:txBody>
                    <a:bodyPr/>
                    <a:lstStyle/>
                    <a:p>
                      <a:r>
                        <a:rPr lang="en-US" dirty="0"/>
                        <a:t>Precision</a:t>
                      </a:r>
                    </a:p>
                  </a:txBody>
                  <a:tcPr/>
                </a:tc>
                <a:tc>
                  <a:txBody>
                    <a:bodyPr/>
                    <a:lstStyle/>
                    <a:p>
                      <a:r>
                        <a:rPr lang="en-US" dirty="0"/>
                        <a:t>0.75</a:t>
                      </a:r>
                    </a:p>
                  </a:txBody>
                  <a:tcPr/>
                </a:tc>
                <a:tc>
                  <a:txBody>
                    <a:bodyPr/>
                    <a:lstStyle/>
                    <a:p>
                      <a:r>
                        <a:rPr lang="en-US" dirty="0"/>
                        <a:t>0.68</a:t>
                      </a:r>
                    </a:p>
                  </a:txBody>
                  <a:tcPr/>
                </a:tc>
                <a:extLst>
                  <a:ext uri="{0D108BD9-81ED-4DB2-BD59-A6C34878D82A}">
                    <a16:rowId xmlns:a16="http://schemas.microsoft.com/office/drawing/2014/main" val="913277421"/>
                  </a:ext>
                </a:extLst>
              </a:tr>
              <a:tr h="497067">
                <a:tc>
                  <a:txBody>
                    <a:bodyPr/>
                    <a:lstStyle/>
                    <a:p>
                      <a:r>
                        <a:rPr lang="en-US" dirty="0"/>
                        <a:t>F1 score</a:t>
                      </a:r>
                    </a:p>
                  </a:txBody>
                  <a:tcPr/>
                </a:tc>
                <a:tc>
                  <a:txBody>
                    <a:bodyPr/>
                    <a:lstStyle/>
                    <a:p>
                      <a:r>
                        <a:rPr lang="en-US" dirty="0"/>
                        <a:t>0.78</a:t>
                      </a:r>
                    </a:p>
                  </a:txBody>
                  <a:tcPr/>
                </a:tc>
                <a:tc>
                  <a:txBody>
                    <a:bodyPr/>
                    <a:lstStyle/>
                    <a:p>
                      <a:r>
                        <a:rPr lang="en-US" dirty="0"/>
                        <a:t>0.70</a:t>
                      </a:r>
                    </a:p>
                  </a:txBody>
                  <a:tcPr/>
                </a:tc>
                <a:extLst>
                  <a:ext uri="{0D108BD9-81ED-4DB2-BD59-A6C34878D82A}">
                    <a16:rowId xmlns:a16="http://schemas.microsoft.com/office/drawing/2014/main" val="1815835572"/>
                  </a:ext>
                </a:extLst>
              </a:tr>
            </a:tbl>
          </a:graphicData>
        </a:graphic>
      </p:graphicFrame>
    </p:spTree>
    <p:extLst>
      <p:ext uri="{BB962C8B-B14F-4D97-AF65-F5344CB8AC3E}">
        <p14:creationId xmlns:p14="http://schemas.microsoft.com/office/powerpoint/2010/main" val="16706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 Recommendations</a:t>
            </a:r>
          </a:p>
          <a:p>
            <a:pPr algn="just"/>
            <a:r>
              <a:rPr lang="en-US" sz="2800" dirty="0">
                <a:solidFill>
                  <a:srgbClr val="FF6600"/>
                </a:solidFill>
              </a:rPr>
              <a:t>         Model Performance Comparison</a:t>
            </a:r>
          </a:p>
          <a:p>
            <a:pPr algn="just"/>
            <a:r>
              <a:rPr lang="en-US" sz="2800" dirty="0">
                <a:solidFill>
                  <a:srgbClr val="FF6600"/>
                </a:solidFill>
              </a:rPr>
              <a:t>         Model Performance Improvement</a:t>
            </a:r>
          </a:p>
          <a:p>
            <a:pPr algn="just"/>
            <a:r>
              <a:rPr lang="en-US" sz="2800" dirty="0">
                <a:solidFill>
                  <a:srgbClr val="FF6600"/>
                </a:solidFill>
              </a:rPr>
              <a:t>         Model Insights</a:t>
            </a:r>
          </a:p>
          <a:p>
            <a:pPr algn="just"/>
            <a:r>
              <a:rPr lang="en-US" sz="2800" dirty="0">
                <a:solidFill>
                  <a:srgbClr val="FF6600"/>
                </a:solidFill>
              </a:rPr>
              <a:t>         Conclusion</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FC9B1-86BD-EDAA-E7FE-869997FBC05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A35BFCC-AC8B-CD6C-18A7-A15105B21415}"/>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E80563-7502-B596-BAF5-A44D82BF173F}"/>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Model Performance Comparison</a:t>
            </a:r>
          </a:p>
        </p:txBody>
      </p:sp>
      <p:sp>
        <p:nvSpPr>
          <p:cNvPr id="3" name="Content Placeholder 2">
            <a:extLst>
              <a:ext uri="{FF2B5EF4-FFF2-40B4-BE49-F238E27FC236}">
                <a16:creationId xmlns:a16="http://schemas.microsoft.com/office/drawing/2014/main" id="{CC7B8154-2E0D-38BC-E0CE-0142D1D9669F}"/>
              </a:ext>
            </a:extLst>
          </p:cNvPr>
          <p:cNvSpPr>
            <a:spLocks noGrp="1"/>
          </p:cNvSpPr>
          <p:nvPr>
            <p:ph idx="1"/>
          </p:nvPr>
        </p:nvSpPr>
        <p:spPr/>
        <p:txBody>
          <a:bodyPr>
            <a:normAutofit lnSpcReduction="10000"/>
          </a:bodyPr>
          <a:lstStyle/>
          <a:p>
            <a:r>
              <a:rPr lang="en-US" dirty="0"/>
              <a:t>Random Forest Performance:</a:t>
            </a:r>
          </a:p>
          <a:p>
            <a:endParaRPr lang="en-US" dirty="0"/>
          </a:p>
          <a:p>
            <a:endParaRPr lang="en-US" dirty="0"/>
          </a:p>
          <a:p>
            <a:endParaRPr lang="en-US" dirty="0"/>
          </a:p>
          <a:p>
            <a:endParaRPr lang="en-US" dirty="0"/>
          </a:p>
          <a:p>
            <a:endParaRPr lang="en-US" dirty="0"/>
          </a:p>
          <a:p>
            <a:endParaRPr lang="en-US" dirty="0"/>
          </a:p>
          <a:p>
            <a:r>
              <a:rPr lang="en-US" dirty="0"/>
              <a:t>Training AUC score: 0.98</a:t>
            </a:r>
          </a:p>
          <a:p>
            <a:r>
              <a:rPr lang="en-US" dirty="0"/>
              <a:t>Testing AUC score: 0.78</a:t>
            </a:r>
          </a:p>
          <a:p>
            <a:endParaRPr lang="en-US" dirty="0"/>
          </a:p>
        </p:txBody>
      </p:sp>
      <p:graphicFrame>
        <p:nvGraphicFramePr>
          <p:cNvPr id="5" name="Table 4">
            <a:extLst>
              <a:ext uri="{FF2B5EF4-FFF2-40B4-BE49-F238E27FC236}">
                <a16:creationId xmlns:a16="http://schemas.microsoft.com/office/drawing/2014/main" id="{1E065A4B-B88B-288A-BE58-2762AF0873D7}"/>
              </a:ext>
            </a:extLst>
          </p:cNvPr>
          <p:cNvGraphicFramePr>
            <a:graphicFrameLocks noGrp="1"/>
          </p:cNvGraphicFramePr>
          <p:nvPr>
            <p:extLst>
              <p:ext uri="{D42A27DB-BD31-4B8C-83A1-F6EECF244321}">
                <p14:modId xmlns:p14="http://schemas.microsoft.com/office/powerpoint/2010/main" val="3653599590"/>
              </p:ext>
            </p:extLst>
          </p:nvPr>
        </p:nvGraphicFramePr>
        <p:xfrm>
          <a:off x="1681748" y="2343341"/>
          <a:ext cx="8456865" cy="2485335"/>
        </p:xfrm>
        <a:graphic>
          <a:graphicData uri="http://schemas.openxmlformats.org/drawingml/2006/table">
            <a:tbl>
              <a:tblPr firstRow="1" bandRow="1">
                <a:tableStyleId>{9DCAF9ED-07DC-4A11-8D7F-57B35C25682E}</a:tableStyleId>
              </a:tblPr>
              <a:tblGrid>
                <a:gridCol w="2818955">
                  <a:extLst>
                    <a:ext uri="{9D8B030D-6E8A-4147-A177-3AD203B41FA5}">
                      <a16:colId xmlns:a16="http://schemas.microsoft.com/office/drawing/2014/main" val="2293509544"/>
                    </a:ext>
                  </a:extLst>
                </a:gridCol>
                <a:gridCol w="2818955">
                  <a:extLst>
                    <a:ext uri="{9D8B030D-6E8A-4147-A177-3AD203B41FA5}">
                      <a16:colId xmlns:a16="http://schemas.microsoft.com/office/drawing/2014/main" val="1036343523"/>
                    </a:ext>
                  </a:extLst>
                </a:gridCol>
                <a:gridCol w="2818955">
                  <a:extLst>
                    <a:ext uri="{9D8B030D-6E8A-4147-A177-3AD203B41FA5}">
                      <a16:colId xmlns:a16="http://schemas.microsoft.com/office/drawing/2014/main" val="3373955314"/>
                    </a:ext>
                  </a:extLst>
                </a:gridCol>
              </a:tblGrid>
              <a:tr h="497067">
                <a:tc>
                  <a:txBody>
                    <a:bodyPr/>
                    <a:lstStyle/>
                    <a:p>
                      <a:r>
                        <a:rPr lang="en-US" dirty="0"/>
                        <a:t>Metric</a:t>
                      </a:r>
                    </a:p>
                  </a:txBody>
                  <a:tcPr/>
                </a:tc>
                <a:tc>
                  <a:txBody>
                    <a:bodyPr/>
                    <a:lstStyle/>
                    <a:p>
                      <a:r>
                        <a:rPr lang="en-US" dirty="0"/>
                        <a:t>Training performance</a:t>
                      </a:r>
                    </a:p>
                  </a:txBody>
                  <a:tcPr/>
                </a:tc>
                <a:tc>
                  <a:txBody>
                    <a:bodyPr/>
                    <a:lstStyle/>
                    <a:p>
                      <a:r>
                        <a:rPr lang="en-US" dirty="0"/>
                        <a:t>Testing performance</a:t>
                      </a:r>
                    </a:p>
                  </a:txBody>
                  <a:tcPr/>
                </a:tc>
                <a:extLst>
                  <a:ext uri="{0D108BD9-81ED-4DB2-BD59-A6C34878D82A}">
                    <a16:rowId xmlns:a16="http://schemas.microsoft.com/office/drawing/2014/main" val="3973987276"/>
                  </a:ext>
                </a:extLst>
              </a:tr>
              <a:tr h="497067">
                <a:tc>
                  <a:txBody>
                    <a:bodyPr/>
                    <a:lstStyle/>
                    <a:p>
                      <a:r>
                        <a:rPr lang="en-US" dirty="0"/>
                        <a:t>Accuracy</a:t>
                      </a:r>
                    </a:p>
                  </a:txBody>
                  <a:tcPr/>
                </a:tc>
                <a:tc>
                  <a:txBody>
                    <a:bodyPr/>
                    <a:lstStyle/>
                    <a:p>
                      <a:r>
                        <a:rPr lang="en-US" dirty="0"/>
                        <a:t>0.98</a:t>
                      </a:r>
                    </a:p>
                  </a:txBody>
                  <a:tcPr/>
                </a:tc>
                <a:tc>
                  <a:txBody>
                    <a:bodyPr/>
                    <a:lstStyle/>
                    <a:p>
                      <a:r>
                        <a:rPr lang="en-US" dirty="0"/>
                        <a:t>0.81</a:t>
                      </a:r>
                    </a:p>
                  </a:txBody>
                  <a:tcPr/>
                </a:tc>
                <a:extLst>
                  <a:ext uri="{0D108BD9-81ED-4DB2-BD59-A6C34878D82A}">
                    <a16:rowId xmlns:a16="http://schemas.microsoft.com/office/drawing/2014/main" val="527367146"/>
                  </a:ext>
                </a:extLst>
              </a:tr>
              <a:tr h="497067">
                <a:tc>
                  <a:txBody>
                    <a:bodyPr/>
                    <a:lstStyle/>
                    <a:p>
                      <a:r>
                        <a:rPr lang="en-US" dirty="0"/>
                        <a:t>Recall</a:t>
                      </a:r>
                    </a:p>
                  </a:txBody>
                  <a:tcPr/>
                </a:tc>
                <a:tc>
                  <a:txBody>
                    <a:bodyPr/>
                    <a:lstStyle/>
                    <a:p>
                      <a:r>
                        <a:rPr lang="en-US" dirty="0"/>
                        <a:t>0.97</a:t>
                      </a:r>
                    </a:p>
                  </a:txBody>
                  <a:tcPr/>
                </a:tc>
                <a:tc>
                  <a:txBody>
                    <a:bodyPr/>
                    <a:lstStyle/>
                    <a:p>
                      <a:r>
                        <a:rPr lang="en-US" dirty="0"/>
                        <a:t>0.67</a:t>
                      </a:r>
                    </a:p>
                  </a:txBody>
                  <a:tcPr/>
                </a:tc>
                <a:extLst>
                  <a:ext uri="{0D108BD9-81ED-4DB2-BD59-A6C34878D82A}">
                    <a16:rowId xmlns:a16="http://schemas.microsoft.com/office/drawing/2014/main" val="3958917096"/>
                  </a:ext>
                </a:extLst>
              </a:tr>
              <a:tr h="497067">
                <a:tc>
                  <a:txBody>
                    <a:bodyPr/>
                    <a:lstStyle/>
                    <a:p>
                      <a:r>
                        <a:rPr lang="en-US" dirty="0"/>
                        <a:t>Precision</a:t>
                      </a:r>
                    </a:p>
                  </a:txBody>
                  <a:tcPr/>
                </a:tc>
                <a:tc>
                  <a:txBody>
                    <a:bodyPr/>
                    <a:lstStyle/>
                    <a:p>
                      <a:r>
                        <a:rPr lang="en-US" dirty="0"/>
                        <a:t>0.99</a:t>
                      </a:r>
                    </a:p>
                  </a:txBody>
                  <a:tcPr/>
                </a:tc>
                <a:tc>
                  <a:txBody>
                    <a:bodyPr/>
                    <a:lstStyle/>
                    <a:p>
                      <a:r>
                        <a:rPr lang="en-US" dirty="0"/>
                        <a:t>0.80</a:t>
                      </a:r>
                    </a:p>
                  </a:txBody>
                  <a:tcPr/>
                </a:tc>
                <a:extLst>
                  <a:ext uri="{0D108BD9-81ED-4DB2-BD59-A6C34878D82A}">
                    <a16:rowId xmlns:a16="http://schemas.microsoft.com/office/drawing/2014/main" val="913277421"/>
                  </a:ext>
                </a:extLst>
              </a:tr>
              <a:tr h="497067">
                <a:tc>
                  <a:txBody>
                    <a:bodyPr/>
                    <a:lstStyle/>
                    <a:p>
                      <a:r>
                        <a:rPr lang="en-US" dirty="0"/>
                        <a:t>F1 score</a:t>
                      </a:r>
                    </a:p>
                  </a:txBody>
                  <a:tcPr/>
                </a:tc>
                <a:tc>
                  <a:txBody>
                    <a:bodyPr/>
                    <a:lstStyle/>
                    <a:p>
                      <a:r>
                        <a:rPr lang="en-US" dirty="0"/>
                        <a:t>0.98</a:t>
                      </a:r>
                    </a:p>
                  </a:txBody>
                  <a:tcPr/>
                </a:tc>
                <a:tc>
                  <a:txBody>
                    <a:bodyPr/>
                    <a:lstStyle/>
                    <a:p>
                      <a:r>
                        <a:rPr lang="en-US" dirty="0"/>
                        <a:t>0.72</a:t>
                      </a:r>
                    </a:p>
                  </a:txBody>
                  <a:tcPr/>
                </a:tc>
                <a:extLst>
                  <a:ext uri="{0D108BD9-81ED-4DB2-BD59-A6C34878D82A}">
                    <a16:rowId xmlns:a16="http://schemas.microsoft.com/office/drawing/2014/main" val="1815835572"/>
                  </a:ext>
                </a:extLst>
              </a:tr>
            </a:tbl>
          </a:graphicData>
        </a:graphic>
      </p:graphicFrame>
    </p:spTree>
    <p:extLst>
      <p:ext uri="{BB962C8B-B14F-4D97-AF65-F5344CB8AC3E}">
        <p14:creationId xmlns:p14="http://schemas.microsoft.com/office/powerpoint/2010/main" val="3188632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B3724-7DF2-00CA-4493-6E6E9EC12C7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37CBD3D-773D-E391-91E5-75153C7DBECC}"/>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1DEED-91BD-2725-8173-0B6B4AB316C1}"/>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Model Performance Comparison</a:t>
            </a:r>
          </a:p>
        </p:txBody>
      </p:sp>
      <p:sp>
        <p:nvSpPr>
          <p:cNvPr id="3" name="Content Placeholder 2">
            <a:extLst>
              <a:ext uri="{FF2B5EF4-FFF2-40B4-BE49-F238E27FC236}">
                <a16:creationId xmlns:a16="http://schemas.microsoft.com/office/drawing/2014/main" id="{C409BACC-9D8C-AAE7-3861-E10D1B886EF8}"/>
              </a:ext>
            </a:extLst>
          </p:cNvPr>
          <p:cNvSpPr>
            <a:spLocks noGrp="1"/>
          </p:cNvSpPr>
          <p:nvPr>
            <p:ph idx="1"/>
          </p:nvPr>
        </p:nvSpPr>
        <p:spPr/>
        <p:txBody>
          <a:bodyPr>
            <a:normAutofit/>
          </a:bodyPr>
          <a:lstStyle/>
          <a:p>
            <a:r>
              <a:rPr lang="en-US" dirty="0"/>
              <a:t>Logistic Regression was selected as the final model because it demonstrated the best performance among the models tested. In addition, due to its high interpretability, it will generate insights into the factors that significantly affect persistency.</a:t>
            </a:r>
          </a:p>
        </p:txBody>
      </p:sp>
    </p:spTree>
    <p:extLst>
      <p:ext uri="{BB962C8B-B14F-4D97-AF65-F5344CB8AC3E}">
        <p14:creationId xmlns:p14="http://schemas.microsoft.com/office/powerpoint/2010/main" val="386319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D23B2-85CE-DA4E-47B6-F5111C96495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BEDC525-C9CF-7952-0EB3-E0D1E3EB0A4A}"/>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1190D-0F37-998A-B52B-AEA6D0D1D59D}"/>
              </a:ext>
            </a:extLst>
          </p:cNvPr>
          <p:cNvSpPr>
            <a:spLocks noGrp="1"/>
          </p:cNvSpPr>
          <p:nvPr>
            <p:ph type="title"/>
          </p:nvPr>
        </p:nvSpPr>
        <p:spPr>
          <a:xfrm>
            <a:off x="838200" y="365126"/>
            <a:ext cx="10515600" cy="837142"/>
          </a:xfrm>
        </p:spPr>
        <p:txBody>
          <a:bodyPr>
            <a:normAutofit fontScale="90000"/>
          </a:bodyPr>
          <a:lstStyle/>
          <a:p>
            <a:r>
              <a:rPr lang="en-US" dirty="0">
                <a:solidFill>
                  <a:srgbClr val="FF6600"/>
                </a:solidFill>
                <a:latin typeface="+mn-lt"/>
              </a:rPr>
              <a:t>Model Performance Improvement – Logistic Regression</a:t>
            </a:r>
          </a:p>
        </p:txBody>
      </p:sp>
      <p:pic>
        <p:nvPicPr>
          <p:cNvPr id="1026" name="Picture 2">
            <a:extLst>
              <a:ext uri="{FF2B5EF4-FFF2-40B4-BE49-F238E27FC236}">
                <a16:creationId xmlns:a16="http://schemas.microsoft.com/office/drawing/2014/main" id="{650F7007-C0C0-618A-8AA0-A85F22A479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1713" y="1631977"/>
            <a:ext cx="4007966" cy="30188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5FF0B8F-D4FC-5B7C-DC88-1241E024F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322" y="1631977"/>
            <a:ext cx="4107985" cy="30188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6C0A036-B23F-52A7-C4E1-40C27CE4766D}"/>
              </a:ext>
            </a:extLst>
          </p:cNvPr>
          <p:cNvSpPr txBox="1"/>
          <p:nvPr/>
        </p:nvSpPr>
        <p:spPr>
          <a:xfrm>
            <a:off x="1301713" y="5053263"/>
            <a:ext cx="4007966" cy="369332"/>
          </a:xfrm>
          <a:prstGeom prst="rect">
            <a:avLst/>
          </a:prstGeom>
          <a:noFill/>
        </p:spPr>
        <p:txBody>
          <a:bodyPr wrap="square" rtlCol="0">
            <a:spAutoFit/>
          </a:bodyPr>
          <a:lstStyle/>
          <a:p>
            <a:r>
              <a:rPr lang="en-US" dirty="0"/>
              <a:t>Optimal AUC-ROC curve threshold: 0.28</a:t>
            </a:r>
          </a:p>
        </p:txBody>
      </p:sp>
      <p:sp>
        <p:nvSpPr>
          <p:cNvPr id="6" name="TextBox 5">
            <a:extLst>
              <a:ext uri="{FF2B5EF4-FFF2-40B4-BE49-F238E27FC236}">
                <a16:creationId xmlns:a16="http://schemas.microsoft.com/office/drawing/2014/main" id="{9042933A-A7F1-8CB4-480E-614806CD5FFF}"/>
              </a:ext>
            </a:extLst>
          </p:cNvPr>
          <p:cNvSpPr txBox="1"/>
          <p:nvPr/>
        </p:nvSpPr>
        <p:spPr>
          <a:xfrm>
            <a:off x="6882322" y="5053263"/>
            <a:ext cx="4250899" cy="646331"/>
          </a:xfrm>
          <a:prstGeom prst="rect">
            <a:avLst/>
          </a:prstGeom>
          <a:noFill/>
        </p:spPr>
        <p:txBody>
          <a:bodyPr wrap="square" rtlCol="0">
            <a:spAutoFit/>
          </a:bodyPr>
          <a:lstStyle/>
          <a:p>
            <a:r>
              <a:rPr lang="en-US" dirty="0"/>
              <a:t>Optimal Precision-Recall Curve threshold: 0.38</a:t>
            </a:r>
          </a:p>
        </p:txBody>
      </p:sp>
    </p:spTree>
    <p:extLst>
      <p:ext uri="{BB962C8B-B14F-4D97-AF65-F5344CB8AC3E}">
        <p14:creationId xmlns:p14="http://schemas.microsoft.com/office/powerpoint/2010/main" val="1033356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9D869-8CDF-1BC6-D54D-9744BF158D1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A17AE69-10B0-FB14-8C24-EB71A4A52816}"/>
              </a:ext>
            </a:extLst>
          </p:cNvPr>
          <p:cNvSpPr/>
          <p:nvPr/>
        </p:nvSpPr>
        <p:spPr>
          <a:xfrm>
            <a:off x="0" y="0"/>
            <a:ext cx="12192000" cy="1026695"/>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F84571-8818-82D8-8B1C-728098D6333B}"/>
              </a:ext>
            </a:extLst>
          </p:cNvPr>
          <p:cNvSpPr>
            <a:spLocks noGrp="1"/>
          </p:cNvSpPr>
          <p:nvPr>
            <p:ph type="title"/>
          </p:nvPr>
        </p:nvSpPr>
        <p:spPr>
          <a:xfrm>
            <a:off x="838200" y="365126"/>
            <a:ext cx="10515600" cy="837142"/>
          </a:xfrm>
        </p:spPr>
        <p:txBody>
          <a:bodyPr>
            <a:normAutofit/>
          </a:bodyPr>
          <a:lstStyle/>
          <a:p>
            <a:r>
              <a:rPr lang="en-US" dirty="0">
                <a:solidFill>
                  <a:srgbClr val="FF6600"/>
                </a:solidFill>
                <a:latin typeface="+mn-lt"/>
              </a:rPr>
              <a:t>Threshold Comparison</a:t>
            </a:r>
          </a:p>
        </p:txBody>
      </p:sp>
      <p:sp>
        <p:nvSpPr>
          <p:cNvPr id="10" name="Content Placeholder 9">
            <a:extLst>
              <a:ext uri="{FF2B5EF4-FFF2-40B4-BE49-F238E27FC236}">
                <a16:creationId xmlns:a16="http://schemas.microsoft.com/office/drawing/2014/main" id="{F99E8218-700A-9C92-2094-C9E8FC6AA2F6}"/>
              </a:ext>
            </a:extLst>
          </p:cNvPr>
          <p:cNvSpPr>
            <a:spLocks noGrp="1"/>
          </p:cNvSpPr>
          <p:nvPr>
            <p:ph idx="1"/>
          </p:nvPr>
        </p:nvSpPr>
        <p:spPr>
          <a:xfrm>
            <a:off x="838200" y="1026696"/>
            <a:ext cx="10515600" cy="5614736"/>
          </a:xfrm>
        </p:spPr>
        <p:txBody>
          <a:bodyPr/>
          <a:lstStyle/>
          <a:p>
            <a:r>
              <a:rPr lang="en-US" sz="2400" dirty="0"/>
              <a:t>Training performance</a:t>
            </a:r>
            <a:r>
              <a:rPr lang="en-US" dirty="0"/>
              <a:t>:</a:t>
            </a:r>
          </a:p>
          <a:p>
            <a:endParaRPr lang="en-US" dirty="0"/>
          </a:p>
          <a:p>
            <a:endParaRPr lang="en-US" dirty="0"/>
          </a:p>
          <a:p>
            <a:endParaRPr lang="en-US" dirty="0"/>
          </a:p>
          <a:p>
            <a:endParaRPr lang="en-US" dirty="0"/>
          </a:p>
          <a:p>
            <a:endParaRPr lang="en-US" dirty="0"/>
          </a:p>
          <a:p>
            <a:r>
              <a:rPr lang="en-US" sz="2400" dirty="0"/>
              <a:t>Testing performance</a:t>
            </a:r>
            <a:r>
              <a:rPr lang="en-US" dirty="0"/>
              <a:t>:</a:t>
            </a:r>
          </a:p>
        </p:txBody>
      </p:sp>
      <p:graphicFrame>
        <p:nvGraphicFramePr>
          <p:cNvPr id="11" name="Content Placeholder 6">
            <a:extLst>
              <a:ext uri="{FF2B5EF4-FFF2-40B4-BE49-F238E27FC236}">
                <a16:creationId xmlns:a16="http://schemas.microsoft.com/office/drawing/2014/main" id="{BA5CD356-E29F-3599-A9DD-F101FAF5FFF3}"/>
              </a:ext>
            </a:extLst>
          </p:cNvPr>
          <p:cNvGraphicFramePr>
            <a:graphicFrameLocks/>
          </p:cNvGraphicFramePr>
          <p:nvPr>
            <p:extLst>
              <p:ext uri="{D42A27DB-BD31-4B8C-83A1-F6EECF244321}">
                <p14:modId xmlns:p14="http://schemas.microsoft.com/office/powerpoint/2010/main" val="1759568116"/>
              </p:ext>
            </p:extLst>
          </p:nvPr>
        </p:nvGraphicFramePr>
        <p:xfrm>
          <a:off x="1245268" y="1530389"/>
          <a:ext cx="9701464" cy="2377440"/>
        </p:xfrm>
        <a:graphic>
          <a:graphicData uri="http://schemas.openxmlformats.org/drawingml/2006/table">
            <a:tbl>
              <a:tblPr firstRow="1" bandRow="1">
                <a:tableStyleId>{21E4AEA4-8DFA-4A89-87EB-49C32662AFE0}</a:tableStyleId>
              </a:tblPr>
              <a:tblGrid>
                <a:gridCol w="1289385">
                  <a:extLst>
                    <a:ext uri="{9D8B030D-6E8A-4147-A177-3AD203B41FA5}">
                      <a16:colId xmlns:a16="http://schemas.microsoft.com/office/drawing/2014/main" val="3956647866"/>
                    </a:ext>
                  </a:extLst>
                </a:gridCol>
                <a:gridCol w="3064042">
                  <a:extLst>
                    <a:ext uri="{9D8B030D-6E8A-4147-A177-3AD203B41FA5}">
                      <a16:colId xmlns:a16="http://schemas.microsoft.com/office/drawing/2014/main" val="1964861794"/>
                    </a:ext>
                  </a:extLst>
                </a:gridCol>
                <a:gridCol w="2922671">
                  <a:extLst>
                    <a:ext uri="{9D8B030D-6E8A-4147-A177-3AD203B41FA5}">
                      <a16:colId xmlns:a16="http://schemas.microsoft.com/office/drawing/2014/main" val="3338445751"/>
                    </a:ext>
                  </a:extLst>
                </a:gridCol>
                <a:gridCol w="2425366">
                  <a:extLst>
                    <a:ext uri="{9D8B030D-6E8A-4147-A177-3AD203B41FA5}">
                      <a16:colId xmlns:a16="http://schemas.microsoft.com/office/drawing/2014/main" val="2714764377"/>
                    </a:ext>
                  </a:extLst>
                </a:gridCol>
              </a:tblGrid>
              <a:tr h="769316">
                <a:tc>
                  <a:txBody>
                    <a:bodyPr/>
                    <a:lstStyle/>
                    <a:p>
                      <a:endParaRPr lang="en-US" dirty="0"/>
                    </a:p>
                  </a:txBody>
                  <a:tcPr/>
                </a:tc>
                <a:tc>
                  <a:txBody>
                    <a:bodyPr/>
                    <a:lstStyle/>
                    <a:p>
                      <a:r>
                        <a:rPr lang="en-US" dirty="0"/>
                        <a:t>Logistic Regression – default threshold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 0.28 threshold</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 0.38 threshold</a:t>
                      </a:r>
                    </a:p>
                    <a:p>
                      <a:endParaRPr lang="en-US" dirty="0"/>
                    </a:p>
                  </a:txBody>
                  <a:tcPr/>
                </a:tc>
                <a:extLst>
                  <a:ext uri="{0D108BD9-81ED-4DB2-BD59-A6C34878D82A}">
                    <a16:rowId xmlns:a16="http://schemas.microsoft.com/office/drawing/2014/main" val="1163765906"/>
                  </a:ext>
                </a:extLst>
              </a:tr>
              <a:tr h="307726">
                <a:tc>
                  <a:txBody>
                    <a:bodyPr/>
                    <a:lstStyle/>
                    <a:p>
                      <a:r>
                        <a:rPr lang="en-US" dirty="0"/>
                        <a:t>Accuracy</a:t>
                      </a:r>
                    </a:p>
                  </a:txBody>
                  <a:tcPr/>
                </a:tc>
                <a:tc>
                  <a:txBody>
                    <a:bodyPr/>
                    <a:lstStyle/>
                    <a:p>
                      <a:r>
                        <a:rPr lang="en-US" dirty="0"/>
                        <a:t>0.82</a:t>
                      </a:r>
                    </a:p>
                  </a:txBody>
                  <a:tcPr/>
                </a:tc>
                <a:tc>
                  <a:txBody>
                    <a:bodyPr/>
                    <a:lstStyle/>
                    <a:p>
                      <a:r>
                        <a:rPr lang="en-US" dirty="0"/>
                        <a:t>0.79</a:t>
                      </a:r>
                    </a:p>
                  </a:txBody>
                  <a:tcPr/>
                </a:tc>
                <a:tc>
                  <a:txBody>
                    <a:bodyPr/>
                    <a:lstStyle/>
                    <a:p>
                      <a:r>
                        <a:rPr lang="en-US" dirty="0"/>
                        <a:t>0.81</a:t>
                      </a:r>
                    </a:p>
                  </a:txBody>
                  <a:tcPr/>
                </a:tc>
                <a:extLst>
                  <a:ext uri="{0D108BD9-81ED-4DB2-BD59-A6C34878D82A}">
                    <a16:rowId xmlns:a16="http://schemas.microsoft.com/office/drawing/2014/main" val="3393554539"/>
                  </a:ext>
                </a:extLst>
              </a:tr>
              <a:tr h="307726">
                <a:tc>
                  <a:txBody>
                    <a:bodyPr/>
                    <a:lstStyle/>
                    <a:p>
                      <a:r>
                        <a:rPr lang="en-US" dirty="0"/>
                        <a:t>Recall</a:t>
                      </a:r>
                    </a:p>
                  </a:txBody>
                  <a:tcPr/>
                </a:tc>
                <a:tc>
                  <a:txBody>
                    <a:bodyPr/>
                    <a:lstStyle/>
                    <a:p>
                      <a:r>
                        <a:rPr lang="en-US" dirty="0"/>
                        <a:t>0.70</a:t>
                      </a:r>
                    </a:p>
                  </a:txBody>
                  <a:tcPr/>
                </a:tc>
                <a:tc>
                  <a:txBody>
                    <a:bodyPr/>
                    <a:lstStyle/>
                    <a:p>
                      <a:r>
                        <a:rPr lang="en-US" dirty="0"/>
                        <a:t>0.84</a:t>
                      </a:r>
                    </a:p>
                  </a:txBody>
                  <a:tcPr/>
                </a:tc>
                <a:tc>
                  <a:txBody>
                    <a:bodyPr/>
                    <a:lstStyle/>
                    <a:p>
                      <a:r>
                        <a:rPr lang="en-US" dirty="0"/>
                        <a:t>0.76</a:t>
                      </a:r>
                    </a:p>
                  </a:txBody>
                  <a:tcPr/>
                </a:tc>
                <a:extLst>
                  <a:ext uri="{0D108BD9-81ED-4DB2-BD59-A6C34878D82A}">
                    <a16:rowId xmlns:a16="http://schemas.microsoft.com/office/drawing/2014/main" val="3515776477"/>
                  </a:ext>
                </a:extLst>
              </a:tr>
              <a:tr h="307726">
                <a:tc>
                  <a:txBody>
                    <a:bodyPr/>
                    <a:lstStyle/>
                    <a:p>
                      <a:r>
                        <a:rPr lang="en-US" dirty="0"/>
                        <a:t>Precision</a:t>
                      </a:r>
                    </a:p>
                  </a:txBody>
                  <a:tcPr/>
                </a:tc>
                <a:tc>
                  <a:txBody>
                    <a:bodyPr/>
                    <a:lstStyle/>
                    <a:p>
                      <a:r>
                        <a:rPr lang="en-US" dirty="0"/>
                        <a:t>0.79</a:t>
                      </a:r>
                    </a:p>
                  </a:txBody>
                  <a:tcPr/>
                </a:tc>
                <a:tc>
                  <a:txBody>
                    <a:bodyPr/>
                    <a:lstStyle/>
                    <a:p>
                      <a:r>
                        <a:rPr lang="en-US" dirty="0"/>
                        <a:t>0.67</a:t>
                      </a:r>
                    </a:p>
                  </a:txBody>
                  <a:tcPr/>
                </a:tc>
                <a:tc>
                  <a:txBody>
                    <a:bodyPr/>
                    <a:lstStyle/>
                    <a:p>
                      <a:r>
                        <a:rPr lang="en-US" dirty="0"/>
                        <a:t>0.74</a:t>
                      </a:r>
                    </a:p>
                  </a:txBody>
                  <a:tcPr/>
                </a:tc>
                <a:extLst>
                  <a:ext uri="{0D108BD9-81ED-4DB2-BD59-A6C34878D82A}">
                    <a16:rowId xmlns:a16="http://schemas.microsoft.com/office/drawing/2014/main" val="1511204120"/>
                  </a:ext>
                </a:extLst>
              </a:tr>
              <a:tr h="307726">
                <a:tc>
                  <a:txBody>
                    <a:bodyPr/>
                    <a:lstStyle/>
                    <a:p>
                      <a:r>
                        <a:rPr lang="en-US" dirty="0"/>
                        <a:t>F1</a:t>
                      </a:r>
                    </a:p>
                  </a:txBody>
                  <a:tcPr/>
                </a:tc>
                <a:tc>
                  <a:txBody>
                    <a:bodyPr/>
                    <a:lstStyle/>
                    <a:p>
                      <a:r>
                        <a:rPr lang="en-US" dirty="0"/>
                        <a:t>0.74</a:t>
                      </a:r>
                    </a:p>
                  </a:txBody>
                  <a:tcPr/>
                </a:tc>
                <a:tc>
                  <a:txBody>
                    <a:bodyPr/>
                    <a:lstStyle/>
                    <a:p>
                      <a:r>
                        <a:rPr lang="en-US" dirty="0"/>
                        <a:t>0.74</a:t>
                      </a:r>
                    </a:p>
                  </a:txBody>
                  <a:tcPr/>
                </a:tc>
                <a:tc>
                  <a:txBody>
                    <a:bodyPr/>
                    <a:lstStyle/>
                    <a:p>
                      <a:r>
                        <a:rPr lang="en-US" dirty="0"/>
                        <a:t>0.75</a:t>
                      </a:r>
                    </a:p>
                  </a:txBody>
                  <a:tcPr/>
                </a:tc>
                <a:extLst>
                  <a:ext uri="{0D108BD9-81ED-4DB2-BD59-A6C34878D82A}">
                    <a16:rowId xmlns:a16="http://schemas.microsoft.com/office/drawing/2014/main" val="277058220"/>
                  </a:ext>
                </a:extLst>
              </a:tr>
            </a:tbl>
          </a:graphicData>
        </a:graphic>
      </p:graphicFrame>
      <p:graphicFrame>
        <p:nvGraphicFramePr>
          <p:cNvPr id="12" name="Content Placeholder 6">
            <a:extLst>
              <a:ext uri="{FF2B5EF4-FFF2-40B4-BE49-F238E27FC236}">
                <a16:creationId xmlns:a16="http://schemas.microsoft.com/office/drawing/2014/main" id="{74CABFB7-A36A-613A-D926-793E2847D8BC}"/>
              </a:ext>
            </a:extLst>
          </p:cNvPr>
          <p:cNvGraphicFramePr>
            <a:graphicFrameLocks/>
          </p:cNvGraphicFramePr>
          <p:nvPr>
            <p:extLst>
              <p:ext uri="{D42A27DB-BD31-4B8C-83A1-F6EECF244321}">
                <p14:modId xmlns:p14="http://schemas.microsoft.com/office/powerpoint/2010/main" val="129863775"/>
              </p:ext>
            </p:extLst>
          </p:nvPr>
        </p:nvGraphicFramePr>
        <p:xfrm>
          <a:off x="1245268" y="4480560"/>
          <a:ext cx="9701464" cy="2377440"/>
        </p:xfrm>
        <a:graphic>
          <a:graphicData uri="http://schemas.openxmlformats.org/drawingml/2006/table">
            <a:tbl>
              <a:tblPr firstRow="1" bandRow="1">
                <a:tableStyleId>{21E4AEA4-8DFA-4A89-87EB-49C32662AFE0}</a:tableStyleId>
              </a:tblPr>
              <a:tblGrid>
                <a:gridCol w="1257300">
                  <a:extLst>
                    <a:ext uri="{9D8B030D-6E8A-4147-A177-3AD203B41FA5}">
                      <a16:colId xmlns:a16="http://schemas.microsoft.com/office/drawing/2014/main" val="3956647866"/>
                    </a:ext>
                  </a:extLst>
                </a:gridCol>
                <a:gridCol w="3064043">
                  <a:extLst>
                    <a:ext uri="{9D8B030D-6E8A-4147-A177-3AD203B41FA5}">
                      <a16:colId xmlns:a16="http://schemas.microsoft.com/office/drawing/2014/main" val="1964861794"/>
                    </a:ext>
                  </a:extLst>
                </a:gridCol>
                <a:gridCol w="2954755">
                  <a:extLst>
                    <a:ext uri="{9D8B030D-6E8A-4147-A177-3AD203B41FA5}">
                      <a16:colId xmlns:a16="http://schemas.microsoft.com/office/drawing/2014/main" val="3338445751"/>
                    </a:ext>
                  </a:extLst>
                </a:gridCol>
                <a:gridCol w="2425366">
                  <a:extLst>
                    <a:ext uri="{9D8B030D-6E8A-4147-A177-3AD203B41FA5}">
                      <a16:colId xmlns:a16="http://schemas.microsoft.com/office/drawing/2014/main" val="2714764377"/>
                    </a:ext>
                  </a:extLst>
                </a:gridCol>
              </a:tblGrid>
              <a:tr h="613120">
                <a:tc>
                  <a:txBody>
                    <a:bodyPr/>
                    <a:lstStyle/>
                    <a:p>
                      <a:endParaRPr lang="en-US" dirty="0"/>
                    </a:p>
                  </a:txBody>
                  <a:tcPr/>
                </a:tc>
                <a:tc>
                  <a:txBody>
                    <a:bodyPr/>
                    <a:lstStyle/>
                    <a:p>
                      <a:r>
                        <a:rPr lang="en-US" dirty="0"/>
                        <a:t>Logistic Regression – default threshold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 0.28 threshold</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 0.38 threshold</a:t>
                      </a:r>
                    </a:p>
                    <a:p>
                      <a:endParaRPr lang="en-US" dirty="0"/>
                    </a:p>
                  </a:txBody>
                  <a:tcPr/>
                </a:tc>
                <a:extLst>
                  <a:ext uri="{0D108BD9-81ED-4DB2-BD59-A6C34878D82A}">
                    <a16:rowId xmlns:a16="http://schemas.microsoft.com/office/drawing/2014/main" val="1163765906"/>
                  </a:ext>
                </a:extLst>
              </a:tr>
              <a:tr h="245248">
                <a:tc>
                  <a:txBody>
                    <a:bodyPr/>
                    <a:lstStyle/>
                    <a:p>
                      <a:r>
                        <a:rPr lang="en-US" dirty="0"/>
                        <a:t>Accuracy</a:t>
                      </a:r>
                    </a:p>
                  </a:txBody>
                  <a:tcPr/>
                </a:tc>
                <a:tc>
                  <a:txBody>
                    <a:bodyPr/>
                    <a:lstStyle/>
                    <a:p>
                      <a:r>
                        <a:rPr lang="en-US" dirty="0"/>
                        <a:t>0.79</a:t>
                      </a:r>
                    </a:p>
                  </a:txBody>
                  <a:tcPr/>
                </a:tc>
                <a:tc>
                  <a:txBody>
                    <a:bodyPr/>
                    <a:lstStyle/>
                    <a:p>
                      <a:r>
                        <a:rPr lang="en-US" dirty="0"/>
                        <a:t>0.78</a:t>
                      </a:r>
                    </a:p>
                  </a:txBody>
                  <a:tcPr/>
                </a:tc>
                <a:tc>
                  <a:txBody>
                    <a:bodyPr/>
                    <a:lstStyle/>
                    <a:p>
                      <a:r>
                        <a:rPr lang="en-US" dirty="0"/>
                        <a:t>0.79</a:t>
                      </a:r>
                    </a:p>
                  </a:txBody>
                  <a:tcPr/>
                </a:tc>
                <a:extLst>
                  <a:ext uri="{0D108BD9-81ED-4DB2-BD59-A6C34878D82A}">
                    <a16:rowId xmlns:a16="http://schemas.microsoft.com/office/drawing/2014/main" val="3393554539"/>
                  </a:ext>
                </a:extLst>
              </a:tr>
              <a:tr h="245248">
                <a:tc>
                  <a:txBody>
                    <a:bodyPr/>
                    <a:lstStyle/>
                    <a:p>
                      <a:r>
                        <a:rPr lang="en-US" dirty="0"/>
                        <a:t>Recall</a:t>
                      </a:r>
                    </a:p>
                  </a:txBody>
                  <a:tcPr/>
                </a:tc>
                <a:tc>
                  <a:txBody>
                    <a:bodyPr/>
                    <a:lstStyle/>
                    <a:p>
                      <a:r>
                        <a:rPr lang="en-US" dirty="0"/>
                        <a:t>0.63</a:t>
                      </a:r>
                    </a:p>
                  </a:txBody>
                  <a:tcPr/>
                </a:tc>
                <a:tc>
                  <a:txBody>
                    <a:bodyPr/>
                    <a:lstStyle/>
                    <a:p>
                      <a:r>
                        <a:rPr lang="en-US" dirty="0"/>
                        <a:t>0.82</a:t>
                      </a:r>
                    </a:p>
                  </a:txBody>
                  <a:tcPr/>
                </a:tc>
                <a:tc>
                  <a:txBody>
                    <a:bodyPr/>
                    <a:lstStyle/>
                    <a:p>
                      <a:r>
                        <a:rPr lang="en-US" dirty="0"/>
                        <a:t>0.73</a:t>
                      </a:r>
                    </a:p>
                  </a:txBody>
                  <a:tcPr/>
                </a:tc>
                <a:extLst>
                  <a:ext uri="{0D108BD9-81ED-4DB2-BD59-A6C34878D82A}">
                    <a16:rowId xmlns:a16="http://schemas.microsoft.com/office/drawing/2014/main" val="3515776477"/>
                  </a:ext>
                </a:extLst>
              </a:tr>
              <a:tr h="245248">
                <a:tc>
                  <a:txBody>
                    <a:bodyPr/>
                    <a:lstStyle/>
                    <a:p>
                      <a:r>
                        <a:rPr lang="en-US" dirty="0"/>
                        <a:t>Precision</a:t>
                      </a:r>
                    </a:p>
                  </a:txBody>
                  <a:tcPr/>
                </a:tc>
                <a:tc>
                  <a:txBody>
                    <a:bodyPr/>
                    <a:lstStyle/>
                    <a:p>
                      <a:r>
                        <a:rPr lang="en-US" dirty="0"/>
                        <a:t>0.78</a:t>
                      </a:r>
                    </a:p>
                  </a:txBody>
                  <a:tcPr/>
                </a:tc>
                <a:tc>
                  <a:txBody>
                    <a:bodyPr/>
                    <a:lstStyle/>
                    <a:p>
                      <a:r>
                        <a:rPr lang="en-US" dirty="0"/>
                        <a:t>0.67</a:t>
                      </a:r>
                    </a:p>
                  </a:txBody>
                  <a:tcPr/>
                </a:tc>
                <a:tc>
                  <a:txBody>
                    <a:bodyPr/>
                    <a:lstStyle/>
                    <a:p>
                      <a:r>
                        <a:rPr lang="en-US" dirty="0"/>
                        <a:t>0.73</a:t>
                      </a:r>
                    </a:p>
                  </a:txBody>
                  <a:tcPr/>
                </a:tc>
                <a:extLst>
                  <a:ext uri="{0D108BD9-81ED-4DB2-BD59-A6C34878D82A}">
                    <a16:rowId xmlns:a16="http://schemas.microsoft.com/office/drawing/2014/main" val="1511204120"/>
                  </a:ext>
                </a:extLst>
              </a:tr>
              <a:tr h="245248">
                <a:tc>
                  <a:txBody>
                    <a:bodyPr/>
                    <a:lstStyle/>
                    <a:p>
                      <a:r>
                        <a:rPr lang="en-US" dirty="0"/>
                        <a:t>F1</a:t>
                      </a:r>
                    </a:p>
                  </a:txBody>
                  <a:tcPr/>
                </a:tc>
                <a:tc>
                  <a:txBody>
                    <a:bodyPr/>
                    <a:lstStyle/>
                    <a:p>
                      <a:r>
                        <a:rPr lang="en-US" dirty="0"/>
                        <a:t>0.70</a:t>
                      </a:r>
                    </a:p>
                  </a:txBody>
                  <a:tcPr/>
                </a:tc>
                <a:tc>
                  <a:txBody>
                    <a:bodyPr/>
                    <a:lstStyle/>
                    <a:p>
                      <a:r>
                        <a:rPr lang="en-US" dirty="0"/>
                        <a:t>0.74</a:t>
                      </a:r>
                    </a:p>
                  </a:txBody>
                  <a:tcPr/>
                </a:tc>
                <a:tc>
                  <a:txBody>
                    <a:bodyPr/>
                    <a:lstStyle/>
                    <a:p>
                      <a:r>
                        <a:rPr lang="en-US" dirty="0"/>
                        <a:t>0.73</a:t>
                      </a:r>
                    </a:p>
                  </a:txBody>
                  <a:tcPr/>
                </a:tc>
                <a:extLst>
                  <a:ext uri="{0D108BD9-81ED-4DB2-BD59-A6C34878D82A}">
                    <a16:rowId xmlns:a16="http://schemas.microsoft.com/office/drawing/2014/main" val="277058220"/>
                  </a:ext>
                </a:extLst>
              </a:tr>
            </a:tbl>
          </a:graphicData>
        </a:graphic>
      </p:graphicFrame>
    </p:spTree>
    <p:extLst>
      <p:ext uri="{BB962C8B-B14F-4D97-AF65-F5344CB8AC3E}">
        <p14:creationId xmlns:p14="http://schemas.microsoft.com/office/powerpoint/2010/main" val="2052300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85EF9-43E8-8F31-F1C9-90F17B6D28B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C1678BA-DFDE-9897-9DC1-8EEADF4140F7}"/>
              </a:ext>
            </a:extLst>
          </p:cNvPr>
          <p:cNvSpPr/>
          <p:nvPr/>
        </p:nvSpPr>
        <p:spPr>
          <a:xfrm>
            <a:off x="0" y="0"/>
            <a:ext cx="12192000" cy="1202268"/>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5B9FE-2A3C-BEB8-1C5F-A216772239C7}"/>
              </a:ext>
            </a:extLst>
          </p:cNvPr>
          <p:cNvSpPr>
            <a:spLocks noGrp="1"/>
          </p:cNvSpPr>
          <p:nvPr>
            <p:ph type="title"/>
          </p:nvPr>
        </p:nvSpPr>
        <p:spPr>
          <a:xfrm>
            <a:off x="838200" y="365126"/>
            <a:ext cx="10515600" cy="837142"/>
          </a:xfrm>
        </p:spPr>
        <p:txBody>
          <a:bodyPr>
            <a:normAutofit/>
          </a:bodyPr>
          <a:lstStyle/>
          <a:p>
            <a:r>
              <a:rPr lang="en-US" dirty="0">
                <a:solidFill>
                  <a:srgbClr val="FF6600"/>
                </a:solidFill>
                <a:latin typeface="+mn-lt"/>
              </a:rPr>
              <a:t>Key insights from the model</a:t>
            </a:r>
          </a:p>
        </p:txBody>
      </p:sp>
      <p:sp>
        <p:nvSpPr>
          <p:cNvPr id="10" name="Content Placeholder 9">
            <a:extLst>
              <a:ext uri="{FF2B5EF4-FFF2-40B4-BE49-F238E27FC236}">
                <a16:creationId xmlns:a16="http://schemas.microsoft.com/office/drawing/2014/main" id="{B0E5674D-5B48-9E3C-182E-70C9A679E7F5}"/>
              </a:ext>
            </a:extLst>
          </p:cNvPr>
          <p:cNvSpPr>
            <a:spLocks noGrp="1"/>
          </p:cNvSpPr>
          <p:nvPr>
            <p:ph idx="1"/>
          </p:nvPr>
        </p:nvSpPr>
        <p:spPr>
          <a:xfrm>
            <a:off x="838200" y="1391820"/>
            <a:ext cx="10515600" cy="5249611"/>
          </a:xfrm>
        </p:spPr>
        <p:txBody>
          <a:bodyPr>
            <a:normAutofit fontScale="92500" lnSpcReduction="10000"/>
          </a:bodyPr>
          <a:lstStyle/>
          <a:p>
            <a:r>
              <a:rPr lang="en-US" dirty="0"/>
              <a:t>The following are some of the top features that significantly influence persistency positively based on the logistic regression model.</a:t>
            </a:r>
          </a:p>
          <a:p>
            <a:endParaRPr lang="en-US" dirty="0"/>
          </a:p>
          <a:p>
            <a:r>
              <a:rPr lang="en-US" dirty="0"/>
              <a:t>Patients who had DEXA scans during treatment are 372.41% more likely to remain persistent.</a:t>
            </a:r>
          </a:p>
          <a:p>
            <a:r>
              <a:rPr lang="en-US" dirty="0"/>
              <a:t>Patients treated by pathology specialists are 278.8% more likely to show persistency.</a:t>
            </a:r>
          </a:p>
          <a:p>
            <a:r>
              <a:rPr lang="en-US" dirty="0"/>
              <a:t>Patients with untreated chronic hypogonadism are 255.6% more likely to stay persistent with their treatment.</a:t>
            </a:r>
          </a:p>
          <a:p>
            <a:r>
              <a:rPr lang="en-US" dirty="0"/>
              <a:t>Patients treated by oncology specialists are 192.6% more likely to show persistency.</a:t>
            </a:r>
          </a:p>
          <a:p>
            <a:r>
              <a:rPr lang="en-US" dirty="0"/>
              <a:t>Patients on long-term drug therapy are 132.6% more likely to remain persistent</a:t>
            </a:r>
          </a:p>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054559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C81B3-98E6-BC1A-0E1D-B74DE8CE3F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0B0C18C-B633-BAC2-F67D-1540D5E096D2}"/>
              </a:ext>
            </a:extLst>
          </p:cNvPr>
          <p:cNvSpPr/>
          <p:nvPr/>
        </p:nvSpPr>
        <p:spPr>
          <a:xfrm>
            <a:off x="0" y="0"/>
            <a:ext cx="12192000" cy="1202268"/>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91B53-D9E2-9B54-4689-1883D9880E5E}"/>
              </a:ext>
            </a:extLst>
          </p:cNvPr>
          <p:cNvSpPr>
            <a:spLocks noGrp="1"/>
          </p:cNvSpPr>
          <p:nvPr>
            <p:ph type="title"/>
          </p:nvPr>
        </p:nvSpPr>
        <p:spPr>
          <a:xfrm>
            <a:off x="838200" y="365126"/>
            <a:ext cx="10515600" cy="837142"/>
          </a:xfrm>
        </p:spPr>
        <p:txBody>
          <a:bodyPr>
            <a:normAutofit/>
          </a:bodyPr>
          <a:lstStyle/>
          <a:p>
            <a:r>
              <a:rPr lang="en-US" dirty="0">
                <a:solidFill>
                  <a:srgbClr val="FF6600"/>
                </a:solidFill>
                <a:latin typeface="+mn-lt"/>
              </a:rPr>
              <a:t>Key insights from the model</a:t>
            </a:r>
          </a:p>
        </p:txBody>
      </p:sp>
      <p:sp>
        <p:nvSpPr>
          <p:cNvPr id="10" name="Content Placeholder 9">
            <a:extLst>
              <a:ext uri="{FF2B5EF4-FFF2-40B4-BE49-F238E27FC236}">
                <a16:creationId xmlns:a16="http://schemas.microsoft.com/office/drawing/2014/main" id="{A8B253B4-B0EF-691C-2B63-135A33D6A11C}"/>
              </a:ext>
            </a:extLst>
          </p:cNvPr>
          <p:cNvSpPr>
            <a:spLocks noGrp="1"/>
          </p:cNvSpPr>
          <p:nvPr>
            <p:ph idx="1"/>
          </p:nvPr>
        </p:nvSpPr>
        <p:spPr>
          <a:xfrm>
            <a:off x="838200" y="1391820"/>
            <a:ext cx="10515600" cy="5249611"/>
          </a:xfrm>
        </p:spPr>
        <p:txBody>
          <a:bodyPr>
            <a:normAutofit/>
          </a:bodyPr>
          <a:lstStyle/>
          <a:p>
            <a:r>
              <a:rPr lang="en-US" dirty="0"/>
              <a:t>The following features show a negative impact on persistency:</a:t>
            </a:r>
          </a:p>
          <a:p>
            <a:endParaRPr lang="en-US" dirty="0"/>
          </a:p>
          <a:p>
            <a:r>
              <a:rPr lang="en-US" b="1" dirty="0"/>
              <a:t>Patients who are immobilized.</a:t>
            </a:r>
          </a:p>
          <a:p>
            <a:r>
              <a:rPr lang="en-US" b="1" dirty="0"/>
              <a:t>Patients treated by physical medicine and rehabilitation specialists.</a:t>
            </a:r>
          </a:p>
          <a:p>
            <a:r>
              <a:rPr lang="en-US" b="1" dirty="0"/>
              <a:t>Patients with poor frail health</a:t>
            </a:r>
          </a:p>
          <a:p>
            <a:r>
              <a:rPr lang="en-US" b="1" dirty="0"/>
              <a:t>Patients on narcotics</a:t>
            </a:r>
          </a:p>
          <a:p>
            <a:r>
              <a:rPr lang="en-US" b="1" dirty="0"/>
              <a:t>Patients treated by General Practitioners</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68488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C2C2B-0E15-C664-117D-40C634DCB8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BF4190-68DC-B1D1-F437-573C8A9AA732}"/>
              </a:ext>
            </a:extLst>
          </p:cNvPr>
          <p:cNvSpPr/>
          <p:nvPr/>
        </p:nvSpPr>
        <p:spPr>
          <a:xfrm>
            <a:off x="0" y="0"/>
            <a:ext cx="12192000" cy="685800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AF9DE6AB-7D60-3C72-C7A2-CE34627FAB87}"/>
              </a:ext>
            </a:extLst>
          </p:cNvPr>
          <p:cNvSpPr>
            <a:spLocks noGrp="1"/>
          </p:cNvSpPr>
          <p:nvPr>
            <p:ph idx="1"/>
          </p:nvPr>
        </p:nvSpPr>
        <p:spPr>
          <a:xfrm>
            <a:off x="838200" y="1391820"/>
            <a:ext cx="10515600" cy="5249611"/>
          </a:xfrm>
        </p:spPr>
        <p:txBody>
          <a:bodyPr>
            <a:normAutofit/>
          </a:bodyPr>
          <a:lstStyle/>
          <a:p>
            <a:endParaRPr lang="en-US" dirty="0"/>
          </a:p>
          <a:p>
            <a:pPr marL="0" indent="0">
              <a:buNone/>
            </a:pPr>
            <a:endParaRPr lang="en-US" dirty="0"/>
          </a:p>
        </p:txBody>
      </p:sp>
      <p:pic>
        <p:nvPicPr>
          <p:cNvPr id="1028" name="Picture 4">
            <a:extLst>
              <a:ext uri="{FF2B5EF4-FFF2-40B4-BE49-F238E27FC236}">
                <a16:creationId xmlns:a16="http://schemas.microsoft.com/office/drawing/2014/main" id="{028FB8F4-A32F-AAEB-C4AB-837E6517F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00" y="0"/>
            <a:ext cx="108442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163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890C0-5F33-338E-1B67-283165454A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395EE2-A195-DDE8-351C-0E13FA8660EB}"/>
              </a:ext>
            </a:extLst>
          </p:cNvPr>
          <p:cNvSpPr/>
          <p:nvPr/>
        </p:nvSpPr>
        <p:spPr>
          <a:xfrm>
            <a:off x="0" y="0"/>
            <a:ext cx="12192000" cy="1202268"/>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6DDA43-9540-628D-6DB7-8F6064D498BC}"/>
              </a:ext>
            </a:extLst>
          </p:cNvPr>
          <p:cNvSpPr>
            <a:spLocks noGrp="1"/>
          </p:cNvSpPr>
          <p:nvPr>
            <p:ph type="title"/>
          </p:nvPr>
        </p:nvSpPr>
        <p:spPr>
          <a:xfrm>
            <a:off x="838200" y="365126"/>
            <a:ext cx="10515600" cy="837142"/>
          </a:xfrm>
        </p:spPr>
        <p:txBody>
          <a:bodyPr>
            <a:normAutofit/>
          </a:bodyPr>
          <a:lstStyle/>
          <a:p>
            <a:r>
              <a:rPr lang="en-US" dirty="0">
                <a:solidFill>
                  <a:srgbClr val="FF6600"/>
                </a:solidFill>
                <a:latin typeface="+mn-lt"/>
              </a:rPr>
              <a:t>Conclusion</a:t>
            </a:r>
          </a:p>
        </p:txBody>
      </p:sp>
      <p:sp>
        <p:nvSpPr>
          <p:cNvPr id="10" name="Content Placeholder 9">
            <a:extLst>
              <a:ext uri="{FF2B5EF4-FFF2-40B4-BE49-F238E27FC236}">
                <a16:creationId xmlns:a16="http://schemas.microsoft.com/office/drawing/2014/main" id="{9AB26EA5-3434-FFAA-DA82-BBF66988CCCA}"/>
              </a:ext>
            </a:extLst>
          </p:cNvPr>
          <p:cNvSpPr>
            <a:spLocks noGrp="1"/>
          </p:cNvSpPr>
          <p:nvPr>
            <p:ph idx="1"/>
          </p:nvPr>
        </p:nvSpPr>
        <p:spPr>
          <a:xfrm>
            <a:off x="838200" y="1391820"/>
            <a:ext cx="10515600" cy="5249611"/>
          </a:xfrm>
        </p:spPr>
        <p:txBody>
          <a:bodyPr>
            <a:normAutofit/>
          </a:bodyPr>
          <a:lstStyle/>
          <a:p>
            <a:r>
              <a:rPr lang="en-US" dirty="0"/>
              <a:t>The logistic regression model was chosen as the final model for prediction based on its interpretability and strong performance with an AUC score of 0.89</a:t>
            </a:r>
          </a:p>
          <a:p>
            <a:r>
              <a:rPr lang="en-US" dirty="0"/>
              <a:t>Patients treated by Oncologists and Pathologists show high likelihood of persistency.</a:t>
            </a:r>
          </a:p>
          <a:p>
            <a:r>
              <a:rPr lang="en-US" i="0" dirty="0">
                <a:effectLst/>
                <a:latin typeface="ui-sans-serif"/>
              </a:rPr>
              <a:t>Those undergoing long-term drug therapy and receiving DEXA scans also demonstrate a high likelihood of persistency</a:t>
            </a:r>
            <a:endParaRPr lang="en-US" dirty="0"/>
          </a:p>
          <a:p>
            <a:r>
              <a:rPr lang="en-US" dirty="0"/>
              <a:t>However, patients facing mobility challenges or in poor frail health, show very low likelihood of persistency.</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902429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25343-1E78-6701-993B-A35F0DB940D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881782A-0B37-53C4-8FB0-FAA49AF45EA9}"/>
              </a:ext>
            </a:extLst>
          </p:cNvPr>
          <p:cNvSpPr/>
          <p:nvPr/>
        </p:nvSpPr>
        <p:spPr>
          <a:xfrm>
            <a:off x="0" y="0"/>
            <a:ext cx="12192000" cy="1202268"/>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E2941C-3195-14D3-3BDB-027C40CAC9B4}"/>
              </a:ext>
            </a:extLst>
          </p:cNvPr>
          <p:cNvSpPr>
            <a:spLocks noGrp="1"/>
          </p:cNvSpPr>
          <p:nvPr>
            <p:ph type="title"/>
          </p:nvPr>
        </p:nvSpPr>
        <p:spPr>
          <a:xfrm>
            <a:off x="838200" y="365126"/>
            <a:ext cx="10515600" cy="837142"/>
          </a:xfrm>
        </p:spPr>
        <p:txBody>
          <a:bodyPr>
            <a:normAutofit/>
          </a:bodyPr>
          <a:lstStyle/>
          <a:p>
            <a:r>
              <a:rPr lang="en-US" dirty="0">
                <a:solidFill>
                  <a:srgbClr val="FF6600"/>
                </a:solidFill>
                <a:latin typeface="+mn-lt"/>
              </a:rPr>
              <a:t>Recommendations</a:t>
            </a:r>
          </a:p>
        </p:txBody>
      </p:sp>
      <p:sp>
        <p:nvSpPr>
          <p:cNvPr id="10" name="Content Placeholder 9">
            <a:extLst>
              <a:ext uri="{FF2B5EF4-FFF2-40B4-BE49-F238E27FC236}">
                <a16:creationId xmlns:a16="http://schemas.microsoft.com/office/drawing/2014/main" id="{C35B72DB-D331-9927-1931-481FB25B2070}"/>
              </a:ext>
            </a:extLst>
          </p:cNvPr>
          <p:cNvSpPr>
            <a:spLocks noGrp="1"/>
          </p:cNvSpPr>
          <p:nvPr>
            <p:ph idx="1"/>
          </p:nvPr>
        </p:nvSpPr>
        <p:spPr>
          <a:xfrm>
            <a:off x="838200" y="1391820"/>
            <a:ext cx="10515600" cy="5249611"/>
          </a:xfrm>
        </p:spPr>
        <p:txBody>
          <a:bodyPr>
            <a:normAutofit/>
          </a:bodyPr>
          <a:lstStyle/>
          <a:p>
            <a:r>
              <a:rPr lang="en-US" dirty="0"/>
              <a:t>Personalized interventions for patients at a high risk of being non-persistent with their treatment should be developed.</a:t>
            </a:r>
          </a:p>
          <a:p>
            <a:r>
              <a:rPr lang="en-US" dirty="0"/>
              <a:t>Challenges faced by patients with mobility issues and frail health should be addressed.</a:t>
            </a:r>
          </a:p>
          <a:p>
            <a:r>
              <a:rPr lang="en-US" dirty="0"/>
              <a:t>Further investigations into the treatment approaches adopted by specialists associated with low likelihood of persistence should be conducted.</a:t>
            </a:r>
          </a:p>
          <a:p>
            <a:r>
              <a:rPr lang="en-US" dirty="0"/>
              <a:t>The model should be used in patient risk assessment and periodically retrained with updated data for continued reliability.</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545938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49515" y="649514"/>
            <a:ext cx="6858002" cy="5558974"/>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3A726D-87E1-4594-05A9-E8731DA7F522}"/>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536822-95BA-E93E-78F5-A5324DDD1561}"/>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Executive Summary</a:t>
            </a:r>
          </a:p>
        </p:txBody>
      </p:sp>
      <p:sp>
        <p:nvSpPr>
          <p:cNvPr id="3" name="Content Placeholder 2">
            <a:extLst>
              <a:ext uri="{FF2B5EF4-FFF2-40B4-BE49-F238E27FC236}">
                <a16:creationId xmlns:a16="http://schemas.microsoft.com/office/drawing/2014/main" id="{4D607E17-F14B-C95F-4DF2-362783891288}"/>
              </a:ext>
            </a:extLst>
          </p:cNvPr>
          <p:cNvSpPr>
            <a:spLocks noGrp="1"/>
          </p:cNvSpPr>
          <p:nvPr>
            <p:ph idx="1"/>
          </p:nvPr>
        </p:nvSpPr>
        <p:spPr>
          <a:xfrm>
            <a:off x="285749" y="1325562"/>
            <a:ext cx="11456307" cy="5532437"/>
          </a:xfrm>
        </p:spPr>
        <p:txBody>
          <a:bodyPr>
            <a:normAutofit fontScale="32500" lnSpcReduction="20000"/>
          </a:bodyPr>
          <a:lstStyle/>
          <a:p>
            <a:endParaRPr lang="en-US" sz="4000" b="1" dirty="0"/>
          </a:p>
          <a:p>
            <a:r>
              <a:rPr lang="en-US" sz="4000" b="1" dirty="0"/>
              <a:t>Objective</a:t>
            </a:r>
          </a:p>
          <a:p>
            <a:r>
              <a:rPr lang="en-US" sz="4000" dirty="0"/>
              <a:t>To gather insights on the factors that are impacting persistency, automate the identification of persistent patients and give recommendations to improve persistency rates. </a:t>
            </a:r>
          </a:p>
          <a:p>
            <a:endParaRPr lang="en-US" sz="4000" dirty="0"/>
          </a:p>
          <a:p>
            <a:r>
              <a:rPr lang="en-US" sz="4000" b="1" dirty="0"/>
              <a:t>Key findings:</a:t>
            </a:r>
          </a:p>
          <a:p>
            <a:r>
              <a:rPr lang="en-US" sz="4000" dirty="0"/>
              <a:t>Patients who had DEXA scans during treatment are 372.41% more likely to remain persistent.</a:t>
            </a:r>
          </a:p>
          <a:p>
            <a:r>
              <a:rPr lang="en-US" sz="4000" dirty="0"/>
              <a:t>Patients treated by pathology specialists are 278.8% more likely to show persistency.</a:t>
            </a:r>
          </a:p>
          <a:p>
            <a:r>
              <a:rPr lang="en-US" sz="4000" dirty="0"/>
              <a:t>Patients with untreated chronic hypogonadism are 255.6% more likely to stay persistent with their treatment.</a:t>
            </a:r>
          </a:p>
          <a:p>
            <a:r>
              <a:rPr lang="en-US" sz="4000" dirty="0"/>
              <a:t>Patients treated by oncology specialists are 192.6% more likely to show persistency.</a:t>
            </a:r>
          </a:p>
          <a:p>
            <a:r>
              <a:rPr lang="en-US" sz="4000" dirty="0"/>
              <a:t>Patients on long-term drug therapy are 132.6% more likely to remain persistent</a:t>
            </a:r>
          </a:p>
          <a:p>
            <a:endParaRPr lang="en-US" sz="4000" dirty="0"/>
          </a:p>
          <a:p>
            <a:r>
              <a:rPr lang="en-US" sz="4000" b="1" dirty="0"/>
              <a:t>Recommendations:</a:t>
            </a:r>
          </a:p>
          <a:p>
            <a:r>
              <a:rPr lang="en-US" sz="4000" dirty="0"/>
              <a:t>Increase screenings and regular check-ups to boost persistence rates</a:t>
            </a:r>
          </a:p>
          <a:p>
            <a:r>
              <a:rPr lang="en-US" sz="4000" dirty="0"/>
              <a:t>Integrate more patients into IDNs to improve persistence</a:t>
            </a:r>
          </a:p>
          <a:p>
            <a:r>
              <a:rPr lang="en-US" sz="4000" dirty="0"/>
              <a:t>Educate patients, especially low-risk patients, to encourage treatment adherence and persistence</a:t>
            </a:r>
          </a:p>
          <a:p>
            <a:r>
              <a:rPr lang="en-US" sz="4000" dirty="0"/>
              <a:t>Enhance collaborations among healthcare providers to share strategies for improving persistence</a:t>
            </a:r>
          </a:p>
          <a:p>
            <a:r>
              <a:rPr lang="en-US" sz="4000" dirty="0"/>
              <a:t>Personalized interventions for patients at a high risk of being non-persistent with their treatment should be developed.</a:t>
            </a:r>
          </a:p>
          <a:p>
            <a:r>
              <a:rPr lang="en-US" sz="4000" dirty="0"/>
              <a:t>Challenges faced by patients with mobility issues and frail health should be addressed.</a:t>
            </a:r>
          </a:p>
          <a:p>
            <a:r>
              <a:rPr lang="en-US" sz="4000" dirty="0"/>
              <a:t>Further investigations into the treatment approaches adopted by specialists associated with low likelihood of persistence should be conducted.</a:t>
            </a:r>
          </a:p>
          <a:p>
            <a:r>
              <a:rPr lang="en-US" sz="4000" dirty="0"/>
              <a:t>Conduct further research to address the low persistence rates among certain demographics.</a:t>
            </a:r>
          </a:p>
          <a:p>
            <a:endParaRPr lang="en-US" dirty="0"/>
          </a:p>
        </p:txBody>
      </p:sp>
    </p:spTree>
    <p:extLst>
      <p:ext uri="{BB962C8B-B14F-4D97-AF65-F5344CB8AC3E}">
        <p14:creationId xmlns:p14="http://schemas.microsoft.com/office/powerpoint/2010/main" val="2448272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57003-7AB4-9186-A098-7496DE88199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96621DC-A89B-555A-B4C2-2E993A769B45}"/>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17DC0-6D88-925E-BC8D-B238A384A5F5}"/>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Problem Statement</a:t>
            </a:r>
          </a:p>
        </p:txBody>
      </p:sp>
      <p:sp>
        <p:nvSpPr>
          <p:cNvPr id="3" name="Content Placeholder 2">
            <a:extLst>
              <a:ext uri="{FF2B5EF4-FFF2-40B4-BE49-F238E27FC236}">
                <a16:creationId xmlns:a16="http://schemas.microsoft.com/office/drawing/2014/main" id="{66E987AB-480B-EF63-6E8D-CA25CC348AA8}"/>
              </a:ext>
            </a:extLst>
          </p:cNvPr>
          <p:cNvSpPr>
            <a:spLocks noGrp="1"/>
          </p:cNvSpPr>
          <p:nvPr>
            <p:ph idx="1"/>
          </p:nvPr>
        </p:nvSpPr>
        <p:spPr/>
        <p:txBody>
          <a:bodyPr/>
          <a:lstStyle/>
          <a:p>
            <a:pPr rtl="0"/>
            <a:r>
              <a:rPr lang="en-US" sz="2400" dirty="0"/>
              <a:t>Drug persistence is vital for an effective course of treatment, yet many patients fail to stay persistent with their treatment for various reasons. This lack of persistence can lead to poorer health outcomes, higher health care costs and increased burden on healthcare system.</a:t>
            </a:r>
          </a:p>
          <a:p>
            <a:pPr rtl="0"/>
            <a:r>
              <a:rPr lang="en-US" sz="2400" dirty="0"/>
              <a:t>The company, </a:t>
            </a:r>
            <a:r>
              <a:rPr lang="en-US" sz="2400" b="0" i="0" u="none" strike="noStrike" dirty="0">
                <a:solidFill>
                  <a:srgbClr val="000000"/>
                </a:solidFill>
                <a:effectLst/>
              </a:rPr>
              <a:t>ABC Pharma, wants to automate the identification of drug persistence as per the physician's prescription. The goal is to build a classification model to predict whether a patient will persist with their treatment and to identify the factors that influence drug persistence. </a:t>
            </a:r>
            <a:endParaRPr lang="en-US" sz="2400" i="0" u="none" strike="noStrike" dirty="0">
              <a:solidFill>
                <a:srgbClr val="000000"/>
              </a:solidFill>
            </a:endParaRPr>
          </a:p>
          <a:p>
            <a:pPr marL="0" indent="0" rtl="0">
              <a:buNone/>
            </a:pPr>
            <a:endParaRPr lang="en-US" dirty="0"/>
          </a:p>
        </p:txBody>
      </p:sp>
    </p:spTree>
    <p:extLst>
      <p:ext uri="{BB962C8B-B14F-4D97-AF65-F5344CB8AC3E}">
        <p14:creationId xmlns:p14="http://schemas.microsoft.com/office/powerpoint/2010/main" val="115427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043C3-68F6-4019-D543-301BECAF0C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1DA134E-2866-79E8-0577-9F8C3A4E5145}"/>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A5888-8B23-821F-A9A9-C0CCE402FEA7}"/>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Approach</a:t>
            </a:r>
          </a:p>
        </p:txBody>
      </p:sp>
      <p:sp>
        <p:nvSpPr>
          <p:cNvPr id="3" name="Content Placeholder 2">
            <a:extLst>
              <a:ext uri="{FF2B5EF4-FFF2-40B4-BE49-F238E27FC236}">
                <a16:creationId xmlns:a16="http://schemas.microsoft.com/office/drawing/2014/main" id="{5FA1005F-8B5A-CD2E-8571-395360981BC9}"/>
              </a:ext>
            </a:extLst>
          </p:cNvPr>
          <p:cNvSpPr>
            <a:spLocks noGrp="1"/>
          </p:cNvSpPr>
          <p:nvPr>
            <p:ph idx="1"/>
          </p:nvPr>
        </p:nvSpPr>
        <p:spPr/>
        <p:txBody>
          <a:bodyPr>
            <a:normAutofit/>
          </a:bodyPr>
          <a:lstStyle/>
          <a:p>
            <a:r>
              <a:rPr lang="en-US" sz="2400" b="0" i="0" u="none" strike="noStrike" dirty="0">
                <a:solidFill>
                  <a:srgbClr val="000000"/>
                </a:solidFill>
                <a:effectLst/>
              </a:rPr>
              <a:t>The dataset provided tracks patient persistence with their NTM (Non-Tuberculous Mycobacterial Disease) treatment. The dataset contains 3424 records and 69 attributes, each representing patients of various demographics, attributes of their health care provider, clinical factors, disease, and treatment factors.</a:t>
            </a:r>
          </a:p>
          <a:p>
            <a:endParaRPr lang="en-US" sz="2400" dirty="0">
              <a:solidFill>
                <a:srgbClr val="000000"/>
              </a:solidFill>
            </a:endParaRPr>
          </a:p>
          <a:p>
            <a:r>
              <a:rPr lang="en-US" sz="2400" dirty="0">
                <a:solidFill>
                  <a:srgbClr val="000000"/>
                </a:solidFill>
              </a:rPr>
              <a:t>The dataset was then cleaned by removing columns with high proportions of missing values and handling specific entry errors. Following this, Exploratory Data Analysis was carried out to extract insights about factors affecting persistence.</a:t>
            </a:r>
          </a:p>
          <a:p>
            <a:r>
              <a:rPr lang="en-US" sz="2400" dirty="0">
                <a:solidFill>
                  <a:srgbClr val="000000"/>
                </a:solidFill>
              </a:rPr>
              <a:t>Then, </a:t>
            </a:r>
            <a:r>
              <a:rPr lang="en-US" sz="2400" dirty="0"/>
              <a:t>several</a:t>
            </a:r>
            <a:r>
              <a:rPr lang="en-US" sz="2400" b="0" i="0" dirty="0">
                <a:effectLst/>
              </a:rPr>
              <a:t> classification models were trained on the dataset, and the final model was selected based on its performance and interpretability.</a:t>
            </a:r>
            <a:endParaRPr lang="en-US" sz="2400" dirty="0"/>
          </a:p>
        </p:txBody>
      </p:sp>
    </p:spTree>
    <p:extLst>
      <p:ext uri="{BB962C8B-B14F-4D97-AF65-F5344CB8AC3E}">
        <p14:creationId xmlns:p14="http://schemas.microsoft.com/office/powerpoint/2010/main" val="286552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E8E1D-246F-1EE9-A204-85FC41FCA9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4920BD-A4D3-AE08-CC4F-657DD1232EE8}"/>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7A2EA-9837-B19E-9E07-3688501E62C8}"/>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Patient demographics</a:t>
            </a:r>
          </a:p>
        </p:txBody>
      </p:sp>
      <p:pic>
        <p:nvPicPr>
          <p:cNvPr id="1026" name="Picture 2">
            <a:extLst>
              <a:ext uri="{FF2B5EF4-FFF2-40B4-BE49-F238E27FC236}">
                <a16:creationId xmlns:a16="http://schemas.microsoft.com/office/drawing/2014/main" id="{A26557FE-C0F2-DF10-3072-EE6B06AA57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67394"/>
            <a:ext cx="3819525" cy="41824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57BBCFE-0C3B-45CD-C375-78572F5D1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439" y="1690689"/>
            <a:ext cx="4814091" cy="40428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1818EC-27A1-32D0-B147-399C48CAFE1D}"/>
              </a:ext>
            </a:extLst>
          </p:cNvPr>
          <p:cNvSpPr txBox="1"/>
          <p:nvPr/>
        </p:nvSpPr>
        <p:spPr>
          <a:xfrm>
            <a:off x="914400" y="5749861"/>
            <a:ext cx="2581275" cy="923330"/>
          </a:xfrm>
          <a:prstGeom prst="rect">
            <a:avLst/>
          </a:prstGeom>
          <a:noFill/>
        </p:spPr>
        <p:txBody>
          <a:bodyPr wrap="square" rtlCol="0">
            <a:spAutoFit/>
          </a:bodyPr>
          <a:lstStyle/>
          <a:p>
            <a:r>
              <a:rPr lang="en-US" dirty="0"/>
              <a:t>Male patients have a slightly higher rate of persistence</a:t>
            </a:r>
          </a:p>
        </p:txBody>
      </p:sp>
      <p:sp>
        <p:nvSpPr>
          <p:cNvPr id="6" name="TextBox 5">
            <a:extLst>
              <a:ext uri="{FF2B5EF4-FFF2-40B4-BE49-F238E27FC236}">
                <a16:creationId xmlns:a16="http://schemas.microsoft.com/office/drawing/2014/main" id="{DBFA5F41-A847-A4A4-D363-FC8822D0043F}"/>
              </a:ext>
            </a:extLst>
          </p:cNvPr>
          <p:cNvSpPr txBox="1"/>
          <p:nvPr/>
        </p:nvSpPr>
        <p:spPr>
          <a:xfrm>
            <a:off x="5020639" y="5754210"/>
            <a:ext cx="6866561" cy="923330"/>
          </a:xfrm>
          <a:prstGeom prst="rect">
            <a:avLst/>
          </a:prstGeom>
          <a:noFill/>
        </p:spPr>
        <p:txBody>
          <a:bodyPr wrap="square" rtlCol="0">
            <a:spAutoFit/>
          </a:bodyPr>
          <a:lstStyle/>
          <a:p>
            <a:pPr rtl="0"/>
            <a:r>
              <a:rPr lang="en-US" sz="1800" b="0" i="0" u="none" strike="noStrike" dirty="0">
                <a:solidFill>
                  <a:srgbClr val="000000"/>
                </a:solidFill>
                <a:effectLst/>
              </a:rPr>
              <a:t>Asian patients have the highest persistence rate of 48.81% when compared to other groups</a:t>
            </a:r>
            <a:endParaRPr lang="en-US" b="0" dirty="0">
              <a:effectLst/>
            </a:endParaRPr>
          </a:p>
          <a:p>
            <a:pPr rtl="0"/>
            <a:r>
              <a:rPr lang="en-US" sz="1800" b="0" i="0" u="none" strike="noStrike" dirty="0">
                <a:solidFill>
                  <a:srgbClr val="000000"/>
                </a:solidFill>
                <a:effectLst/>
              </a:rPr>
              <a:t>African American patients have the lowest persistence rate of 31.58%</a:t>
            </a:r>
            <a:endParaRPr lang="en-US" b="0" dirty="0">
              <a:effectLst/>
            </a:endParaRPr>
          </a:p>
        </p:txBody>
      </p:sp>
    </p:spTree>
    <p:extLst>
      <p:ext uri="{BB962C8B-B14F-4D97-AF65-F5344CB8AC3E}">
        <p14:creationId xmlns:p14="http://schemas.microsoft.com/office/powerpoint/2010/main" val="280399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5A7F9-2B94-4120-3698-EC5D82E37F3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27FEAC4-0347-1D55-4F61-DA64FE2FFA8A}"/>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B11760-6559-EDBD-3DA2-21E0DA3C4BDC}"/>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Patient demographics</a:t>
            </a:r>
          </a:p>
        </p:txBody>
      </p:sp>
      <p:pic>
        <p:nvPicPr>
          <p:cNvPr id="2050" name="Picture 2">
            <a:extLst>
              <a:ext uri="{FF2B5EF4-FFF2-40B4-BE49-F238E27FC236}">
                <a16:creationId xmlns:a16="http://schemas.microsoft.com/office/drawing/2014/main" id="{BDB00F6C-E5B1-B005-2208-8B3966C1CC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40669"/>
            <a:ext cx="3556733" cy="42004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2A6C0D1-7099-1994-4538-88AAC4641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863" y="1540669"/>
            <a:ext cx="5024437" cy="42249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8B39EF-E4ED-EBF9-4580-62E7D62F5B9B}"/>
              </a:ext>
            </a:extLst>
          </p:cNvPr>
          <p:cNvSpPr txBox="1"/>
          <p:nvPr/>
        </p:nvSpPr>
        <p:spPr>
          <a:xfrm>
            <a:off x="657225" y="5765572"/>
            <a:ext cx="3987346" cy="923330"/>
          </a:xfrm>
          <a:prstGeom prst="rect">
            <a:avLst/>
          </a:prstGeom>
          <a:noFill/>
        </p:spPr>
        <p:txBody>
          <a:bodyPr wrap="square" rtlCol="0">
            <a:spAutoFit/>
          </a:bodyPr>
          <a:lstStyle/>
          <a:p>
            <a:r>
              <a:rPr lang="en-US" sz="1800" b="0" i="0" u="none" strike="noStrike" dirty="0">
                <a:solidFill>
                  <a:srgbClr val="000000"/>
                </a:solidFill>
                <a:effectLst/>
                <a:ea typeface="SimSun-ExtB" panose="02010609060101010101" pitchFamily="49" charset="-122"/>
              </a:rPr>
              <a:t>Non-Hispanic patients have a higher persistence rate of 37.79% compared to Hispanic patients with 32.65%</a:t>
            </a:r>
            <a:endParaRPr lang="en-US" dirty="0">
              <a:ea typeface="SimSun-ExtB" panose="02010609060101010101" pitchFamily="49" charset="-122"/>
            </a:endParaRPr>
          </a:p>
        </p:txBody>
      </p:sp>
      <p:sp>
        <p:nvSpPr>
          <p:cNvPr id="6" name="TextBox 5">
            <a:extLst>
              <a:ext uri="{FF2B5EF4-FFF2-40B4-BE49-F238E27FC236}">
                <a16:creationId xmlns:a16="http://schemas.microsoft.com/office/drawing/2014/main" id="{B81625E5-7F7E-4180-C4A4-EDD752105F9B}"/>
              </a:ext>
            </a:extLst>
          </p:cNvPr>
          <p:cNvSpPr txBox="1"/>
          <p:nvPr/>
        </p:nvSpPr>
        <p:spPr>
          <a:xfrm>
            <a:off x="5757863" y="5766364"/>
            <a:ext cx="5776912" cy="1477328"/>
          </a:xfrm>
          <a:prstGeom prst="rect">
            <a:avLst/>
          </a:prstGeom>
          <a:noFill/>
        </p:spPr>
        <p:txBody>
          <a:bodyPr wrap="square" rtlCol="0">
            <a:spAutoFit/>
          </a:bodyPr>
          <a:lstStyle/>
          <a:p>
            <a:pPr rtl="0"/>
            <a:r>
              <a:rPr lang="en-US" sz="1800" b="0" i="0" u="none" strike="noStrike" dirty="0">
                <a:solidFill>
                  <a:srgbClr val="000000"/>
                </a:solidFill>
                <a:effectLst/>
              </a:rPr>
              <a:t>Patients in the Western region show a higher persistence rate of 44.42%, while those in the Midwest have the lowest persistence rate of 32.85%</a:t>
            </a:r>
            <a:endParaRPr lang="en-US" b="0" dirty="0">
              <a:effectLst/>
            </a:endParaRPr>
          </a:p>
          <a:p>
            <a:br>
              <a:rPr lang="en-US" dirty="0"/>
            </a:br>
            <a:endParaRPr lang="en-US" dirty="0"/>
          </a:p>
        </p:txBody>
      </p:sp>
    </p:spTree>
    <p:extLst>
      <p:ext uri="{BB962C8B-B14F-4D97-AF65-F5344CB8AC3E}">
        <p14:creationId xmlns:p14="http://schemas.microsoft.com/office/powerpoint/2010/main" val="342972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C53C9-2697-C603-63AD-9C99D11DFD0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ED2F82A-DC0D-04B4-31E5-07897707FF72}"/>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6E952-F41A-3D92-D5A6-0D4519E1ECE7}"/>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Patient demographics</a:t>
            </a:r>
          </a:p>
        </p:txBody>
      </p:sp>
      <p:pic>
        <p:nvPicPr>
          <p:cNvPr id="3074" name="Picture 2">
            <a:extLst>
              <a:ext uri="{FF2B5EF4-FFF2-40B4-BE49-F238E27FC236}">
                <a16:creationId xmlns:a16="http://schemas.microsoft.com/office/drawing/2014/main" id="{B51A90CC-4774-0B73-BEBE-AFD277445F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6660" y="1690689"/>
            <a:ext cx="4876647" cy="387191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AAF3865-2773-5B01-B0E8-1C60C6C52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4064" y="1690689"/>
            <a:ext cx="4210050" cy="4229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3F4C791-FB87-03F9-9091-7A72EFAE098F}"/>
              </a:ext>
            </a:extLst>
          </p:cNvPr>
          <p:cNvSpPr txBox="1"/>
          <p:nvPr/>
        </p:nvSpPr>
        <p:spPr>
          <a:xfrm>
            <a:off x="1" y="5927726"/>
            <a:ext cx="5724524" cy="923330"/>
          </a:xfrm>
          <a:prstGeom prst="rect">
            <a:avLst/>
          </a:prstGeom>
          <a:noFill/>
        </p:spPr>
        <p:txBody>
          <a:bodyPr wrap="square" rtlCol="0">
            <a:spAutoFit/>
          </a:bodyPr>
          <a:lstStyle/>
          <a:p>
            <a:r>
              <a:rPr lang="en-US" sz="1800" b="0" i="0" u="none" strike="noStrike" dirty="0">
                <a:solidFill>
                  <a:srgbClr val="000000"/>
                </a:solidFill>
                <a:effectLst/>
              </a:rPr>
              <a:t>The difference in the persistent rate among the different age groups isn’t so pronounced and the age group with the highest persistence rate is those aged 65-75 with 39.87%</a:t>
            </a:r>
            <a:endParaRPr lang="en-US" dirty="0"/>
          </a:p>
        </p:txBody>
      </p:sp>
      <p:sp>
        <p:nvSpPr>
          <p:cNvPr id="6" name="TextBox 5">
            <a:extLst>
              <a:ext uri="{FF2B5EF4-FFF2-40B4-BE49-F238E27FC236}">
                <a16:creationId xmlns:a16="http://schemas.microsoft.com/office/drawing/2014/main" id="{EE54EB3C-B195-F629-4D06-117CE5A70787}"/>
              </a:ext>
            </a:extLst>
          </p:cNvPr>
          <p:cNvSpPr txBox="1"/>
          <p:nvPr/>
        </p:nvSpPr>
        <p:spPr>
          <a:xfrm>
            <a:off x="6574064" y="5961749"/>
            <a:ext cx="5059589" cy="646331"/>
          </a:xfrm>
          <a:prstGeom prst="rect">
            <a:avLst/>
          </a:prstGeom>
          <a:noFill/>
        </p:spPr>
        <p:txBody>
          <a:bodyPr wrap="square" rtlCol="0">
            <a:spAutoFit/>
          </a:bodyPr>
          <a:lstStyle/>
          <a:p>
            <a:r>
              <a:rPr lang="en-US" sz="1800" b="0" i="0" u="none" strike="noStrike" dirty="0">
                <a:solidFill>
                  <a:srgbClr val="000000"/>
                </a:solidFill>
                <a:effectLst/>
              </a:rPr>
              <a:t>Patients mapped to an IDN have a much higher persistent rate (40.79%) than those who are not</a:t>
            </a:r>
            <a:r>
              <a:rPr lang="en-US" sz="1800" b="0" i="0" u="none" strike="noStrike" dirty="0">
                <a:solidFill>
                  <a:srgbClr val="000000"/>
                </a:solidFill>
                <a:effectLst/>
                <a:latin typeface="Times New Roman" panose="02020603050405020304" pitchFamily="18" charset="0"/>
              </a:rPr>
              <a:t>.</a:t>
            </a:r>
            <a:endParaRPr lang="en-US" dirty="0"/>
          </a:p>
        </p:txBody>
      </p:sp>
    </p:spTree>
    <p:extLst>
      <p:ext uri="{BB962C8B-B14F-4D97-AF65-F5344CB8AC3E}">
        <p14:creationId xmlns:p14="http://schemas.microsoft.com/office/powerpoint/2010/main" val="4174032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E3D4F-563D-E358-73F5-B6D11671FC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65D22A-D3A0-372B-7263-A266E39B8DDB}"/>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6696E6-49DD-26DA-D99B-9A9A18F2E29C}"/>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Provider Attributes</a:t>
            </a:r>
          </a:p>
        </p:txBody>
      </p:sp>
      <p:pic>
        <p:nvPicPr>
          <p:cNvPr id="4098" name="Picture 2">
            <a:extLst>
              <a:ext uri="{FF2B5EF4-FFF2-40B4-BE49-F238E27FC236}">
                <a16:creationId xmlns:a16="http://schemas.microsoft.com/office/drawing/2014/main" id="{11E757F8-C0F1-81FD-D1E4-FDE0947B18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67394"/>
            <a:ext cx="3838905" cy="43513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3A6E730-F086-340F-69AB-2C5E6648A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7053" y="1614968"/>
            <a:ext cx="3595687" cy="44270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3C84D9-EBD7-2A57-6688-79DC7FEB1495}"/>
              </a:ext>
            </a:extLst>
          </p:cNvPr>
          <p:cNvSpPr txBox="1"/>
          <p:nvPr/>
        </p:nvSpPr>
        <p:spPr>
          <a:xfrm>
            <a:off x="56482" y="5934670"/>
            <a:ext cx="11321142" cy="923330"/>
          </a:xfrm>
          <a:prstGeom prst="rect">
            <a:avLst/>
          </a:prstGeom>
          <a:noFill/>
        </p:spPr>
        <p:txBody>
          <a:bodyPr wrap="square" rtlCol="0">
            <a:spAutoFit/>
          </a:bodyPr>
          <a:lstStyle/>
          <a:p>
            <a:r>
              <a:rPr lang="en-US" dirty="0"/>
              <a:t>*   NTM Specialist Flag: Patients seen by a specialist have a higher persistence rate at 45.71%</a:t>
            </a:r>
          </a:p>
          <a:p>
            <a:r>
              <a:rPr lang="en-US" dirty="0"/>
              <a:t>*   NTM Specialist Bucket: Patients treated by Endocrinologists/Oncologists/Urologist have a higher persistence rate at 53.91%</a:t>
            </a:r>
          </a:p>
        </p:txBody>
      </p:sp>
    </p:spTree>
    <p:extLst>
      <p:ext uri="{BB962C8B-B14F-4D97-AF65-F5344CB8AC3E}">
        <p14:creationId xmlns:p14="http://schemas.microsoft.com/office/powerpoint/2010/main" val="39094638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882</TotalTime>
  <Words>1684</Words>
  <Application>Microsoft Office PowerPoint</Application>
  <PresentationFormat>Widescreen</PresentationFormat>
  <Paragraphs>259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SimSun-ExtB</vt:lpstr>
      <vt:lpstr>Arial</vt:lpstr>
      <vt:lpstr>Calibri</vt:lpstr>
      <vt:lpstr>Calibri Light</vt:lpstr>
      <vt:lpstr>Times New Roman</vt:lpstr>
      <vt:lpstr>ui-sans-serif</vt:lpstr>
      <vt:lpstr>Office Theme</vt:lpstr>
      <vt:lpstr>PowerPoint Presentation</vt:lpstr>
      <vt:lpstr>   Agenda</vt:lpstr>
      <vt:lpstr>Executive Summary</vt:lpstr>
      <vt:lpstr>Problem Statement</vt:lpstr>
      <vt:lpstr>Approach</vt:lpstr>
      <vt:lpstr>Patient demographics</vt:lpstr>
      <vt:lpstr>Patient demographics</vt:lpstr>
      <vt:lpstr>Patient demographics</vt:lpstr>
      <vt:lpstr>Provider Attributes</vt:lpstr>
      <vt:lpstr>Clinical factors</vt:lpstr>
      <vt:lpstr>Clinical factors</vt:lpstr>
      <vt:lpstr>Disease and Treatment Factors</vt:lpstr>
      <vt:lpstr>Disease and Treatment Factors</vt:lpstr>
      <vt:lpstr>Disease and Treatment Factors</vt:lpstr>
      <vt:lpstr>Disease and Treatment Factors</vt:lpstr>
      <vt:lpstr>EDA - Recommendations</vt:lpstr>
      <vt:lpstr>Model Performance Comparison</vt:lpstr>
      <vt:lpstr>Model Performance Comparison</vt:lpstr>
      <vt:lpstr>Model Performance Comparison</vt:lpstr>
      <vt:lpstr>Model Performance Comparison</vt:lpstr>
      <vt:lpstr>Model Performance Comparison</vt:lpstr>
      <vt:lpstr>Model Performance Improvement – Logistic Regression</vt:lpstr>
      <vt:lpstr>Threshold Comparison</vt:lpstr>
      <vt:lpstr>Key insights from the model</vt:lpstr>
      <vt:lpstr>Key insights from the model</vt:lpstr>
      <vt:lpstr>PowerPoint Presentation</vt:lpstr>
      <vt:lpstr>Conclusion</vt:lpstr>
      <vt:lpstr>Recommendations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Aishat Yusuf</dc:creator>
  <cp:lastModifiedBy>Aishat Yusuf</cp:lastModifiedBy>
  <cp:revision>4</cp:revision>
  <dcterms:created xsi:type="dcterms:W3CDTF">2024-11-15T14:33:46Z</dcterms:created>
  <dcterms:modified xsi:type="dcterms:W3CDTF">2024-11-29T20:49:35Z</dcterms:modified>
</cp:coreProperties>
</file>