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5C2A-61C1-6481-817B-CE8CD9EE2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3BF557-ABD2-0508-4F35-52E84B34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9C0C2C-AF9E-1810-CB35-3DF0B8313084}"/>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5" name="Footer Placeholder 4">
            <a:extLst>
              <a:ext uri="{FF2B5EF4-FFF2-40B4-BE49-F238E27FC236}">
                <a16:creationId xmlns:a16="http://schemas.microsoft.com/office/drawing/2014/main" id="{1152D50D-AC65-615F-1D3E-5E7571540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0BF92-1AA8-6680-4ADB-D5DD14528DFA}"/>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393698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B573-7A5D-20A2-B383-ED3C0D7192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565426-1681-63F6-BFB7-44E9092441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76995-E961-778C-E7D2-3E240FC22A32}"/>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5" name="Footer Placeholder 4">
            <a:extLst>
              <a:ext uri="{FF2B5EF4-FFF2-40B4-BE49-F238E27FC236}">
                <a16:creationId xmlns:a16="http://schemas.microsoft.com/office/drawing/2014/main" id="{D786AC87-D9EC-4871-86FF-E32EFC79B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BF572-365B-9FF8-9AD4-8D96B3A213D7}"/>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47850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AF612-96CC-7244-F32A-87CAA14EF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C4E83C-E484-ABA7-DD18-CFE72D79C7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04BB5-3332-B774-AD2E-286539B9FD51}"/>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5" name="Footer Placeholder 4">
            <a:extLst>
              <a:ext uri="{FF2B5EF4-FFF2-40B4-BE49-F238E27FC236}">
                <a16:creationId xmlns:a16="http://schemas.microsoft.com/office/drawing/2014/main" id="{EF113649-8CCC-D995-CF30-92BE99BAF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97C58-FEA3-77C8-0183-ED92AA508BB9}"/>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215210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608D-E2A6-43F4-76E4-ECF1D869E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67D94-5220-2342-A59B-748CB595A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FE8AF-87E8-BE42-10D1-8B3414E00452}"/>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5" name="Footer Placeholder 4">
            <a:extLst>
              <a:ext uri="{FF2B5EF4-FFF2-40B4-BE49-F238E27FC236}">
                <a16:creationId xmlns:a16="http://schemas.microsoft.com/office/drawing/2014/main" id="{56911D29-29F9-88B8-03D3-1FD1736FE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9A95A-C682-47D2-8DC6-943A4E1EDE95}"/>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100642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03F9-7A80-709E-1252-BC8C79A68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230C4C-39EE-C611-B769-12CC85388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BEB5D-AD38-FBF3-0011-FD8A99C7BBE2}"/>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5" name="Footer Placeholder 4">
            <a:extLst>
              <a:ext uri="{FF2B5EF4-FFF2-40B4-BE49-F238E27FC236}">
                <a16:creationId xmlns:a16="http://schemas.microsoft.com/office/drawing/2014/main" id="{B5F1D7FD-373E-729A-2EB3-180D51AA0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90FE7-E34B-BCFE-BF15-091A1933BB46}"/>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89202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59FD-2A6F-8721-FE38-D81F74059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0020D4-BD51-3CC3-10A5-4E1C9655E0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40CFDE-D8A2-3B86-0EC9-461D29F84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457243-A2D5-E7AA-27ED-6A5A8A55EB11}"/>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6" name="Footer Placeholder 5">
            <a:extLst>
              <a:ext uri="{FF2B5EF4-FFF2-40B4-BE49-F238E27FC236}">
                <a16:creationId xmlns:a16="http://schemas.microsoft.com/office/drawing/2014/main" id="{D9E891A4-7727-47A3-0F3C-B19000F85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2064E-8129-064E-BD5A-ADBCE905BFC3}"/>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361955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8B9E-C1D3-D431-B7D9-9461CEB18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45A0D-50F5-8779-DE4E-3CE64C9EE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F67A4D-D704-6308-6E5B-BAA6A6EE2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7230A-9C0C-939F-2438-F0ACEE4DD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89ED4-1B22-644F-3E62-2CAD6A17E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93FC29-C2A5-D919-1DFE-27A2D47FDB6F}"/>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8" name="Footer Placeholder 7">
            <a:extLst>
              <a:ext uri="{FF2B5EF4-FFF2-40B4-BE49-F238E27FC236}">
                <a16:creationId xmlns:a16="http://schemas.microsoft.com/office/drawing/2014/main" id="{38CF667D-524D-30EC-CE1A-D4C59ABDAF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7CC621-A870-301F-8C91-8FE8CB7DC937}"/>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344557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1FC4-3842-26F6-6A71-B029084E09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9D562-AA45-4AC6-9142-5CB313CBA9C5}"/>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4" name="Footer Placeholder 3">
            <a:extLst>
              <a:ext uri="{FF2B5EF4-FFF2-40B4-BE49-F238E27FC236}">
                <a16:creationId xmlns:a16="http://schemas.microsoft.com/office/drawing/2014/main" id="{8A2FC8C2-98B5-1AE7-36C2-4A99B1F36E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1E2FB9-FC39-7E6E-EEBD-6FD86E343830}"/>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410979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F771A-6683-C1A6-B31F-057A2C9A5B33}"/>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3" name="Footer Placeholder 2">
            <a:extLst>
              <a:ext uri="{FF2B5EF4-FFF2-40B4-BE49-F238E27FC236}">
                <a16:creationId xmlns:a16="http://schemas.microsoft.com/office/drawing/2014/main" id="{F4496C1D-6091-A2E3-C148-1509EA90C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A023B4-0142-921D-7F94-9B01A7EF1FC0}"/>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272984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503B-E374-5FBA-64B0-786C649CF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A2F46-00ED-1895-F1E7-3E4188B2E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581C8-2EBB-9BEB-A675-A55E0AD48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73FAB-9CF3-D5BC-5F80-901EA3494DD2}"/>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6" name="Footer Placeholder 5">
            <a:extLst>
              <a:ext uri="{FF2B5EF4-FFF2-40B4-BE49-F238E27FC236}">
                <a16:creationId xmlns:a16="http://schemas.microsoft.com/office/drawing/2014/main" id="{B72C336D-DA4F-1112-BD70-5D41A2614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E918D-1C0E-0BFA-7B6C-FFB041B7EF1D}"/>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25533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FBAA-DE95-0403-E49B-40256A684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594E91-FCB5-4F39-47F3-651DC29E6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774B7D-5523-79C0-AC98-321A8BEB0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F6CBB-14F7-EB00-6CC2-09E6736C9293}"/>
              </a:ext>
            </a:extLst>
          </p:cNvPr>
          <p:cNvSpPr>
            <a:spLocks noGrp="1"/>
          </p:cNvSpPr>
          <p:nvPr>
            <p:ph type="dt" sz="half" idx="10"/>
          </p:nvPr>
        </p:nvSpPr>
        <p:spPr/>
        <p:txBody>
          <a:bodyPr/>
          <a:lstStyle/>
          <a:p>
            <a:fld id="{08E88060-9776-4AED-A12D-E3803DD12FD5}" type="datetimeFigureOut">
              <a:rPr lang="en-US" smtClean="0"/>
              <a:t>10/14/2022</a:t>
            </a:fld>
            <a:endParaRPr lang="en-US"/>
          </a:p>
        </p:txBody>
      </p:sp>
      <p:sp>
        <p:nvSpPr>
          <p:cNvPr id="6" name="Footer Placeholder 5">
            <a:extLst>
              <a:ext uri="{FF2B5EF4-FFF2-40B4-BE49-F238E27FC236}">
                <a16:creationId xmlns:a16="http://schemas.microsoft.com/office/drawing/2014/main" id="{7AC904E3-20F6-E06D-D338-05A7C6A85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4329B-A796-4CB0-2D01-E01FB36F214C}"/>
              </a:ext>
            </a:extLst>
          </p:cNvPr>
          <p:cNvSpPr>
            <a:spLocks noGrp="1"/>
          </p:cNvSpPr>
          <p:nvPr>
            <p:ph type="sldNum" sz="quarter" idx="12"/>
          </p:nvPr>
        </p:nvSpPr>
        <p:spPr/>
        <p:txBody>
          <a:bodyPr/>
          <a:lstStyle/>
          <a:p>
            <a:fld id="{91A8CC9B-9DEF-43E1-BCCE-007512662112}" type="slidenum">
              <a:rPr lang="en-US" smtClean="0"/>
              <a:t>‹#›</a:t>
            </a:fld>
            <a:endParaRPr lang="en-US"/>
          </a:p>
        </p:txBody>
      </p:sp>
    </p:spTree>
    <p:extLst>
      <p:ext uri="{BB962C8B-B14F-4D97-AF65-F5344CB8AC3E}">
        <p14:creationId xmlns:p14="http://schemas.microsoft.com/office/powerpoint/2010/main" val="257832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4D788-0A5E-3F79-6A03-0E483A05F6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617A6C-2921-DE30-CE15-7FEBB81DC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1830-1C5C-0E4B-4BEC-03F9D7555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88060-9776-4AED-A12D-E3803DD12FD5}" type="datetimeFigureOut">
              <a:rPr lang="en-US" smtClean="0"/>
              <a:t>10/14/2022</a:t>
            </a:fld>
            <a:endParaRPr lang="en-US"/>
          </a:p>
        </p:txBody>
      </p:sp>
      <p:sp>
        <p:nvSpPr>
          <p:cNvPr id="5" name="Footer Placeholder 4">
            <a:extLst>
              <a:ext uri="{FF2B5EF4-FFF2-40B4-BE49-F238E27FC236}">
                <a16:creationId xmlns:a16="http://schemas.microsoft.com/office/drawing/2014/main" id="{7C5FF478-3646-F251-04DC-822E1E100E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CEAF4-2087-509D-2026-FC60B9649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8CC9B-9DEF-43E1-BCCE-007512662112}" type="slidenum">
              <a:rPr lang="en-US" smtClean="0"/>
              <a:t>‹#›</a:t>
            </a:fld>
            <a:endParaRPr lang="en-US"/>
          </a:p>
        </p:txBody>
      </p:sp>
    </p:spTree>
    <p:extLst>
      <p:ext uri="{BB962C8B-B14F-4D97-AF65-F5344CB8AC3E}">
        <p14:creationId xmlns:p14="http://schemas.microsoft.com/office/powerpoint/2010/main" val="2457812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Neonatal-infrared-thermography-NIRT-protocol-used-in-the-measurement-of-the-surface_fig16_210290210"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8F61A5-C38C-9777-4FFF-22BC045EA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366" y="609600"/>
            <a:ext cx="8096250" cy="3810000"/>
          </a:xfrm>
          <a:prstGeom prst="rect">
            <a:avLst/>
          </a:prstGeom>
        </p:spPr>
      </p:pic>
      <p:sp>
        <p:nvSpPr>
          <p:cNvPr id="7" name="TextBox 6">
            <a:extLst>
              <a:ext uri="{FF2B5EF4-FFF2-40B4-BE49-F238E27FC236}">
                <a16:creationId xmlns:a16="http://schemas.microsoft.com/office/drawing/2014/main" id="{303D7CA3-B14D-EE63-9E81-6225B0BECACD}"/>
              </a:ext>
            </a:extLst>
          </p:cNvPr>
          <p:cNvSpPr txBox="1"/>
          <p:nvPr/>
        </p:nvSpPr>
        <p:spPr>
          <a:xfrm>
            <a:off x="387927" y="4918364"/>
            <a:ext cx="11554691" cy="1477328"/>
          </a:xfrm>
          <a:prstGeom prst="rect">
            <a:avLst/>
          </a:prstGeom>
          <a:noFill/>
        </p:spPr>
        <p:txBody>
          <a:bodyPr wrap="square" rtlCol="0">
            <a:spAutoFit/>
          </a:bodyPr>
          <a:lstStyle/>
          <a:p>
            <a:r>
              <a:rPr lang="en-US" dirty="0"/>
              <a:t>Schematic drawing of a typical convective incubator (a) currently used in many NICU </a:t>
            </a:r>
          </a:p>
          <a:p>
            <a:endParaRPr lang="en-US" dirty="0"/>
          </a:p>
          <a:p>
            <a:endParaRPr lang="en-US" dirty="0"/>
          </a:p>
          <a:p>
            <a:r>
              <a:rPr lang="en-US" dirty="0"/>
              <a:t>(b) Cross-section of infant incubator showing the convective heat stream inside incubator, with temperature distribution over incubator geometry (© </a:t>
            </a:r>
            <a:r>
              <a:rPr lang="en-US" dirty="0" err="1"/>
              <a:t>MedIT</a:t>
            </a:r>
            <a:r>
              <a:rPr lang="en-US" dirty="0"/>
              <a:t>, 2010) </a:t>
            </a:r>
          </a:p>
        </p:txBody>
      </p:sp>
    </p:spTree>
    <p:extLst>
      <p:ext uri="{BB962C8B-B14F-4D97-AF65-F5344CB8AC3E}">
        <p14:creationId xmlns:p14="http://schemas.microsoft.com/office/powerpoint/2010/main" val="80194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DF6151-2966-113E-2E25-896A7FD3E0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344" y="564863"/>
            <a:ext cx="10601456" cy="4351338"/>
          </a:xfrm>
        </p:spPr>
      </p:pic>
      <p:sp>
        <p:nvSpPr>
          <p:cNvPr id="6" name="TextBox 5">
            <a:extLst>
              <a:ext uri="{FF2B5EF4-FFF2-40B4-BE49-F238E27FC236}">
                <a16:creationId xmlns:a16="http://schemas.microsoft.com/office/drawing/2014/main" id="{B6E133AC-1551-1E19-9419-98046C1D2535}"/>
              </a:ext>
            </a:extLst>
          </p:cNvPr>
          <p:cNvSpPr txBox="1"/>
          <p:nvPr/>
        </p:nvSpPr>
        <p:spPr>
          <a:xfrm>
            <a:off x="498764" y="5369807"/>
            <a:ext cx="11471564" cy="923330"/>
          </a:xfrm>
          <a:prstGeom prst="rect">
            <a:avLst/>
          </a:prstGeom>
          <a:noFill/>
        </p:spPr>
        <p:txBody>
          <a:bodyPr wrap="square" rtlCol="0">
            <a:spAutoFit/>
          </a:bodyPr>
          <a:lstStyle/>
          <a:p>
            <a:r>
              <a:rPr lang="en-US" dirty="0"/>
              <a:t>The electromagnetic spectrum with illustration of infrared radiation classification and corresponding wavelengths </a:t>
            </a:r>
          </a:p>
          <a:p>
            <a:endParaRPr lang="en-US" dirty="0"/>
          </a:p>
          <a:p>
            <a:r>
              <a:rPr lang="en-US" dirty="0"/>
              <a:t>(Modified from: Infrared vision, http://mivim.gel.ulaval.ca) </a:t>
            </a:r>
          </a:p>
        </p:txBody>
      </p:sp>
    </p:spTree>
    <p:extLst>
      <p:ext uri="{BB962C8B-B14F-4D97-AF65-F5344CB8AC3E}">
        <p14:creationId xmlns:p14="http://schemas.microsoft.com/office/powerpoint/2010/main" val="27961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39961C-5B8D-E0AD-7F33-BC8C59F8A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47" y="581025"/>
            <a:ext cx="10698307" cy="3863977"/>
          </a:xfrm>
          <a:prstGeom prst="rect">
            <a:avLst/>
          </a:prstGeom>
        </p:spPr>
      </p:pic>
      <p:sp>
        <p:nvSpPr>
          <p:cNvPr id="6" name="TextBox 5">
            <a:extLst>
              <a:ext uri="{FF2B5EF4-FFF2-40B4-BE49-F238E27FC236}">
                <a16:creationId xmlns:a16="http://schemas.microsoft.com/office/drawing/2014/main" id="{36FDA918-B12B-F8C3-456F-BBA30B225A7B}"/>
              </a:ext>
            </a:extLst>
          </p:cNvPr>
          <p:cNvSpPr txBox="1"/>
          <p:nvPr/>
        </p:nvSpPr>
        <p:spPr>
          <a:xfrm>
            <a:off x="249382" y="4445002"/>
            <a:ext cx="11208327" cy="2031325"/>
          </a:xfrm>
          <a:prstGeom prst="rect">
            <a:avLst/>
          </a:prstGeom>
          <a:noFill/>
        </p:spPr>
        <p:txBody>
          <a:bodyPr wrap="square" rtlCol="0">
            <a:spAutoFit/>
          </a:bodyPr>
          <a:lstStyle/>
          <a:p>
            <a:r>
              <a:rPr lang="en-US" dirty="0"/>
              <a:t>Radiative heat flow mechanism: (a) impinging process of radiation (b) on a target surface as the element contributing to this process.</a:t>
            </a:r>
          </a:p>
          <a:p>
            <a:endParaRPr lang="en-US" dirty="0"/>
          </a:p>
          <a:p>
            <a:r>
              <a:rPr lang="en-US" dirty="0"/>
              <a:t>Parameters:</a:t>
            </a:r>
          </a:p>
          <a:p>
            <a:r>
              <a:rPr lang="en-US" dirty="0"/>
              <a:t>(1) total incoming energy,(2)radiation source, (3) absorbed energy, (4) reflected energy,(5) transmitted energy,(6) total detected energy,(7) material properties (absorbance (</a:t>
            </a:r>
            <a:r>
              <a:rPr lang="el-GR" dirty="0"/>
              <a:t>α), </a:t>
            </a:r>
            <a:r>
              <a:rPr lang="en-US" dirty="0"/>
              <a:t>transmittance(</a:t>
            </a:r>
            <a:r>
              <a:rPr lang="el-GR" dirty="0"/>
              <a:t>τ) </a:t>
            </a:r>
            <a:r>
              <a:rPr lang="en-US" dirty="0"/>
              <a:t>and reflectance (</a:t>
            </a:r>
            <a:r>
              <a:rPr lang="el-GR" dirty="0"/>
              <a:t>ρ)</a:t>
            </a:r>
            <a:r>
              <a:rPr lang="en-US" dirty="0"/>
              <a:t>)(8)infrared energy detector (camera)</a:t>
            </a:r>
          </a:p>
        </p:txBody>
      </p:sp>
    </p:spTree>
    <p:extLst>
      <p:ext uri="{BB962C8B-B14F-4D97-AF65-F5344CB8AC3E}">
        <p14:creationId xmlns:p14="http://schemas.microsoft.com/office/powerpoint/2010/main" val="285108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9FD6E-C687-2EA7-4940-6AE6E575B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30" y="204787"/>
            <a:ext cx="11100088" cy="4619625"/>
          </a:xfrm>
          <a:prstGeom prst="rect">
            <a:avLst/>
          </a:prstGeom>
        </p:spPr>
      </p:pic>
      <p:sp>
        <p:nvSpPr>
          <p:cNvPr id="6" name="TextBox 5">
            <a:extLst>
              <a:ext uri="{FF2B5EF4-FFF2-40B4-BE49-F238E27FC236}">
                <a16:creationId xmlns:a16="http://schemas.microsoft.com/office/drawing/2014/main" id="{FEEC1C6A-A87F-46F9-0CB2-DA27DB7A4BE7}"/>
              </a:ext>
            </a:extLst>
          </p:cNvPr>
          <p:cNvSpPr txBox="1"/>
          <p:nvPr/>
        </p:nvSpPr>
        <p:spPr>
          <a:xfrm>
            <a:off x="748146" y="5253903"/>
            <a:ext cx="10584872" cy="1200329"/>
          </a:xfrm>
          <a:prstGeom prst="rect">
            <a:avLst/>
          </a:prstGeom>
          <a:noFill/>
        </p:spPr>
        <p:txBody>
          <a:bodyPr wrap="square" rtlCol="0">
            <a:spAutoFit/>
          </a:bodyPr>
          <a:lstStyle/>
          <a:p>
            <a:r>
              <a:rPr lang="en-US" sz="2400" dirty="0"/>
              <a:t>The black body radiation response over the temperature ranges within the specific wavelength and according to Planck’s radiation law that describe the black body radiation</a:t>
            </a:r>
          </a:p>
        </p:txBody>
      </p:sp>
    </p:spTree>
    <p:extLst>
      <p:ext uri="{BB962C8B-B14F-4D97-AF65-F5344CB8AC3E}">
        <p14:creationId xmlns:p14="http://schemas.microsoft.com/office/powerpoint/2010/main" val="200703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48B9EC-0B69-B253-50A6-01B52CF21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97" y="526039"/>
            <a:ext cx="10448354" cy="4239924"/>
          </a:xfrm>
          <a:prstGeom prst="rect">
            <a:avLst/>
          </a:prstGeom>
        </p:spPr>
      </p:pic>
      <p:sp>
        <p:nvSpPr>
          <p:cNvPr id="6" name="TextBox 5">
            <a:extLst>
              <a:ext uri="{FF2B5EF4-FFF2-40B4-BE49-F238E27FC236}">
                <a16:creationId xmlns:a16="http://schemas.microsoft.com/office/drawing/2014/main" id="{76FB39CC-E16C-8F30-D5AC-75061E400BA4}"/>
              </a:ext>
            </a:extLst>
          </p:cNvPr>
          <p:cNvSpPr txBox="1"/>
          <p:nvPr/>
        </p:nvSpPr>
        <p:spPr>
          <a:xfrm>
            <a:off x="673797" y="5430981"/>
            <a:ext cx="9564712" cy="830997"/>
          </a:xfrm>
          <a:prstGeom prst="rect">
            <a:avLst/>
          </a:prstGeom>
          <a:noFill/>
        </p:spPr>
        <p:txBody>
          <a:bodyPr wrap="square" rtlCol="0">
            <a:spAutoFit/>
          </a:bodyPr>
          <a:lstStyle/>
          <a:p>
            <a:r>
              <a:rPr lang="en-US" sz="2400" dirty="0"/>
              <a:t>The current setup for neonatal infrared thermography used by the authors inside the NICU with all attached cables and monitoring terminals </a:t>
            </a:r>
          </a:p>
        </p:txBody>
      </p:sp>
    </p:spTree>
    <p:extLst>
      <p:ext uri="{BB962C8B-B14F-4D97-AF65-F5344CB8AC3E}">
        <p14:creationId xmlns:p14="http://schemas.microsoft.com/office/powerpoint/2010/main" val="295648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546BC1-E497-2109-7261-B6958A89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38" y="443346"/>
            <a:ext cx="8024380" cy="3438525"/>
          </a:xfrm>
          <a:prstGeom prst="rect">
            <a:avLst/>
          </a:prstGeom>
        </p:spPr>
      </p:pic>
      <p:sp>
        <p:nvSpPr>
          <p:cNvPr id="6" name="TextBox 5">
            <a:extLst>
              <a:ext uri="{FF2B5EF4-FFF2-40B4-BE49-F238E27FC236}">
                <a16:creationId xmlns:a16="http://schemas.microsoft.com/office/drawing/2014/main" id="{6FC9DD85-552C-FA3D-AC11-154EF76A76A4}"/>
              </a:ext>
            </a:extLst>
          </p:cNvPr>
          <p:cNvSpPr txBox="1"/>
          <p:nvPr/>
        </p:nvSpPr>
        <p:spPr>
          <a:xfrm>
            <a:off x="8730962" y="789709"/>
            <a:ext cx="3461038" cy="2308324"/>
          </a:xfrm>
          <a:prstGeom prst="rect">
            <a:avLst/>
          </a:prstGeom>
          <a:noFill/>
        </p:spPr>
        <p:txBody>
          <a:bodyPr wrap="square" rtlCol="0">
            <a:spAutoFit/>
          </a:bodyPr>
          <a:lstStyle/>
          <a:p>
            <a:r>
              <a:rPr lang="en-US" dirty="0"/>
              <a:t>Target size = ⋅ θ(resolution)*R</a:t>
            </a:r>
          </a:p>
          <a:p>
            <a:r>
              <a:rPr lang="en-US" dirty="0"/>
              <a:t>where θ is the IR camera depression angle, and R is the distance to the target (newborn infant), assuming that the target is normal (perpendicular) to the line-of-sight. However, this is not always the case</a:t>
            </a:r>
          </a:p>
        </p:txBody>
      </p:sp>
      <p:sp>
        <p:nvSpPr>
          <p:cNvPr id="7" name="TextBox 6">
            <a:extLst>
              <a:ext uri="{FF2B5EF4-FFF2-40B4-BE49-F238E27FC236}">
                <a16:creationId xmlns:a16="http://schemas.microsoft.com/office/drawing/2014/main" id="{B4A285D3-19AC-ACE6-8860-3716CE954528}"/>
              </a:ext>
            </a:extLst>
          </p:cNvPr>
          <p:cNvSpPr txBox="1"/>
          <p:nvPr/>
        </p:nvSpPr>
        <p:spPr>
          <a:xfrm>
            <a:off x="413038" y="4262643"/>
            <a:ext cx="10252364" cy="369332"/>
          </a:xfrm>
          <a:prstGeom prst="rect">
            <a:avLst/>
          </a:prstGeom>
          <a:noFill/>
        </p:spPr>
        <p:txBody>
          <a:bodyPr wrap="square" rtlCol="0">
            <a:spAutoFit/>
          </a:bodyPr>
          <a:lstStyle/>
          <a:p>
            <a:r>
              <a:rPr lang="en-US" dirty="0"/>
              <a:t>Figure illustrates the viewing geometry when looking downward to a neonate inside incubator</a:t>
            </a:r>
            <a:endParaRPr lang="en-US" b="1" dirty="0"/>
          </a:p>
        </p:txBody>
      </p:sp>
      <p:sp>
        <p:nvSpPr>
          <p:cNvPr id="8" name="TextBox 7">
            <a:extLst>
              <a:ext uri="{FF2B5EF4-FFF2-40B4-BE49-F238E27FC236}">
                <a16:creationId xmlns:a16="http://schemas.microsoft.com/office/drawing/2014/main" id="{F81163E0-1438-A3AC-65A4-C561642C5C44}"/>
              </a:ext>
            </a:extLst>
          </p:cNvPr>
          <p:cNvSpPr txBox="1"/>
          <p:nvPr/>
        </p:nvSpPr>
        <p:spPr>
          <a:xfrm>
            <a:off x="413038" y="5012747"/>
            <a:ext cx="10557165" cy="923330"/>
          </a:xfrm>
          <a:prstGeom prst="rect">
            <a:avLst/>
          </a:prstGeom>
          <a:noFill/>
        </p:spPr>
        <p:txBody>
          <a:bodyPr wrap="square" rtlCol="0">
            <a:spAutoFit/>
          </a:bodyPr>
          <a:lstStyle/>
          <a:p>
            <a:r>
              <a:rPr lang="en-US" dirty="0"/>
              <a:t>The viewing angle condition is essential for correct NIRT measurement, because it is important to know the VFOV for the tested target (newborn infant). This is because the viewing angle will decide how much the coverage of target’s area.</a:t>
            </a:r>
          </a:p>
        </p:txBody>
      </p:sp>
    </p:spTree>
    <p:extLst>
      <p:ext uri="{BB962C8B-B14F-4D97-AF65-F5344CB8AC3E}">
        <p14:creationId xmlns:p14="http://schemas.microsoft.com/office/powerpoint/2010/main" val="24439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CE9BE7-AEF5-D91E-F9C7-AF9D17637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11" y="695324"/>
            <a:ext cx="10615180" cy="2772435"/>
          </a:xfrm>
          <a:prstGeom prst="rect">
            <a:avLst/>
          </a:prstGeom>
        </p:spPr>
      </p:pic>
      <p:sp>
        <p:nvSpPr>
          <p:cNvPr id="6" name="TextBox 5">
            <a:extLst>
              <a:ext uri="{FF2B5EF4-FFF2-40B4-BE49-F238E27FC236}">
                <a16:creationId xmlns:a16="http://schemas.microsoft.com/office/drawing/2014/main" id="{CB6FFC5E-D79F-9BB3-6861-CF0D47DDF651}"/>
              </a:ext>
            </a:extLst>
          </p:cNvPr>
          <p:cNvSpPr txBox="1"/>
          <p:nvPr/>
        </p:nvSpPr>
        <p:spPr>
          <a:xfrm>
            <a:off x="787111" y="4003964"/>
            <a:ext cx="10393507" cy="1384995"/>
          </a:xfrm>
          <a:prstGeom prst="rect">
            <a:avLst/>
          </a:prstGeom>
          <a:noFill/>
        </p:spPr>
        <p:txBody>
          <a:bodyPr wrap="square" rtlCol="0">
            <a:spAutoFit/>
          </a:bodyPr>
          <a:lstStyle/>
          <a:p>
            <a:r>
              <a:rPr lang="en-US" sz="2800" dirty="0"/>
              <a:t>Variation in viewing angle for NIRT (</a:t>
            </a:r>
            <a:r>
              <a:rPr lang="en-US" sz="2800" b="0" i="0" u="sng" dirty="0">
                <a:solidFill>
                  <a:srgbClr val="1A0DAB"/>
                </a:solidFill>
                <a:effectLst/>
                <a:hlinkClick r:id="rId3"/>
              </a:rPr>
              <a:t>Neonatal infrared thermography)</a:t>
            </a:r>
          </a:p>
          <a:p>
            <a:r>
              <a:rPr lang="en-US" sz="2800" dirty="0"/>
              <a:t> imaging will lead to varying surface area coverage of target surface (newborn infant) as thermography frames (a), (b) and (c) </a:t>
            </a:r>
          </a:p>
        </p:txBody>
      </p:sp>
    </p:spTree>
    <p:extLst>
      <p:ext uri="{BB962C8B-B14F-4D97-AF65-F5344CB8AC3E}">
        <p14:creationId xmlns:p14="http://schemas.microsoft.com/office/powerpoint/2010/main" val="290385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0D65A0-6FEA-7F24-74A3-21D807991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815" y="143951"/>
            <a:ext cx="9942369" cy="4196779"/>
          </a:xfrm>
        </p:spPr>
      </p:pic>
      <p:sp>
        <p:nvSpPr>
          <p:cNvPr id="6" name="TextBox 5">
            <a:extLst>
              <a:ext uri="{FF2B5EF4-FFF2-40B4-BE49-F238E27FC236}">
                <a16:creationId xmlns:a16="http://schemas.microsoft.com/office/drawing/2014/main" id="{34DD28F6-7869-1D04-9921-539F8709E239}"/>
              </a:ext>
            </a:extLst>
          </p:cNvPr>
          <p:cNvSpPr txBox="1"/>
          <p:nvPr/>
        </p:nvSpPr>
        <p:spPr>
          <a:xfrm>
            <a:off x="803564" y="4585855"/>
            <a:ext cx="9739745" cy="1384995"/>
          </a:xfrm>
          <a:prstGeom prst="rect">
            <a:avLst/>
          </a:prstGeom>
          <a:noFill/>
        </p:spPr>
        <p:txBody>
          <a:bodyPr wrap="square" rtlCol="0">
            <a:spAutoFit/>
          </a:bodyPr>
          <a:lstStyle/>
          <a:p>
            <a:r>
              <a:rPr lang="en-US" sz="2800" dirty="0"/>
              <a:t>Two thermal images of a neonate inside a convective incubator; which shows a very slight variation of surface temperature overall neonate’s anatomical regions </a:t>
            </a:r>
          </a:p>
        </p:txBody>
      </p:sp>
    </p:spTree>
    <p:extLst>
      <p:ext uri="{BB962C8B-B14F-4D97-AF65-F5344CB8AC3E}">
        <p14:creationId xmlns:p14="http://schemas.microsoft.com/office/powerpoint/2010/main" val="115237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82A791-04B7-8D88-33CF-3EF4ADE2C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21" y="519114"/>
            <a:ext cx="7220815" cy="5462334"/>
          </a:xfrm>
          <a:prstGeom prst="rect">
            <a:avLst/>
          </a:prstGeom>
        </p:spPr>
      </p:pic>
      <p:sp>
        <p:nvSpPr>
          <p:cNvPr id="6" name="TextBox 5">
            <a:extLst>
              <a:ext uri="{FF2B5EF4-FFF2-40B4-BE49-F238E27FC236}">
                <a16:creationId xmlns:a16="http://schemas.microsoft.com/office/drawing/2014/main" id="{5F669819-830F-F943-1885-3A29B3132F0B}"/>
              </a:ext>
            </a:extLst>
          </p:cNvPr>
          <p:cNvSpPr txBox="1"/>
          <p:nvPr/>
        </p:nvSpPr>
        <p:spPr>
          <a:xfrm>
            <a:off x="8091054" y="837769"/>
            <a:ext cx="2909455" cy="4247317"/>
          </a:xfrm>
          <a:prstGeom prst="rect">
            <a:avLst/>
          </a:prstGeom>
          <a:noFill/>
        </p:spPr>
        <p:txBody>
          <a:bodyPr wrap="square" rtlCol="0">
            <a:spAutoFit/>
          </a:bodyPr>
          <a:lstStyle/>
          <a:p>
            <a:pPr marL="342900" indent="-342900">
              <a:buAutoNum type="arabicParenR"/>
            </a:pPr>
            <a:r>
              <a:rPr lang="en-US" dirty="0"/>
              <a:t>incubator hood </a:t>
            </a:r>
          </a:p>
          <a:p>
            <a:pPr marL="342900" indent="-342900">
              <a:buAutoNum type="arabicParenR"/>
            </a:pPr>
            <a:r>
              <a:rPr lang="en-US" dirty="0"/>
              <a:t>workstation display</a:t>
            </a:r>
          </a:p>
          <a:p>
            <a:pPr marL="342900" indent="-342900">
              <a:buAutoNum type="arabicParenR"/>
            </a:pPr>
            <a:r>
              <a:rPr lang="en-US" dirty="0"/>
              <a:t>transportation base</a:t>
            </a:r>
          </a:p>
          <a:p>
            <a:pPr marL="342900" indent="-342900">
              <a:buAutoNum type="arabicParenR"/>
            </a:pPr>
            <a:r>
              <a:rPr lang="en-US" dirty="0"/>
              <a:t> infrared thermal camera</a:t>
            </a:r>
          </a:p>
          <a:p>
            <a:pPr marL="342900" indent="-342900">
              <a:buAutoNum type="arabicParenR"/>
            </a:pPr>
            <a:r>
              <a:rPr lang="en-US" dirty="0"/>
              <a:t> SpO2 camera</a:t>
            </a:r>
          </a:p>
          <a:p>
            <a:pPr marL="342900" indent="-342900">
              <a:buAutoNum type="arabicParenR"/>
            </a:pPr>
            <a:r>
              <a:rPr lang="en-US" dirty="0"/>
              <a:t>Neonate</a:t>
            </a:r>
          </a:p>
          <a:p>
            <a:pPr marL="342900" indent="-342900">
              <a:buAutoNum type="arabicParenR"/>
            </a:pPr>
            <a:r>
              <a:rPr lang="en-US" dirty="0"/>
              <a:t>Integrative humidifier system </a:t>
            </a:r>
          </a:p>
          <a:p>
            <a:pPr marL="342900" indent="-342900">
              <a:buAutoNum type="arabicParenR"/>
            </a:pPr>
            <a:r>
              <a:rPr lang="en-US" dirty="0"/>
              <a:t>Distilled water tank</a:t>
            </a:r>
          </a:p>
          <a:p>
            <a:pPr marL="342900" indent="-342900">
              <a:buAutoNum type="arabicParenR"/>
            </a:pPr>
            <a:r>
              <a:rPr lang="en-US" dirty="0"/>
              <a:t>Smart mattress including other non-contact sensors and electrodes</a:t>
            </a:r>
          </a:p>
          <a:p>
            <a:pPr marL="342900" indent="-342900">
              <a:buAutoNum type="arabicParenR"/>
            </a:pPr>
            <a:r>
              <a:rPr lang="en-US" dirty="0"/>
              <a:t>Digital electronics for incubator controlling and vital signal processing.</a:t>
            </a:r>
          </a:p>
        </p:txBody>
      </p:sp>
    </p:spTree>
    <p:extLst>
      <p:ext uri="{BB962C8B-B14F-4D97-AF65-F5344CB8AC3E}">
        <p14:creationId xmlns:p14="http://schemas.microsoft.com/office/powerpoint/2010/main" val="166128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416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Mounier</dc:creator>
  <cp:lastModifiedBy>Mariam Mounier</cp:lastModifiedBy>
  <cp:revision>1</cp:revision>
  <dcterms:created xsi:type="dcterms:W3CDTF">2022-10-14T12:10:03Z</dcterms:created>
  <dcterms:modified xsi:type="dcterms:W3CDTF">2022-10-14T12:25:49Z</dcterms:modified>
</cp:coreProperties>
</file>