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Gill Sans MT" panose="020B0502020104020203" pitchFamily="34" charset="0"/>
      <p:regular r:id="rId13"/>
      <p:bold r:id="rId14"/>
      <p:italic r:id="rId15"/>
      <p:boldItalic r:id="rId16"/>
    </p:embeddedFont>
    <p:embeddedFont>
      <p:font typeface="Inter" panose="020B0604020202020204" charset="0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5" d="100"/>
          <a:sy n="65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7706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18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4233" y="5223053"/>
            <a:ext cx="8161934" cy="1487873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404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11085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83734" y="1124712"/>
            <a:ext cx="1558330" cy="59801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77364" y="1124712"/>
            <a:ext cx="7438187" cy="59801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02535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024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83361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118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43891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65688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30795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0127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8135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409154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521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920240" y="2864093"/>
            <a:ext cx="10789920" cy="1975104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456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4233" y="5222958"/>
            <a:ext cx="8161934" cy="1518098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90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98295" y="3165653"/>
            <a:ext cx="5126125" cy="3722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05979" y="3165653"/>
            <a:ext cx="5124296" cy="37223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0772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00123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00123" y="3771900"/>
            <a:ext cx="5124298" cy="311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5979" y="3771900"/>
            <a:ext cx="5104181" cy="3116131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605979" y="2776120"/>
            <a:ext cx="5124298" cy="844904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2280" b="0" cap="all" spc="12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548640" indent="0">
              <a:buNone/>
              <a:defRPr sz="228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74465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25505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55992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65607" y="2692594"/>
            <a:ext cx="5383987" cy="1369796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3296" y="965607"/>
            <a:ext cx="5779008" cy="6298387"/>
          </a:xfrm>
        </p:spPr>
        <p:txBody>
          <a:bodyPr>
            <a:normAutofit/>
          </a:bodyPr>
          <a:lstStyle>
            <a:lvl1pPr>
              <a:defRPr sz="2280">
                <a:solidFill>
                  <a:schemeClr val="tx1"/>
                </a:solidFill>
              </a:defRPr>
            </a:lvl1pPr>
            <a:lvl2pPr>
              <a:defRPr sz="1920">
                <a:solidFill>
                  <a:schemeClr val="tx1"/>
                </a:solidFill>
              </a:defRPr>
            </a:lvl2pPr>
            <a:lvl3pPr>
              <a:defRPr sz="1920">
                <a:solidFill>
                  <a:schemeClr val="tx1"/>
                </a:solidFill>
              </a:defRPr>
            </a:lvl3pPr>
            <a:lvl4pPr>
              <a:defRPr sz="1920">
                <a:solidFill>
                  <a:schemeClr val="tx1"/>
                </a:solidFill>
              </a:defRPr>
            </a:lvl4pPr>
            <a:lvl5pPr>
              <a:defRPr sz="1920">
                <a:solidFill>
                  <a:schemeClr val="tx1"/>
                </a:solidFill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3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15627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7315199" cy="822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970227" y="2692594"/>
            <a:ext cx="5393998" cy="1361568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64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5200" y="0"/>
            <a:ext cx="7322516" cy="82296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84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8682" y="4259902"/>
            <a:ext cx="4553712" cy="2632844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800">
                <a:solidFill>
                  <a:srgbClr val="FFFFFF"/>
                </a:solidFill>
              </a:defRPr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965607" y="7483450"/>
            <a:ext cx="6149756" cy="384048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47660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677363" y="1157630"/>
            <a:ext cx="9275674" cy="1426464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363" y="3165653"/>
            <a:ext cx="9275674" cy="3722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85715" y="7486579"/>
            <a:ext cx="3304495" cy="388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8/5/2025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1" y="7483450"/>
            <a:ext cx="7081427" cy="3840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0706" y="7461504"/>
            <a:ext cx="438912" cy="438912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32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06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</p:sldLayoutIdLst>
  <p:hf sldNum="0" hdr="0" ftr="0" dt="0"/>
  <p:txStyles>
    <p:titleStyle>
      <a:lvl1pPr algn="ctr" defTabSz="1097280" rtl="0" eaLnBrk="1" latinLnBrk="0" hangingPunct="1">
        <a:lnSpc>
          <a:spcPct val="90000"/>
        </a:lnSpc>
        <a:spcBef>
          <a:spcPct val="0"/>
        </a:spcBef>
        <a:buNone/>
        <a:defRPr sz="3360" kern="1200" cap="all" spc="24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216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4864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9728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37160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7543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1781176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198882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259330" indent="-274320" algn="l" defTabSz="1097280" rtl="0" eaLnBrk="1" latinLnBrk="0" hangingPunct="1">
        <a:lnSpc>
          <a:spcPct val="100000"/>
        </a:lnSpc>
        <a:spcBef>
          <a:spcPts val="1200"/>
        </a:spcBef>
        <a:buClr>
          <a:schemeClr val="accent2"/>
        </a:buClr>
        <a:buFont typeface="Arial" panose="020B0604020202020204" pitchFamily="34" charset="0"/>
        <a:buChar char="•"/>
        <a:defRPr sz="192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Oyeniran20/axia_cohort_8/refs/heads/main/trainperf.csv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raw.githubusercontent.com/Oyeniran20/axia_cohort_8/refs/heads/main/trainprevloans.csv" TargetMode="External"/><Relationship Id="rId4" Type="http://schemas.openxmlformats.org/officeDocument/2006/relationships/hyperlink" Target="https://raw.githubusercontent.com/Oyeniran20/axia_cohort_8/refs/heads/main/traindemographics.csv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04968"/>
            <a:ext cx="7556421" cy="14885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Predicting Loan Default Risk</a:t>
            </a:r>
            <a:endParaRPr lang="en-US" sz="4650" dirty="0"/>
          </a:p>
        </p:txBody>
      </p:sp>
      <p:sp>
        <p:nvSpPr>
          <p:cNvPr id="4" name="Text 1"/>
          <p:cNvSpPr/>
          <p:nvPr/>
        </p:nvSpPr>
        <p:spPr>
          <a:xfrm>
            <a:off x="793790" y="4433649"/>
            <a:ext cx="7556421" cy="11908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Leveraging Data for Smarter Credit Decisions</a:t>
            </a:r>
            <a:endParaRPr lang="en-US" sz="3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3328"/>
            <a:ext cx="5587841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Deliverables &amp; Next Steps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196238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project culminates in a comprehensive package, providing all necessary assets for implementation and continued analysis.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943344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379380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Python Notebooks</a:t>
            </a:r>
            <a:endParaRPr lang="en-US" sz="2300" dirty="0"/>
          </a:p>
        </p:txBody>
      </p:sp>
      <p:sp>
        <p:nvSpPr>
          <p:cNvPr id="6" name="Text 3"/>
          <p:cNvSpPr/>
          <p:nvPr/>
        </p:nvSpPr>
        <p:spPr>
          <a:xfrm>
            <a:off x="793790" y="4301966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Cleaned data, EDA, modeling, and SHAP analyses.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2943344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456884" y="379380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Power BI Dashboard</a:t>
            </a:r>
            <a:endParaRPr lang="en-US" sz="2300" dirty="0"/>
          </a:p>
        </p:txBody>
      </p:sp>
      <p:sp>
        <p:nvSpPr>
          <p:cNvPr id="9" name="Text 5"/>
          <p:cNvSpPr/>
          <p:nvPr/>
        </p:nvSpPr>
        <p:spPr>
          <a:xfrm>
            <a:off x="7456884" y="4301966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Interactive .pbix file for business insights.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231844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93790" y="6082308"/>
            <a:ext cx="312896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Comprehensive Report</a:t>
            </a:r>
            <a:endParaRPr lang="en-US" sz="2300" dirty="0"/>
          </a:p>
        </p:txBody>
      </p:sp>
      <p:sp>
        <p:nvSpPr>
          <p:cNvPr id="12" name="Text 7"/>
          <p:cNvSpPr/>
          <p:nvPr/>
        </p:nvSpPr>
        <p:spPr>
          <a:xfrm>
            <a:off x="793790" y="6590467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Executive summary, visualizations, model comparison, key recommendations.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6884" y="5231844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456884" y="608230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Project Repository</a:t>
            </a:r>
            <a:endParaRPr lang="en-US" sz="2300" dirty="0"/>
          </a:p>
        </p:txBody>
      </p:sp>
      <p:sp>
        <p:nvSpPr>
          <p:cNvPr id="15" name="Text 9"/>
          <p:cNvSpPr/>
          <p:nvPr/>
        </p:nvSpPr>
        <p:spPr>
          <a:xfrm>
            <a:off x="7456884" y="6590467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GitHub/Google Drive folder with all project assets.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6308"/>
            <a:ext cx="7967186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The Challenge: Navigating Loan Risk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198536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Financial institutions face significant challenges in accurately assessing loan default risk. Traditional methods often fall short in today's complex financial landscape.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2966323"/>
            <a:ext cx="6407944" cy="2111454"/>
          </a:xfrm>
          <a:prstGeom prst="roundRect">
            <a:avLst>
              <a:gd name="adj" fmla="val 4512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1051084" y="322361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Problem Statement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1051084" y="3731776"/>
            <a:ext cx="589335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a robust machine learning pipeline to predict loan default risk, enabling better credit decisions and minimizing financial losses.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966323"/>
            <a:ext cx="6408063" cy="2111454"/>
          </a:xfrm>
          <a:prstGeom prst="roundRect">
            <a:avLst>
              <a:gd name="adj" fmla="val 4512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7685842" y="322361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Our Solution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685842" y="3731776"/>
            <a:ext cx="589347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customer behavioral and financial data to build a predictive model, enhancing accuracy and efficiency in risk assessment.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5417939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Technologies: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793790" y="640877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Python: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Data cleaning, EDA, Modeling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8509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Power BI: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Dashboarding &amp; Insights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640877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Libraries:</a:t>
            </a: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Pandas, Scikit-learn, XGBoost, SHAP, Matplotlib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34024"/>
            <a:ext cx="7967186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Datasets</a:t>
            </a:r>
            <a:endParaRPr lang="en-US" sz="3750" dirty="0"/>
          </a:p>
        </p:txBody>
      </p:sp>
      <p:sp>
        <p:nvSpPr>
          <p:cNvPr id="4" name="Shape 2"/>
          <p:cNvSpPr/>
          <p:nvPr/>
        </p:nvSpPr>
        <p:spPr>
          <a:xfrm>
            <a:off x="793790" y="2263796"/>
            <a:ext cx="6407944" cy="2111454"/>
          </a:xfrm>
          <a:prstGeom prst="roundRect">
            <a:avLst>
              <a:gd name="adj" fmla="val 4512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2234323" y="32015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4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  <a:hlinkClick r:id="rId3"/>
              </a:rPr>
              <a:t>Data 1</a:t>
            </a:r>
            <a:endParaRPr lang="en-US" sz="4800" dirty="0"/>
          </a:p>
        </p:txBody>
      </p:sp>
      <p:sp>
        <p:nvSpPr>
          <p:cNvPr id="7" name="Shape 5"/>
          <p:cNvSpPr/>
          <p:nvPr/>
        </p:nvSpPr>
        <p:spPr>
          <a:xfrm>
            <a:off x="7428548" y="2263796"/>
            <a:ext cx="6408063" cy="2111454"/>
          </a:xfrm>
          <a:prstGeom prst="roundRect">
            <a:avLst>
              <a:gd name="adj" fmla="val 4512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</p:sp>
      <p:sp>
        <p:nvSpPr>
          <p:cNvPr id="14" name="Shape 2">
            <a:extLst>
              <a:ext uri="{FF2B5EF4-FFF2-40B4-BE49-F238E27FC236}">
                <a16:creationId xmlns:a16="http://schemas.microsoft.com/office/drawing/2014/main" id="{FA09D754-D971-676A-3CC9-236B3C3BDF0E}"/>
              </a:ext>
            </a:extLst>
          </p:cNvPr>
          <p:cNvSpPr/>
          <p:nvPr/>
        </p:nvSpPr>
        <p:spPr>
          <a:xfrm>
            <a:off x="4391917" y="4883410"/>
            <a:ext cx="6407944" cy="2111454"/>
          </a:xfrm>
          <a:prstGeom prst="roundRect">
            <a:avLst>
              <a:gd name="adj" fmla="val 4512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</p:sp>
      <p:sp>
        <p:nvSpPr>
          <p:cNvPr id="15" name="Text 3">
            <a:extLst>
              <a:ext uri="{FF2B5EF4-FFF2-40B4-BE49-F238E27FC236}">
                <a16:creationId xmlns:a16="http://schemas.microsoft.com/office/drawing/2014/main" id="{6C02ACAE-4781-B2A7-478F-10BBCB216641}"/>
              </a:ext>
            </a:extLst>
          </p:cNvPr>
          <p:cNvSpPr/>
          <p:nvPr/>
        </p:nvSpPr>
        <p:spPr>
          <a:xfrm>
            <a:off x="9144059" y="320153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4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  <a:hlinkClick r:id="rId4"/>
              </a:rPr>
              <a:t>Data 2</a:t>
            </a:r>
            <a:endParaRPr lang="en-US" sz="4800" dirty="0"/>
          </a:p>
        </p:txBody>
      </p:sp>
      <p:sp>
        <p:nvSpPr>
          <p:cNvPr id="16" name="Text 3">
            <a:extLst>
              <a:ext uri="{FF2B5EF4-FFF2-40B4-BE49-F238E27FC236}">
                <a16:creationId xmlns:a16="http://schemas.microsoft.com/office/drawing/2014/main" id="{2CF07A7B-D10D-FDB2-1563-4E18F6C84F8C}"/>
              </a:ext>
            </a:extLst>
          </p:cNvPr>
          <p:cNvSpPr/>
          <p:nvPr/>
        </p:nvSpPr>
        <p:spPr>
          <a:xfrm>
            <a:off x="5826680" y="593913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900"/>
              </a:lnSpc>
              <a:buNone/>
            </a:pPr>
            <a:r>
              <a:rPr lang="en-US" sz="48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  <a:hlinkClick r:id="rId5"/>
              </a:rPr>
              <a:t>Data 3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1134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9035"/>
            <a:ext cx="5363528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Understanding Our Data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189809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analysis relies on a comprehensive dataset, simulating real-world loan application scenarios to capture critical indicators of default risk.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2964061"/>
            <a:ext cx="3974783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Assumed Data Columns: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793790" y="3750826"/>
            <a:ext cx="13042821" cy="3629739"/>
          </a:xfrm>
          <a:prstGeom prst="roundRect">
            <a:avLst>
              <a:gd name="adj" fmla="val 2625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1410" y="375844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5"/>
          <p:cNvSpPr/>
          <p:nvPr/>
        </p:nvSpPr>
        <p:spPr>
          <a:xfrm>
            <a:off x="1028343" y="3902154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Category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940379" y="3902154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801410" y="4408765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8"/>
          <p:cNvSpPr/>
          <p:nvPr/>
        </p:nvSpPr>
        <p:spPr>
          <a:xfrm>
            <a:off x="1028343" y="4552474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Demographics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4940379" y="4552474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Age, Gender, Marital Status, Education, Employment Status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5059085"/>
            <a:ext cx="130275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3" name="Text 11"/>
          <p:cNvSpPr/>
          <p:nvPr/>
        </p:nvSpPr>
        <p:spPr>
          <a:xfrm>
            <a:off x="1028343" y="5202793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Financial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4940379" y="5202793"/>
            <a:ext cx="866179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Monthly Income, Debt-to-Income Ratio, Credit Score, Loan Amount, Loan Purpose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801410" y="6072307"/>
            <a:ext cx="130275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6" name="Text 14"/>
          <p:cNvSpPr/>
          <p:nvPr/>
        </p:nvSpPr>
        <p:spPr>
          <a:xfrm>
            <a:off x="1028343" y="6216015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Behavioral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4940379" y="6216015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Number of Credit Cards, Past Due Days, Missed Payments (last 6 months)</a:t>
            </a:r>
            <a:endParaRPr lang="en-US" sz="1750" dirty="0"/>
          </a:p>
        </p:txBody>
      </p:sp>
      <p:sp>
        <p:nvSpPr>
          <p:cNvPr id="18" name="Shape 16"/>
          <p:cNvSpPr/>
          <p:nvPr/>
        </p:nvSpPr>
        <p:spPr>
          <a:xfrm>
            <a:off x="801410" y="6722626"/>
            <a:ext cx="130275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9" name="Text 17"/>
          <p:cNvSpPr/>
          <p:nvPr/>
        </p:nvSpPr>
        <p:spPr>
          <a:xfrm>
            <a:off x="1028343" y="6866334"/>
            <a:ext cx="345078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Target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4940379" y="6866334"/>
            <a:ext cx="866179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Loan Default (0: No, 1: Yes)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4131" y="673894"/>
            <a:ext cx="5781437" cy="4980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Key Insights from Data Analysis</a:t>
            </a:r>
            <a:endParaRPr lang="en-US" sz="3100" dirty="0"/>
          </a:p>
        </p:txBody>
      </p:sp>
      <p:sp>
        <p:nvSpPr>
          <p:cNvPr id="3" name="Text 1"/>
          <p:cNvSpPr/>
          <p:nvPr/>
        </p:nvSpPr>
        <p:spPr>
          <a:xfrm>
            <a:off x="664131" y="1551384"/>
            <a:ext cx="13302139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Initial exploration reveals significant patterns, highlighting critical factors influencing loan default risk. These insights guide our model development.</a:t>
            </a:r>
            <a:endParaRPr lang="en-US" sz="1450" dirty="0"/>
          </a:p>
        </p:txBody>
      </p:sp>
      <p:sp>
        <p:nvSpPr>
          <p:cNvPr id="4" name="Shape 2"/>
          <p:cNvSpPr/>
          <p:nvPr/>
        </p:nvSpPr>
        <p:spPr>
          <a:xfrm>
            <a:off x="664131" y="2068354"/>
            <a:ext cx="426839" cy="426839"/>
          </a:xfrm>
          <a:prstGeom prst="roundRect">
            <a:avLst>
              <a:gd name="adj" fmla="val 1867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728067" y="2094964"/>
            <a:ext cx="298847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1</a:t>
            </a:r>
            <a:endParaRPr lang="en-US" sz="2350" dirty="0"/>
          </a:p>
        </p:txBody>
      </p:sp>
      <p:sp>
        <p:nvSpPr>
          <p:cNvPr id="6" name="Text 4"/>
          <p:cNvSpPr/>
          <p:nvPr/>
        </p:nvSpPr>
        <p:spPr>
          <a:xfrm>
            <a:off x="1280636" y="2133481"/>
            <a:ext cx="2490430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Credit Score Impact</a:t>
            </a:r>
            <a:endParaRPr lang="en-US" sz="1950" dirty="0"/>
          </a:p>
        </p:txBody>
      </p:sp>
      <p:sp>
        <p:nvSpPr>
          <p:cNvPr id="7" name="Text 5"/>
          <p:cNvSpPr/>
          <p:nvPr/>
        </p:nvSpPr>
        <p:spPr>
          <a:xfrm>
            <a:off x="1280636" y="2558653"/>
            <a:ext cx="1268563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Customers with </a:t>
            </a: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credit_score &lt; 600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are </a:t>
            </a: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4x more likely to default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1450" dirty="0"/>
          </a:p>
        </p:txBody>
      </p:sp>
      <p:sp>
        <p:nvSpPr>
          <p:cNvPr id="8" name="Shape 6"/>
          <p:cNvSpPr/>
          <p:nvPr/>
        </p:nvSpPr>
        <p:spPr>
          <a:xfrm>
            <a:off x="664131" y="3241715"/>
            <a:ext cx="426839" cy="426839"/>
          </a:xfrm>
          <a:prstGeom prst="roundRect">
            <a:avLst>
              <a:gd name="adj" fmla="val 1867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728067" y="3268325"/>
            <a:ext cx="298847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2</a:t>
            </a:r>
            <a:endParaRPr lang="en-US" sz="2350" dirty="0"/>
          </a:p>
        </p:txBody>
      </p:sp>
      <p:sp>
        <p:nvSpPr>
          <p:cNvPr id="10" name="Text 8"/>
          <p:cNvSpPr/>
          <p:nvPr/>
        </p:nvSpPr>
        <p:spPr>
          <a:xfrm>
            <a:off x="1280636" y="3306842"/>
            <a:ext cx="3256002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Employment &amp; Purpose Risk</a:t>
            </a:r>
            <a:endParaRPr lang="en-US" sz="1950" dirty="0"/>
          </a:p>
        </p:txBody>
      </p:sp>
      <p:sp>
        <p:nvSpPr>
          <p:cNvPr id="11" name="Text 9"/>
          <p:cNvSpPr/>
          <p:nvPr/>
        </p:nvSpPr>
        <p:spPr>
          <a:xfrm>
            <a:off x="1280636" y="3732014"/>
            <a:ext cx="1268563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Self-employed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individuals have </a:t>
            </a: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20% higher default rate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; "Small business" loans show the highest default rate.</a:t>
            </a:r>
            <a:endParaRPr lang="en-US" sz="1450" dirty="0"/>
          </a:p>
        </p:txBody>
      </p:sp>
      <p:sp>
        <p:nvSpPr>
          <p:cNvPr id="12" name="Shape 10"/>
          <p:cNvSpPr/>
          <p:nvPr/>
        </p:nvSpPr>
        <p:spPr>
          <a:xfrm>
            <a:off x="664131" y="4415076"/>
            <a:ext cx="426839" cy="426839"/>
          </a:xfrm>
          <a:prstGeom prst="roundRect">
            <a:avLst>
              <a:gd name="adj" fmla="val 1867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28067" y="4441686"/>
            <a:ext cx="298847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3</a:t>
            </a:r>
            <a:endParaRPr lang="en-US" sz="2350" dirty="0"/>
          </a:p>
        </p:txBody>
      </p:sp>
      <p:sp>
        <p:nvSpPr>
          <p:cNvPr id="14" name="Text 12"/>
          <p:cNvSpPr/>
          <p:nvPr/>
        </p:nvSpPr>
        <p:spPr>
          <a:xfrm>
            <a:off x="1280636" y="4480203"/>
            <a:ext cx="2896910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Debt &amp; Payment Behavior</a:t>
            </a:r>
            <a:endParaRPr lang="en-US" sz="1950" dirty="0"/>
          </a:p>
        </p:txBody>
      </p:sp>
      <p:sp>
        <p:nvSpPr>
          <p:cNvPr id="15" name="Text 13"/>
          <p:cNvSpPr/>
          <p:nvPr/>
        </p:nvSpPr>
        <p:spPr>
          <a:xfrm>
            <a:off x="1280636" y="4905375"/>
            <a:ext cx="1268563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Loan-to-income ratio &gt; 0.4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Debt-to-income ratio &gt; 0.5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indicate high risk. Missed payments increase default by 35%.</a:t>
            </a:r>
            <a:endParaRPr lang="en-US" sz="1450" dirty="0"/>
          </a:p>
        </p:txBody>
      </p:sp>
      <p:sp>
        <p:nvSpPr>
          <p:cNvPr id="16" name="Shape 14"/>
          <p:cNvSpPr/>
          <p:nvPr/>
        </p:nvSpPr>
        <p:spPr>
          <a:xfrm>
            <a:off x="664131" y="5588437"/>
            <a:ext cx="426839" cy="426839"/>
          </a:xfrm>
          <a:prstGeom prst="roundRect">
            <a:avLst>
              <a:gd name="adj" fmla="val 1867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28067" y="5615047"/>
            <a:ext cx="298847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4</a:t>
            </a:r>
            <a:endParaRPr lang="en-US" sz="2350" dirty="0"/>
          </a:p>
        </p:txBody>
      </p:sp>
      <p:sp>
        <p:nvSpPr>
          <p:cNvPr id="18" name="Text 16"/>
          <p:cNvSpPr/>
          <p:nvPr/>
        </p:nvSpPr>
        <p:spPr>
          <a:xfrm>
            <a:off x="1280636" y="5653564"/>
            <a:ext cx="3308747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Demographic Vulnerabilities</a:t>
            </a:r>
            <a:endParaRPr lang="en-US" sz="1950" dirty="0"/>
          </a:p>
        </p:txBody>
      </p:sp>
      <p:sp>
        <p:nvSpPr>
          <p:cNvPr id="19" name="Text 17"/>
          <p:cNvSpPr/>
          <p:nvPr/>
        </p:nvSpPr>
        <p:spPr>
          <a:xfrm>
            <a:off x="1280636" y="6078736"/>
            <a:ext cx="1268563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Young borrowers (age &lt; 25)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default more on high-value loans; significant variations by education level.</a:t>
            </a:r>
            <a:endParaRPr lang="en-US" sz="1450" dirty="0"/>
          </a:p>
        </p:txBody>
      </p:sp>
      <p:sp>
        <p:nvSpPr>
          <p:cNvPr id="20" name="Shape 18"/>
          <p:cNvSpPr/>
          <p:nvPr/>
        </p:nvSpPr>
        <p:spPr>
          <a:xfrm>
            <a:off x="664131" y="6761798"/>
            <a:ext cx="426839" cy="426839"/>
          </a:xfrm>
          <a:prstGeom prst="roundRect">
            <a:avLst>
              <a:gd name="adj" fmla="val 18671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</p:sp>
      <p:sp>
        <p:nvSpPr>
          <p:cNvPr id="21" name="Text 19"/>
          <p:cNvSpPr/>
          <p:nvPr/>
        </p:nvSpPr>
        <p:spPr>
          <a:xfrm>
            <a:off x="728067" y="6788408"/>
            <a:ext cx="298847" cy="3734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23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5</a:t>
            </a:r>
            <a:endParaRPr lang="en-US" sz="2350" dirty="0"/>
          </a:p>
        </p:txBody>
      </p:sp>
      <p:sp>
        <p:nvSpPr>
          <p:cNvPr id="22" name="Text 20"/>
          <p:cNvSpPr/>
          <p:nvPr/>
        </p:nvSpPr>
        <p:spPr>
          <a:xfrm>
            <a:off x="1280636" y="6826925"/>
            <a:ext cx="2679383" cy="311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SHAP &amp; Visual Clusters</a:t>
            </a:r>
            <a:endParaRPr lang="en-US" sz="1950" dirty="0"/>
          </a:p>
        </p:txBody>
      </p:sp>
      <p:sp>
        <p:nvSpPr>
          <p:cNvPr id="23" name="Text 21"/>
          <p:cNvSpPr/>
          <p:nvPr/>
        </p:nvSpPr>
        <p:spPr>
          <a:xfrm>
            <a:off x="1280636" y="7252097"/>
            <a:ext cx="12685633" cy="3036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Credit score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and </a:t>
            </a:r>
            <a:r>
              <a:rPr lang="en-US" sz="145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loan-to-income ratio</a:t>
            </a: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are most important; Power BI reveals high default clusters by region/purpose.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5427" y="436364"/>
            <a:ext cx="6408539" cy="4164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6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Our Project Workflow: A Phased Approach</a:t>
            </a:r>
            <a:endParaRPr lang="en-US" sz="2600" dirty="0"/>
          </a:p>
        </p:txBody>
      </p:sp>
      <p:sp>
        <p:nvSpPr>
          <p:cNvPr id="3" name="Text 1"/>
          <p:cNvSpPr/>
          <p:nvPr/>
        </p:nvSpPr>
        <p:spPr>
          <a:xfrm>
            <a:off x="555427" y="1170265"/>
            <a:ext cx="13519547" cy="2538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project is structured into distinct phases, ensuring data quality, insightful analysis, robust modeling, and actionable insights.</a:t>
            </a:r>
            <a:endParaRPr lang="en-US" sz="1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632" y="1602581"/>
            <a:ext cx="12525018" cy="7640122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354182" y="3077206"/>
            <a:ext cx="2854513" cy="399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Cleaning</a:t>
            </a:r>
            <a:endParaRPr lang="en-US" sz="1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161" y="4237347"/>
            <a:ext cx="675974" cy="6759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53587" y="6483272"/>
            <a:ext cx="2854513" cy="798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Exploratory Analysis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665" y="4649480"/>
            <a:ext cx="675975" cy="6759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86039" y="3042351"/>
            <a:ext cx="2947248" cy="798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 Engineering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9589" y="5061613"/>
            <a:ext cx="675975" cy="6759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64743" y="7368587"/>
            <a:ext cx="2854513" cy="3992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Modeling</a:t>
            </a:r>
            <a:endParaRPr lang="en-US" sz="14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46302" y="5473746"/>
            <a:ext cx="675975" cy="67597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10298379" y="3838099"/>
            <a:ext cx="2854513" cy="7984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Deployment &amp; Insights</a:t>
            </a:r>
            <a:endParaRPr lang="en-US" sz="14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120533" y="5916298"/>
            <a:ext cx="675975" cy="67597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6625" y="487085"/>
            <a:ext cx="6755249" cy="462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Phase 1: Data Preparation &amp; Exploration</a:t>
            </a:r>
            <a:endParaRPr lang="en-US" sz="2900" dirty="0"/>
          </a:p>
        </p:txBody>
      </p:sp>
      <p:sp>
        <p:nvSpPr>
          <p:cNvPr id="3" name="Text 1"/>
          <p:cNvSpPr/>
          <p:nvPr/>
        </p:nvSpPr>
        <p:spPr>
          <a:xfrm>
            <a:off x="616625" y="1301948"/>
            <a:ext cx="13397151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Clean data, uncover patterns, and prepare the dataset for robust machine learning model training.</a:t>
            </a:r>
            <a:endParaRPr lang="en-US" sz="1350" dirty="0"/>
          </a:p>
        </p:txBody>
      </p:sp>
      <p:sp>
        <p:nvSpPr>
          <p:cNvPr id="4" name="Text 2"/>
          <p:cNvSpPr/>
          <p:nvPr/>
        </p:nvSpPr>
        <p:spPr>
          <a:xfrm>
            <a:off x="616625" y="1958102"/>
            <a:ext cx="277522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Data Cleaning</a:t>
            </a:r>
            <a:endParaRPr lang="en-US" sz="2150" dirty="0"/>
          </a:p>
        </p:txBody>
      </p:sp>
      <p:sp>
        <p:nvSpPr>
          <p:cNvPr id="5" name="Text 3"/>
          <p:cNvSpPr/>
          <p:nvPr/>
        </p:nvSpPr>
        <p:spPr>
          <a:xfrm>
            <a:off x="616625" y="2481024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Handle missing values (mode/median imputation)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616625" y="2824520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Correct anomalies (age/credit score ranges)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616625" y="3168015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Encode categorical variables (OneHot/Label Encoding)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7537728" y="1958102"/>
            <a:ext cx="4097774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Exploratory Data Analysis (EDA)</a:t>
            </a:r>
            <a:endParaRPr lang="en-US" sz="2150" dirty="0"/>
          </a:p>
        </p:txBody>
      </p:sp>
      <p:sp>
        <p:nvSpPr>
          <p:cNvPr id="9" name="Text 7"/>
          <p:cNvSpPr/>
          <p:nvPr/>
        </p:nvSpPr>
        <p:spPr>
          <a:xfrm>
            <a:off x="7537728" y="2481024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Assess class imbalance in 'loan_default'</a:t>
            </a:r>
            <a:endParaRPr lang="en-US" sz="1350" dirty="0"/>
          </a:p>
        </p:txBody>
      </p:sp>
      <p:sp>
        <p:nvSpPr>
          <p:cNvPr id="10" name="Text 8"/>
          <p:cNvSpPr/>
          <p:nvPr/>
        </p:nvSpPr>
        <p:spPr>
          <a:xfrm>
            <a:off x="7537728" y="2824520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Analyze correlation heatmaps</a:t>
            </a:r>
            <a:endParaRPr lang="en-US" sz="1350" dirty="0"/>
          </a:p>
        </p:txBody>
      </p:sp>
      <p:sp>
        <p:nvSpPr>
          <p:cNvPr id="11" name="Text 9"/>
          <p:cNvSpPr/>
          <p:nvPr/>
        </p:nvSpPr>
        <p:spPr>
          <a:xfrm>
            <a:off x="7537728" y="3168015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distributions: credit score, loan amount by purpose</a:t>
            </a:r>
            <a:endParaRPr lang="en-US" sz="1350" dirty="0"/>
          </a:p>
        </p:txBody>
      </p:sp>
      <p:sp>
        <p:nvSpPr>
          <p:cNvPr id="12" name="Text 10"/>
          <p:cNvSpPr/>
          <p:nvPr/>
        </p:nvSpPr>
        <p:spPr>
          <a:xfrm>
            <a:off x="7537728" y="3511510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Compare default rates across education, employment</a:t>
            </a:r>
            <a:endParaRPr lang="en-US" sz="1350" dirty="0"/>
          </a:p>
        </p:txBody>
      </p:sp>
      <p:sp>
        <p:nvSpPr>
          <p:cNvPr id="13" name="Text 11"/>
          <p:cNvSpPr/>
          <p:nvPr/>
        </p:nvSpPr>
        <p:spPr>
          <a:xfrm>
            <a:off x="7537728" y="3855006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Detect outliers with boxplots</a:t>
            </a:r>
            <a:endParaRPr lang="en-US" sz="1350" dirty="0"/>
          </a:p>
        </p:txBody>
      </p:sp>
      <p:sp>
        <p:nvSpPr>
          <p:cNvPr id="14" name="Text 12"/>
          <p:cNvSpPr/>
          <p:nvPr/>
        </p:nvSpPr>
        <p:spPr>
          <a:xfrm>
            <a:off x="616625" y="4462701"/>
            <a:ext cx="6823353" cy="4625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600"/>
              </a:lnSpc>
              <a:buNone/>
            </a:pPr>
            <a:r>
              <a:rPr lang="en-US" sz="29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Phase 2: Feature Engineering &amp; Power BI</a:t>
            </a:r>
            <a:endParaRPr lang="en-US" sz="2900" dirty="0"/>
          </a:p>
        </p:txBody>
      </p:sp>
      <p:sp>
        <p:nvSpPr>
          <p:cNvPr id="15" name="Text 13"/>
          <p:cNvSpPr/>
          <p:nvPr/>
        </p:nvSpPr>
        <p:spPr>
          <a:xfrm>
            <a:off x="616625" y="5189458"/>
            <a:ext cx="13397151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 predictive power and translate findings into clear, actionable business insights.</a:t>
            </a:r>
            <a:endParaRPr lang="en-US" sz="1350" dirty="0"/>
          </a:p>
        </p:txBody>
      </p:sp>
      <p:sp>
        <p:nvSpPr>
          <p:cNvPr id="16" name="Text 14"/>
          <p:cNvSpPr/>
          <p:nvPr/>
        </p:nvSpPr>
        <p:spPr>
          <a:xfrm>
            <a:off x="616625" y="5845612"/>
            <a:ext cx="277522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Feature Engineering</a:t>
            </a:r>
            <a:endParaRPr lang="en-US" sz="2150" dirty="0"/>
          </a:p>
        </p:txBody>
      </p:sp>
      <p:sp>
        <p:nvSpPr>
          <p:cNvPr id="17" name="Text 15"/>
          <p:cNvSpPr/>
          <p:nvPr/>
        </p:nvSpPr>
        <p:spPr>
          <a:xfrm>
            <a:off x="616625" y="6368534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new features: loan_to_income_ratio, risk_band</a:t>
            </a:r>
            <a:endParaRPr lang="en-US" sz="1350" dirty="0"/>
          </a:p>
        </p:txBody>
      </p:sp>
      <p:sp>
        <p:nvSpPr>
          <p:cNvPr id="18" name="Text 16"/>
          <p:cNvSpPr/>
          <p:nvPr/>
        </p:nvSpPr>
        <p:spPr>
          <a:xfrm>
            <a:off x="616625" y="6712029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payment_behavior_score</a:t>
            </a:r>
            <a:endParaRPr lang="en-US" sz="1350" dirty="0"/>
          </a:p>
        </p:txBody>
      </p:sp>
      <p:sp>
        <p:nvSpPr>
          <p:cNvPr id="19" name="Text 17"/>
          <p:cNvSpPr/>
          <p:nvPr/>
        </p:nvSpPr>
        <p:spPr>
          <a:xfrm>
            <a:off x="616625" y="7055525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features using VarianceThreshold, RFE, SHAP</a:t>
            </a:r>
            <a:endParaRPr lang="en-US" sz="1350" dirty="0"/>
          </a:p>
        </p:txBody>
      </p:sp>
      <p:sp>
        <p:nvSpPr>
          <p:cNvPr id="20" name="Text 18"/>
          <p:cNvSpPr/>
          <p:nvPr/>
        </p:nvSpPr>
        <p:spPr>
          <a:xfrm>
            <a:off x="7537728" y="5845612"/>
            <a:ext cx="2775228" cy="34682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Power BI Dashboard</a:t>
            </a:r>
            <a:endParaRPr lang="en-US" sz="2150" dirty="0"/>
          </a:p>
        </p:txBody>
      </p:sp>
      <p:sp>
        <p:nvSpPr>
          <p:cNvPr id="21" name="Text 19"/>
          <p:cNvSpPr/>
          <p:nvPr/>
        </p:nvSpPr>
        <p:spPr>
          <a:xfrm>
            <a:off x="7537728" y="6368534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Visualize defaulter demographics</a:t>
            </a:r>
            <a:endParaRPr lang="en-US" sz="1350" dirty="0"/>
          </a:p>
        </p:txBody>
      </p:sp>
      <p:sp>
        <p:nvSpPr>
          <p:cNvPr id="22" name="Text 20"/>
          <p:cNvSpPr/>
          <p:nvPr/>
        </p:nvSpPr>
        <p:spPr>
          <a:xfrm>
            <a:off x="7537728" y="6712029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Display default rates by income &amp; credit score bands</a:t>
            </a:r>
            <a:endParaRPr lang="en-US" sz="1350" dirty="0"/>
          </a:p>
        </p:txBody>
      </p:sp>
      <p:sp>
        <p:nvSpPr>
          <p:cNvPr id="23" name="Text 21"/>
          <p:cNvSpPr/>
          <p:nvPr/>
        </p:nvSpPr>
        <p:spPr>
          <a:xfrm>
            <a:off x="7537728" y="7055525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Show loan purposes and missed payment trends</a:t>
            </a:r>
            <a:endParaRPr lang="en-US" sz="1350" dirty="0"/>
          </a:p>
        </p:txBody>
      </p:sp>
      <p:sp>
        <p:nvSpPr>
          <p:cNvPr id="24" name="Text 22"/>
          <p:cNvSpPr/>
          <p:nvPr/>
        </p:nvSpPr>
        <p:spPr>
          <a:xfrm>
            <a:off x="7537728" y="7399020"/>
            <a:ext cx="6483668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3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interactive filters (age, gender, education)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46542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90324" y="3007757"/>
            <a:ext cx="4859893" cy="5176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Phase 3: Robust Modeling</a:t>
            </a:r>
            <a:endParaRPr lang="en-US" sz="3250" dirty="0"/>
          </a:p>
        </p:txBody>
      </p:sp>
      <p:sp>
        <p:nvSpPr>
          <p:cNvPr id="4" name="Text 1"/>
          <p:cNvSpPr/>
          <p:nvPr/>
        </p:nvSpPr>
        <p:spPr>
          <a:xfrm>
            <a:off x="690324" y="3747254"/>
            <a:ext cx="13249751" cy="6312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 evaluate multiple machine learning models to identify the most accurate predictor of loan default, prioritizing performance and interpretability.</a:t>
            </a:r>
            <a:endParaRPr lang="en-US" sz="1550" dirty="0"/>
          </a:p>
        </p:txBody>
      </p:sp>
      <p:sp>
        <p:nvSpPr>
          <p:cNvPr id="5" name="Text 2"/>
          <p:cNvSpPr/>
          <p:nvPr/>
        </p:nvSpPr>
        <p:spPr>
          <a:xfrm>
            <a:off x="690324" y="4797504"/>
            <a:ext cx="3106460" cy="388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Models: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690324" y="5382935"/>
            <a:ext cx="6384250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 (Baseline)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690324" y="5767507"/>
            <a:ext cx="6384250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Random Forest</a:t>
            </a:r>
            <a:endParaRPr lang="en-US" sz="1550" dirty="0"/>
          </a:p>
        </p:txBody>
      </p:sp>
      <p:sp>
        <p:nvSpPr>
          <p:cNvPr id="8" name="Text 5"/>
          <p:cNvSpPr/>
          <p:nvPr/>
        </p:nvSpPr>
        <p:spPr>
          <a:xfrm>
            <a:off x="690324" y="6152078"/>
            <a:ext cx="6384250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XGBoost</a:t>
            </a:r>
            <a:endParaRPr lang="en-US" sz="1550" dirty="0"/>
          </a:p>
        </p:txBody>
      </p:sp>
      <p:sp>
        <p:nvSpPr>
          <p:cNvPr id="9" name="Text 6"/>
          <p:cNvSpPr/>
          <p:nvPr/>
        </p:nvSpPr>
        <p:spPr>
          <a:xfrm>
            <a:off x="690324" y="6536650"/>
            <a:ext cx="6384250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LightGBM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690324" y="6921222"/>
            <a:ext cx="6384250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Neural Network (Optional)</a:t>
            </a:r>
            <a:endParaRPr lang="en-US" sz="1550" dirty="0"/>
          </a:p>
        </p:txBody>
      </p:sp>
      <p:sp>
        <p:nvSpPr>
          <p:cNvPr id="11" name="Text 8"/>
          <p:cNvSpPr/>
          <p:nvPr/>
        </p:nvSpPr>
        <p:spPr>
          <a:xfrm>
            <a:off x="7563445" y="4797504"/>
            <a:ext cx="4775121" cy="3882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Evaluation Metrics &amp; Techniques:</a:t>
            </a:r>
            <a:endParaRPr lang="en-US" sz="2400" dirty="0"/>
          </a:p>
        </p:txBody>
      </p:sp>
      <p:sp>
        <p:nvSpPr>
          <p:cNvPr id="12" name="Text 9"/>
          <p:cNvSpPr/>
          <p:nvPr/>
        </p:nvSpPr>
        <p:spPr>
          <a:xfrm>
            <a:off x="7563445" y="5382935"/>
            <a:ext cx="6384250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Accuracy, Precision, Recall, F1-Score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7563445" y="5767507"/>
            <a:ext cx="6384250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ROC AUC Score &amp; Confusion Matrix</a:t>
            </a:r>
            <a:endParaRPr lang="en-US" sz="1550" dirty="0"/>
          </a:p>
        </p:txBody>
      </p:sp>
      <p:sp>
        <p:nvSpPr>
          <p:cNvPr id="14" name="Text 11"/>
          <p:cNvSpPr/>
          <p:nvPr/>
        </p:nvSpPr>
        <p:spPr>
          <a:xfrm>
            <a:off x="7563445" y="6152078"/>
            <a:ext cx="6384250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SHAP/Feature Importance</a:t>
            </a:r>
            <a:endParaRPr lang="en-US" sz="1550" dirty="0"/>
          </a:p>
        </p:txBody>
      </p:sp>
      <p:sp>
        <p:nvSpPr>
          <p:cNvPr id="15" name="Text 12"/>
          <p:cNvSpPr/>
          <p:nvPr/>
        </p:nvSpPr>
        <p:spPr>
          <a:xfrm>
            <a:off x="7563445" y="6536650"/>
            <a:ext cx="6384250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SMOTE/ADASYN for imbalance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7563445" y="6921222"/>
            <a:ext cx="6384250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Hyperparameter tuning (GridSearchCV)</a:t>
            </a:r>
            <a:endParaRPr lang="en-US" sz="1550" dirty="0"/>
          </a:p>
        </p:txBody>
      </p:sp>
      <p:sp>
        <p:nvSpPr>
          <p:cNvPr id="17" name="Text 14"/>
          <p:cNvSpPr/>
          <p:nvPr/>
        </p:nvSpPr>
        <p:spPr>
          <a:xfrm>
            <a:off x="7563445" y="7305794"/>
            <a:ext cx="6384250" cy="3156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Stratified K-Fold Cross Validation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29020" y="572810"/>
            <a:ext cx="6087547" cy="5467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300"/>
              </a:lnSpc>
              <a:buNone/>
            </a:pPr>
            <a:r>
              <a:rPr lang="en-US" sz="34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Unlocking Actionable Insights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729020" y="1536144"/>
            <a:ext cx="13172361" cy="666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Our predictive model not only identifies risk but also provides a clear, interpretable understanding of the factors driving loan defaults. This empowers informed decision-making.</a:t>
            </a:r>
            <a:endParaRPr lang="en-US" sz="16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911" y="2437209"/>
            <a:ext cx="10726460" cy="574071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906801" y="2971094"/>
            <a:ext cx="3111940" cy="388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Visible Signs</a:t>
            </a:r>
            <a:endParaRPr lang="en-US" sz="14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5259" y="3040454"/>
            <a:ext cx="263444" cy="26344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906801" y="4024872"/>
            <a:ext cx="3111940" cy="388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Surface Symptoms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5259" y="4094232"/>
            <a:ext cx="263444" cy="26344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6906801" y="5078651"/>
            <a:ext cx="3111940" cy="388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Behavioral Factors</a:t>
            </a:r>
            <a:endParaRPr lang="en-US" sz="1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5259" y="5148011"/>
            <a:ext cx="263444" cy="26344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906801" y="6132429"/>
            <a:ext cx="3111940" cy="3889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Financial Factors</a:t>
            </a:r>
            <a:endParaRPr lang="en-US" sz="140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259" y="6201789"/>
            <a:ext cx="263444" cy="26344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6906801" y="7199380"/>
            <a:ext cx="3111940" cy="3889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Underlying Causes</a:t>
            </a:r>
            <a:endParaRPr lang="en-US" sz="1400" dirty="0"/>
          </a:p>
        </p:txBody>
      </p:sp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5259" y="7268740"/>
            <a:ext cx="263444" cy="2634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148</TotalTime>
  <Words>759</Words>
  <Application>Microsoft Office PowerPoint</Application>
  <PresentationFormat>Custom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Inter</vt:lpstr>
      <vt:lpstr>Arial</vt:lpstr>
      <vt:lpstr>Petrona Bold</vt:lpstr>
      <vt:lpstr>Gill Sans MT</vt:lpstr>
      <vt:lpstr>Parcel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Matthew Oyeniran</dc:creator>
  <cp:lastModifiedBy>Matthew Oyeniran</cp:lastModifiedBy>
  <cp:revision>4</cp:revision>
  <dcterms:created xsi:type="dcterms:W3CDTF">2025-08-04T16:27:09Z</dcterms:created>
  <dcterms:modified xsi:type="dcterms:W3CDTF">2025-08-05T09:30:17Z</dcterms:modified>
</cp:coreProperties>
</file>