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9F1BBA7-BC7C-47D2-9F4B-D756403AB286}">
  <a:tblStyle styleName="Table_0" styleId="{99F1BBA7-BC7C-47D2-9F4B-D756403AB28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Dựa vào yêu cầu và quy trình viết tài liệu báo cáo nhóm chọn kết hợp theo mô hình riêng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0"/>
              </a:spcBef>
              <a:buChar char="➢"/>
              <a:defRPr/>
            </a:lvl2pPr>
            <a:lvl3pPr>
              <a:spcBef>
                <a:spcPts val="0"/>
              </a:spcBef>
              <a:buChar char="■"/>
              <a:defRPr/>
            </a:lvl3pPr>
            <a:lvl4pPr>
              <a:spcBef>
                <a:spcPts val="0"/>
              </a:spcBef>
              <a:buChar char="●"/>
              <a:defRPr/>
            </a:lvl4pPr>
            <a:lvl5pPr>
              <a:spcBef>
                <a:spcPts val="0"/>
              </a:spcBef>
              <a:buChar char="◆"/>
              <a:defRPr/>
            </a:lvl5pPr>
            <a:lvl6pPr>
              <a:spcBef>
                <a:spcPts val="0"/>
              </a:spcBef>
              <a:buChar char="➢"/>
              <a:defRPr/>
            </a:lvl6pPr>
            <a:lvl7pPr>
              <a:spcBef>
                <a:spcPts val="0"/>
              </a:spcBef>
              <a:buChar char="■"/>
              <a:defRPr/>
            </a:lvl7pPr>
            <a:lvl8pPr>
              <a:spcBef>
                <a:spcPts val="0"/>
              </a:spcBef>
              <a:buChar char="●"/>
              <a:defRPr/>
            </a:lvl8pPr>
            <a:lvl9pPr>
              <a:spcBef>
                <a:spcPts val="0"/>
              </a:spcBef>
              <a:buChar char="◆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management-bookstored.googlecode.com/svn" Type="http://schemas.openxmlformats.org/officeDocument/2006/relationships/hyperlink" TargetMode="External" Id="rId4"/><Relationship Target="https://management-bookstored.googlecode.com/svn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y="818981" x="573775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Quản lý nhà sách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y="2406676" x="492325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Môn học: Nhập môn công nghệ phần mềm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3961050" x="685800"/>
            <a:ext cy="417600" cx="290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GVHD: ThS. Huỳnh Ngọc Tín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y="3961050" x="4948750"/>
            <a:ext cy="661799" cx="376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SVTH: 	Phạm Văn Nghệ - 09520184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Nguyễn Việt Phương - 11520295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MÔ HÌNH XD PM VÀ CÔNG CỤ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 w="95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Char char="❖"/>
            </a:pPr>
            <a:r>
              <a:rPr sz="2400" lang="en">
                <a:solidFill>
                  <a:schemeClr val="dk2"/>
                </a:solidFill>
              </a:rPr>
              <a:t>Mô hình: Thác nước lai Crum gặp hàng tuần (facebook, skype) 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Char char="❖"/>
            </a:pPr>
            <a:r>
              <a:rPr sz="2400" lang="en">
                <a:solidFill>
                  <a:schemeClr val="dk2"/>
                </a:solidFill>
              </a:rPr>
              <a:t>Công cụ quản lý code và tài liệu: TortoiseSVN + server  Google Code</a:t>
            </a:r>
          </a:p>
          <a:p>
            <a:pPr algn="ctr" rtl="0">
              <a:spcBef>
                <a:spcPts val="0"/>
              </a:spcBef>
              <a:buNone/>
            </a:pPr>
            <a:r>
              <a:rPr u="sng" b="1" sz="1800" lang="en" i="1">
                <a:solidFill>
                  <a:schemeClr val="hlink"/>
                </a:solidFill>
                <a:hlinkClick r:id="rId3"/>
              </a:rPr>
              <a:t>https</a:t>
            </a:r>
            <a:r>
              <a:rPr u="sng" sz="1800" lang="en">
                <a:solidFill>
                  <a:schemeClr val="hlink"/>
                </a:solidFill>
                <a:hlinkClick r:id="rId4"/>
              </a:rPr>
              <a:t>://management-bookstored.googlecode.com/svn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2400" lang="en">
                <a:solidFill>
                  <a:schemeClr val="dk2"/>
                </a:solidFill>
              </a:rPr>
              <a:t>và Dropbox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PHÂN CHIA CÔNG VIỆC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56" name="Shape 56"/>
          <p:cNvGraphicFramePr/>
          <p:nvPr/>
        </p:nvGraphicFramePr>
        <p:xfrm>
          <a:off y="186892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{99F1BBA7-BC7C-47D2-9F4B-D756403AB286}</a:tableStyleId>
              </a:tblPr>
              <a:tblGrid>
                <a:gridCol w="2209350"/>
                <a:gridCol w="2973025"/>
                <a:gridCol w="20566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Công việc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chemeClr val="dk2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chemeClr val="dk2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chemeClr val="dk2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chemeClr val="dk2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Người thực hiện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chemeClr val="dk2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chemeClr val="dk2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chemeClr val="dk2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chemeClr val="dk2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Thời gian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chemeClr val="dk2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chemeClr val="dk2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chemeClr val="dk2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chemeClr val="dk2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Phân tích và xác đinh yêu cầu</a:t>
                      </a:r>
                    </a:p>
                  </a:txBody>
                  <a:tcPr marR="91425" marB="91425" marT="91425" marL="91425">
                    <a:lnT w="9525" cap="flat">
                      <a:solidFill>
                        <a:schemeClr val="dk2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Nguyễn Việt Phương</a:t>
                      </a:r>
                    </a:p>
                  </a:txBody>
                  <a:tcPr marR="91425" marB="91425" marT="91425" marL="91425">
                    <a:lnT w="9525" cap="flat">
                      <a:solidFill>
                        <a:schemeClr val="dk2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2/10/2014 ► 31/10/2014</a:t>
                      </a:r>
                    </a:p>
                  </a:txBody>
                  <a:tcPr marR="91425" marB="91425" marT="91425" marL="91425">
                    <a:lnT w="9525" cap="flat">
                      <a:solidFill>
                        <a:schemeClr val="dk2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Đặc tả yêu cầu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Nguyễn Việt Phương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1/11/2014 ► 8/11/2014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Thiết kế giao diện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Phạm Văn Nghệ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1/11/2014 ► 12/11/2014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Thiết kế dữ liệu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Phạm Văn Nghệ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1/11/2014 ► 20/11/2014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Thiết kế xử lý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Phạm Văn Nghệ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15/11/2014 ► 1/12/2014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Lập trình và kiểm thử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Phạm Văn Nghệ và Nguyễn Việt Phương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300"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1/11/2014 ►15/12/2014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CÔNG NGHỆ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sz="2400" lang="en">
                <a:solidFill>
                  <a:schemeClr val="dk2"/>
                </a:solidFill>
              </a:rPr>
              <a:t>Sử dụng mô hình 3 layer (MVC)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sz="2400" lang="en">
                <a:solidFill>
                  <a:schemeClr val="dk2"/>
                </a:solidFill>
              </a:rPr>
              <a:t>LinQ to SQL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sz="2400" lang="en">
                <a:solidFill>
                  <a:schemeClr val="dk2"/>
                </a:solidFill>
              </a:rPr>
              <a:t>SQL server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sz="2400" lang="en">
                <a:solidFill>
                  <a:schemeClr val="dk2"/>
                </a:solidFill>
              </a:rPr>
              <a:t>Crystal report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CÁCH ĐẶT TÊN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2"/>
                </a:solidFill>
              </a:rPr>
              <a:t>Cách đặt tên biến ánh xạ theo tên bảng và thuộc tính trong CSDL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sz="2400" lang="en">
                <a:solidFill>
                  <a:schemeClr val="dk2"/>
                </a:solidFill>
              </a:rPr>
              <a:t>Tên đối tượng: In hoa (VD: SACH, KHACHHANG,...).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sz="2400" lang="en">
                <a:solidFill>
                  <a:schemeClr val="dk2"/>
                </a:solidFill>
              </a:rPr>
              <a:t>Tên thuộc tính: In hoa các ký tự đầu của những chữ trong tên (VD: HoTen, MaKhachHang,...).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sz="2400" lang="en">
                <a:solidFill>
                  <a:schemeClr val="dk2"/>
                </a:solidFill>
              </a:rPr>
              <a:t>Đặt tên  theo tầng: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Tầng Presentation: frm&lt;tên_đối_tượng&gt;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Tầng BUL: &lt;Tên_đối_tượng&gt;BUL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Tầng DAL: &lt;Tên_đối tượng&gt;Controller</a:t>
            </a:r>
          </a:p>
          <a:p>
            <a:pPr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Tầng DTO: Sử dụng công nghệ LinQ to SQL của .Net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CHI TIẾT LẬP TRÌNH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chemeClr val="dk2"/>
                </a:solidFill>
              </a:rPr>
              <a:t>Trong mô hình MVC: 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sz="2400" lang="en">
                <a:solidFill>
                  <a:schemeClr val="dk2"/>
                </a:solidFill>
              </a:rPr>
              <a:t>Tầng Presentation: Nghệ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sz="2400" lang="en">
                <a:solidFill>
                  <a:schemeClr val="dk2"/>
                </a:solidFill>
              </a:rPr>
              <a:t>Tầng BUS: Phương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sz="2400" lang="en">
                <a:solidFill>
                  <a:schemeClr val="dk2"/>
                </a:solidFill>
              </a:rPr>
              <a:t>Tầng DAL: Phương (Quản lý sách, quản lý khách hàng, tham số) và Nghệ (Quản lý bán hàng, báo cáo công nợ và tồn)</a:t>
            </a:r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sz="2400" lang="en">
                <a:solidFill>
                  <a:schemeClr val="dk2"/>
                </a:solidFill>
              </a:rPr>
              <a:t>Tầng DTO: Sử dụng công nghệ LinQ to SQL (C# .Net)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GIAO DIỆN CHƯƠNG TRÌNH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22962" x="1788925"/>
            <a:ext cy="3280075" cx="556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>
                <a:solidFill>
                  <a:schemeClr val="dk2"/>
                </a:solidFill>
              </a:rPr>
              <a:t>Q &amp; 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