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504b8886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504b8886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504b8886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04b8886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504b8886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504b8886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04b8886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504b8886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504b8886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504b8886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04b8886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04b8886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04b888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04b888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504b888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504b888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504b8886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504b8886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04b888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504b888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504b888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504b888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04b888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04b888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04b8886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04b888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04b8886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04b888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8850" y="255150"/>
            <a:ext cx="8520600" cy="101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latin typeface="Times New Roman"/>
                <a:ea typeface="Times New Roman"/>
                <a:cs typeface="Times New Roman"/>
                <a:sym typeface="Times New Roman"/>
              </a:rPr>
              <a:t>Using foursquare API and Clustering to Identify a suitable location to open a new Bar in Toronto, Canada </a:t>
            </a:r>
            <a:endParaRPr sz="2900">
              <a:latin typeface="Times New Roman"/>
              <a:ea typeface="Times New Roman"/>
              <a:cs typeface="Times New Roman"/>
              <a:sym typeface="Times New Roman"/>
            </a:endParaRPr>
          </a:p>
        </p:txBody>
      </p:sp>
      <p:sp>
        <p:nvSpPr>
          <p:cNvPr id="55" name="Google Shape;55;p13"/>
          <p:cNvSpPr txBox="1"/>
          <p:nvPr>
            <p:ph idx="1" type="subTitle"/>
          </p:nvPr>
        </p:nvSpPr>
        <p:spPr>
          <a:xfrm>
            <a:off x="378850" y="17791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Aishik Mukherjee</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a:t>
            </a:r>
            <a:r>
              <a:rPr lang="en" sz="2500"/>
              <a:t>26th April, 2020</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categorized the Toronto neighborhoods into 3 clusters with the help of K-means based on how many Bars were in the neighborhood(as shown in the previous slide) as follows:</a:t>
            </a:r>
            <a:endParaRPr/>
          </a:p>
          <a:p>
            <a:pPr indent="0" lvl="0" marL="0" rtl="0" algn="l">
              <a:spcBef>
                <a:spcPts val="1600"/>
              </a:spcBef>
              <a:spcAft>
                <a:spcPts val="0"/>
              </a:spcAft>
              <a:buNone/>
            </a:pPr>
            <a:r>
              <a:rPr lang="en"/>
              <a:t>● </a:t>
            </a:r>
            <a:r>
              <a:rPr lang="en"/>
              <a:t>Cluster 0(Red): Neighborhoods with little or no Bars </a:t>
            </a:r>
            <a:endParaRPr/>
          </a:p>
          <a:p>
            <a:pPr indent="0" lvl="0" marL="0" rtl="0" algn="l">
              <a:spcBef>
                <a:spcPts val="1600"/>
              </a:spcBef>
              <a:spcAft>
                <a:spcPts val="0"/>
              </a:spcAft>
              <a:buNone/>
            </a:pPr>
            <a:r>
              <a:rPr lang="en"/>
              <a:t>● Cluster 1(Blue): Neighborhoods with moderate number of Bars </a:t>
            </a:r>
            <a:endParaRPr/>
          </a:p>
          <a:p>
            <a:pPr indent="0" lvl="0" marL="0" rtl="0" algn="l">
              <a:spcBef>
                <a:spcPts val="1600"/>
              </a:spcBef>
              <a:spcAft>
                <a:spcPts val="1600"/>
              </a:spcAft>
              <a:buNone/>
            </a:pPr>
            <a:r>
              <a:rPr lang="en"/>
              <a:t>● Cluster 2(Green): Neighborhoods with significant number of Bars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recommendation </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analysis of the above 3 clusters, it was noted that most of the Bars were in Cluster 2 which are around First Canadian Place , Underground city, Harbourfront East , Union Station , and Toronto Islands. </a:t>
            </a:r>
            <a:endParaRPr/>
          </a:p>
          <a:p>
            <a:pPr indent="0" lvl="0" marL="0" rtl="0" algn="l">
              <a:spcBef>
                <a:spcPts val="1600"/>
              </a:spcBef>
              <a:spcAft>
                <a:spcPts val="0"/>
              </a:spcAft>
              <a:buNone/>
            </a:pPr>
            <a:r>
              <a:rPr lang="en"/>
              <a:t>The lowest number of bars were in Cluster 0 areas which are Toronto Dominion Centre , Design Exchange, Commerce Court , Victoria Hotel, Garden District, Ryerson, etc. </a:t>
            </a:r>
            <a:endParaRPr/>
          </a:p>
          <a:p>
            <a:pPr indent="0" lvl="0" marL="0" rtl="0" algn="l">
              <a:spcBef>
                <a:spcPts val="1600"/>
              </a:spcBef>
              <a:spcAft>
                <a:spcPts val="1600"/>
              </a:spcAft>
              <a:buNone/>
            </a:pPr>
            <a:r>
              <a:rPr lang="en"/>
              <a:t>Hence, there are good opportunities to open the bar in these areas of Cluster 0 as competition seems to be low and it could attract the nearby crowd more often than compared to other clusters.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Based on the results obtained by the analysis, it can be concluded that the neighborhoods of Cluster 0 might be a good location as there are not a lot of Bars in these areas for people to choose from. Therefore, this project recommends the entrepreneur to open a Bar in a suitable neighborhood of Cluster 0.</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only take one factor into consideration: the occurrence / existence of Bars in each neighborhood. There are many factors that can be taken into consideration such as population density, income of residents, rent that could influence the decision to open a Bar, Age group of people, etc.</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Future improvements can certainly be taken into consideration of these factors. In addition, I am relying on the existence of Bars only for this project but future research can also be taken into consideration of other variables such as existence of Pubs, Nightclubs, etc in each neighborhood.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project, we went through the process of identifying the business problem, specifying the data required, extracting and preparing the data, explaining the methodology of performing the machine learning by utilizing k-means clustering and providing best recommendation to the stakeholder.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400475" y="217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44" name="Google Shape;144;p27"/>
          <p:cNvSpPr txBox="1"/>
          <p:nvPr>
            <p:ph idx="1" type="body"/>
          </p:nvPr>
        </p:nvSpPr>
        <p:spPr>
          <a:xfrm>
            <a:off x="2809600" y="1165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concept manager/owner wants to open a new Bar in Toronto, Canada. With the purpose in mind, finding the location to open a Bar is one of the most important decisions for this entrepreneur. </a:t>
            </a:r>
            <a:endParaRPr/>
          </a:p>
          <a:p>
            <a:pPr indent="0" lvl="0" marL="0" rtl="0" algn="l">
              <a:spcBef>
                <a:spcPts val="1600"/>
              </a:spcBef>
              <a:spcAft>
                <a:spcPts val="1600"/>
              </a:spcAft>
              <a:buNone/>
            </a:pPr>
            <a:r>
              <a:rPr lang="en"/>
              <a:t>The idea behind this project is that there may be enough number of Bars in Toronto and it might present a great challenge for this entrepreneur who is based in Canada, to choose a suitable location in Toronto to sustain his business where the competition might be 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Toronto Neighborhood:</a:t>
            </a:r>
            <a:endParaRPr/>
          </a:p>
          <a:p>
            <a:pPr indent="0" lvl="0" marL="0" rtl="0" algn="l">
              <a:spcBef>
                <a:spcPts val="1600"/>
              </a:spcBef>
              <a:spcAft>
                <a:spcPts val="0"/>
              </a:spcAft>
              <a:buNone/>
            </a:pPr>
            <a:r>
              <a:rPr lang="en"/>
              <a:t>We will scrape the Data of neighborhoods in Toronto from a wikipedia page. This data contains a list of neighborhoods and boroughs in Toronto, Canada. After cleaning this data, it looks something like this-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1920425" y="2753050"/>
            <a:ext cx="5067176" cy="208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Data of Toronto Neighborhood:</a:t>
            </a:r>
            <a:endParaRPr/>
          </a:p>
          <a:p>
            <a:pPr indent="0" lvl="0" marL="0" rtl="0" algn="l">
              <a:spcBef>
                <a:spcPts val="1600"/>
              </a:spcBef>
              <a:spcAft>
                <a:spcPts val="0"/>
              </a:spcAft>
              <a:buNone/>
            </a:pPr>
            <a:r>
              <a:rPr lang="en"/>
              <a:t>After we obtained the list of neighborhoods in toronto, we needed the location data of those neighborhood in order to make calls to foursquare API. For this project, I used the csv file provided by IBM team to match the coordinates of Toronto neighborhoods. It looked something like this- </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2739625" y="3115925"/>
            <a:ext cx="3047200" cy="189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Foursquare API to get the Venue 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getting the location data of the neighborhoods in toronto,</a:t>
            </a:r>
            <a:r>
              <a:rPr lang="en"/>
              <a:t> I used Foursquare API to pull the list of top 100 venues within 500 meters radius. By using the foursquare API, I pulled the venue data namely- names, categories, latitude and longitude of the venues. This data was particularly useful for this project as we’ll be running most of our analysis based on the venue data we received by using Foursqaure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Clustering of Data</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getting the venue data of neighborhoods from Foursquare, I analyzed each neighborhood by grouping the rows by neighborhood and taking the mean on the frequency of occurrence of each venue category. This was to prepare the dataset for clustering to be done later. I had looked specifically for bars. Lastly, I performed the clustering method by using k-means clustering. I had created 3 clusters of neighborhood and assigned each respective neighborhood to their corresponding clusters in the process. The resultant data-frame is here as follows: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cluster labels to Neighborhood</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442250" y="1222075"/>
            <a:ext cx="8154725" cy="315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 the Dataset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creating clusters, we merged all the information to a dataset based on venues. </a:t>
            </a:r>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619125" y="1893800"/>
            <a:ext cx="7905750"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Clusters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formed clusters are: </a:t>
            </a:r>
            <a:endParaRPr/>
          </a:p>
        </p:txBody>
      </p:sp>
      <p:pic>
        <p:nvPicPr>
          <p:cNvPr id="108" name="Google Shape;108;p21"/>
          <p:cNvPicPr preferRelativeResize="0"/>
          <p:nvPr/>
        </p:nvPicPr>
        <p:blipFill>
          <a:blip r:embed="rId3">
            <a:alphaModFix/>
          </a:blip>
          <a:stretch>
            <a:fillRect/>
          </a:stretch>
        </p:blipFill>
        <p:spPr>
          <a:xfrm>
            <a:off x="819200" y="1638400"/>
            <a:ext cx="70587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