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66125" y="1139425"/>
            <a:ext cx="8520600" cy="1434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CSE 131 P1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60250" y="2574025"/>
            <a:ext cx="8520600" cy="230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4800"/>
              <a:t>           Lexical Analysis</a:t>
            </a:r>
          </a:p>
          <a:p>
            <a:pPr indent="457200" lvl="0" marL="274320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  Xueyang(Shawn) Li</a:t>
            </a:r>
          </a:p>
          <a:p>
            <a:pPr indent="0" lvl="0" marL="2286000" rtl="0" algn="l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xul008@eng.ucsd.edu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147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scanner.h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5296650" y="3900075"/>
            <a:ext cx="2896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And More...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p1_slide_1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725" y="296523"/>
            <a:ext cx="1590675" cy="417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Flex matching rules for eliminating ambiguity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" sz="2400"/>
              <a:t>Maximal Munch</a:t>
            </a:r>
            <a:r>
              <a:rPr lang="en" sz="2400"/>
              <a:t>: Always match the longest possible prefix of the remaining string.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" sz="2400"/>
              <a:t>Priority based on order</a:t>
            </a:r>
            <a:r>
              <a:rPr lang="en" sz="2400"/>
              <a:t>: If the input string can be recognized by multiple regex(pattern), it will match to the one appear first in the code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</a:rPr>
              <a:t>The order of the rules(specification) matter.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0" y="520650"/>
            <a:ext cx="1810500" cy="5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f</a:t>
            </a:r>
            <a:r>
              <a:rPr lang="en" sz="3600"/>
              <a:t>ort</a:t>
            </a:r>
            <a:r>
              <a:rPr lang="en"/>
              <a:t>  ---&gt; 		</a:t>
            </a:r>
          </a:p>
        </p:txBody>
      </p:sp>
      <p:sp>
        <p:nvSpPr>
          <p:cNvPr id="125" name="Shape 125"/>
          <p:cNvSpPr/>
          <p:nvPr/>
        </p:nvSpPr>
        <p:spPr>
          <a:xfrm>
            <a:off x="1787125" y="253937"/>
            <a:ext cx="18105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 </a:t>
            </a:r>
            <a:r>
              <a:rPr lang="en" sz="2400"/>
              <a:t>T_Identifier</a:t>
            </a:r>
          </a:p>
        </p:txBody>
      </p:sp>
      <p:sp>
        <p:nvSpPr>
          <p:cNvPr id="126" name="Shape 126"/>
          <p:cNvSpPr/>
          <p:nvPr/>
        </p:nvSpPr>
        <p:spPr>
          <a:xfrm>
            <a:off x="1787125" y="970937"/>
            <a:ext cx="18105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</a:t>
            </a:r>
            <a:r>
              <a:rPr lang="en" sz="2400"/>
              <a:t>“fort”</a:t>
            </a: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4192600" y="520650"/>
            <a:ext cx="1148400" cy="5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NOT</a:t>
            </a:r>
            <a:r>
              <a:rPr lang="en"/>
              <a:t>  		</a:t>
            </a:r>
          </a:p>
        </p:txBody>
      </p:sp>
      <p:sp>
        <p:nvSpPr>
          <p:cNvPr id="128" name="Shape 128"/>
          <p:cNvSpPr/>
          <p:nvPr/>
        </p:nvSpPr>
        <p:spPr>
          <a:xfrm>
            <a:off x="7279450" y="332462"/>
            <a:ext cx="18105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 </a:t>
            </a:r>
            <a:r>
              <a:rPr lang="en" sz="2400">
                <a:solidFill>
                  <a:srgbClr val="FF0000"/>
                </a:solidFill>
              </a:rPr>
              <a:t>T_Identifier</a:t>
            </a:r>
          </a:p>
        </p:txBody>
      </p:sp>
      <p:sp>
        <p:nvSpPr>
          <p:cNvPr id="129" name="Shape 129"/>
          <p:cNvSpPr/>
          <p:nvPr/>
        </p:nvSpPr>
        <p:spPr>
          <a:xfrm>
            <a:off x="7279450" y="1053087"/>
            <a:ext cx="18105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      </a:t>
            </a:r>
            <a:r>
              <a:rPr lang="en" sz="2400">
                <a:solidFill>
                  <a:srgbClr val="FF0000"/>
                </a:solidFill>
              </a:rPr>
              <a:t>“t”</a:t>
            </a:r>
          </a:p>
        </p:txBody>
      </p:sp>
      <p:sp>
        <p:nvSpPr>
          <p:cNvPr id="130" name="Shape 130"/>
          <p:cNvSpPr/>
          <p:nvPr/>
        </p:nvSpPr>
        <p:spPr>
          <a:xfrm>
            <a:off x="5377050" y="332462"/>
            <a:ext cx="18105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  </a:t>
            </a:r>
            <a:r>
              <a:rPr lang="en" sz="2400"/>
              <a:t>   </a:t>
            </a:r>
            <a:r>
              <a:rPr lang="en" sz="2400">
                <a:solidFill>
                  <a:srgbClr val="FF0000"/>
                </a:solidFill>
              </a:rPr>
              <a:t>T_For</a:t>
            </a: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0" y="2159350"/>
            <a:ext cx="1810500" cy="5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for3</a:t>
            </a:r>
            <a:r>
              <a:rPr lang="en"/>
              <a:t>  ---&gt; 		</a:t>
            </a:r>
          </a:p>
        </p:txBody>
      </p:sp>
      <p:sp>
        <p:nvSpPr>
          <p:cNvPr id="132" name="Shape 132"/>
          <p:cNvSpPr/>
          <p:nvPr/>
        </p:nvSpPr>
        <p:spPr>
          <a:xfrm>
            <a:off x="1787125" y="1892637"/>
            <a:ext cx="18105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 T_Identifier</a:t>
            </a:r>
          </a:p>
        </p:txBody>
      </p:sp>
      <p:sp>
        <p:nvSpPr>
          <p:cNvPr id="133" name="Shape 133"/>
          <p:cNvSpPr/>
          <p:nvPr/>
        </p:nvSpPr>
        <p:spPr>
          <a:xfrm>
            <a:off x="1787125" y="2609637"/>
            <a:ext cx="18105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  </a:t>
            </a:r>
            <a:r>
              <a:rPr lang="en" sz="2400"/>
              <a:t>“for3”</a:t>
            </a: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4192600" y="2159350"/>
            <a:ext cx="1148400" cy="5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NOT</a:t>
            </a:r>
            <a:r>
              <a:rPr lang="en"/>
              <a:t>  		</a:t>
            </a:r>
          </a:p>
        </p:txBody>
      </p:sp>
      <p:sp>
        <p:nvSpPr>
          <p:cNvPr id="135" name="Shape 135"/>
          <p:cNvSpPr/>
          <p:nvPr/>
        </p:nvSpPr>
        <p:spPr>
          <a:xfrm>
            <a:off x="7279450" y="1971162"/>
            <a:ext cx="18105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      </a:t>
            </a:r>
            <a:r>
              <a:rPr lang="en" sz="2400">
                <a:solidFill>
                  <a:srgbClr val="FF0000"/>
                </a:solidFill>
              </a:rPr>
              <a:t>T_Int</a:t>
            </a:r>
          </a:p>
        </p:txBody>
      </p:sp>
      <p:sp>
        <p:nvSpPr>
          <p:cNvPr id="136" name="Shape 136"/>
          <p:cNvSpPr/>
          <p:nvPr/>
        </p:nvSpPr>
        <p:spPr>
          <a:xfrm>
            <a:off x="7279450" y="2691787"/>
            <a:ext cx="18105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      </a:t>
            </a:r>
            <a:r>
              <a:rPr lang="en" sz="240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137" name="Shape 137"/>
          <p:cNvSpPr/>
          <p:nvPr/>
        </p:nvSpPr>
        <p:spPr>
          <a:xfrm>
            <a:off x="5377050" y="1971162"/>
            <a:ext cx="18105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     </a:t>
            </a:r>
            <a:r>
              <a:rPr lang="en" sz="2400">
                <a:solidFill>
                  <a:srgbClr val="FF0000"/>
                </a:solidFill>
              </a:rPr>
              <a:t>T_For</a:t>
            </a:r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0" y="3798050"/>
            <a:ext cx="1810500" cy="5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3for</a:t>
            </a:r>
            <a:r>
              <a:rPr lang="en"/>
              <a:t>  ---&gt; 		</a:t>
            </a:r>
          </a:p>
        </p:txBody>
      </p:sp>
      <p:sp>
        <p:nvSpPr>
          <p:cNvPr id="139" name="Shape 139"/>
          <p:cNvSpPr/>
          <p:nvPr/>
        </p:nvSpPr>
        <p:spPr>
          <a:xfrm>
            <a:off x="1787125" y="3798037"/>
            <a:ext cx="18105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      T_Int</a:t>
            </a:r>
          </a:p>
        </p:txBody>
      </p:sp>
      <p:sp>
        <p:nvSpPr>
          <p:cNvPr id="140" name="Shape 140"/>
          <p:cNvSpPr/>
          <p:nvPr/>
        </p:nvSpPr>
        <p:spPr>
          <a:xfrm>
            <a:off x="1787125" y="4518662"/>
            <a:ext cx="18105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      </a:t>
            </a:r>
            <a:r>
              <a:rPr lang="en" sz="2400">
                <a:solidFill>
                  <a:srgbClr val="FF0000"/>
                </a:solidFill>
              </a:rPr>
              <a:t> </a:t>
            </a:r>
            <a:r>
              <a:rPr lang="en" sz="2400"/>
              <a:t>3</a:t>
            </a:r>
          </a:p>
        </p:txBody>
      </p:sp>
      <p:sp>
        <p:nvSpPr>
          <p:cNvPr id="141" name="Shape 141"/>
          <p:cNvSpPr/>
          <p:nvPr/>
        </p:nvSpPr>
        <p:spPr>
          <a:xfrm>
            <a:off x="3666750" y="3798037"/>
            <a:ext cx="1810500" cy="7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     T_For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6061575" y="3880100"/>
            <a:ext cx="2532000" cy="5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(side note for identifier)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Priority: Example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90075" y="1152475"/>
            <a:ext cx="4305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Input: </a:t>
            </a:r>
            <a:r>
              <a:rPr b="1" lang="en"/>
              <a:t>while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Rules: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“while”		{ printf(“ match while” ); }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[a-z]*		{ printf(“ match a-z ”);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Output: “match while”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770900" y="1152475"/>
            <a:ext cx="4373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Input: </a:t>
            </a:r>
            <a:r>
              <a:rPr b="1" lang="en"/>
              <a:t>while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Rules: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[a-z]*		{ printf(“ match a-z ”); }   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“while”		{ printf(“ match while ”);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Output: “match a-z”</a:t>
            </a:r>
          </a:p>
        </p:txBody>
      </p:sp>
      <p:cxnSp>
        <p:nvCxnSpPr>
          <p:cNvPr id="150" name="Shape 150"/>
          <p:cNvCxnSpPr/>
          <p:nvPr/>
        </p:nvCxnSpPr>
        <p:spPr>
          <a:xfrm>
            <a:off x="4449875" y="1073725"/>
            <a:ext cx="90000" cy="34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Maximal Munch: Example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Input: </a:t>
            </a:r>
            <a:r>
              <a:rPr b="1" lang="en"/>
              <a:t>whileabc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Rules: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“while”		{ printf( “match while” ); }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[a-z]*		{ printf( “match a-z” );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Output: “match a-z”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Flex global variables and built-in macro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74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</a:t>
            </a:r>
            <a:r>
              <a:rPr lang="en"/>
              <a:t>ylloc: store location of the token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</a:t>
            </a:r>
            <a:r>
              <a:rPr lang="en"/>
              <a:t>ylval: store attributes of the token (int, float, boolean, identifier)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</a:t>
            </a:r>
            <a:r>
              <a:rPr lang="en"/>
              <a:t>ytext: store string of the lexeme scanned (no need to change)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</a:t>
            </a:r>
            <a:r>
              <a:rPr lang="en"/>
              <a:t>yleng: length of yytext (do not modify)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DoBeforeEachAction(): will be executed before each action executed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Please read thoroughly about them in the documentation and in the comments of the code.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Error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/>
              <a:t>Unrecognized Character --- ^ # @ $ ` \ " ! % | &amp;    </a:t>
            </a:r>
          </a:p>
          <a:p>
            <a:pPr indent="457200" lvl="0" marL="36576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(but   </a:t>
            </a:r>
            <a:r>
              <a:rPr b="1" lang="en" sz="2400">
                <a:solidFill>
                  <a:srgbClr val="FF0000"/>
                </a:solidFill>
              </a:rPr>
              <a:t>!=</a:t>
            </a:r>
            <a:r>
              <a:rPr lang="en" sz="2400">
                <a:solidFill>
                  <a:srgbClr val="FF0000"/>
                </a:solidFill>
              </a:rPr>
              <a:t>   is required)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Long Identifier --- identifier cannot be longer than 1023 characters; if found, report the error, truncate it to the first 31 characters, and continue.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/>
              <a:t>Unterminated Comment --- /* this is a comment */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							/* this is an unterminated comment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086125" y="20574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619725"/>
            <a:ext cx="8520600" cy="77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Lexical Analysis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28150" y="1725050"/>
            <a:ext cx="8520600" cy="246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3000"/>
              <a:t>Break the program(source code) into </a:t>
            </a:r>
            <a:r>
              <a:rPr lang="en" sz="3000">
                <a:solidFill>
                  <a:srgbClr val="0000FF"/>
                </a:solidFill>
              </a:rPr>
              <a:t>tokens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3000"/>
              <a:t>Input:   code (character stream)</a:t>
            </a:r>
          </a:p>
          <a:p>
            <a:pPr indent="-419100" lvl="0" marL="4572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3000"/>
              <a:t>Output: </a:t>
            </a:r>
            <a:r>
              <a:rPr lang="en" sz="3000">
                <a:solidFill>
                  <a:srgbClr val="0000FF"/>
                </a:solidFill>
              </a:rPr>
              <a:t>token stream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800"/>
              <a:t>Flex: a fast lexical analyzer</a:t>
            </a:r>
            <a:r>
              <a:rPr lang="en" sz="3800"/>
              <a:t> </a:t>
            </a:r>
            <a:r>
              <a:rPr lang="en" sz="3800"/>
              <a:t>generator 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4630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“Flex takes your </a:t>
            </a:r>
            <a:r>
              <a:rPr b="1" lang="en" sz="3000"/>
              <a:t>specification</a:t>
            </a:r>
            <a:r>
              <a:rPr lang="en" sz="3000"/>
              <a:t> and generates a combined NFA to recognize all your patterns, converts it to an equivalent DFA, minimizes the automotan as much as possible, and generates C code that will implement it.”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Flex: a fast lexical analyzer generator</a:t>
            </a:r>
            <a:r>
              <a:rPr lang="en"/>
              <a:t> 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4630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800"/>
              <a:t>Specification: Pattern &amp; Action (for each token type)</a:t>
            </a:r>
          </a:p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800"/>
              <a:t>Pattern: Regular Expression</a:t>
            </a:r>
          </a:p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800"/>
              <a:t>Action:   C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1830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Structure of flex input file(scanner.l)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890400"/>
            <a:ext cx="8520600" cy="398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%{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Declarations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%}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Definitions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%%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Rules (Pattern : {Action})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%%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User subroutines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Scanner.l -</a:t>
            </a:r>
            <a:r>
              <a:rPr lang="en"/>
              <a:t> Declarations, User subroutines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4630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800"/>
              <a:t>Everything in the two sections will be copied verbatim to the lexical analyzer(lex.yy.c) generated by scanner.l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Scanner.l -</a:t>
            </a:r>
            <a:r>
              <a:rPr lang="en"/>
              <a:t> Definitions, Rules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4630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Definitions: give names to regular expressions as a simple substitution mechanism that allows for more readable entries in Rules section.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2400"/>
              <a:t>Rules: 	        </a:t>
            </a:r>
            <a:r>
              <a:rPr lang="en" sz="2400">
                <a:solidFill>
                  <a:srgbClr val="0000FF"/>
                </a:solidFill>
              </a:rPr>
              <a:t>regex</a:t>
            </a:r>
            <a:r>
              <a:rPr lang="en" sz="2400"/>
              <a:t>     ---    </a:t>
            </a:r>
            <a:r>
              <a:rPr lang="en" sz="2400">
                <a:solidFill>
                  <a:srgbClr val="FF0000"/>
                </a:solidFill>
              </a:rPr>
              <a:t>C code</a:t>
            </a:r>
            <a:r>
              <a:rPr lang="en" sz="2400"/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					 (</a:t>
            </a:r>
            <a:r>
              <a:rPr lang="en" sz="2400">
                <a:solidFill>
                  <a:srgbClr val="0000FF"/>
                </a:solidFill>
              </a:rPr>
              <a:t>pattern</a:t>
            </a:r>
            <a:r>
              <a:rPr lang="en" sz="2400"/>
              <a:t>)  ---   (</a:t>
            </a:r>
            <a:r>
              <a:rPr lang="en" sz="2400">
                <a:solidFill>
                  <a:srgbClr val="FF0000"/>
                </a:solidFill>
              </a:rPr>
              <a:t>action</a:t>
            </a:r>
            <a:r>
              <a:rPr lang="en" sz="2400"/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                as specification for the scanner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463025"/>
            <a:ext cx="8520600" cy="37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/>
              <a:t>Without Definitions, you can only write the rules as: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Rules: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[0-9]					return T_Digit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[a-z]						return T_LowerCaseLetter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[A-Z]					return T_UpperCaseLetter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[0-9][a-z][A-Z][0-9]		return T_WeirdToken   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(not really readable)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Scanner.l -</a:t>
            </a:r>
            <a:r>
              <a:rPr lang="en"/>
              <a:t> Definitions, Rules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Scanner.l -</a:t>
            </a:r>
            <a:r>
              <a:rPr lang="en"/>
              <a:t> Definitions, Rules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463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/>
              <a:t>With Definitions, you can write the rules as: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212875" y="2170425"/>
            <a:ext cx="3843600" cy="153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/>
              <a:t>Definitions: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DIGIT			([0-9])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L_LETTER		([a-z])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U_LETTER		([A-Z])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074625" y="2170425"/>
            <a:ext cx="6069300" cy="281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/>
              <a:t>Rules: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DIGIT		    					return T_Digit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L_LETTER	    						return T_LowerCaseLetter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U_LETTER	    						return T_UpperCaseLetter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/>
              <a:t>{DIGIT} {L_LETTER} {U_LETTER} {DIGIT} 	</a:t>
            </a:r>
            <a:r>
              <a:rPr lang="en" sz="1400"/>
              <a:t>r</a:t>
            </a:r>
            <a:r>
              <a:rPr lang="en" sz="1400"/>
              <a:t>eturn T_WeirdToken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FF0000"/>
                </a:solidFill>
              </a:rPr>
              <a:t>(easier to read)</a:t>
            </a:r>
          </a:p>
        </p:txBody>
      </p:sp>
      <p:cxnSp>
        <p:nvCxnSpPr>
          <p:cNvPr id="106" name="Shape 106"/>
          <p:cNvCxnSpPr/>
          <p:nvPr/>
        </p:nvCxnSpPr>
        <p:spPr>
          <a:xfrm rot="10800000">
            <a:off x="2872500" y="2049750"/>
            <a:ext cx="39000" cy="29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