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Dosis"/>
      <p:regular r:id="rId36"/>
      <p:bold r:id="rId37"/>
    </p:embeddedFon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Karla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60EA4D-ED78-445A-9B17-42D530D228C3}">
  <a:tblStyle styleId="{B860EA4D-ED78-445A-9B17-42D530D228C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B83BC1-186E-4E5A-B9E7-4A00683C57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Dosis-bold.fntdata"/><Relationship Id="rId36" Type="http://schemas.openxmlformats.org/officeDocument/2006/relationships/font" Target="fonts/Dosis-regular.fntdata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Karla-bold.fntdata"/><Relationship Id="rId50" Type="http://schemas.openxmlformats.org/officeDocument/2006/relationships/font" Target="fonts/Karla-regular.fntdata"/><Relationship Id="rId53" Type="http://schemas.openxmlformats.org/officeDocument/2006/relationships/font" Target="fonts/Karla-boldItalic.fntdata"/><Relationship Id="rId52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 background">
    <p:bg>
      <p:bgPr>
        <a:solidFill>
          <a:srgbClr val="2185C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Char char="▷"/>
              <a:defRPr i="1"/>
            </a:lvl1pPr>
            <a:lvl2pPr lvl="1" rtl="0" algn="ctr">
              <a:spcBef>
                <a:spcPts val="0"/>
              </a:spcBef>
              <a:buSzPts val="2400"/>
              <a:buChar char="○"/>
              <a:defRPr i="1"/>
            </a:lvl2pPr>
            <a:lvl3pPr lvl="2" rtl="0" algn="ctr">
              <a:spcBef>
                <a:spcPts val="0"/>
              </a:spcBef>
              <a:buSzPts val="2400"/>
              <a:buChar char="■"/>
              <a:defRPr i="1"/>
            </a:lvl3pPr>
            <a:lvl4pPr lvl="3" rtl="0" algn="ctr">
              <a:spcBef>
                <a:spcPts val="0"/>
              </a:spcBef>
              <a:buSzPts val="1800"/>
              <a:buChar char="●"/>
              <a:defRPr i="1"/>
            </a:lvl4pPr>
            <a:lvl5pPr lvl="4" rtl="0" algn="ctr">
              <a:spcBef>
                <a:spcPts val="0"/>
              </a:spcBef>
              <a:buSzPts val="1800"/>
              <a:buChar char="○"/>
              <a:defRPr i="1"/>
            </a:lvl5pPr>
            <a:lvl6pPr lvl="5" rtl="0" algn="ctr">
              <a:spcBef>
                <a:spcPts val="0"/>
              </a:spcBef>
              <a:buSzPts val="1800"/>
              <a:buChar char="■"/>
              <a:defRPr i="1"/>
            </a:lvl6pPr>
            <a:lvl7pPr lvl="6" rtl="0" algn="ctr">
              <a:spcBef>
                <a:spcPts val="0"/>
              </a:spcBef>
              <a:buSzPts val="1800"/>
              <a:buChar char="●"/>
              <a:defRPr i="1"/>
            </a:lvl7pPr>
            <a:lvl8pPr lvl="7" rtl="0" algn="ctr">
              <a:spcBef>
                <a:spcPts val="0"/>
              </a:spcBef>
              <a:buSzPts val="1800"/>
              <a:buChar char="○"/>
              <a:defRPr i="1"/>
            </a:lvl8pPr>
            <a:lvl9pPr lvl="8" algn="ctr">
              <a:spcBef>
                <a:spcPts val="0"/>
              </a:spcBef>
              <a:buSzPts val="1800"/>
              <a:buChar char="■"/>
              <a:defRPr i="1"/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7" name="Shape 27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▷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▷"/>
              <a:defRPr sz="1800"/>
            </a:lvl1pPr>
            <a:lvl2pPr lvl="1">
              <a:spcBef>
                <a:spcPts val="0"/>
              </a:spcBef>
              <a:buSzPts val="1800"/>
              <a:buChar char="○"/>
              <a:defRPr sz="1800"/>
            </a:lvl2pPr>
            <a:lvl3pPr lvl="2">
              <a:spcBef>
                <a:spcPts val="0"/>
              </a:spcBef>
              <a:buSzPts val="1800"/>
              <a:buChar char="■"/>
              <a:defRPr sz="1800"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▷"/>
              <a:defRPr sz="1800"/>
            </a:lvl1pPr>
            <a:lvl2pPr lvl="1">
              <a:spcBef>
                <a:spcPts val="0"/>
              </a:spcBef>
              <a:buSzPts val="1800"/>
              <a:buChar char="○"/>
              <a:defRPr sz="1800"/>
            </a:lvl2pPr>
            <a:lvl3pPr lvl="2">
              <a:spcBef>
                <a:spcPts val="0"/>
              </a:spcBef>
              <a:buSzPts val="1800"/>
              <a:buChar char="■"/>
              <a:defRPr sz="1800"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▷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▷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▷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61" name="Shape 6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360"/>
              </a:spcBef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8" name="Shape 6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2185C5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999999"/>
              </a:buClr>
              <a:buFont typeface="Montserrat"/>
              <a:buNone/>
            </a:pPr>
            <a:r>
              <a:rPr lang="en" sz="3600">
                <a:latin typeface="Karla"/>
                <a:ea typeface="Karla"/>
                <a:cs typeface="Karla"/>
                <a:sym typeface="Karla"/>
              </a:rPr>
              <a:t>NEURAL POETRY TO PROSE CONVERSION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64906" y="723154"/>
            <a:ext cx="2670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Dosis"/>
              <a:buNone/>
            </a:pPr>
            <a:r>
              <a:rPr b="1" lang="en" sz="2500">
                <a:solidFill>
                  <a:srgbClr val="3F3F3F"/>
                </a:solidFill>
                <a:latin typeface="Dosis"/>
                <a:ea typeface="Dosis"/>
                <a:cs typeface="Dosis"/>
                <a:sym typeface="Dosis"/>
              </a:rPr>
              <a:t>GROUP NO</a:t>
            </a:r>
            <a:r>
              <a:rPr b="1" i="0" lang="en" sz="2500" u="none" cap="none" strike="noStrike">
                <a:solidFill>
                  <a:srgbClr val="3F3F3F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b="1" i="0" lang="en" sz="25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19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64898" y="1724500"/>
            <a:ext cx="3447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Dosis"/>
              <a:buNone/>
            </a:pPr>
            <a:r>
              <a:rPr b="1" lang="en" sz="2000">
                <a:solidFill>
                  <a:srgbClr val="3F3F3F"/>
                </a:solidFill>
                <a:latin typeface="Dosis"/>
                <a:ea typeface="Dosis"/>
                <a:cs typeface="Dosis"/>
                <a:sym typeface="Dosis"/>
              </a:rPr>
              <a:t>MENTOR</a:t>
            </a:r>
            <a:r>
              <a:rPr b="1" i="0" lang="en" sz="2000" u="none" cap="none" strike="noStrike">
                <a:solidFill>
                  <a:srgbClr val="3F3F3F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b="1" i="0" lang="en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20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Amrith Krishna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355257" y="723138"/>
            <a:ext cx="2397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Dosis"/>
              <a:buNone/>
            </a:pPr>
            <a:r>
              <a:rPr b="1" i="0" lang="en" sz="1600" u="none" cap="none" strike="noStrike">
                <a:solidFill>
                  <a:srgbClr val="3F3F3F"/>
                </a:solidFill>
                <a:latin typeface="Dosis"/>
                <a:ea typeface="Dosis"/>
                <a:cs typeface="Dosis"/>
                <a:sym typeface="Dosis"/>
              </a:rPr>
              <a:t>TEAM MEMBERS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4355245" y="1480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{B860EA4D-ED78-445A-9B17-42D530D228C3}</a:tableStyleId>
              </a:tblPr>
              <a:tblGrid>
                <a:gridCol w="2172300"/>
                <a:gridCol w="436175"/>
                <a:gridCol w="2006975"/>
              </a:tblGrid>
              <a:tr h="266375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Aishik Chakraborty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 sz="2000">
                          <a:solidFill>
                            <a:srgbClr val="A64D7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13CS30041</a:t>
                      </a:r>
                    </a:p>
                  </a:txBody>
                  <a:tcPr marT="41950" marB="41950" marR="83925" marL="83925"/>
                </a:tc>
                <a:tc hMerge="1"/>
                <a:tc hMerge="1"/>
              </a:tr>
              <a:tr h="475225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A64D7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1950" marB="41950" marR="83925" marL="83925"/>
                </a:tc>
                <a:tc hMerge="1"/>
                <a:tc hMerge="1"/>
              </a:tr>
              <a:tr h="20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1950" marB="41950" marR="83925" marL="83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|</a:t>
                      </a:r>
                    </a:p>
                  </a:txBody>
                  <a:tcPr marT="41950" marB="41950" marR="83925" marL="83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A64D7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1950" marB="41950" marR="83925" marL="83925"/>
                </a:tc>
              </a:tr>
            </a:tbl>
          </a:graphicData>
        </a:graphic>
      </p:graphicFrame>
      <p:sp>
        <p:nvSpPr>
          <p:cNvPr id="94" name="Shape 9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Jaro Winkler Similarity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7650"/>
            <a:ext cx="8839200" cy="30535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Shape 156"/>
          <p:cNvGraphicFramePr/>
          <p:nvPr/>
        </p:nvGraphicFramePr>
        <p:xfrm>
          <a:off x="310750" y="488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{BAB83BC1-186E-4E5A-B9E7-4A00683C57C5}</a:tableStyleId>
              </a:tblPr>
              <a:tblGrid>
                <a:gridCol w="2130625"/>
                <a:gridCol w="2130625"/>
                <a:gridCol w="2130625"/>
                <a:gridCol w="2130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Model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Model 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Model 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Jaro Winkler Similarity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0.5398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0.5373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0.5414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Edit Distance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9350"/>
            <a:ext cx="8839200" cy="30623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Shape 164"/>
          <p:cNvGraphicFramePr/>
          <p:nvPr/>
        </p:nvGraphicFramePr>
        <p:xfrm>
          <a:off x="310750" y="522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{BAB83BC1-186E-4E5A-B9E7-4A00683C57C5}</a:tableStyleId>
              </a:tblPr>
              <a:tblGrid>
                <a:gridCol w="2130625"/>
                <a:gridCol w="2130625"/>
                <a:gridCol w="2130625"/>
                <a:gridCol w="2130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Model 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Model 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Model 3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Edit Distance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65.8378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129.2760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69.3470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3</a:t>
            </a:r>
            <a:r>
              <a:rPr lang="en" sz="7200">
                <a:solidFill>
                  <a:srgbClr val="7ECEFD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WORD REORDERING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93700" y="274650"/>
            <a:ext cx="80241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B0F00"/>
                </a:solidFill>
              </a:rPr>
              <a:t>Word Reordering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93700" y="3294650"/>
            <a:ext cx="7653300" cy="241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ts val="3000"/>
              <a:buChar char="▷"/>
            </a:pPr>
            <a:r>
              <a:rPr lang="en"/>
              <a:t>The idea is to improve the quality of generated prose by word reordering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8" name="Shape 178"/>
          <p:cNvSpPr/>
          <p:nvPr/>
        </p:nvSpPr>
        <p:spPr>
          <a:xfrm>
            <a:off x="827325" y="1933975"/>
            <a:ext cx="1476000" cy="861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Poetry</a:t>
            </a:r>
          </a:p>
        </p:txBody>
      </p:sp>
      <p:cxnSp>
        <p:nvCxnSpPr>
          <p:cNvPr id="179" name="Shape 179"/>
          <p:cNvCxnSpPr>
            <a:stCxn id="178" idx="3"/>
          </p:cNvCxnSpPr>
          <p:nvPr/>
        </p:nvCxnSpPr>
        <p:spPr>
          <a:xfrm flipH="1" rot="10800000">
            <a:off x="2303325" y="2353975"/>
            <a:ext cx="915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/>
          <p:nvPr/>
        </p:nvSpPr>
        <p:spPr>
          <a:xfrm>
            <a:off x="3257375" y="2137550"/>
            <a:ext cx="915900" cy="390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NMT</a:t>
            </a:r>
          </a:p>
        </p:txBody>
      </p:sp>
      <p:sp>
        <p:nvSpPr>
          <p:cNvPr id="181" name="Shape 181"/>
          <p:cNvSpPr/>
          <p:nvPr/>
        </p:nvSpPr>
        <p:spPr>
          <a:xfrm>
            <a:off x="4542088" y="1902200"/>
            <a:ext cx="1476000" cy="861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Prose Intermediate</a:t>
            </a:r>
          </a:p>
        </p:txBody>
      </p:sp>
      <p:sp>
        <p:nvSpPr>
          <p:cNvPr id="182" name="Shape 182"/>
          <p:cNvSpPr/>
          <p:nvPr/>
        </p:nvSpPr>
        <p:spPr>
          <a:xfrm>
            <a:off x="7340975" y="1925650"/>
            <a:ext cx="1476000" cy="861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Poetry</a:t>
            </a:r>
          </a:p>
        </p:txBody>
      </p:sp>
      <p:cxnSp>
        <p:nvCxnSpPr>
          <p:cNvPr id="183" name="Shape 183"/>
          <p:cNvCxnSpPr>
            <a:endCxn id="182" idx="1"/>
          </p:cNvCxnSpPr>
          <p:nvPr/>
        </p:nvCxnSpPr>
        <p:spPr>
          <a:xfrm flipH="1" rot="10800000">
            <a:off x="6048875" y="2356150"/>
            <a:ext cx="1292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6204750" y="2048625"/>
            <a:ext cx="1011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Reorder</a:t>
            </a:r>
          </a:p>
        </p:txBody>
      </p:sp>
      <p:cxnSp>
        <p:nvCxnSpPr>
          <p:cNvPr id="185" name="Shape 185"/>
          <p:cNvCxnSpPr>
            <a:stCxn id="180" idx="3"/>
            <a:endCxn id="181" idx="1"/>
          </p:cNvCxnSpPr>
          <p:nvPr/>
        </p:nvCxnSpPr>
        <p:spPr>
          <a:xfrm>
            <a:off x="4173275" y="2332700"/>
            <a:ext cx="36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Generating Word Reordering Dataset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85650" y="1221850"/>
            <a:ext cx="8433600" cy="544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We consider 2 cases of reordering.</a:t>
            </a:r>
          </a:p>
          <a:p>
            <a:pPr indent="-419100" lvl="0" marL="457200" rtl="0">
              <a:spcBef>
                <a:spcPts val="0"/>
              </a:spcBef>
              <a:buSzPts val="3000"/>
              <a:buAutoNum type="arabicPeriod"/>
            </a:pPr>
            <a:r>
              <a:rPr lang="en"/>
              <a:t>Output is reverse of Input words [Simpler Task]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Split Prose dataset into :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17k(training) | 1k(testing)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SzPts val="3000"/>
              <a:buAutoNum type="arabicPeriod"/>
            </a:pPr>
            <a:r>
              <a:rPr lang="en"/>
              <a:t>Output is a random permutation of input words [Harder Task]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Split Prose dataset into(100 permutations/point) 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1.76M(training) | 260k(testing)	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Preprocessing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93700" y="1596725"/>
            <a:ext cx="8025600" cy="47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Subword BPE Encoding: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E</a:t>
            </a:r>
            <a:r>
              <a:rPr lang="en"/>
              <a:t>ncodes rare and unknown words as sequences of subword units.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Reduce vocabulary size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▷"/>
            </a:pPr>
            <a:r>
              <a:rPr lang="en"/>
              <a:t>Initial vocabulary size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Raw Sanskrit vocabulary : ~62k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BPE Encoded vocabulary: ~9k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Architecture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75" y="1632250"/>
            <a:ext cx="3858150" cy="435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5076700" y="2748300"/>
            <a:ext cx="32784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Both Encoder and Decoder are built with GRU Cells.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We use beam search for decoding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Training of reverse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0" y="1595050"/>
            <a:ext cx="5267825" cy="24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50" y="4101450"/>
            <a:ext cx="5344176" cy="25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763775" y="2239350"/>
            <a:ext cx="33417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Hyperparameters (tuned on validation):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Dropout: [0.1, 0.4]   0.2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Learning Rate: [0.0001, 0.01]   0.0001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/>
              <a:t>Optimizer: Adam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Training of random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3" name="Shape 223"/>
          <p:cNvSpPr txBox="1"/>
          <p:nvPr/>
        </p:nvSpPr>
        <p:spPr>
          <a:xfrm>
            <a:off x="5763775" y="2239350"/>
            <a:ext cx="33417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Hyperparameters (tuned on validation):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Dropout:    0.2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Learning Rate:  0.0001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/>
              <a:t>Optimizer: Adam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Problem: Overfitting !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0"/>
            <a:ext cx="5458975" cy="244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63611"/>
            <a:ext cx="5410356" cy="254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Results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32" name="Shape 232"/>
          <p:cNvGraphicFramePr/>
          <p:nvPr/>
        </p:nvGraphicFramePr>
        <p:xfrm>
          <a:off x="1859225" y="18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{BAB83BC1-186E-4E5A-B9E7-4A00683C57C5}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Orientations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BLEU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Reverse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80.1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Random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67925" y="1831450"/>
            <a:ext cx="8359200" cy="47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0050" lvl="0" marL="457200" rtl="0">
              <a:spcBef>
                <a:spcPts val="0"/>
              </a:spcBef>
              <a:spcAft>
                <a:spcPts val="1000"/>
              </a:spcAft>
              <a:buSzPts val="2700"/>
              <a:buChar char="▷"/>
            </a:pPr>
            <a:r>
              <a:rPr lang="en" sz="2700"/>
              <a:t>Dataset consists of Sanskrit poetry-prose pairs.</a:t>
            </a:r>
          </a:p>
          <a:p>
            <a:pPr indent="-400050" lvl="0" marL="457200" rtl="0">
              <a:spcBef>
                <a:spcPts val="0"/>
              </a:spcBef>
              <a:spcAft>
                <a:spcPts val="1000"/>
              </a:spcAft>
              <a:buSzPts val="2700"/>
              <a:buChar char="▷"/>
            </a:pPr>
            <a:r>
              <a:rPr lang="en" sz="2700"/>
              <a:t>Problem deals with conversion of Poetry to Prose.</a:t>
            </a:r>
          </a:p>
          <a:p>
            <a:pPr indent="-400050" lvl="0" marL="457200" rtl="0">
              <a:spcBef>
                <a:spcPts val="0"/>
              </a:spcBef>
              <a:spcAft>
                <a:spcPts val="1000"/>
              </a:spcAft>
              <a:buSzPts val="2700"/>
              <a:buChar char="▷"/>
            </a:pPr>
            <a:r>
              <a:rPr lang="en" sz="2700"/>
              <a:t>Model the problem as a translation/ordering task.</a:t>
            </a:r>
          </a:p>
          <a:p>
            <a:pPr indent="-400050" lvl="0" marL="457200" rtl="0">
              <a:spcBef>
                <a:spcPts val="0"/>
              </a:spcBef>
              <a:spcAft>
                <a:spcPts val="1000"/>
              </a:spcAft>
              <a:buSzPts val="2700"/>
              <a:buChar char="▷"/>
            </a:pPr>
            <a:r>
              <a:rPr lang="en" sz="2700"/>
              <a:t>Design a Seq2Seq Enc-Dec Neural Network.</a:t>
            </a:r>
          </a:p>
          <a:p>
            <a:pPr indent="-400050" lvl="0" marL="457200" rtl="0">
              <a:spcBef>
                <a:spcPts val="0"/>
              </a:spcBef>
              <a:buSzPts val="2700"/>
              <a:buChar char="▷"/>
            </a:pPr>
            <a:r>
              <a:rPr lang="en" sz="2700"/>
              <a:t>Improve performance by making the model more specific to the dataset.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841350" y="1499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Visualizing Attention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184575"/>
            <a:ext cx="5597224" cy="55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Pointer Networks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600" y="1544475"/>
            <a:ext cx="428625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2123925" y="5540150"/>
            <a:ext cx="6499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Categorical accuracy 10% only (input length 5 and 10)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Doesn’t work with variable length sequences.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Prediction becomes worse for longer sequences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Transformer Networks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70050"/>
            <a:ext cx="30003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575" y="1450988"/>
            <a:ext cx="29337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Transformer Networks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493850"/>
            <a:ext cx="4967940" cy="51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Transformer Networks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69" name="Shape 269"/>
          <p:cNvGraphicFramePr/>
          <p:nvPr/>
        </p:nvGraphicFramePr>
        <p:xfrm>
          <a:off x="952500" y="512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{BAB83BC1-186E-4E5A-B9E7-4A00683C57C5}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BLEU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Transformer Network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74.14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1417650"/>
            <a:ext cx="7796644" cy="33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Some sample outputs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93700" y="1596725"/>
            <a:ext cx="8025600" cy="47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prose text: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samsayah tasya idam me yamca bavizyati saj@@ danuh ah duhita kurute nar@@ barya udyamya 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Target prose text: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nar@@ ah udyamya idam danuh kurute saj@@ yamca tasya me duhita bavizyati barya na samsayah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Predicted prose text: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nar@@ ah udyamya idam danuh kurute saj@@ yamca tasya me duhita bavizyati barya na samsayah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Some incorrect outputs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93700" y="1596725"/>
            <a:ext cx="8025600" cy="47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 prose text: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sukam visr@@ atmana ahar@@ z@@ prahar@@ pascat ara kars@@ abdam antar ite yami artena i kfta rame barya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Target prose text: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pascat barya ahar@@ ara kars@@ ite rame kfta artena antar atmana sukam visr@@ abdam prahar@@ i z@@ yami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Predicted prose text: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pascat barya ahar@@ ara kars@@ ite karma svayam karya prahar@@ abdam prahar@@ i kfta artena antar atmana sukam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Transformer Networks for Poetry-&gt;Prose ?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0" y="1480475"/>
            <a:ext cx="4967940" cy="51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5796025" y="4299050"/>
            <a:ext cx="23160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BLEU Score 2.61 with 300 epochs of training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699" y="1404275"/>
            <a:ext cx="4844075" cy="210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Some sample outputs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893700" y="1596725"/>
            <a:ext cx="8025600" cy="47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 poetry text: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SIGram vyA diS a no rAjan vaDAya ezAm durAt man Am nipat antu hatAH ca ete DaraRyAm alpa jIv itAH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Target prose text: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rAjan SIGram vaDAya eShAm durAt mAm hatAH alp acet anAH nipat ant i yAvat DaraRyAm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Predicted prose text: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rAjan &lt;UNK&gt; param tapaH rakz antu DaraRyAm vy Al inaH naH SIGram sam diS antu DaraRyAm nyapatat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317500" y="5617425"/>
            <a:ext cx="3916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Not Great !!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Main bottleneck is training data size.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4294967295" type="body"/>
          </p:nvPr>
        </p:nvSpPr>
        <p:spPr>
          <a:xfrm>
            <a:off x="332675" y="2213500"/>
            <a:ext cx="7511400" cy="412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▷"/>
            </a:pPr>
            <a:r>
              <a:rPr lang="en" sz="2400">
                <a:solidFill>
                  <a:srgbClr val="FFFFFF"/>
                </a:solidFill>
              </a:rPr>
              <a:t>Try out reordering as a part of end-to-end translation model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ts val="2400"/>
              <a:buChar char="▷"/>
            </a:pPr>
            <a:r>
              <a:rPr lang="en" sz="2400">
                <a:solidFill>
                  <a:srgbClr val="FFFFFF"/>
                </a:solidFill>
              </a:rPr>
              <a:t>Tryout diifferent connections in Transformer network.</a:t>
            </a:r>
          </a:p>
        </p:txBody>
      </p:sp>
      <p:sp>
        <p:nvSpPr>
          <p:cNvPr id="307" name="Shape 307"/>
          <p:cNvSpPr txBox="1"/>
          <p:nvPr>
            <p:ph idx="4294967295" type="ctrTitle"/>
          </p:nvPr>
        </p:nvSpPr>
        <p:spPr>
          <a:xfrm>
            <a:off x="1056775" y="405150"/>
            <a:ext cx="55611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Future Work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6458811" y="60517"/>
            <a:ext cx="2235784" cy="2235777"/>
            <a:chOff x="570875" y="4322250"/>
            <a:chExt cx="443300" cy="443325"/>
          </a:xfrm>
        </p:grpSpPr>
        <p:sp>
          <p:nvSpPr>
            <p:cNvPr id="309" name="Shape 30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ctrTitle"/>
          </p:nvPr>
        </p:nvSpPr>
        <p:spPr>
          <a:xfrm>
            <a:off x="813675" y="290000"/>
            <a:ext cx="55611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319" name="Shape 319"/>
          <p:cNvSpPr txBox="1"/>
          <p:nvPr>
            <p:ph idx="4294967295" type="subTitle"/>
          </p:nvPr>
        </p:nvSpPr>
        <p:spPr>
          <a:xfrm>
            <a:off x="813675" y="1593400"/>
            <a:ext cx="55611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Any questions?</a:t>
            </a:r>
          </a:p>
        </p:txBody>
      </p:sp>
      <p:pic>
        <p:nvPicPr>
          <p:cNvPr descr="http://paulabrown.net/ask-questions-cartoon-211.jpg" id="320" name="Shape 320"/>
          <p:cNvPicPr preferRelativeResize="0"/>
          <p:nvPr/>
        </p:nvPicPr>
        <p:blipFill rotWithShape="1">
          <a:blip r:embed="rId3">
            <a:alphaModFix/>
          </a:blip>
          <a:srcRect b="11804" l="0" r="0" t="2410"/>
          <a:stretch/>
        </p:blipFill>
        <p:spPr>
          <a:xfrm>
            <a:off x="2477857" y="2639811"/>
            <a:ext cx="4188300" cy="35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Ramayana Dataset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Parallel corpus in Sanskrit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▷"/>
            </a:pPr>
            <a:r>
              <a:rPr lang="en"/>
              <a:t>18249 poetry-prose pairs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Poetry: </a:t>
            </a:r>
            <a:r>
              <a:rPr lang="en" sz="2400">
                <a:solidFill>
                  <a:srgbClr val="3C78D8"/>
                </a:solidFill>
              </a:rPr>
              <a:t>evam uktvA tu paruzam mArIco rAvaRam tataH  gacCAvaH iti abravIt dIno BayAt rAtrim cara praBoH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Prose: </a:t>
            </a:r>
            <a:r>
              <a:rPr lang="en" sz="2400">
                <a:solidFill>
                  <a:srgbClr val="0B5394"/>
                </a:solidFill>
              </a:rPr>
              <a:t>tataH mArIcaH evam paruzam uktvA tu rAtrim cara praBoH BayAt dInaH gacCAvaH iti rAvaRam abravIt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2</a:t>
            </a:r>
            <a:r>
              <a:rPr lang="en" sz="7200">
                <a:solidFill>
                  <a:srgbClr val="7ECEFD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Generic Seq2Seq Models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93700" y="274650"/>
            <a:ext cx="80241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B0F00"/>
                </a:solidFill>
              </a:rPr>
              <a:t>Model Architecture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12" y="2063450"/>
            <a:ext cx="6705826" cy="27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85200C"/>
              </a:buClr>
              <a:buSzPts val="3600"/>
              <a:buAutoNum type="arabicParenR"/>
            </a:pPr>
            <a:r>
              <a:rPr lang="en">
                <a:solidFill>
                  <a:srgbClr val="85200C"/>
                </a:solidFill>
              </a:rPr>
              <a:t>Bi-gram Seq2Seq Encoder Decoder model with LSTMs  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93700" y="1764550"/>
            <a:ext cx="8025600" cy="419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Embedding Size: 50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Max Sentence Length: 30 words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Optimizer: Adam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▷"/>
            </a:pPr>
            <a:r>
              <a:rPr lang="en"/>
              <a:t>Architecture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Inp(None, X_Len) &gt; Embed(150, 50) &gt; LSTM(200) &gt; Dropout(0.1) &gt; Context &gt; LSTM(200) &gt; Out(None, Y_Len)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2) Bi-gram Seq2Seq model with pre-trained word embeddings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93700" y="1957325"/>
            <a:ext cx="8025600" cy="40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Embedding Size: 50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Max Sentence Length: 30 words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Optimizer: Adam</a:t>
            </a:r>
          </a:p>
          <a:p>
            <a:pPr indent="-419100" lvl="0" marL="457200">
              <a:spcBef>
                <a:spcPts val="0"/>
              </a:spcBef>
              <a:buSzPts val="3000"/>
              <a:buChar char="▷"/>
            </a:pPr>
            <a:r>
              <a:rPr lang="en"/>
              <a:t>Pre-trained embeddings trained on Vedabase Sanskrit Corpus.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93700" y="274650"/>
            <a:ext cx="74613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200C"/>
                </a:solidFill>
              </a:rPr>
              <a:t>3) Bi-gram Seq2Seq model with retraining of word vectors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93700" y="1816063"/>
            <a:ext cx="8025600" cy="414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Embedding Size: 50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Max Sentence Length: 30 words</a:t>
            </a:r>
          </a:p>
          <a:p>
            <a:pPr indent="-419100" lvl="0" marL="457200">
              <a:spcBef>
                <a:spcPts val="0"/>
              </a:spcBef>
              <a:spcAft>
                <a:spcPts val="1000"/>
              </a:spcAft>
              <a:buSzPts val="3000"/>
              <a:buChar char="▷"/>
            </a:pPr>
            <a:r>
              <a:rPr lang="en"/>
              <a:t>Optimizer: Adam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▷"/>
            </a:pPr>
            <a:r>
              <a:rPr lang="en"/>
              <a:t>Re-trainable word embeddings matrix trained on Vedabase Sanskrit Corpus.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