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EB Garamond"/>
      <p:regular r:id="rId30"/>
      <p:bold r:id="rId31"/>
      <p:italic r:id="rId32"/>
      <p:boldItalic r:id="rId33"/>
    </p:embeddedFont>
    <p:embeddedFont>
      <p:font typeface="Oswald"/>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BGaramond-bold.fntdata"/><Relationship Id="rId30" Type="http://schemas.openxmlformats.org/officeDocument/2006/relationships/font" Target="fonts/EBGaramond-regular.fntdata"/><Relationship Id="rId11" Type="http://schemas.openxmlformats.org/officeDocument/2006/relationships/slide" Target="slides/slide6.xml"/><Relationship Id="rId33" Type="http://schemas.openxmlformats.org/officeDocument/2006/relationships/font" Target="fonts/EBGaramond-boldItalic.fntdata"/><Relationship Id="rId10" Type="http://schemas.openxmlformats.org/officeDocument/2006/relationships/slide" Target="slides/slide5.xml"/><Relationship Id="rId32" Type="http://schemas.openxmlformats.org/officeDocument/2006/relationships/font" Target="fonts/EBGaramond-italic.fntdata"/><Relationship Id="rId13" Type="http://schemas.openxmlformats.org/officeDocument/2006/relationships/slide" Target="slides/slide8.xml"/><Relationship Id="rId35" Type="http://schemas.openxmlformats.org/officeDocument/2006/relationships/font" Target="fonts/Oswald-bold.fntdata"/><Relationship Id="rId12" Type="http://schemas.openxmlformats.org/officeDocument/2006/relationships/slide" Target="slides/slide7.xml"/><Relationship Id="rId34" Type="http://schemas.openxmlformats.org/officeDocument/2006/relationships/font" Target="fonts/Oswald-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b2d66647b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b2d66647b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2d66647b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2d66647b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b2d66647b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b2d66647b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b2d66647b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b2d66647b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2d66647b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2d66647b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2d66647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2d66647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2d66647b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2d66647b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2d66647b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2d66647b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2d66647bf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b2d66647b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2d66647b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b2d66647b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b2cf75afa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b2cf75afa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2cf75afa3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2cf75afa3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2d66647b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b2d66647b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2d66647b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2d66647b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b2d66647b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b2d66647b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2cf75afa3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b2cf75afa3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2cf75afa3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b2cf75afa3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2cf75afa3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2cf75afa3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2cf75afa3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2cf75afa3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2d66647b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2d66647b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2d66647b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2d66647b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2d66647b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2d66647b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2d66647b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2d66647b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1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www.w3schools.com/" TargetMode="External"/><Relationship Id="rId4" Type="http://schemas.openxmlformats.org/officeDocument/2006/relationships/hyperlink" Target="http://www.php.net/" TargetMode="External"/><Relationship Id="rId5" Type="http://schemas.openxmlformats.org/officeDocument/2006/relationships/hyperlink" Target="http://www.getbootstrap.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0" y="1898675"/>
            <a:ext cx="4782000" cy="898500"/>
          </a:xfrm>
          <a:prstGeom prst="rect">
            <a:avLst/>
          </a:prstGeom>
          <a:solidFill>
            <a:srgbClr val="3C78D8"/>
          </a:solidFill>
        </p:spPr>
        <p:txBody>
          <a:bodyPr anchorCtr="0" anchor="b" bIns="91425" lIns="91425" spcFirstLastPara="1" rIns="91425" wrap="square" tIns="91425">
            <a:noAutofit/>
          </a:bodyPr>
          <a:lstStyle/>
          <a:p>
            <a:pPr indent="0" lvl="0" marL="0" rtl="0" algn="l">
              <a:spcBef>
                <a:spcPts val="0"/>
              </a:spcBef>
              <a:spcAft>
                <a:spcPts val="0"/>
              </a:spcAft>
              <a:buNone/>
            </a:pPr>
            <a:r>
              <a:rPr lang="en" sz="5700">
                <a:latin typeface="EB Garamond"/>
                <a:ea typeface="EB Garamond"/>
                <a:cs typeface="EB Garamond"/>
                <a:sym typeface="EB Garamond"/>
              </a:rPr>
              <a:t>  </a:t>
            </a:r>
            <a:r>
              <a:rPr lang="en" sz="5700">
                <a:latin typeface="EB Garamond"/>
                <a:ea typeface="EB Garamond"/>
                <a:cs typeface="EB Garamond"/>
                <a:sym typeface="EB Garamond"/>
              </a:rPr>
              <a:t>DBMS Project</a:t>
            </a:r>
            <a:endParaRPr sz="5700">
              <a:latin typeface="EB Garamond"/>
              <a:ea typeface="EB Garamond"/>
              <a:cs typeface="EB Garamond"/>
              <a:sym typeface="EB Garamond"/>
            </a:endParaRPr>
          </a:p>
        </p:txBody>
      </p:sp>
      <p:sp>
        <p:nvSpPr>
          <p:cNvPr id="55" name="Google Shape;55;p13"/>
          <p:cNvSpPr txBox="1"/>
          <p:nvPr>
            <p:ph idx="1" type="subTitle"/>
          </p:nvPr>
        </p:nvSpPr>
        <p:spPr>
          <a:xfrm>
            <a:off x="0" y="2963550"/>
            <a:ext cx="9144000" cy="21801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2400">
                <a:solidFill>
                  <a:srgbClr val="FFFFFF"/>
                </a:solidFill>
                <a:latin typeface="Oswald"/>
                <a:ea typeface="Oswald"/>
                <a:cs typeface="Oswald"/>
                <a:sym typeface="Oswald"/>
              </a:rPr>
              <a:t>Used Goods Recycle cum Inquiry Management System</a:t>
            </a:r>
            <a:endParaRPr sz="2400">
              <a:solidFill>
                <a:srgbClr val="FFFFFF"/>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800">
                <a:solidFill>
                  <a:srgbClr val="FFFFFF"/>
                </a:solidFill>
                <a:latin typeface="Oswald"/>
                <a:ea typeface="Oswald"/>
                <a:cs typeface="Oswald"/>
                <a:sym typeface="Oswald"/>
              </a:rPr>
              <a:t>( Website for buying and selling second hand products and find lost items inside the campus )</a:t>
            </a:r>
            <a:endParaRPr sz="1800">
              <a:solidFill>
                <a:srgbClr val="FFFFFF"/>
              </a:solidFill>
              <a:latin typeface="Oswald"/>
              <a:ea typeface="Oswald"/>
              <a:cs typeface="Oswald"/>
              <a:sym typeface="Oswald"/>
            </a:endParaRPr>
          </a:p>
          <a:p>
            <a:pPr indent="0" lvl="0" marL="0" rtl="0" algn="l">
              <a:spcBef>
                <a:spcPts val="1200"/>
              </a:spcBef>
              <a:spcAft>
                <a:spcPts val="0"/>
              </a:spcAft>
              <a:buNone/>
            </a:pPr>
            <a:r>
              <a:t/>
            </a:r>
            <a:endParaRPr/>
          </a:p>
        </p:txBody>
      </p:sp>
      <p:pic>
        <p:nvPicPr>
          <p:cNvPr id="56" name="Google Shape;56;p13"/>
          <p:cNvPicPr preferRelativeResize="0"/>
          <p:nvPr/>
        </p:nvPicPr>
        <p:blipFill>
          <a:blip r:embed="rId4">
            <a:alphaModFix/>
          </a:blip>
          <a:stretch>
            <a:fillRect/>
          </a:stretch>
        </p:blipFill>
        <p:spPr>
          <a:xfrm>
            <a:off x="7655971" y="283000"/>
            <a:ext cx="1090735" cy="612275"/>
          </a:xfrm>
          <a:prstGeom prst="rect">
            <a:avLst/>
          </a:prstGeom>
          <a:noFill/>
          <a:ln>
            <a:noFill/>
          </a:ln>
        </p:spPr>
      </p:pic>
      <p:sp>
        <p:nvSpPr>
          <p:cNvPr id="57" name="Google Shape;57;p13"/>
          <p:cNvSpPr txBox="1"/>
          <p:nvPr/>
        </p:nvSpPr>
        <p:spPr>
          <a:xfrm>
            <a:off x="7357425" y="823775"/>
            <a:ext cx="1687800" cy="47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Courier New"/>
                <a:ea typeface="Courier New"/>
                <a:cs typeface="Courier New"/>
                <a:sym typeface="Courier New"/>
              </a:rPr>
              <a:t>Hostler Mart</a:t>
            </a:r>
            <a:endParaRPr sz="1600">
              <a:latin typeface="Courier New"/>
              <a:ea typeface="Courier New"/>
              <a:cs typeface="Courier New"/>
              <a:sym typeface="Courier New"/>
            </a:endParaRPr>
          </a:p>
        </p:txBody>
      </p:sp>
      <p:sp>
        <p:nvSpPr>
          <p:cNvPr id="58" name="Google Shape;58;p13"/>
          <p:cNvSpPr txBox="1"/>
          <p:nvPr/>
        </p:nvSpPr>
        <p:spPr>
          <a:xfrm>
            <a:off x="110500" y="70325"/>
            <a:ext cx="4118700" cy="341700"/>
          </a:xfrm>
          <a:prstGeom prst="rect">
            <a:avLst/>
          </a:prstGeom>
          <a:solidFill>
            <a:srgbClr val="00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CS3002D Database Management System</a:t>
            </a:r>
            <a:endParaRPr sz="1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314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Login</a:t>
            </a:r>
            <a:endParaRPr/>
          </a:p>
        </p:txBody>
      </p:sp>
      <p:sp>
        <p:nvSpPr>
          <p:cNvPr id="113" name="Google Shape;113;p22"/>
          <p:cNvSpPr txBox="1"/>
          <p:nvPr>
            <p:ph idx="1" type="body"/>
          </p:nvPr>
        </p:nvSpPr>
        <p:spPr>
          <a:xfrm>
            <a:off x="311700" y="1084375"/>
            <a:ext cx="2390700" cy="362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If a person is already signed in he/she can skip the previous step and can directly login to the website with the username and password he provided in the time of sign up.</a:t>
            </a:r>
            <a:endParaRPr>
              <a:solidFill>
                <a:srgbClr val="000000"/>
              </a:solidFill>
            </a:endParaRPr>
          </a:p>
        </p:txBody>
      </p:sp>
      <p:pic>
        <p:nvPicPr>
          <p:cNvPr id="114" name="Google Shape;114;p22"/>
          <p:cNvPicPr preferRelativeResize="0"/>
          <p:nvPr/>
        </p:nvPicPr>
        <p:blipFill>
          <a:blip r:embed="rId3">
            <a:alphaModFix/>
          </a:blip>
          <a:stretch>
            <a:fillRect/>
          </a:stretch>
        </p:blipFill>
        <p:spPr>
          <a:xfrm>
            <a:off x="2702400" y="1084400"/>
            <a:ext cx="6441600" cy="3623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203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page</a:t>
            </a:r>
            <a:endParaRPr/>
          </a:p>
        </p:txBody>
      </p:sp>
      <p:sp>
        <p:nvSpPr>
          <p:cNvPr id="120" name="Google Shape;120;p23"/>
          <p:cNvSpPr txBox="1"/>
          <p:nvPr>
            <p:ph idx="1" type="body"/>
          </p:nvPr>
        </p:nvSpPr>
        <p:spPr>
          <a:xfrm>
            <a:off x="311700" y="1024125"/>
            <a:ext cx="2390700" cy="363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This is the page just after login where an user can see all his activity and also can edit and delete the same.</a:t>
            </a:r>
            <a:endParaRPr>
              <a:solidFill>
                <a:srgbClr val="000000"/>
              </a:solidFill>
            </a:endParaRPr>
          </a:p>
        </p:txBody>
      </p:sp>
      <p:pic>
        <p:nvPicPr>
          <p:cNvPr id="121" name="Google Shape;121;p23"/>
          <p:cNvPicPr preferRelativeResize="0"/>
          <p:nvPr/>
        </p:nvPicPr>
        <p:blipFill>
          <a:blip r:embed="rId3">
            <a:alphaModFix/>
          </a:blip>
          <a:stretch>
            <a:fillRect/>
          </a:stretch>
        </p:blipFill>
        <p:spPr>
          <a:xfrm>
            <a:off x="2702400" y="1024125"/>
            <a:ext cx="6453202" cy="36299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24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Seller page</a:t>
            </a:r>
            <a:endParaRPr/>
          </a:p>
        </p:txBody>
      </p:sp>
      <p:sp>
        <p:nvSpPr>
          <p:cNvPr id="127" name="Google Shape;127;p24"/>
          <p:cNvSpPr txBox="1"/>
          <p:nvPr>
            <p:ph idx="1" type="body"/>
          </p:nvPr>
        </p:nvSpPr>
        <p:spPr>
          <a:xfrm>
            <a:off x="311700" y="1084400"/>
            <a:ext cx="2380500" cy="3629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Here one can make an advertisement of his/her product which he/she wants to sell. They only have to fill the details , that’s all.</a:t>
            </a:r>
            <a:endParaRPr>
              <a:solidFill>
                <a:srgbClr val="000000"/>
              </a:solidFill>
            </a:endParaRPr>
          </a:p>
        </p:txBody>
      </p:sp>
      <p:pic>
        <p:nvPicPr>
          <p:cNvPr id="128" name="Google Shape;128;p24"/>
          <p:cNvPicPr preferRelativeResize="0"/>
          <p:nvPr/>
        </p:nvPicPr>
        <p:blipFill>
          <a:blip r:embed="rId3">
            <a:alphaModFix/>
          </a:blip>
          <a:stretch>
            <a:fillRect/>
          </a:stretch>
        </p:blipFill>
        <p:spPr>
          <a:xfrm>
            <a:off x="2692200" y="1084400"/>
            <a:ext cx="6451800" cy="36291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Buyer page</a:t>
            </a:r>
            <a:endParaRPr/>
          </a:p>
        </p:txBody>
      </p:sp>
      <p:sp>
        <p:nvSpPr>
          <p:cNvPr id="134" name="Google Shape;134;p25"/>
          <p:cNvSpPr txBox="1"/>
          <p:nvPr>
            <p:ph idx="1" type="body"/>
          </p:nvPr>
        </p:nvSpPr>
        <p:spPr>
          <a:xfrm>
            <a:off x="311700" y="1152475"/>
            <a:ext cx="2390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Here one can look for the items available for sale and select what he wants to buy.</a:t>
            </a:r>
            <a:endParaRPr>
              <a:solidFill>
                <a:srgbClr val="000000"/>
              </a:solidFill>
            </a:endParaRPr>
          </a:p>
        </p:txBody>
      </p:sp>
      <p:pic>
        <p:nvPicPr>
          <p:cNvPr id="135" name="Google Shape;135;p25"/>
          <p:cNvPicPr preferRelativeResize="0"/>
          <p:nvPr/>
        </p:nvPicPr>
        <p:blipFill>
          <a:blip r:embed="rId3">
            <a:alphaModFix/>
          </a:blip>
          <a:stretch>
            <a:fillRect/>
          </a:stretch>
        </p:blipFill>
        <p:spPr>
          <a:xfrm>
            <a:off x="2702400" y="1077225"/>
            <a:ext cx="6441600" cy="362340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139" name="Shape 139"/>
        <p:cNvGrpSpPr/>
        <p:nvPr/>
      </p:nvGrpSpPr>
      <p:grpSpPr>
        <a:xfrm>
          <a:off x="0" y="0"/>
          <a:ext cx="0" cy="0"/>
          <a:chOff x="0" y="0"/>
          <a:chExt cx="0" cy="0"/>
        </a:xfrm>
      </p:grpSpPr>
      <p:sp>
        <p:nvSpPr>
          <p:cNvPr id="140" name="Google Shape;140;p26"/>
          <p:cNvSpPr txBox="1"/>
          <p:nvPr>
            <p:ph idx="1" type="body"/>
          </p:nvPr>
        </p:nvSpPr>
        <p:spPr>
          <a:xfrm>
            <a:off x="311700" y="945475"/>
            <a:ext cx="2390700" cy="362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If the buyer wants to search through category he/she can select a category and go through those items.</a:t>
            </a:r>
            <a:endParaRPr>
              <a:solidFill>
                <a:srgbClr val="000000"/>
              </a:solidFill>
            </a:endParaRPr>
          </a:p>
        </p:txBody>
      </p:sp>
      <p:pic>
        <p:nvPicPr>
          <p:cNvPr id="141" name="Google Shape;141;p26"/>
          <p:cNvPicPr preferRelativeResize="0"/>
          <p:nvPr/>
        </p:nvPicPr>
        <p:blipFill>
          <a:blip r:embed="rId3">
            <a:alphaModFix/>
          </a:blip>
          <a:stretch>
            <a:fillRect/>
          </a:stretch>
        </p:blipFill>
        <p:spPr>
          <a:xfrm>
            <a:off x="2702400" y="945475"/>
            <a:ext cx="6441600" cy="3623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145" name="Shape 145"/>
        <p:cNvGrpSpPr/>
        <p:nvPr/>
      </p:nvGrpSpPr>
      <p:grpSpPr>
        <a:xfrm>
          <a:off x="0" y="0"/>
          <a:ext cx="0" cy="0"/>
          <a:chOff x="0" y="0"/>
          <a:chExt cx="0" cy="0"/>
        </a:xfrm>
      </p:grpSpPr>
      <p:sp>
        <p:nvSpPr>
          <p:cNvPr id="146" name="Google Shape;146;p27"/>
          <p:cNvSpPr txBox="1"/>
          <p:nvPr>
            <p:ph idx="1" type="body"/>
          </p:nvPr>
        </p:nvSpPr>
        <p:spPr>
          <a:xfrm>
            <a:off x="311700" y="845775"/>
            <a:ext cx="2390700" cy="372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If he is interested in a particular product he/she can click on view details on the particular product and from there he can contact the seller,</a:t>
            </a:r>
            <a:endParaRPr>
              <a:solidFill>
                <a:srgbClr val="000000"/>
              </a:solidFill>
            </a:endParaRPr>
          </a:p>
        </p:txBody>
      </p:sp>
      <p:pic>
        <p:nvPicPr>
          <p:cNvPr id="147" name="Google Shape;147;p27"/>
          <p:cNvPicPr preferRelativeResize="0"/>
          <p:nvPr/>
        </p:nvPicPr>
        <p:blipFill>
          <a:blip r:embed="rId3">
            <a:alphaModFix/>
          </a:blip>
          <a:stretch>
            <a:fillRect/>
          </a:stretch>
        </p:blipFill>
        <p:spPr>
          <a:xfrm>
            <a:off x="2702400" y="845775"/>
            <a:ext cx="6441600" cy="3623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344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Report Item</a:t>
            </a:r>
            <a:endParaRPr/>
          </a:p>
        </p:txBody>
      </p:sp>
      <p:sp>
        <p:nvSpPr>
          <p:cNvPr id="153" name="Google Shape;153;p28"/>
          <p:cNvSpPr txBox="1"/>
          <p:nvPr>
            <p:ph idx="1" type="body"/>
          </p:nvPr>
        </p:nvSpPr>
        <p:spPr>
          <a:xfrm>
            <a:off x="311700" y="1084200"/>
            <a:ext cx="2400600" cy="361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Here one can report any item he/she has found in the campus and wants to give it to its owner.</a:t>
            </a:r>
            <a:endParaRPr>
              <a:solidFill>
                <a:srgbClr val="000000"/>
              </a:solidFill>
            </a:endParaRPr>
          </a:p>
        </p:txBody>
      </p:sp>
      <p:pic>
        <p:nvPicPr>
          <p:cNvPr id="154" name="Google Shape;154;p28"/>
          <p:cNvPicPr preferRelativeResize="0"/>
          <p:nvPr/>
        </p:nvPicPr>
        <p:blipFill>
          <a:blip r:embed="rId3">
            <a:alphaModFix/>
          </a:blip>
          <a:stretch>
            <a:fillRect/>
          </a:stretch>
        </p:blipFill>
        <p:spPr>
          <a:xfrm>
            <a:off x="2712300" y="1084399"/>
            <a:ext cx="6431698" cy="361782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Claim Item</a:t>
            </a:r>
            <a:endParaRPr/>
          </a:p>
        </p:txBody>
      </p:sp>
      <p:sp>
        <p:nvSpPr>
          <p:cNvPr id="160" name="Google Shape;160;p29"/>
          <p:cNvSpPr txBox="1"/>
          <p:nvPr>
            <p:ph idx="1" type="body"/>
          </p:nvPr>
        </p:nvSpPr>
        <p:spPr>
          <a:xfrm>
            <a:off x="311700" y="1152475"/>
            <a:ext cx="240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Here the owner of an item present in the claim section can have the details and contact the finder.</a:t>
            </a:r>
            <a:endParaRPr>
              <a:solidFill>
                <a:srgbClr val="000000"/>
              </a:solidFill>
            </a:endParaRPr>
          </a:p>
        </p:txBody>
      </p:sp>
      <p:pic>
        <p:nvPicPr>
          <p:cNvPr id="161" name="Google Shape;161;p29"/>
          <p:cNvPicPr preferRelativeResize="0"/>
          <p:nvPr/>
        </p:nvPicPr>
        <p:blipFill>
          <a:blip r:embed="rId3">
            <a:alphaModFix/>
          </a:blip>
          <a:stretch>
            <a:fillRect/>
          </a:stretch>
        </p:blipFill>
        <p:spPr>
          <a:xfrm>
            <a:off x="2712300" y="1084400"/>
            <a:ext cx="6431702" cy="3617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165" name="Shape 165"/>
        <p:cNvGrpSpPr/>
        <p:nvPr/>
      </p:nvGrpSpPr>
      <p:grpSpPr>
        <a:xfrm>
          <a:off x="0" y="0"/>
          <a:ext cx="0" cy="0"/>
          <a:chOff x="0" y="0"/>
          <a:chExt cx="0" cy="0"/>
        </a:xfrm>
      </p:grpSpPr>
      <p:sp>
        <p:nvSpPr>
          <p:cNvPr id="166" name="Google Shape;166;p30"/>
          <p:cNvSpPr txBox="1"/>
          <p:nvPr>
            <p:ph idx="1" type="body"/>
          </p:nvPr>
        </p:nvSpPr>
        <p:spPr>
          <a:xfrm>
            <a:off x="311700" y="848575"/>
            <a:ext cx="2400600" cy="361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He / she can search products by category as well. For example ‘key’</a:t>
            </a:r>
            <a:endParaRPr>
              <a:solidFill>
                <a:srgbClr val="000000"/>
              </a:solidFill>
            </a:endParaRPr>
          </a:p>
        </p:txBody>
      </p:sp>
      <p:pic>
        <p:nvPicPr>
          <p:cNvPr id="167" name="Google Shape;167;p30"/>
          <p:cNvPicPr preferRelativeResize="0"/>
          <p:nvPr/>
        </p:nvPicPr>
        <p:blipFill>
          <a:blip r:embed="rId3">
            <a:alphaModFix/>
          </a:blip>
          <a:stretch>
            <a:fillRect/>
          </a:stretch>
        </p:blipFill>
        <p:spPr>
          <a:xfrm>
            <a:off x="2712300" y="848576"/>
            <a:ext cx="6431702" cy="3617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354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category</a:t>
            </a:r>
            <a:endParaRPr/>
          </a:p>
        </p:txBody>
      </p:sp>
      <p:sp>
        <p:nvSpPr>
          <p:cNvPr id="173" name="Google Shape;173;p31"/>
          <p:cNvSpPr txBox="1"/>
          <p:nvPr>
            <p:ph idx="1" type="body"/>
          </p:nvPr>
        </p:nvSpPr>
        <p:spPr>
          <a:xfrm>
            <a:off x="311700" y="1084250"/>
            <a:ext cx="2400600" cy="361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In case the category of the product one wants to sell or the item one wants to return is not present in the website , one can add new category to the website.</a:t>
            </a:r>
            <a:endParaRPr>
              <a:solidFill>
                <a:srgbClr val="000000"/>
              </a:solidFill>
            </a:endParaRPr>
          </a:p>
        </p:txBody>
      </p:sp>
      <p:pic>
        <p:nvPicPr>
          <p:cNvPr id="174" name="Google Shape;174;p31"/>
          <p:cNvPicPr preferRelativeResize="0"/>
          <p:nvPr/>
        </p:nvPicPr>
        <p:blipFill>
          <a:blip r:embed="rId3">
            <a:alphaModFix/>
          </a:blip>
          <a:stretch>
            <a:fillRect/>
          </a:stretch>
        </p:blipFill>
        <p:spPr>
          <a:xfrm>
            <a:off x="2712300" y="1084400"/>
            <a:ext cx="6431702" cy="3617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2" name="Shape 62"/>
        <p:cNvGrpSpPr/>
        <p:nvPr/>
      </p:nvGrpSpPr>
      <p:grpSpPr>
        <a:xfrm>
          <a:off x="0" y="0"/>
          <a:ext cx="0" cy="0"/>
          <a:chOff x="0" y="0"/>
          <a:chExt cx="0" cy="0"/>
        </a:xfrm>
      </p:grpSpPr>
      <p:sp>
        <p:nvSpPr>
          <p:cNvPr id="63" name="Google Shape;63;p14"/>
          <p:cNvSpPr txBox="1"/>
          <p:nvPr>
            <p:ph type="title"/>
          </p:nvPr>
        </p:nvSpPr>
        <p:spPr>
          <a:xfrm>
            <a:off x="0" y="445025"/>
            <a:ext cx="9144000" cy="1031700"/>
          </a:xfrm>
          <a:prstGeom prst="rect">
            <a:avLst/>
          </a:prstGeom>
          <a:solidFill>
            <a:srgbClr val="000000"/>
          </a:solidFill>
        </p:spPr>
        <p:txBody>
          <a:bodyPr anchorCtr="0" anchor="t" bIns="91425" lIns="91425" spcFirstLastPara="1" rIns="91425" wrap="square" tIns="91425">
            <a:noAutofit/>
          </a:bodyPr>
          <a:lstStyle/>
          <a:p>
            <a:pPr indent="0" lvl="0" marL="0" rtl="0" algn="ctr">
              <a:spcBef>
                <a:spcPts val="0"/>
              </a:spcBef>
              <a:spcAft>
                <a:spcPts val="0"/>
              </a:spcAft>
              <a:buNone/>
            </a:pPr>
            <a:r>
              <a:rPr b="1" lang="en" sz="4500">
                <a:solidFill>
                  <a:srgbClr val="FFFFFF"/>
                </a:solidFill>
                <a:latin typeface="EB Garamond"/>
                <a:ea typeface="EB Garamond"/>
                <a:cs typeface="EB Garamond"/>
                <a:sym typeface="EB Garamond"/>
              </a:rPr>
              <a:t>The Team</a:t>
            </a:r>
            <a:endParaRPr b="1" sz="4500">
              <a:solidFill>
                <a:srgbClr val="FFFFFF"/>
              </a:solidFill>
              <a:latin typeface="EB Garamond"/>
              <a:ea typeface="EB Garamond"/>
              <a:cs typeface="EB Garamond"/>
              <a:sym typeface="EB Garamond"/>
            </a:endParaRPr>
          </a:p>
        </p:txBody>
      </p:sp>
      <p:sp>
        <p:nvSpPr>
          <p:cNvPr id="64" name="Google Shape;64;p14"/>
          <p:cNvSpPr txBox="1"/>
          <p:nvPr>
            <p:ph idx="1" type="body"/>
          </p:nvPr>
        </p:nvSpPr>
        <p:spPr>
          <a:xfrm>
            <a:off x="311700" y="1577200"/>
            <a:ext cx="8520600" cy="2991600"/>
          </a:xfrm>
          <a:prstGeom prst="rect">
            <a:avLst/>
          </a:prstGeom>
        </p:spPr>
        <p:txBody>
          <a:bodyPr anchorCtr="0" anchor="t" bIns="91425" lIns="91425" spcFirstLastPara="1" rIns="91425" wrap="square" tIns="91425">
            <a:noAutofit/>
          </a:bodyPr>
          <a:lstStyle/>
          <a:p>
            <a:pPr indent="0" lvl="0" marL="0" marR="330200" rtl="0" algn="ctr">
              <a:spcBef>
                <a:spcPts val="600"/>
              </a:spcBef>
              <a:spcAft>
                <a:spcPts val="0"/>
              </a:spcAft>
              <a:buNone/>
            </a:pPr>
            <a:r>
              <a:rPr b="1" lang="en" sz="2600">
                <a:solidFill>
                  <a:schemeClr val="dk1"/>
                </a:solidFill>
                <a:latin typeface="EB Garamond"/>
                <a:ea typeface="EB Garamond"/>
                <a:cs typeface="EB Garamond"/>
                <a:sym typeface="EB Garamond"/>
              </a:rPr>
              <a:t>Group - 30</a:t>
            </a:r>
            <a:endParaRPr b="1" sz="2600">
              <a:solidFill>
                <a:schemeClr val="dk1"/>
              </a:solidFill>
              <a:latin typeface="EB Garamond"/>
              <a:ea typeface="EB Garamond"/>
              <a:cs typeface="EB Garamond"/>
              <a:sym typeface="EB Garamond"/>
            </a:endParaRPr>
          </a:p>
          <a:p>
            <a:pPr indent="0" lvl="0" marL="0" marR="330200" rtl="0" algn="ctr">
              <a:spcBef>
                <a:spcPts val="600"/>
              </a:spcBef>
              <a:spcAft>
                <a:spcPts val="0"/>
              </a:spcAft>
              <a:buNone/>
            </a:pPr>
            <a:r>
              <a:t/>
            </a:r>
            <a:endParaRPr b="1" sz="1600">
              <a:solidFill>
                <a:schemeClr val="dk1"/>
              </a:solidFill>
            </a:endParaRPr>
          </a:p>
          <a:p>
            <a:pPr indent="0" lvl="0" marL="0" marR="330200" rtl="0" algn="ctr">
              <a:spcBef>
                <a:spcPts val="600"/>
              </a:spcBef>
              <a:spcAft>
                <a:spcPts val="0"/>
              </a:spcAft>
              <a:buClr>
                <a:schemeClr val="dk1"/>
              </a:buClr>
              <a:buSzPts val="1100"/>
              <a:buFont typeface="Arial"/>
              <a:buNone/>
            </a:pPr>
            <a:r>
              <a:rPr b="1" lang="en" sz="1600">
                <a:solidFill>
                  <a:schemeClr val="dk1"/>
                </a:solidFill>
              </a:rPr>
              <a:t>AISHIK RANA  (B180369CS)</a:t>
            </a:r>
            <a:endParaRPr b="1" sz="1600">
              <a:solidFill>
                <a:schemeClr val="dk1"/>
              </a:solidFill>
            </a:endParaRPr>
          </a:p>
          <a:p>
            <a:pPr indent="0" lvl="0" marL="0" marR="330200" rtl="0" algn="ctr">
              <a:spcBef>
                <a:spcPts val="600"/>
              </a:spcBef>
              <a:spcAft>
                <a:spcPts val="0"/>
              </a:spcAft>
              <a:buClr>
                <a:schemeClr val="dk1"/>
              </a:buClr>
              <a:buSzPts val="1100"/>
              <a:buFont typeface="Arial"/>
              <a:buNone/>
            </a:pPr>
            <a:r>
              <a:rPr b="1" lang="en" sz="1600">
                <a:solidFill>
                  <a:schemeClr val="dk1"/>
                </a:solidFill>
              </a:rPr>
              <a:t>AMAN SINGH KADIYAN  (B181103CS)</a:t>
            </a:r>
            <a:endParaRPr b="1" sz="1600">
              <a:solidFill>
                <a:schemeClr val="dk1"/>
              </a:solidFill>
            </a:endParaRPr>
          </a:p>
          <a:p>
            <a:pPr indent="0" lvl="0" marL="0" marR="330200" rtl="0" algn="ctr">
              <a:spcBef>
                <a:spcPts val="600"/>
              </a:spcBef>
              <a:spcAft>
                <a:spcPts val="0"/>
              </a:spcAft>
              <a:buClr>
                <a:schemeClr val="dk1"/>
              </a:buClr>
              <a:buSzPts val="1100"/>
              <a:buFont typeface="Arial"/>
              <a:buNone/>
            </a:pPr>
            <a:r>
              <a:rPr b="1" lang="en" sz="1600">
                <a:solidFill>
                  <a:schemeClr val="dk1"/>
                </a:solidFill>
              </a:rPr>
              <a:t>ANANT KUMAR ANAND   (B180302CS)</a:t>
            </a:r>
            <a:endParaRPr b="1" sz="1600">
              <a:solidFill>
                <a:schemeClr val="dk1"/>
              </a:solidFill>
            </a:endParaRPr>
          </a:p>
          <a:p>
            <a:pPr indent="0" lvl="0" marL="0" marR="330200" rtl="0" algn="ctr">
              <a:spcBef>
                <a:spcPts val="600"/>
              </a:spcBef>
              <a:spcAft>
                <a:spcPts val="0"/>
              </a:spcAft>
              <a:buClr>
                <a:schemeClr val="dk1"/>
              </a:buClr>
              <a:buSzPts val="1100"/>
              <a:buFont typeface="Arial"/>
              <a:buNone/>
            </a:pPr>
            <a:r>
              <a:rPr b="1" lang="en" sz="1600">
                <a:solidFill>
                  <a:schemeClr val="dk1"/>
                </a:solidFill>
              </a:rPr>
              <a:t>RAVI KUMAR VERMA   (B180314CS)</a:t>
            </a:r>
            <a:endParaRPr b="1" sz="1600">
              <a:solidFill>
                <a:schemeClr val="dk1"/>
              </a:solidFill>
            </a:endParaRPr>
          </a:p>
          <a:p>
            <a:pPr indent="0" lvl="0" marL="0" marR="330200" rtl="0" algn="ctr">
              <a:spcBef>
                <a:spcPts val="600"/>
              </a:spcBef>
              <a:spcAft>
                <a:spcPts val="0"/>
              </a:spcAft>
              <a:buClr>
                <a:schemeClr val="dk1"/>
              </a:buClr>
              <a:buSzPts val="1100"/>
              <a:buFont typeface="Arial"/>
              <a:buNone/>
            </a:pPr>
            <a:r>
              <a:rPr b="1" lang="en" sz="1600">
                <a:solidFill>
                  <a:schemeClr val="dk1"/>
                </a:solidFill>
              </a:rPr>
              <a:t>TARUN KANSAL   (B180403CS)</a:t>
            </a:r>
            <a:endParaRPr b="1" sz="1600">
              <a:solidFill>
                <a:schemeClr val="dk1"/>
              </a:solidFill>
            </a:endParaRPr>
          </a:p>
          <a:p>
            <a:pPr indent="0" lvl="0" marL="0" rtl="0" algn="l">
              <a:spcBef>
                <a:spcPts val="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1106125"/>
            <a:ext cx="85206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latin typeface="EB Garamond"/>
                <a:ea typeface="EB Garamond"/>
                <a:cs typeface="EB Garamond"/>
                <a:sym typeface="EB Garamond"/>
              </a:rPr>
              <a:t>Limitations</a:t>
            </a:r>
            <a:endParaRPr sz="6000">
              <a:latin typeface="EB Garamond"/>
              <a:ea typeface="EB Garamond"/>
              <a:cs typeface="EB Garamond"/>
              <a:sym typeface="EB Garamon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183" name="Shape 183"/>
        <p:cNvGrpSpPr/>
        <p:nvPr/>
      </p:nvGrpSpPr>
      <p:grpSpPr>
        <a:xfrm>
          <a:off x="0" y="0"/>
          <a:ext cx="0" cy="0"/>
          <a:chOff x="0" y="0"/>
          <a:chExt cx="0" cy="0"/>
        </a:xfrm>
      </p:grpSpPr>
      <p:sp>
        <p:nvSpPr>
          <p:cNvPr id="184" name="Google Shape;184;p33"/>
          <p:cNvSpPr txBox="1"/>
          <p:nvPr>
            <p:ph idx="1" type="body"/>
          </p:nvPr>
        </p:nvSpPr>
        <p:spPr>
          <a:xfrm>
            <a:off x="311700" y="492250"/>
            <a:ext cx="8520600" cy="424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We have some limitations inside our website.</a:t>
            </a:r>
            <a:endParaRPr>
              <a:solidFill>
                <a:srgbClr val="000000"/>
              </a:solidFill>
            </a:endParaRPr>
          </a:p>
          <a:p>
            <a:pPr indent="-342900" lvl="0" marL="457200" rtl="0" algn="l">
              <a:spcBef>
                <a:spcPts val="1600"/>
              </a:spcBef>
              <a:spcAft>
                <a:spcPts val="0"/>
              </a:spcAft>
              <a:buClr>
                <a:srgbClr val="000000"/>
              </a:buClr>
              <a:buSzPts val="1800"/>
              <a:buAutoNum type="arabicPeriod"/>
            </a:pPr>
            <a:r>
              <a:rPr lang="en">
                <a:solidFill>
                  <a:srgbClr val="000000"/>
                </a:solidFill>
              </a:rPr>
              <a:t>Our website mainly focused on two problem , so the website is not versatile.</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We didn’t include any dedicated chat box for lack of time and knowledge.</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We didn’t include any ‘buy now’ or ‘add to cart’ option as the sellers are not professional , so the price may vary. So we think it’s better to have conversation with each other before buying. For this we have provided the contact number of the seller.</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In claim section we also have provided the contact number as many misleading claim will occur. So it’s better to have conversation and after providing proof , one will allow to get one’s item.</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For the misleading claims we also avoided image upload part in report item section.</a:t>
            </a:r>
            <a:endParaRPr>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188" name="Shape 188"/>
        <p:cNvGrpSpPr/>
        <p:nvPr/>
      </p:nvGrpSpPr>
      <p:grpSpPr>
        <a:xfrm>
          <a:off x="0" y="0"/>
          <a:ext cx="0" cy="0"/>
          <a:chOff x="0" y="0"/>
          <a:chExt cx="0" cy="0"/>
        </a:xfrm>
      </p:grpSpPr>
      <p:sp>
        <p:nvSpPr>
          <p:cNvPr id="189" name="Google Shape;189;p34"/>
          <p:cNvSpPr txBox="1"/>
          <p:nvPr>
            <p:ph type="title"/>
          </p:nvPr>
        </p:nvSpPr>
        <p:spPr>
          <a:xfrm>
            <a:off x="311700" y="274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90" name="Google Shape;190;p34"/>
          <p:cNvSpPr txBox="1"/>
          <p:nvPr>
            <p:ph idx="1" type="body"/>
          </p:nvPr>
        </p:nvSpPr>
        <p:spPr>
          <a:xfrm>
            <a:off x="241100" y="954350"/>
            <a:ext cx="8591100" cy="4018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a:solidFill>
                  <a:schemeClr val="dk1"/>
                </a:solidFill>
              </a:rPr>
              <a:t>The motivation behind our project is to solve two problems in one shot in our hostel that we usually face in our day to day life. And now through this project of ours we feel like we have succeeded a little bit.</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Through our website one student who can not afford or don’t want to waste money on the day to day things , they can have easy access to second hand products. On the other hand those who can’t carry all their belongings to their home , they can make some money by selling those to the needy ones.</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Again for the second part of our website students can easily find their lost belongings without spamming in the college mail inbox.</a:t>
            </a:r>
            <a:endParaRPr>
              <a:solidFill>
                <a:schemeClr val="dk1"/>
              </a:solidFill>
            </a:endParaRPr>
          </a:p>
          <a:p>
            <a:pPr indent="0" lvl="0" marL="0" rtl="0" algn="l">
              <a:spcBef>
                <a:spcPts val="12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194" name="Shape 194"/>
        <p:cNvGrpSpPr/>
        <p:nvPr/>
      </p:nvGrpSpPr>
      <p:grpSpPr>
        <a:xfrm>
          <a:off x="0" y="0"/>
          <a:ext cx="0" cy="0"/>
          <a:chOff x="0" y="0"/>
          <a:chExt cx="0" cy="0"/>
        </a:xfrm>
      </p:grpSpPr>
      <p:sp>
        <p:nvSpPr>
          <p:cNvPr id="195" name="Google Shape;19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 </a:t>
            </a:r>
            <a:endParaRPr/>
          </a:p>
        </p:txBody>
      </p:sp>
      <p:sp>
        <p:nvSpPr>
          <p:cNvPr id="196" name="Google Shape;196;p35"/>
          <p:cNvSpPr txBox="1"/>
          <p:nvPr>
            <p:ph idx="1" type="body"/>
          </p:nvPr>
        </p:nvSpPr>
        <p:spPr>
          <a:xfrm>
            <a:off x="311700" y="1152475"/>
            <a:ext cx="8520600" cy="3735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u="sng">
                <a:solidFill>
                  <a:schemeClr val="hlink"/>
                </a:solidFill>
                <a:hlinkClick r:id="rId3"/>
              </a:rPr>
              <a:t>www.w3schools.com</a:t>
            </a:r>
            <a:endParaRPr u="sng">
              <a:solidFill>
                <a:schemeClr val="hlink"/>
              </a:solidFill>
            </a:endParaRPr>
          </a:p>
          <a:p>
            <a:pPr indent="0" lvl="0" marL="0" rtl="0" algn="l">
              <a:spcBef>
                <a:spcPts val="1200"/>
              </a:spcBef>
              <a:spcAft>
                <a:spcPts val="0"/>
              </a:spcAft>
              <a:buClr>
                <a:schemeClr val="dk1"/>
              </a:buClr>
              <a:buSzPts val="1100"/>
              <a:buFont typeface="Arial"/>
              <a:buNone/>
            </a:pPr>
            <a:r>
              <a:rPr lang="en">
                <a:solidFill>
                  <a:schemeClr val="dk1"/>
                </a:solidFill>
              </a:rPr>
              <a:t>Web result with site links</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W3Schools</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 </a:t>
            </a:r>
            <a:r>
              <a:rPr lang="en" u="sng">
                <a:solidFill>
                  <a:schemeClr val="hlink"/>
                </a:solidFill>
                <a:hlinkClick r:id="rId4"/>
              </a:rPr>
              <a:t>www.php.net</a:t>
            </a:r>
            <a:endParaRPr u="sng">
              <a:solidFill>
                <a:schemeClr val="hlink"/>
              </a:solidFill>
            </a:endParaRPr>
          </a:p>
          <a:p>
            <a:pPr indent="0" lvl="0" marL="0" rtl="0" algn="l">
              <a:spcBef>
                <a:spcPts val="1200"/>
              </a:spcBef>
              <a:spcAft>
                <a:spcPts val="0"/>
              </a:spcAft>
              <a:buClr>
                <a:schemeClr val="dk1"/>
              </a:buClr>
              <a:buSzPts val="1100"/>
              <a:buFont typeface="Arial"/>
              <a:buNone/>
            </a:pPr>
            <a:r>
              <a:rPr lang="en">
                <a:solidFill>
                  <a:schemeClr val="dk1"/>
                </a:solidFill>
              </a:rPr>
              <a:t>PHP: Hypertext Preprocessor</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 </a:t>
            </a:r>
            <a:r>
              <a:rPr lang="en" u="sng">
                <a:solidFill>
                  <a:schemeClr val="hlink"/>
                </a:solidFill>
                <a:hlinkClick r:id="rId5"/>
              </a:rPr>
              <a:t>www.getbootstrap.com</a:t>
            </a:r>
            <a:endParaRPr u="sng">
              <a:solidFill>
                <a:schemeClr val="hlink"/>
              </a:solidFill>
            </a:endParaRPr>
          </a:p>
          <a:p>
            <a:pPr indent="0" lvl="0" marL="0" rtl="0" algn="l">
              <a:spcBef>
                <a:spcPts val="1200"/>
              </a:spcBef>
              <a:spcAft>
                <a:spcPts val="0"/>
              </a:spcAft>
              <a:buClr>
                <a:schemeClr val="dk1"/>
              </a:buClr>
              <a:buSzPts val="1100"/>
              <a:buFont typeface="Arial"/>
              <a:buNone/>
            </a:pPr>
            <a:r>
              <a:rPr lang="en">
                <a:solidFill>
                  <a:schemeClr val="dk1"/>
                </a:solidFill>
              </a:rPr>
              <a:t>Bootstrap · The most popular HTML, CSS, and JS library in the world.</a:t>
            </a:r>
            <a:endParaRPr>
              <a:solidFill>
                <a:schemeClr val="dk1"/>
              </a:solidFill>
            </a:endParaRPr>
          </a:p>
          <a:p>
            <a:pPr indent="0" lvl="0" marL="0" rtl="0" algn="l">
              <a:spcBef>
                <a:spcPts val="12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0" name="Shape 200"/>
        <p:cNvGrpSpPr/>
        <p:nvPr/>
      </p:nvGrpSpPr>
      <p:grpSpPr>
        <a:xfrm>
          <a:off x="0" y="0"/>
          <a:ext cx="0" cy="0"/>
          <a:chOff x="0" y="0"/>
          <a:chExt cx="0" cy="0"/>
        </a:xfrm>
      </p:grpSpPr>
      <p:sp>
        <p:nvSpPr>
          <p:cNvPr id="201" name="Google Shape;201;p36"/>
          <p:cNvSpPr txBox="1"/>
          <p:nvPr>
            <p:ph type="title"/>
          </p:nvPr>
        </p:nvSpPr>
        <p:spPr>
          <a:xfrm>
            <a:off x="311700" y="1106125"/>
            <a:ext cx="85206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latin typeface="EB Garamond"/>
                <a:ea typeface="EB Garamond"/>
                <a:cs typeface="EB Garamond"/>
                <a:sym typeface="EB Garamond"/>
              </a:rPr>
              <a:t>Thank You</a:t>
            </a:r>
            <a:endParaRPr sz="6000">
              <a:latin typeface="EB Garamond"/>
              <a:ea typeface="EB Garamond"/>
              <a:cs typeface="EB Garamond"/>
              <a:sym typeface="EB 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p15"/>
          <p:cNvSpPr txBox="1"/>
          <p:nvPr>
            <p:ph idx="1" type="body"/>
          </p:nvPr>
        </p:nvSpPr>
        <p:spPr>
          <a:xfrm>
            <a:off x="311700" y="673075"/>
            <a:ext cx="4260300" cy="3895800"/>
          </a:xfrm>
          <a:prstGeom prst="rect">
            <a:avLst/>
          </a:prstGeom>
          <a:solidFill>
            <a:srgbClr val="00FFFF"/>
          </a:solidFill>
        </p:spPr>
        <p:txBody>
          <a:bodyPr anchorCtr="0" anchor="t" bIns="91425" lIns="91425" spcFirstLastPara="1" rIns="91425" wrap="square" tIns="91425">
            <a:noAutofit/>
          </a:bodyPr>
          <a:lstStyle/>
          <a:p>
            <a:pPr indent="0" lvl="0" marL="0" rtl="0" algn="ctr">
              <a:spcBef>
                <a:spcPts val="0"/>
              </a:spcBef>
              <a:spcAft>
                <a:spcPts val="0"/>
              </a:spcAft>
              <a:buNone/>
            </a:pPr>
            <a:r>
              <a:t/>
            </a:r>
            <a:endParaRPr sz="4800">
              <a:latin typeface="EB Garamond"/>
              <a:ea typeface="EB Garamond"/>
              <a:cs typeface="EB Garamond"/>
              <a:sym typeface="EB Garamond"/>
            </a:endParaRPr>
          </a:p>
          <a:p>
            <a:pPr indent="0" lvl="0" marL="0" rtl="0" algn="ctr">
              <a:spcBef>
                <a:spcPts val="1600"/>
              </a:spcBef>
              <a:spcAft>
                <a:spcPts val="1600"/>
              </a:spcAft>
              <a:buNone/>
            </a:pPr>
            <a:r>
              <a:rPr lang="en" sz="4800">
                <a:solidFill>
                  <a:srgbClr val="000000"/>
                </a:solidFill>
                <a:latin typeface="EB Garamond"/>
                <a:ea typeface="EB Garamond"/>
                <a:cs typeface="EB Garamond"/>
                <a:sym typeface="EB Garamond"/>
              </a:rPr>
              <a:t>Table of Contents</a:t>
            </a:r>
            <a:endParaRPr sz="4800">
              <a:solidFill>
                <a:srgbClr val="000000"/>
              </a:solidFill>
              <a:latin typeface="EB Garamond"/>
              <a:ea typeface="EB Garamond"/>
              <a:cs typeface="EB Garamond"/>
              <a:sym typeface="EB Garamond"/>
            </a:endParaRPr>
          </a:p>
        </p:txBody>
      </p:sp>
      <p:sp>
        <p:nvSpPr>
          <p:cNvPr id="70" name="Google Shape;70;p15"/>
          <p:cNvSpPr txBox="1"/>
          <p:nvPr>
            <p:ph idx="2" type="body"/>
          </p:nvPr>
        </p:nvSpPr>
        <p:spPr>
          <a:xfrm>
            <a:off x="4572050" y="673075"/>
            <a:ext cx="4260300" cy="3895800"/>
          </a:xfrm>
          <a:prstGeom prst="rect">
            <a:avLst/>
          </a:prstGeom>
          <a:solidFill>
            <a:srgbClr val="000000"/>
          </a:solidFill>
        </p:spPr>
        <p:txBody>
          <a:bodyPr anchorCtr="0" anchor="t" bIns="91425" lIns="91425" spcFirstLastPara="1" rIns="91425" wrap="square" tIns="91425">
            <a:noAutofit/>
          </a:bodyPr>
          <a:lstStyle/>
          <a:p>
            <a:pPr indent="0" lvl="0" marL="457200" rtl="0" algn="l">
              <a:spcBef>
                <a:spcPts val="0"/>
              </a:spcBef>
              <a:spcAft>
                <a:spcPts val="0"/>
              </a:spcAft>
              <a:buNone/>
            </a:pPr>
            <a:r>
              <a:t/>
            </a:r>
            <a:endParaRPr sz="2000">
              <a:solidFill>
                <a:srgbClr val="FFFFFF"/>
              </a:solidFill>
            </a:endParaRPr>
          </a:p>
          <a:p>
            <a:pPr indent="-355600" lvl="0" marL="457200" rtl="0" algn="l">
              <a:spcBef>
                <a:spcPts val="1600"/>
              </a:spcBef>
              <a:spcAft>
                <a:spcPts val="0"/>
              </a:spcAft>
              <a:buClr>
                <a:srgbClr val="FFFFFF"/>
              </a:buClr>
              <a:buSzPts val="2000"/>
              <a:buFont typeface="Comic Sans MS"/>
              <a:buChar char="●"/>
            </a:pPr>
            <a:r>
              <a:rPr lang="en" sz="2000">
                <a:solidFill>
                  <a:srgbClr val="FFFFFF"/>
                </a:solidFill>
                <a:latin typeface="Comic Sans MS"/>
                <a:ea typeface="Comic Sans MS"/>
                <a:cs typeface="Comic Sans MS"/>
                <a:sym typeface="Comic Sans MS"/>
              </a:rPr>
              <a:t>Introduction</a:t>
            </a:r>
            <a:endParaRPr sz="2000">
              <a:solidFill>
                <a:srgbClr val="FFFFFF"/>
              </a:solidFill>
              <a:latin typeface="Comic Sans MS"/>
              <a:ea typeface="Comic Sans MS"/>
              <a:cs typeface="Comic Sans MS"/>
              <a:sym typeface="Comic Sans MS"/>
            </a:endParaRPr>
          </a:p>
          <a:p>
            <a:pPr indent="-355600" lvl="0" marL="457200" rtl="0" algn="l">
              <a:spcBef>
                <a:spcPts val="0"/>
              </a:spcBef>
              <a:spcAft>
                <a:spcPts val="0"/>
              </a:spcAft>
              <a:buClr>
                <a:srgbClr val="FFFFFF"/>
              </a:buClr>
              <a:buSzPts val="2000"/>
              <a:buFont typeface="Comic Sans MS"/>
              <a:buChar char="●"/>
            </a:pPr>
            <a:r>
              <a:rPr lang="en" sz="2000">
                <a:solidFill>
                  <a:srgbClr val="FFFFFF"/>
                </a:solidFill>
                <a:latin typeface="Comic Sans MS"/>
                <a:ea typeface="Comic Sans MS"/>
                <a:cs typeface="Comic Sans MS"/>
                <a:sym typeface="Comic Sans MS"/>
              </a:rPr>
              <a:t>The problems</a:t>
            </a:r>
            <a:endParaRPr sz="2000">
              <a:solidFill>
                <a:srgbClr val="FFFFFF"/>
              </a:solidFill>
              <a:latin typeface="Comic Sans MS"/>
              <a:ea typeface="Comic Sans MS"/>
              <a:cs typeface="Comic Sans MS"/>
              <a:sym typeface="Comic Sans MS"/>
            </a:endParaRPr>
          </a:p>
          <a:p>
            <a:pPr indent="-355600" lvl="0" marL="457200" rtl="0" algn="l">
              <a:spcBef>
                <a:spcPts val="0"/>
              </a:spcBef>
              <a:spcAft>
                <a:spcPts val="0"/>
              </a:spcAft>
              <a:buClr>
                <a:srgbClr val="FFFFFF"/>
              </a:buClr>
              <a:buSzPts val="2000"/>
              <a:buFont typeface="Comic Sans MS"/>
              <a:buChar char="●"/>
            </a:pPr>
            <a:r>
              <a:rPr lang="en" sz="2000">
                <a:solidFill>
                  <a:srgbClr val="FFFFFF"/>
                </a:solidFill>
                <a:latin typeface="Comic Sans MS"/>
                <a:ea typeface="Comic Sans MS"/>
                <a:cs typeface="Comic Sans MS"/>
                <a:sym typeface="Comic Sans MS"/>
              </a:rPr>
              <a:t>The Solution</a:t>
            </a:r>
            <a:endParaRPr sz="2000">
              <a:solidFill>
                <a:srgbClr val="FFFFFF"/>
              </a:solidFill>
              <a:latin typeface="Comic Sans MS"/>
              <a:ea typeface="Comic Sans MS"/>
              <a:cs typeface="Comic Sans MS"/>
              <a:sym typeface="Comic Sans MS"/>
            </a:endParaRPr>
          </a:p>
          <a:p>
            <a:pPr indent="-355600" lvl="0" marL="457200" rtl="0" algn="l">
              <a:spcBef>
                <a:spcPts val="0"/>
              </a:spcBef>
              <a:spcAft>
                <a:spcPts val="0"/>
              </a:spcAft>
              <a:buClr>
                <a:srgbClr val="FFFFFF"/>
              </a:buClr>
              <a:buSzPts val="2000"/>
              <a:buFont typeface="Comic Sans MS"/>
              <a:buChar char="●"/>
            </a:pPr>
            <a:r>
              <a:rPr lang="en" sz="2000">
                <a:solidFill>
                  <a:srgbClr val="FFFFFF"/>
                </a:solidFill>
                <a:latin typeface="Comic Sans MS"/>
                <a:ea typeface="Comic Sans MS"/>
                <a:cs typeface="Comic Sans MS"/>
                <a:sym typeface="Comic Sans MS"/>
              </a:rPr>
              <a:t>Types of Users</a:t>
            </a:r>
            <a:endParaRPr sz="2000">
              <a:solidFill>
                <a:srgbClr val="FFFFFF"/>
              </a:solidFill>
              <a:latin typeface="Comic Sans MS"/>
              <a:ea typeface="Comic Sans MS"/>
              <a:cs typeface="Comic Sans MS"/>
              <a:sym typeface="Comic Sans MS"/>
            </a:endParaRPr>
          </a:p>
          <a:p>
            <a:pPr indent="-355600" lvl="0" marL="457200" rtl="0" algn="l">
              <a:spcBef>
                <a:spcPts val="0"/>
              </a:spcBef>
              <a:spcAft>
                <a:spcPts val="0"/>
              </a:spcAft>
              <a:buClr>
                <a:srgbClr val="FFFFFF"/>
              </a:buClr>
              <a:buSzPts val="2000"/>
              <a:buFont typeface="Comic Sans MS"/>
              <a:buChar char="●"/>
            </a:pPr>
            <a:r>
              <a:rPr lang="en" sz="2000">
                <a:solidFill>
                  <a:srgbClr val="FFFFFF"/>
                </a:solidFill>
                <a:latin typeface="Comic Sans MS"/>
                <a:ea typeface="Comic Sans MS"/>
                <a:cs typeface="Comic Sans MS"/>
                <a:sym typeface="Comic Sans MS"/>
              </a:rPr>
              <a:t>The Website</a:t>
            </a:r>
            <a:endParaRPr sz="2000">
              <a:solidFill>
                <a:srgbClr val="FFFFFF"/>
              </a:solidFill>
              <a:latin typeface="Comic Sans MS"/>
              <a:ea typeface="Comic Sans MS"/>
              <a:cs typeface="Comic Sans MS"/>
              <a:sym typeface="Comic Sans MS"/>
            </a:endParaRPr>
          </a:p>
          <a:p>
            <a:pPr indent="-355600" lvl="0" marL="457200" rtl="0" algn="l">
              <a:spcBef>
                <a:spcPts val="0"/>
              </a:spcBef>
              <a:spcAft>
                <a:spcPts val="0"/>
              </a:spcAft>
              <a:buClr>
                <a:srgbClr val="FFFFFF"/>
              </a:buClr>
              <a:buSzPts val="2000"/>
              <a:buFont typeface="Comic Sans MS"/>
              <a:buChar char="●"/>
            </a:pPr>
            <a:r>
              <a:rPr lang="en" sz="2000">
                <a:solidFill>
                  <a:srgbClr val="FFFFFF"/>
                </a:solidFill>
                <a:latin typeface="Comic Sans MS"/>
                <a:ea typeface="Comic Sans MS"/>
                <a:cs typeface="Comic Sans MS"/>
                <a:sym typeface="Comic Sans MS"/>
              </a:rPr>
              <a:t>Limitations</a:t>
            </a:r>
            <a:endParaRPr sz="2000">
              <a:solidFill>
                <a:srgbClr val="FFFFFF"/>
              </a:solidFill>
              <a:latin typeface="Comic Sans MS"/>
              <a:ea typeface="Comic Sans MS"/>
              <a:cs typeface="Comic Sans MS"/>
              <a:sym typeface="Comic Sans MS"/>
            </a:endParaRPr>
          </a:p>
          <a:p>
            <a:pPr indent="-355600" lvl="0" marL="457200" rtl="0" algn="l">
              <a:spcBef>
                <a:spcPts val="0"/>
              </a:spcBef>
              <a:spcAft>
                <a:spcPts val="0"/>
              </a:spcAft>
              <a:buClr>
                <a:srgbClr val="FFFFFF"/>
              </a:buClr>
              <a:buSzPts val="2000"/>
              <a:buFont typeface="Comic Sans MS"/>
              <a:buChar char="●"/>
            </a:pPr>
            <a:r>
              <a:rPr lang="en" sz="2000">
                <a:solidFill>
                  <a:srgbClr val="FFFFFF"/>
                </a:solidFill>
                <a:latin typeface="Comic Sans MS"/>
                <a:ea typeface="Comic Sans MS"/>
                <a:cs typeface="Comic Sans MS"/>
                <a:sym typeface="Comic Sans MS"/>
              </a:rPr>
              <a:t>Conclusion</a:t>
            </a:r>
            <a:endParaRPr sz="2000">
              <a:solidFill>
                <a:srgbClr val="FFFFFF"/>
              </a:solidFill>
              <a:latin typeface="Comic Sans MS"/>
              <a:ea typeface="Comic Sans MS"/>
              <a:cs typeface="Comic Sans MS"/>
              <a:sym typeface="Comic Sans MS"/>
            </a:endParaRPr>
          </a:p>
          <a:p>
            <a:pPr indent="-355600" lvl="0" marL="457200" rtl="0" algn="l">
              <a:spcBef>
                <a:spcPts val="0"/>
              </a:spcBef>
              <a:spcAft>
                <a:spcPts val="0"/>
              </a:spcAft>
              <a:buClr>
                <a:srgbClr val="FFFFFF"/>
              </a:buClr>
              <a:buSzPts val="2000"/>
              <a:buFont typeface="Comic Sans MS"/>
              <a:buChar char="●"/>
            </a:pPr>
            <a:r>
              <a:rPr lang="en" sz="2000">
                <a:solidFill>
                  <a:srgbClr val="FFFFFF"/>
                </a:solidFill>
                <a:latin typeface="Comic Sans MS"/>
                <a:ea typeface="Comic Sans MS"/>
                <a:cs typeface="Comic Sans MS"/>
                <a:sym typeface="Comic Sans MS"/>
              </a:rPr>
              <a:t>References</a:t>
            </a:r>
            <a:endParaRPr sz="2000">
              <a:solidFill>
                <a:srgbClr val="FFFFFF"/>
              </a:solidFill>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Basically a project or a new creation is the result of some problem. It can be a major problem of world or can small problem of a small area. Our project is not different from this. Our project (website) is also a result to tackle two problems in our college campus or to be specific for hostelers.</a:t>
            </a:r>
            <a:endParaRPr>
              <a:solidFill>
                <a:srgbClr val="000000"/>
              </a:solidFill>
            </a:endParaRPr>
          </a:p>
          <a:p>
            <a:pPr indent="0" lvl="0" marL="0" rtl="0" algn="l">
              <a:spcBef>
                <a:spcPts val="1600"/>
              </a:spcBef>
              <a:spcAft>
                <a:spcPts val="1600"/>
              </a:spcAft>
              <a:buNone/>
            </a:pPr>
            <a:r>
              <a:rPr lang="en">
                <a:solidFill>
                  <a:srgbClr val="000000"/>
                </a:solidFill>
              </a:rPr>
              <a:t>So we think our hostler mart is the solution of those problems.</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Problems</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So the basic two problems in our campus are</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Every student can’t carry their all belonging to their home from hostel, and on the other hand there are some students who can’t afford all new things or don’t want to waste money on some things.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If someone has lost something inside the campus and some other person finds it, both person make emails on college mail inbox although this is useless for all the others other than those two. For this sometimes important mails are hard to find in this mess of lost item/found item.</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Solution</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To tackle the previously mentioned two problem we have decided to make an website where one can sell his second hand product and one can buy those products. </a:t>
            </a:r>
            <a:endParaRPr>
              <a:solidFill>
                <a:srgbClr val="000000"/>
              </a:solidFill>
            </a:endParaRPr>
          </a:p>
          <a:p>
            <a:pPr indent="0" lvl="0" marL="0" rtl="0" algn="l">
              <a:spcBef>
                <a:spcPts val="1600"/>
              </a:spcBef>
              <a:spcAft>
                <a:spcPts val="1600"/>
              </a:spcAft>
              <a:buNone/>
            </a:pPr>
            <a:r>
              <a:rPr lang="en">
                <a:solidFill>
                  <a:srgbClr val="000000"/>
                </a:solidFill>
              </a:rPr>
              <a:t>On the other hand one can post a report of finding any item inside the campus and one can search for his product in the website instead of mail where all kinds of mail are combined together.</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Users</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There are basically four types of user in the website</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Seller - one who wants to sell his used product in the website.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Buyer - one who wants to buy these products.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Finder - one who finds something inside the campus which belongs to others.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Owner - one who owns those lost items and wants to have back the same</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311700" y="804750"/>
            <a:ext cx="85206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latin typeface="EB Garamond"/>
                <a:ea typeface="EB Garamond"/>
                <a:cs typeface="EB Garamond"/>
                <a:sym typeface="EB Garamond"/>
              </a:rPr>
              <a:t>The Website</a:t>
            </a:r>
            <a:endParaRPr sz="6000">
              <a:latin typeface="EB Garamond"/>
              <a:ea typeface="EB Garamond"/>
              <a:cs typeface="EB Garamond"/>
              <a:sym typeface="EB Garamond"/>
            </a:endParaRPr>
          </a:p>
        </p:txBody>
      </p:sp>
      <p:sp>
        <p:nvSpPr>
          <p:cNvPr id="100" name="Google Shape;100;p20"/>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a:t>
            </a:r>
            <a:r>
              <a:rPr lang="en">
                <a:solidFill>
                  <a:srgbClr val="434343"/>
                </a:solidFill>
              </a:rPr>
              <a:t>Website details and corresponding screenshots</a:t>
            </a:r>
            <a:r>
              <a:rPr lang="e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284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Sign up</a:t>
            </a:r>
            <a:endParaRPr/>
          </a:p>
        </p:txBody>
      </p:sp>
      <p:sp>
        <p:nvSpPr>
          <p:cNvPr id="106" name="Google Shape;106;p21"/>
          <p:cNvSpPr txBox="1"/>
          <p:nvPr>
            <p:ph idx="1" type="body"/>
          </p:nvPr>
        </p:nvSpPr>
        <p:spPr>
          <a:xfrm>
            <a:off x="311700" y="1152475"/>
            <a:ext cx="2400600" cy="361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If the person is new to the website then he/she has to sign up first with their full details. This is a one time sign up process. After this he/she can do all the four parts of activity mentioned earlier inside the website.</a:t>
            </a:r>
            <a:endParaRPr>
              <a:solidFill>
                <a:srgbClr val="000000"/>
              </a:solidFill>
            </a:endParaRPr>
          </a:p>
        </p:txBody>
      </p:sp>
      <p:pic>
        <p:nvPicPr>
          <p:cNvPr id="107" name="Google Shape;107;p21"/>
          <p:cNvPicPr preferRelativeResize="0"/>
          <p:nvPr/>
        </p:nvPicPr>
        <p:blipFill>
          <a:blip r:embed="rId3">
            <a:alphaModFix/>
          </a:blip>
          <a:stretch>
            <a:fillRect/>
          </a:stretch>
        </p:blipFill>
        <p:spPr>
          <a:xfrm>
            <a:off x="2712533" y="1152550"/>
            <a:ext cx="6431467" cy="3617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