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B Garamond" panose="00000500000000000000" pitchFamily="2" charset="0"/>
      <p:regular r:id="rId15"/>
      <p:bold r:id="rId16"/>
      <p:italic r:id="rId17"/>
      <p:boldItalic r:id="rId18"/>
    </p:embeddedFont>
    <p:embeddedFont>
      <p:font typeface="Merriweather" panose="020B0604020202020204" charset="0"/>
      <p:regular r:id="rId19"/>
      <p:bold r:id="rId20"/>
      <p:italic r:id="rId21"/>
      <p:boldItalic r:id="rId22"/>
    </p:embeddedFont>
    <p:embeddedFont>
      <p:font typeface="Montserrat" panose="020B0604020202020204" charset="0"/>
      <p:regular r:id="rId23"/>
      <p:bold r:id="rId24"/>
      <p:italic r:id="rId25"/>
      <p:boldItalic r:id="rId26"/>
    </p:embeddedFont>
    <p:embeddedFont>
      <p:font typeface="Oswa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98b987e37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98b987e37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98b987e37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98b987e37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98b987e37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98b987e37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98b987e37_0_9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98b987e3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98b987e37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98b987e37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8b987e37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8b987e37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8b987e37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8b987e37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8b987e37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8b987e37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98b987e37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98b987e37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8b987e37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8b987e37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8b987e37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8b987e37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98b987e37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98b987e37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84075" y="1364800"/>
            <a:ext cx="4083600" cy="186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FF"/>
                </a:solidFill>
                <a:latin typeface="EB Garamond"/>
                <a:ea typeface="EB Garamond"/>
                <a:cs typeface="EB Garamond"/>
                <a:sym typeface="EB Garamond"/>
              </a:rPr>
              <a:t>ZAARA</a:t>
            </a:r>
            <a:endParaRPr b="1">
              <a:solidFill>
                <a:srgbClr val="FFFFFF"/>
              </a:solidFill>
              <a:latin typeface="EB Garamond"/>
              <a:ea typeface="EB Garamond"/>
              <a:cs typeface="EB Garamond"/>
              <a:sym typeface="EB Garamond"/>
            </a:endParaRPr>
          </a:p>
          <a:p>
            <a:pPr marL="0" lvl="0" indent="0" algn="ctr" rtl="0">
              <a:spcBef>
                <a:spcPts val="0"/>
              </a:spcBef>
              <a:spcAft>
                <a:spcPts val="0"/>
              </a:spcAft>
              <a:buNone/>
            </a:pPr>
            <a:r>
              <a:rPr lang="en" b="1">
                <a:solidFill>
                  <a:srgbClr val="FFFFFF"/>
                </a:solidFill>
                <a:latin typeface="EB Garamond"/>
                <a:ea typeface="EB Garamond"/>
                <a:cs typeface="EB Garamond"/>
                <a:sym typeface="EB Garamond"/>
              </a:rPr>
              <a:t>BIOTECH</a:t>
            </a:r>
            <a:endParaRPr b="1">
              <a:solidFill>
                <a:srgbClr val="FFFFFF"/>
              </a:solidFill>
              <a:latin typeface="EB Garamond"/>
              <a:ea typeface="EB Garamond"/>
              <a:cs typeface="EB Garamond"/>
              <a:sym typeface="EB Garamond"/>
            </a:endParaRPr>
          </a:p>
        </p:txBody>
      </p:sp>
      <p:sp>
        <p:nvSpPr>
          <p:cNvPr id="55" name="Google Shape;55;p13"/>
          <p:cNvSpPr txBox="1">
            <a:spLocks noGrp="1"/>
          </p:cNvSpPr>
          <p:nvPr>
            <p:ph type="subTitle" idx="1"/>
          </p:nvPr>
        </p:nvSpPr>
        <p:spPr>
          <a:xfrm>
            <a:off x="0" y="101525"/>
            <a:ext cx="4218600" cy="41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b="1">
                <a:solidFill>
                  <a:srgbClr val="000000"/>
                </a:solidFill>
                <a:highlight>
                  <a:srgbClr val="6AA84F"/>
                </a:highlight>
                <a:latin typeface="EB Garamond"/>
                <a:ea typeface="EB Garamond"/>
                <a:cs typeface="EB Garamond"/>
                <a:sym typeface="EB Garamond"/>
              </a:rPr>
              <a:t>MS3001D  ENGINEERING ECONOMICS</a:t>
            </a:r>
            <a:endParaRPr sz="1700" b="1">
              <a:solidFill>
                <a:srgbClr val="000000"/>
              </a:solidFill>
              <a:highlight>
                <a:srgbClr val="6AA84F"/>
              </a:highlight>
              <a:latin typeface="EB Garamond"/>
              <a:ea typeface="EB Garamond"/>
              <a:cs typeface="EB Garamond"/>
              <a:sym typeface="EB Garamond"/>
            </a:endParaRPr>
          </a:p>
        </p:txBody>
      </p:sp>
      <p:pic>
        <p:nvPicPr>
          <p:cNvPr id="56" name="Google Shape;56;p13"/>
          <p:cNvPicPr preferRelativeResize="0"/>
          <p:nvPr/>
        </p:nvPicPr>
        <p:blipFill>
          <a:blip r:embed="rId4">
            <a:alphaModFix/>
          </a:blip>
          <a:stretch>
            <a:fillRect/>
          </a:stretch>
        </p:blipFill>
        <p:spPr>
          <a:xfrm>
            <a:off x="7735525" y="0"/>
            <a:ext cx="1299426" cy="1272951"/>
          </a:xfrm>
          <a:prstGeom prst="rect">
            <a:avLst/>
          </a:prstGeom>
          <a:noFill/>
          <a:ln>
            <a:noFill/>
          </a:ln>
        </p:spPr>
      </p:pic>
      <p:sp>
        <p:nvSpPr>
          <p:cNvPr id="5" name="TextBox 4"/>
          <p:cNvSpPr txBox="1"/>
          <p:nvPr/>
        </p:nvSpPr>
        <p:spPr>
          <a:xfrm>
            <a:off x="8085221" y="4867633"/>
            <a:ext cx="1058779" cy="246221"/>
          </a:xfrm>
          <a:prstGeom prst="rect">
            <a:avLst/>
          </a:prstGeom>
          <a:noFill/>
        </p:spPr>
        <p:txBody>
          <a:bodyPr wrap="square" rtlCol="0">
            <a:spAutoFit/>
          </a:bodyPr>
          <a:lstStyle/>
          <a:p>
            <a:r>
              <a:rPr lang="en-GB" sz="1000" dirty="0">
                <a:solidFill>
                  <a:schemeClr val="bg1"/>
                </a:solidFill>
              </a:rPr>
              <a:t>AISHIK RANA</a:t>
            </a:r>
            <a:endParaRPr lang="en-US"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lin ang="5400012" scaled="0"/>
        </a:gra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572000" y="193875"/>
            <a:ext cx="4228800" cy="65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b="1"/>
              <a:t>SUCCESS</a:t>
            </a:r>
            <a:endParaRPr sz="3200" b="1"/>
          </a:p>
        </p:txBody>
      </p:sp>
      <p:pic>
        <p:nvPicPr>
          <p:cNvPr id="117" name="Google Shape;117;p22"/>
          <p:cNvPicPr preferRelativeResize="0"/>
          <p:nvPr/>
        </p:nvPicPr>
        <p:blipFill>
          <a:blip r:embed="rId3">
            <a:alphaModFix/>
          </a:blip>
          <a:stretch>
            <a:fillRect/>
          </a:stretch>
        </p:blipFill>
        <p:spPr>
          <a:xfrm>
            <a:off x="152400" y="152400"/>
            <a:ext cx="4324330" cy="2551350"/>
          </a:xfrm>
          <a:prstGeom prst="rect">
            <a:avLst/>
          </a:prstGeom>
          <a:noFill/>
          <a:ln>
            <a:noFill/>
          </a:ln>
        </p:spPr>
      </p:pic>
      <p:pic>
        <p:nvPicPr>
          <p:cNvPr id="118" name="Google Shape;118;p22"/>
          <p:cNvPicPr preferRelativeResize="0"/>
          <p:nvPr/>
        </p:nvPicPr>
        <p:blipFill>
          <a:blip r:embed="rId4">
            <a:alphaModFix/>
          </a:blip>
          <a:stretch>
            <a:fillRect/>
          </a:stretch>
        </p:blipFill>
        <p:spPr>
          <a:xfrm>
            <a:off x="152400" y="2743950"/>
            <a:ext cx="1955000" cy="1865125"/>
          </a:xfrm>
          <a:prstGeom prst="rect">
            <a:avLst/>
          </a:prstGeom>
          <a:noFill/>
          <a:ln>
            <a:noFill/>
          </a:ln>
        </p:spPr>
      </p:pic>
      <p:sp>
        <p:nvSpPr>
          <p:cNvPr id="119" name="Google Shape;119;p22"/>
          <p:cNvSpPr txBox="1">
            <a:spLocks noGrp="1"/>
          </p:cNvSpPr>
          <p:nvPr>
            <p:ph type="body" idx="1"/>
          </p:nvPr>
        </p:nvSpPr>
        <p:spPr>
          <a:xfrm>
            <a:off x="4571975" y="1152475"/>
            <a:ext cx="4260300" cy="3416400"/>
          </a:xfrm>
          <a:prstGeom prst="rect">
            <a:avLst/>
          </a:prstGeom>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Global Goals MUN held in Malaysia described B-Lite Cookies as one of the best innovative product in Asia .</a:t>
            </a:r>
            <a:endParaRPr>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
                <a:solidFill>
                  <a:schemeClr val="dk1"/>
                </a:solidFill>
                <a:latin typeface="Times New Roman"/>
                <a:ea typeface="Times New Roman"/>
                <a:cs typeface="Times New Roman"/>
                <a:sym typeface="Times New Roman"/>
              </a:rPr>
              <a:t>Recognised and incorporated in the Central Institute of Fisheries and Technology, at Willington Island.</a:t>
            </a:r>
            <a:endParaRPr sz="2400">
              <a:solidFill>
                <a:schemeClr val="dk1"/>
              </a:solidFill>
              <a:latin typeface="Times New Roman"/>
              <a:ea typeface="Times New Roman"/>
              <a:cs typeface="Times New Roman"/>
              <a:sym typeface="Times New Roman"/>
            </a:endParaRPr>
          </a:p>
        </p:txBody>
      </p:sp>
      <p:pic>
        <p:nvPicPr>
          <p:cNvPr id="120" name="Google Shape;120;p22"/>
          <p:cNvPicPr preferRelativeResize="0"/>
          <p:nvPr/>
        </p:nvPicPr>
        <p:blipFill>
          <a:blip r:embed="rId5">
            <a:alphaModFix/>
          </a:blip>
          <a:stretch>
            <a:fillRect/>
          </a:stretch>
        </p:blipFill>
        <p:spPr>
          <a:xfrm>
            <a:off x="2176238" y="2743950"/>
            <a:ext cx="2300486" cy="1865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100" b="1"/>
              <a:t>FUTURE PLANS</a:t>
            </a:r>
            <a:endParaRPr sz="3100" b="1"/>
          </a:p>
        </p:txBody>
      </p:sp>
      <p:sp>
        <p:nvSpPr>
          <p:cNvPr id="126" name="Google Shape;126;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980000"/>
                </a:solidFill>
                <a:latin typeface="Oswald"/>
                <a:ea typeface="Oswald"/>
                <a:cs typeface="Oswald"/>
                <a:sym typeface="Oswald"/>
              </a:rPr>
              <a:t>SHORT TERM</a:t>
            </a:r>
            <a:endParaRPr sz="2000">
              <a:solidFill>
                <a:srgbClr val="980000"/>
              </a:solidFill>
              <a:latin typeface="Oswald"/>
              <a:ea typeface="Oswald"/>
              <a:cs typeface="Oswald"/>
              <a:sym typeface="Oswald"/>
            </a:endParaRPr>
          </a:p>
          <a:p>
            <a:pPr marL="457200" lvl="0" indent="-317500" algn="l" rtl="0">
              <a:spcBef>
                <a:spcPts val="1600"/>
              </a:spcBef>
              <a:spcAft>
                <a:spcPts val="0"/>
              </a:spcAft>
              <a:buClr>
                <a:schemeClr val="dk1"/>
              </a:buClr>
              <a:buSzPts val="1400"/>
              <a:buFont typeface="Times New Roman"/>
              <a:buChar char="●"/>
            </a:pPr>
            <a:r>
              <a:rPr lang="en" sz="1500">
                <a:solidFill>
                  <a:schemeClr val="dk1"/>
                </a:solidFill>
                <a:latin typeface="Times New Roman"/>
                <a:ea typeface="Times New Roman"/>
                <a:cs typeface="Times New Roman"/>
                <a:sym typeface="Times New Roman"/>
              </a:rPr>
              <a:t>They are targeting cookies and snacks through which they are introducing their product and concept to others.</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Instead of only paying attention to the health, they are also paying attention to the taste of their products </a:t>
            </a:r>
            <a:endParaRPr sz="1500">
              <a:solidFill>
                <a:srgbClr val="000000"/>
              </a:solidFill>
            </a:endParaRPr>
          </a:p>
        </p:txBody>
      </p:sp>
      <p:sp>
        <p:nvSpPr>
          <p:cNvPr id="127" name="Google Shape;127;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980000"/>
                </a:solidFill>
                <a:latin typeface="Oswald"/>
                <a:ea typeface="Oswald"/>
                <a:cs typeface="Oswald"/>
                <a:sym typeface="Oswald"/>
              </a:rPr>
              <a:t>LONG TERM</a:t>
            </a:r>
            <a:endParaRPr sz="2000">
              <a:solidFill>
                <a:srgbClr val="980000"/>
              </a:solidFill>
              <a:latin typeface="Oswald"/>
              <a:ea typeface="Oswald"/>
              <a:cs typeface="Oswald"/>
              <a:sym typeface="Oswald"/>
            </a:endParaRPr>
          </a:p>
          <a:p>
            <a:pPr marL="457200" lvl="0" indent="-323850" algn="l" rtl="0">
              <a:spcBef>
                <a:spcPts val="1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 long term they are adapting with situation and reaching more and more people. As people are now being more concern with their health , in future they are more likely to accept these products as their basic needs and reject those harmful synthetic products.</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500">
              <a:solidFill>
                <a:srgbClr val="000000"/>
              </a:solidFill>
            </a:endParaRPr>
          </a:p>
          <a:p>
            <a:pPr marL="0" lvl="0" indent="0" algn="ctr" rtl="0">
              <a:spcBef>
                <a:spcPts val="1600"/>
              </a:spcBef>
              <a:spcAft>
                <a:spcPts val="1600"/>
              </a:spcAft>
              <a:buNone/>
            </a:pPr>
            <a:endParaRPr sz="20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lin ang="5400012" scaled="0"/>
        </a:gradFill>
        <a:effectLst/>
      </p:bgPr>
    </p:bg>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latin typeface="EB Garamond"/>
                <a:ea typeface="EB Garamond"/>
                <a:cs typeface="EB Garamond"/>
                <a:sym typeface="EB Garamond"/>
              </a:rPr>
              <a:t>Thank You</a:t>
            </a:r>
            <a:endParaRPr sz="54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1292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6100">
                <a:solidFill>
                  <a:srgbClr val="9900FF"/>
                </a:solidFill>
                <a:latin typeface="Merriweather"/>
                <a:ea typeface="Merriweather"/>
                <a:cs typeface="Merriweather"/>
                <a:sym typeface="Merriweather"/>
              </a:rPr>
              <a:t>QIP PROJECT</a:t>
            </a:r>
            <a:endParaRPr sz="6100">
              <a:solidFill>
                <a:srgbClr val="9900FF"/>
              </a:solidFill>
              <a:latin typeface="Merriweather"/>
              <a:ea typeface="Merriweather"/>
              <a:cs typeface="Merriweather"/>
              <a:sym typeface="Merriweather"/>
            </a:endParaRPr>
          </a:p>
        </p:txBody>
      </p:sp>
      <p:sp>
        <p:nvSpPr>
          <p:cNvPr id="62" name="Google Shape;62;p14"/>
          <p:cNvSpPr txBox="1">
            <a:spLocks noGrp="1"/>
          </p:cNvSpPr>
          <p:nvPr>
            <p:ph type="body" idx="1"/>
          </p:nvPr>
        </p:nvSpPr>
        <p:spPr>
          <a:xfrm>
            <a:off x="311700" y="1477625"/>
            <a:ext cx="8520600" cy="34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a:p>
            <a:pPr marL="0" lvl="0" indent="0" algn="ctr" rtl="0">
              <a:spcBef>
                <a:spcPts val="1600"/>
              </a:spcBef>
              <a:spcAft>
                <a:spcPts val="0"/>
              </a:spcAft>
              <a:buNone/>
            </a:pPr>
            <a:r>
              <a:rPr lang="en" sz="2900" b="1" u="sng" dirty="0">
                <a:solidFill>
                  <a:srgbClr val="FFFFFF"/>
                </a:solidFill>
              </a:rPr>
              <a:t>GROUP 25</a:t>
            </a:r>
            <a:endParaRPr sz="2900" b="1" u="sng">
              <a:solidFill>
                <a:srgbClr val="FFFFFF"/>
              </a:solidFill>
            </a:endParaRPr>
          </a:p>
          <a:p>
            <a:pPr marL="0" lvl="0" indent="0" algn="l" rtl="0">
              <a:spcBef>
                <a:spcPts val="1600"/>
              </a:spcBef>
              <a:spcAft>
                <a:spcPts val="0"/>
              </a:spcAft>
              <a:buNone/>
            </a:pPr>
            <a:endParaRPr>
              <a:solidFill>
                <a:srgbClr val="000000"/>
              </a:solidFill>
            </a:endParaRPr>
          </a:p>
          <a:p>
            <a:pPr marL="457200" lvl="0" indent="-342900" algn="r" rtl="0">
              <a:spcBef>
                <a:spcPts val="1600"/>
              </a:spcBef>
              <a:spcAft>
                <a:spcPts val="0"/>
              </a:spcAft>
              <a:buClr>
                <a:srgbClr val="000000"/>
              </a:buClr>
              <a:buSzPts val="1800"/>
              <a:buAutoNum type="arabicPeriod"/>
            </a:pPr>
            <a:r>
              <a:rPr lang="en" i="1" dirty="0">
                <a:solidFill>
                  <a:srgbClr val="000000"/>
                </a:solidFill>
              </a:rPr>
              <a:t>AMAN SINGH KADIYAN        B181103CS</a:t>
            </a:r>
            <a:endParaRPr i="1">
              <a:solidFill>
                <a:srgbClr val="000000"/>
              </a:solidFill>
            </a:endParaRPr>
          </a:p>
          <a:p>
            <a:pPr marL="457200" lvl="0" indent="-342900" algn="r" rtl="0">
              <a:spcBef>
                <a:spcPts val="0"/>
              </a:spcBef>
              <a:spcAft>
                <a:spcPts val="0"/>
              </a:spcAft>
              <a:buClr>
                <a:srgbClr val="000000"/>
              </a:buClr>
              <a:buSzPts val="1800"/>
              <a:buAutoNum type="arabicPeriod"/>
            </a:pPr>
            <a:r>
              <a:rPr lang="en" i="1" dirty="0">
                <a:solidFill>
                  <a:srgbClr val="000000"/>
                </a:solidFill>
              </a:rPr>
              <a:t>ANANT KUMAR ANAND       B180302CS</a:t>
            </a:r>
            <a:endParaRPr i="1">
              <a:solidFill>
                <a:srgbClr val="000000"/>
              </a:solidFill>
            </a:endParaRPr>
          </a:p>
          <a:p>
            <a:pPr marL="457200" lvl="0" indent="-342900" algn="r" rtl="0">
              <a:spcBef>
                <a:spcPts val="0"/>
              </a:spcBef>
              <a:spcAft>
                <a:spcPts val="0"/>
              </a:spcAft>
              <a:buClr>
                <a:srgbClr val="000000"/>
              </a:buClr>
              <a:buSzPts val="1800"/>
              <a:buAutoNum type="arabicPeriod"/>
            </a:pPr>
            <a:r>
              <a:rPr lang="en" i="1" dirty="0">
                <a:solidFill>
                  <a:srgbClr val="000000"/>
                </a:solidFill>
              </a:rPr>
              <a:t>AISHIK RANA                        B180369CS</a:t>
            </a:r>
            <a:endParaRPr i="1">
              <a:solidFill>
                <a:srgbClr val="000000"/>
              </a:solidFill>
            </a:endParaRPr>
          </a:p>
          <a:p>
            <a:pPr marL="457200" lvl="0" indent="-342900" algn="r" rtl="0">
              <a:spcBef>
                <a:spcPts val="0"/>
              </a:spcBef>
              <a:spcAft>
                <a:spcPts val="0"/>
              </a:spcAft>
              <a:buClr>
                <a:srgbClr val="000000"/>
              </a:buClr>
              <a:buSzPts val="1800"/>
              <a:buAutoNum type="arabicPeriod"/>
            </a:pPr>
            <a:r>
              <a:rPr lang="en" i="1" dirty="0">
                <a:solidFill>
                  <a:srgbClr val="000000"/>
                </a:solidFill>
              </a:rPr>
              <a:t>RAVI KUMAR VERMA           B180314CS</a:t>
            </a:r>
            <a:endParaRPr i="1">
              <a:solidFill>
                <a:srgbClr val="000000"/>
              </a:solidFill>
            </a:endParaRPr>
          </a:p>
          <a:p>
            <a:pPr marL="457200" lvl="0" indent="-342900" algn="r" rtl="0">
              <a:spcBef>
                <a:spcPts val="0"/>
              </a:spcBef>
              <a:spcAft>
                <a:spcPts val="0"/>
              </a:spcAft>
              <a:buClr>
                <a:srgbClr val="000000"/>
              </a:buClr>
              <a:buSzPts val="1800"/>
              <a:buAutoNum type="arabicPeriod"/>
            </a:pPr>
            <a:r>
              <a:rPr lang="en" i="1" dirty="0">
                <a:solidFill>
                  <a:srgbClr val="000000"/>
                </a:solidFill>
              </a:rPr>
              <a:t>TARUN KANSAL                    B180403CS</a:t>
            </a:r>
            <a:endParaRPr i="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761D"/>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65500" y="1233175"/>
            <a:ext cx="4045200" cy="188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EFEFEF"/>
                </a:solidFill>
                <a:latin typeface="EB Garamond"/>
                <a:ea typeface="EB Garamond"/>
                <a:cs typeface="EB Garamond"/>
                <a:sym typeface="EB Garamond"/>
              </a:rPr>
              <a:t>TABLE OF CONTENTS</a:t>
            </a:r>
            <a:endParaRPr>
              <a:solidFill>
                <a:srgbClr val="EFEFEF"/>
              </a:solidFill>
              <a:latin typeface="EB Garamond"/>
              <a:ea typeface="EB Garamond"/>
              <a:cs typeface="EB Garamond"/>
              <a:sym typeface="EB Garamond"/>
            </a:endParaRPr>
          </a:p>
        </p:txBody>
      </p:sp>
      <p:sp>
        <p:nvSpPr>
          <p:cNvPr id="68" name="Google Shape;68;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Overview</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The Interviewee</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The Team</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Consumer Base</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Types of Costs</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Competition &amp; Sales</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Success story</a:t>
            </a:r>
            <a:endParaRPr sz="1900" b="1">
              <a:solidFill>
                <a:schemeClr val="dk1"/>
              </a:solidFill>
              <a:latin typeface="Merriweather"/>
              <a:ea typeface="Merriweather"/>
              <a:cs typeface="Merriweather"/>
              <a:sym typeface="Merriweather"/>
            </a:endParaRPr>
          </a:p>
          <a:p>
            <a:pPr marL="457200" lvl="0" indent="-349250" algn="l" rtl="0">
              <a:lnSpc>
                <a:spcPct val="115000"/>
              </a:lnSpc>
              <a:spcBef>
                <a:spcPts val="0"/>
              </a:spcBef>
              <a:spcAft>
                <a:spcPts val="0"/>
              </a:spcAft>
              <a:buClr>
                <a:schemeClr val="dk1"/>
              </a:buClr>
              <a:buSzPts val="1900"/>
              <a:buFont typeface="Merriweather"/>
              <a:buChar char="●"/>
            </a:pPr>
            <a:r>
              <a:rPr lang="en" sz="1900" b="1" dirty="0">
                <a:solidFill>
                  <a:schemeClr val="dk1"/>
                </a:solidFill>
                <a:latin typeface="Merriweather"/>
                <a:ea typeface="Merriweather"/>
                <a:cs typeface="Merriweather"/>
                <a:sym typeface="Merriweather"/>
              </a:rPr>
              <a:t>Future Plans</a:t>
            </a:r>
            <a:endParaRPr sz="1900" b="1">
              <a:solidFill>
                <a:schemeClr val="dk1"/>
              </a:solidFill>
              <a:latin typeface="Merriweather"/>
              <a:ea typeface="Merriweather"/>
              <a:cs typeface="Merriweather"/>
              <a:sym typeface="Merriweather"/>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lin ang="5400012" scaled="0"/>
        </a:gra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700" b="1">
                <a:solidFill>
                  <a:srgbClr val="000000"/>
                </a:solidFill>
              </a:rPr>
              <a:t>OVERVIEW</a:t>
            </a:r>
            <a:endParaRPr sz="3700" b="1">
              <a:solidFill>
                <a:srgbClr val="000000"/>
              </a:solidFill>
            </a:endParaRPr>
          </a:p>
        </p:txBody>
      </p:sp>
      <p:sp>
        <p:nvSpPr>
          <p:cNvPr id="75" name="Google Shape;75;p16"/>
          <p:cNvSpPr txBox="1">
            <a:spLocks noGrp="1"/>
          </p:cNvSpPr>
          <p:nvPr>
            <p:ph type="body" idx="1"/>
          </p:nvPr>
        </p:nvSpPr>
        <p:spPr>
          <a:xfrm>
            <a:off x="311700" y="1152475"/>
            <a:ext cx="8520600" cy="367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b="1">
                <a:solidFill>
                  <a:srgbClr val="000000"/>
                </a:solidFill>
              </a:rPr>
              <a:t>Zaara Biotech is a Indian Food product Company .</a:t>
            </a:r>
            <a:endParaRPr b="1">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This company started as a course project by a group of students and founded on 2016.</a:t>
            </a:r>
            <a:endParaRPr b="1">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It,s main motive is to cure food crisis through a very unique and nearly unknown source i.e algae.</a:t>
            </a:r>
            <a:endParaRPr b="1">
              <a:solidFill>
                <a:srgbClr val="000000"/>
              </a:solidFill>
            </a:endParaRPr>
          </a:p>
          <a:p>
            <a:pPr marL="457200" lvl="0" indent="-342900" algn="l" rtl="0">
              <a:spcBef>
                <a:spcPts val="0"/>
              </a:spcBef>
              <a:spcAft>
                <a:spcPts val="0"/>
              </a:spcAft>
              <a:buClr>
                <a:srgbClr val="000000"/>
              </a:buClr>
              <a:buSzPts val="1800"/>
              <a:buChar char="●"/>
            </a:pPr>
            <a:r>
              <a:rPr lang="en" b="1">
                <a:solidFill>
                  <a:schemeClr val="dk1"/>
                </a:solidFill>
              </a:rPr>
              <a:t>It is "India's first Algal-Seaweed food product manufacturing biotech students' startup." in collaboration with b-lite.</a:t>
            </a: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230000" y="445025"/>
            <a:ext cx="4602300" cy="11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Lobster"/>
                <a:ea typeface="Lobster"/>
                <a:cs typeface="Lobster"/>
                <a:sym typeface="Lobster"/>
              </a:rPr>
              <a:t>Mr. Najeeb  bin  Haneef</a:t>
            </a:r>
            <a:endParaRPr sz="3500" b="1">
              <a:latin typeface="Lobster"/>
              <a:ea typeface="Lobster"/>
              <a:cs typeface="Lobster"/>
              <a:sym typeface="Lobster"/>
            </a:endParaRPr>
          </a:p>
        </p:txBody>
      </p:sp>
      <p:sp>
        <p:nvSpPr>
          <p:cNvPr id="81" name="Google Shape;81;p17"/>
          <p:cNvSpPr txBox="1">
            <a:spLocks noGrp="1"/>
          </p:cNvSpPr>
          <p:nvPr>
            <p:ph type="body" idx="1"/>
          </p:nvPr>
        </p:nvSpPr>
        <p:spPr>
          <a:xfrm>
            <a:off x="4229850" y="1782175"/>
            <a:ext cx="4602300" cy="278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CEO and Founder of Zaara Biotech</a:t>
            </a:r>
            <a:endParaRPr>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Completed his B. Tech on Biotechnology and Genetic Engineering from </a:t>
            </a:r>
            <a:r>
              <a:rPr lang="en" dirty="0">
                <a:solidFill>
                  <a:schemeClr val="dk1"/>
                </a:solidFill>
              </a:rPr>
              <a:t>Sahrdaya college of engineering and technology , Thrissur</a:t>
            </a:r>
            <a:r>
              <a:rPr lang="en" dirty="0">
                <a:solidFill>
                  <a:srgbClr val="000000"/>
                </a:solidFill>
              </a:rPr>
              <a:t> .</a:t>
            </a:r>
            <a:endParaRPr>
              <a:solidFill>
                <a:srgbClr val="000000"/>
              </a:solidFill>
            </a:endParaRPr>
          </a:p>
        </p:txBody>
      </p:sp>
      <p:pic>
        <p:nvPicPr>
          <p:cNvPr id="82" name="Google Shape;82;p17"/>
          <p:cNvPicPr preferRelativeResize="0"/>
          <p:nvPr/>
        </p:nvPicPr>
        <p:blipFill>
          <a:blip r:embed="rId3">
            <a:alphaModFix/>
          </a:blip>
          <a:stretch>
            <a:fillRect/>
          </a:stretch>
        </p:blipFill>
        <p:spPr>
          <a:xfrm>
            <a:off x="163675" y="445025"/>
            <a:ext cx="3925050" cy="4258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lin ang="5400012" scaled="0"/>
        </a:gra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0" y="3474125"/>
            <a:ext cx="9144000" cy="16695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4500" b="1">
                <a:solidFill>
                  <a:srgbClr val="FFFFFF"/>
                </a:solidFill>
                <a:latin typeface="EB Garamond"/>
                <a:ea typeface="EB Garamond"/>
                <a:cs typeface="EB Garamond"/>
                <a:sym typeface="EB Garamond"/>
              </a:rPr>
              <a:t>THE TEAM</a:t>
            </a:r>
            <a:endParaRPr sz="4500" b="1">
              <a:solidFill>
                <a:srgbClr val="FFFFFF"/>
              </a:solidFill>
              <a:latin typeface="EB Garamond"/>
              <a:ea typeface="EB Garamond"/>
              <a:cs typeface="EB Garamond"/>
              <a:sym typeface="EB Garamond"/>
            </a:endParaRPr>
          </a:p>
        </p:txBody>
      </p:sp>
      <p:pic>
        <p:nvPicPr>
          <p:cNvPr id="88" name="Google Shape;88;p18"/>
          <p:cNvPicPr preferRelativeResize="0"/>
          <p:nvPr/>
        </p:nvPicPr>
        <p:blipFill>
          <a:blip r:embed="rId3">
            <a:alphaModFix/>
          </a:blip>
          <a:stretch>
            <a:fillRect/>
          </a:stretch>
        </p:blipFill>
        <p:spPr>
          <a:xfrm>
            <a:off x="1602713" y="208800"/>
            <a:ext cx="5938574" cy="362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4E13"/>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9687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000" b="1" dirty="0">
                <a:solidFill>
                  <a:srgbClr val="FFFFFF"/>
                </a:solidFill>
              </a:rPr>
              <a:t>CONSUMER BASE</a:t>
            </a:r>
            <a:endParaRPr sz="3000" b="1">
              <a:solidFill>
                <a:srgbClr val="FFFFFF"/>
              </a:solidFill>
            </a:endParaRPr>
          </a:p>
        </p:txBody>
      </p:sp>
      <p:sp>
        <p:nvSpPr>
          <p:cNvPr id="94" name="Google Shape;94;p19"/>
          <p:cNvSpPr txBox="1">
            <a:spLocks noGrp="1"/>
          </p:cNvSpPr>
          <p:nvPr>
            <p:ph type="body" idx="1"/>
          </p:nvPr>
        </p:nvSpPr>
        <p:spPr>
          <a:xfrm>
            <a:off x="3768625" y="950200"/>
            <a:ext cx="5063700" cy="3821100"/>
          </a:xfrm>
          <a:prstGeom prst="rect">
            <a:avLst/>
          </a:prstGeom>
          <a:solidFill>
            <a:srgbClr val="B6D7A8"/>
          </a:solidFill>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EB Garamond"/>
              <a:buChar char="●"/>
            </a:pPr>
            <a:r>
              <a:rPr lang="en" dirty="0">
                <a:solidFill>
                  <a:srgbClr val="000000"/>
                </a:solidFill>
                <a:latin typeface="EB Garamond"/>
                <a:ea typeface="EB Garamond"/>
                <a:cs typeface="EB Garamond"/>
                <a:sym typeface="EB Garamond"/>
              </a:rPr>
              <a:t>General people who loves cookies .</a:t>
            </a:r>
            <a:endParaRPr>
              <a:solidFill>
                <a:srgbClr val="000000"/>
              </a:solidFill>
              <a:latin typeface="EB Garamond"/>
              <a:ea typeface="EB Garamond"/>
              <a:cs typeface="EB Garamond"/>
              <a:sym typeface="EB Garamond"/>
            </a:endParaRPr>
          </a:p>
          <a:p>
            <a:pPr marL="457200" lvl="0" indent="-342900" algn="l" rtl="0">
              <a:spcBef>
                <a:spcPts val="0"/>
              </a:spcBef>
              <a:spcAft>
                <a:spcPts val="0"/>
              </a:spcAft>
              <a:buClr>
                <a:srgbClr val="000000"/>
              </a:buClr>
              <a:buSzPts val="1800"/>
              <a:buFont typeface="EB Garamond"/>
              <a:buChar char="●"/>
            </a:pPr>
            <a:r>
              <a:rPr lang="en" dirty="0">
                <a:solidFill>
                  <a:srgbClr val="000000"/>
                </a:solidFill>
                <a:latin typeface="EB Garamond"/>
                <a:ea typeface="EB Garamond"/>
                <a:cs typeface="EB Garamond"/>
                <a:sym typeface="EB Garamond"/>
              </a:rPr>
              <a:t>Gym guys as it contains whey protein.</a:t>
            </a:r>
            <a:endParaRPr>
              <a:solidFill>
                <a:srgbClr val="000000"/>
              </a:solidFill>
              <a:latin typeface="EB Garamond"/>
              <a:ea typeface="EB Garamond"/>
              <a:cs typeface="EB Garamond"/>
              <a:sym typeface="EB Garamond"/>
            </a:endParaRPr>
          </a:p>
          <a:p>
            <a:pPr marL="457200" lvl="0" indent="-342900" algn="l" rtl="0">
              <a:spcBef>
                <a:spcPts val="0"/>
              </a:spcBef>
              <a:spcAft>
                <a:spcPts val="0"/>
              </a:spcAft>
              <a:buClr>
                <a:srgbClr val="000000"/>
              </a:buClr>
              <a:buSzPts val="1800"/>
              <a:buFont typeface="EB Garamond"/>
              <a:buChar char="●"/>
            </a:pPr>
            <a:r>
              <a:rPr lang="en" dirty="0">
                <a:solidFill>
                  <a:srgbClr val="000000"/>
                </a:solidFill>
                <a:latin typeface="EB Garamond"/>
                <a:ea typeface="EB Garamond"/>
                <a:cs typeface="EB Garamond"/>
                <a:sym typeface="EB Garamond"/>
              </a:rPr>
              <a:t>People who are health conscious and can replace their breakfast with these cookies.</a:t>
            </a:r>
            <a:endParaRPr>
              <a:solidFill>
                <a:srgbClr val="000000"/>
              </a:solidFill>
              <a:latin typeface="EB Garamond"/>
              <a:ea typeface="EB Garamond"/>
              <a:cs typeface="EB Garamond"/>
              <a:sym typeface="EB Garamond"/>
            </a:endParaRPr>
          </a:p>
          <a:p>
            <a:pPr marL="457200" lvl="0" indent="-342900" algn="l" rtl="0">
              <a:spcBef>
                <a:spcPts val="0"/>
              </a:spcBef>
              <a:spcAft>
                <a:spcPts val="0"/>
              </a:spcAft>
              <a:buClr>
                <a:srgbClr val="000000"/>
              </a:buClr>
              <a:buSzPts val="1800"/>
              <a:buFont typeface="EB Garamond"/>
              <a:buChar char="●"/>
            </a:pPr>
            <a:r>
              <a:rPr lang="en" dirty="0">
                <a:solidFill>
                  <a:srgbClr val="000000"/>
                </a:solidFill>
                <a:latin typeface="EB Garamond"/>
                <a:ea typeface="EB Garamond"/>
                <a:cs typeface="EB Garamond"/>
                <a:sym typeface="EB Garamond"/>
              </a:rPr>
              <a:t>Marine crew , who have less supply but need more nutrients .</a:t>
            </a:r>
            <a:endParaRPr>
              <a:solidFill>
                <a:srgbClr val="000000"/>
              </a:solidFill>
              <a:latin typeface="EB Garamond"/>
              <a:ea typeface="EB Garamond"/>
              <a:cs typeface="EB Garamond"/>
              <a:sym typeface="EB Garamond"/>
            </a:endParaRPr>
          </a:p>
        </p:txBody>
      </p:sp>
      <p:pic>
        <p:nvPicPr>
          <p:cNvPr id="95" name="Google Shape;95;p19"/>
          <p:cNvPicPr preferRelativeResize="0"/>
          <p:nvPr/>
        </p:nvPicPr>
        <p:blipFill>
          <a:blip r:embed="rId3">
            <a:alphaModFix/>
          </a:blip>
          <a:stretch>
            <a:fillRect/>
          </a:stretch>
        </p:blipFill>
        <p:spPr>
          <a:xfrm>
            <a:off x="0" y="950188"/>
            <a:ext cx="376863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lin ang="5400012" scaled="0"/>
        </a:gra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50900" y="445025"/>
            <a:ext cx="279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155CC"/>
                </a:solidFill>
                <a:latin typeface="Oswald"/>
                <a:ea typeface="Oswald"/>
                <a:cs typeface="Oswald"/>
                <a:sym typeface="Oswald"/>
              </a:rPr>
              <a:t>FIXED COST</a:t>
            </a:r>
            <a:endParaRPr>
              <a:solidFill>
                <a:srgbClr val="1155CC"/>
              </a:solidFill>
              <a:latin typeface="Oswald"/>
              <a:ea typeface="Oswald"/>
              <a:cs typeface="Oswald"/>
              <a:sym typeface="Oswald"/>
            </a:endParaRPr>
          </a:p>
        </p:txBody>
      </p:sp>
      <p:sp>
        <p:nvSpPr>
          <p:cNvPr id="101" name="Google Shape;101;p20"/>
          <p:cNvSpPr txBox="1">
            <a:spLocks noGrp="1"/>
          </p:cNvSpPr>
          <p:nvPr>
            <p:ph type="body" idx="1"/>
          </p:nvPr>
        </p:nvSpPr>
        <p:spPr>
          <a:xfrm>
            <a:off x="150975" y="1152475"/>
            <a:ext cx="2792400" cy="3208200"/>
          </a:xfrm>
          <a:prstGeom prst="rect">
            <a:avLst/>
          </a:prstGeom>
          <a:solidFill>
            <a:srgbClr val="93C47D"/>
          </a:solidFill>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Infrastructure.</a:t>
            </a:r>
            <a:endParaRPr sz="1400">
              <a:solidFill>
                <a:srgbClr val="000000"/>
              </a:solidFill>
              <a:latin typeface="Montserrat"/>
              <a:ea typeface="Montserrat"/>
              <a:cs typeface="Montserrat"/>
              <a:sym typeface="Montserrat"/>
            </a:endParaRPr>
          </a:p>
          <a:p>
            <a:pPr marL="457200" lvl="0" indent="-317500" algn="l" rtl="0">
              <a:lnSpc>
                <a:spcPct val="115000"/>
              </a:lnSpc>
              <a:spcBef>
                <a:spcPts val="0"/>
              </a:spcBef>
              <a:spcAft>
                <a:spcPts val="0"/>
              </a:spcAft>
              <a:buClr>
                <a:srgbClr val="000000"/>
              </a:buClr>
              <a:buSzPts val="1400"/>
              <a:buFont typeface="Montserrat"/>
              <a:buChar char="●"/>
            </a:pPr>
            <a:r>
              <a:rPr lang="en" sz="1400">
                <a:solidFill>
                  <a:srgbClr val="000000"/>
                </a:solidFill>
                <a:latin typeface="Montserrat"/>
                <a:ea typeface="Montserrat"/>
                <a:cs typeface="Montserrat"/>
                <a:sym typeface="Montserrat"/>
              </a:rPr>
              <a:t>Cost for baking equipment, fuel supply etc.</a:t>
            </a:r>
            <a:endParaRPr sz="1400">
              <a:solidFill>
                <a:srgbClr val="000000"/>
              </a:solidFill>
              <a:latin typeface="Montserrat"/>
              <a:ea typeface="Montserrat"/>
              <a:cs typeface="Montserrat"/>
              <a:sym typeface="Montserrat"/>
            </a:endParaRPr>
          </a:p>
          <a:p>
            <a:pPr marL="457200" lvl="0" indent="0" algn="l" rtl="0">
              <a:spcBef>
                <a:spcPts val="0"/>
              </a:spcBef>
              <a:spcAft>
                <a:spcPts val="1600"/>
              </a:spcAft>
              <a:buNone/>
            </a:pPr>
            <a:endParaRPr>
              <a:solidFill>
                <a:srgbClr val="000000"/>
              </a:solidFill>
            </a:endParaRPr>
          </a:p>
        </p:txBody>
      </p:sp>
      <p:sp>
        <p:nvSpPr>
          <p:cNvPr id="102" name="Google Shape;102;p20"/>
          <p:cNvSpPr txBox="1"/>
          <p:nvPr/>
        </p:nvSpPr>
        <p:spPr>
          <a:xfrm>
            <a:off x="2983625" y="1152475"/>
            <a:ext cx="3000000" cy="3208200"/>
          </a:xfrm>
          <a:prstGeom prst="rect">
            <a:avLst/>
          </a:prstGeom>
          <a:solidFill>
            <a:srgbClr val="B6D7A8"/>
          </a:solid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Raw materials , imported from USA and Canada.</a:t>
            </a: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Wages of employees.</a:t>
            </a:r>
            <a:endParaRPr>
              <a:latin typeface="Montserrat"/>
              <a:ea typeface="Montserrat"/>
              <a:cs typeface="Montserrat"/>
              <a:sym typeface="Montserrat"/>
            </a:endParaRPr>
          </a:p>
          <a:p>
            <a:pPr marL="457200" lvl="0"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Travel and transport for employees.</a:t>
            </a:r>
            <a:endParaRPr>
              <a:latin typeface="Montserrat"/>
              <a:ea typeface="Montserrat"/>
              <a:cs typeface="Montserrat"/>
              <a:sym typeface="Montserrat"/>
            </a:endParaRPr>
          </a:p>
        </p:txBody>
      </p:sp>
      <p:sp>
        <p:nvSpPr>
          <p:cNvPr id="103" name="Google Shape;103;p20"/>
          <p:cNvSpPr txBox="1"/>
          <p:nvPr/>
        </p:nvSpPr>
        <p:spPr>
          <a:xfrm>
            <a:off x="6023875" y="1152475"/>
            <a:ext cx="3000000" cy="3208200"/>
          </a:xfrm>
          <a:prstGeom prst="rect">
            <a:avLst/>
          </a:prstGeom>
          <a:solidFill>
            <a:srgbClr val="93C47D"/>
          </a:solid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34343"/>
              </a:buClr>
              <a:buSzPts val="1400"/>
              <a:buFont typeface="Montserrat"/>
              <a:buChar char="●"/>
            </a:pPr>
            <a:r>
              <a:rPr lang="en">
                <a:solidFill>
                  <a:srgbClr val="434343"/>
                </a:solidFill>
                <a:latin typeface="Montserrat"/>
                <a:ea typeface="Montserrat"/>
                <a:cs typeface="Montserrat"/>
                <a:sym typeface="Montserrat"/>
              </a:rPr>
              <a:t>Investment in equipment suitable for low scale production proved.</a:t>
            </a:r>
            <a:endParaRPr>
              <a:solidFill>
                <a:srgbClr val="434343"/>
              </a:solidFill>
              <a:latin typeface="Montserrat"/>
              <a:ea typeface="Montserrat"/>
              <a:cs typeface="Montserrat"/>
              <a:sym typeface="Montserrat"/>
            </a:endParaRPr>
          </a:p>
        </p:txBody>
      </p:sp>
      <p:sp>
        <p:nvSpPr>
          <p:cNvPr id="104" name="Google Shape;104;p20"/>
          <p:cNvSpPr txBox="1">
            <a:spLocks noGrp="1"/>
          </p:cNvSpPr>
          <p:nvPr>
            <p:ph type="title"/>
          </p:nvPr>
        </p:nvSpPr>
        <p:spPr>
          <a:xfrm>
            <a:off x="3087425" y="445025"/>
            <a:ext cx="279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155CC"/>
                </a:solidFill>
                <a:latin typeface="Oswald"/>
                <a:ea typeface="Oswald"/>
                <a:cs typeface="Oswald"/>
                <a:sym typeface="Oswald"/>
              </a:rPr>
              <a:t>VARIABLE COST</a:t>
            </a:r>
            <a:endParaRPr>
              <a:solidFill>
                <a:srgbClr val="1155CC"/>
              </a:solidFill>
              <a:latin typeface="Oswald"/>
              <a:ea typeface="Oswald"/>
              <a:cs typeface="Oswald"/>
              <a:sym typeface="Oswald"/>
            </a:endParaRPr>
          </a:p>
        </p:txBody>
      </p:sp>
      <p:sp>
        <p:nvSpPr>
          <p:cNvPr id="105" name="Google Shape;105;p20"/>
          <p:cNvSpPr txBox="1">
            <a:spLocks noGrp="1"/>
          </p:cNvSpPr>
          <p:nvPr>
            <p:ph type="title"/>
          </p:nvPr>
        </p:nvSpPr>
        <p:spPr>
          <a:xfrm>
            <a:off x="6127675" y="445025"/>
            <a:ext cx="279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155CC"/>
                </a:solidFill>
                <a:latin typeface="Oswald"/>
                <a:ea typeface="Oswald"/>
                <a:cs typeface="Oswald"/>
                <a:sym typeface="Oswald"/>
              </a:rPr>
              <a:t>SUNK COST</a:t>
            </a:r>
            <a:endParaRPr>
              <a:solidFill>
                <a:srgbClr val="1155CC"/>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300" b="1"/>
              <a:t>COMPETITION AND SALES</a:t>
            </a:r>
            <a:endParaRPr sz="3300" b="1"/>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       As this is a new idea so this company doesn’t have many competitors in market as for now. But in near future where people are beginning to concern more about their health this company might get competitors in this field.</a:t>
            </a:r>
            <a:endParaRPr>
              <a:solidFill>
                <a:schemeClr val="dk1"/>
              </a:solidFill>
            </a:endParaRPr>
          </a:p>
          <a:p>
            <a:pPr marL="0" lvl="0" indent="0" algn="l" rtl="0">
              <a:spcBef>
                <a:spcPts val="1600"/>
              </a:spcBef>
              <a:spcAft>
                <a:spcPts val="1600"/>
              </a:spcAft>
              <a:buNone/>
            </a:pPr>
            <a:r>
              <a:rPr lang="en">
                <a:solidFill>
                  <a:schemeClr val="dk1"/>
                </a:solidFill>
              </a:rPr>
              <a:t>      They are targeting cookies , snacks to insert algae and in this field there are many companies making cookies and snacks .</a:t>
            </a:r>
            <a:r>
              <a:rPr lang="en" sz="1200">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437</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Oswald</vt:lpstr>
      <vt:lpstr>Montserrat</vt:lpstr>
      <vt:lpstr>EB Garamond</vt:lpstr>
      <vt:lpstr>Lobster</vt:lpstr>
      <vt:lpstr>Merriweather</vt:lpstr>
      <vt:lpstr>Times New Roman</vt:lpstr>
      <vt:lpstr>Arial</vt:lpstr>
      <vt:lpstr>Simple Light</vt:lpstr>
      <vt:lpstr>ZAARA BIOTECH</vt:lpstr>
      <vt:lpstr>QIP PROJECT</vt:lpstr>
      <vt:lpstr>TABLE OF CONTENTS</vt:lpstr>
      <vt:lpstr>OVERVIEW</vt:lpstr>
      <vt:lpstr>Mr. Najeeb  bin  Haneef</vt:lpstr>
      <vt:lpstr>THE TEAM</vt:lpstr>
      <vt:lpstr>CONSUMER BASE</vt:lpstr>
      <vt:lpstr>FIXED COST</vt:lpstr>
      <vt:lpstr>COMPETITION AND SALES</vt:lpstr>
      <vt:lpstr>SUCCESS</vt:lpstr>
      <vt:lpstr>FUTURE PLANS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ZAARA BIOTECH</dc:title>
  <cp:lastModifiedBy>Aishik Rana</cp:lastModifiedBy>
  <cp:revision>4</cp:revision>
  <dcterms:modified xsi:type="dcterms:W3CDTF">2021-07-31T20:56:41Z</dcterms:modified>
</cp:coreProperties>
</file>