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0" roundtripDataSignature="AMtx7miExHWZBYwKegQ4/l9rgSD9Q4C5Z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19da34678f_1_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g119da34678f_1_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19da34678f_0_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g119da34678f_0_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19da34678f_0_4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g119da34678f_0_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19da34678f_0_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g119da34678f_0_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19da34678f_0_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g119da34678f_0_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19da34678f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g119da34678f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19da34678f_0_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g119da34678f_0_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0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0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9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2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4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4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4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7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8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aishin.abdullayoosufali@stud.fra-uas.de" TargetMode="External"/><Relationship Id="rId4" Type="http://schemas.openxmlformats.org/officeDocument/2006/relationships/hyperlink" Target="mailto:chhavi.sareen@stud.fra-uas.de" TargetMode="External"/><Relationship Id="rId9" Type="http://schemas.openxmlformats.org/officeDocument/2006/relationships/image" Target="../media/image17.jpg"/><Relationship Id="rId5" Type="http://schemas.openxmlformats.org/officeDocument/2006/relationships/hyperlink" Target="mailto:jayshri.taywade@stud.frauas.de" TargetMode="External"/><Relationship Id="rId6" Type="http://schemas.openxmlformats.org/officeDocument/2006/relationships/image" Target="../media/image16.png"/><Relationship Id="rId7" Type="http://schemas.openxmlformats.org/officeDocument/2006/relationships/image" Target="../media/image9.png"/><Relationship Id="rId8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1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1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1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15.jpg"/><Relationship Id="rId5" Type="http://schemas.openxmlformats.org/officeDocument/2006/relationships/image" Target="../media/image14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5.jpg"/><Relationship Id="rId5" Type="http://schemas.openxmlformats.org/officeDocument/2006/relationships/image" Target="../media/image18.jpg"/><Relationship Id="rId6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7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6.jpg"/><Relationship Id="rId5" Type="http://schemas.openxmlformats.org/officeDocument/2006/relationships/image" Target="../media/image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5F7FC"/>
            </a:gs>
            <a:gs pos="25678">
              <a:srgbClr val="DCE5F4"/>
            </a:gs>
            <a:gs pos="45152">
              <a:srgbClr val="C8D6EE"/>
            </a:gs>
            <a:gs pos="62836">
              <a:srgbClr val="B6C9E8"/>
            </a:gs>
            <a:gs pos="74000">
              <a:srgbClr val="A9BEE4"/>
            </a:gs>
            <a:gs pos="83000">
              <a:srgbClr val="A9BEE4"/>
            </a:gs>
            <a:gs pos="100000">
              <a:srgbClr val="C5D3ED"/>
            </a:gs>
          </a:gsLst>
          <a:lin ang="5400000" scaled="0"/>
        </a:gra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ctrTitle"/>
          </p:nvPr>
        </p:nvSpPr>
        <p:spPr>
          <a:xfrm>
            <a:off x="1524000" y="1122362"/>
            <a:ext cx="9144000" cy="41354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Calibri"/>
              <a:buNone/>
            </a:pPr>
            <a:br>
              <a:rPr lang="en-US" sz="5200">
                <a:solidFill>
                  <a:schemeClr val="dk2"/>
                </a:solidFill>
              </a:rPr>
            </a:br>
            <a:endParaRPr sz="5200">
              <a:solidFill>
                <a:schemeClr val="dk2"/>
              </a:solidFill>
            </a:endParaRPr>
          </a:p>
        </p:txBody>
      </p:sp>
      <p:sp>
        <p:nvSpPr>
          <p:cNvPr id="89" name="Google Shape;89;p1"/>
          <p:cNvSpPr txBox="1"/>
          <p:nvPr>
            <p:ph idx="1" type="subTitle"/>
          </p:nvPr>
        </p:nvSpPr>
        <p:spPr>
          <a:xfrm>
            <a:off x="202828" y="940423"/>
            <a:ext cx="11786344" cy="5781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500"/>
              <a:buNone/>
            </a:pPr>
            <a:r>
              <a:rPr b="1" i="0" lang="en-US" sz="35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Networking Approach:SDN//Service:Text-based Chats</a:t>
            </a:r>
            <a:endParaRPr b="1" sz="3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b="0" i="0" lang="en-US" sz="18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Masters in Information Technology 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Mobile Computing</a:t>
            </a:r>
            <a:endParaRPr b="0" i="0" sz="1800" u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b="0" i="0" lang="en-US" sz="18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 Prof. Armin Lehmann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Aishin Abdulla Yoosufali                                              Chhavi Sareen                                                  Jayshri Taywade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1359022                                                                   1360105                                                             1343384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 sz="1800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aishin.abdullayoosufali@stud.fra-uas.de</a:t>
            </a: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r>
              <a:rPr lang="en-US" sz="1800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chhavi.sareen@stud.fra-uas.de</a:t>
            </a: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</a:t>
            </a:r>
            <a:r>
              <a:rPr lang="en-US" sz="1800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jayshri.taywade@stud.fra-uas.de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="0" i="0" sz="1800" u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b="0" i="0" lang="en-US" sz="18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Frankfurt University of Applied Sciences - Unterzeichner_in der Charta der  Vielfalt" id="90" name="Google Shape;90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872282" y="109539"/>
            <a:ext cx="2179106" cy="1215678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Text&#10;&#10;Description automatically generated" id="92" name="Google Shape;92;p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348175" y="4689909"/>
            <a:ext cx="3114674" cy="191013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ext&#10;&#10;Description automatically generated" id="93" name="Google Shape;93;p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494900" y="4686404"/>
            <a:ext cx="3114673" cy="1917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27075" y="4689888"/>
            <a:ext cx="3274598" cy="1910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5F7FC"/>
            </a:gs>
            <a:gs pos="25680">
              <a:srgbClr val="DCE5F4"/>
            </a:gs>
            <a:gs pos="45150">
              <a:srgbClr val="C8D6EE"/>
            </a:gs>
            <a:gs pos="62840">
              <a:srgbClr val="B6C9E8"/>
            </a:gs>
            <a:gs pos="74000">
              <a:srgbClr val="A9BEE4"/>
            </a:gs>
            <a:gs pos="83000">
              <a:srgbClr val="A9BEE4"/>
            </a:gs>
            <a:gs pos="100000">
              <a:srgbClr val="C5D3ED"/>
            </a:gs>
          </a:gsLst>
          <a:lin ang="5400012" scaled="0"/>
        </a:gra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19da34678f_1_31"/>
          <p:cNvSpPr txBox="1"/>
          <p:nvPr>
            <p:ph type="ctrTitle"/>
          </p:nvPr>
        </p:nvSpPr>
        <p:spPr>
          <a:xfrm>
            <a:off x="1524000" y="1122362"/>
            <a:ext cx="9144000" cy="4135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Calibri"/>
              <a:buNone/>
            </a:pPr>
            <a:br>
              <a:rPr lang="en-US" sz="5200">
                <a:solidFill>
                  <a:schemeClr val="dk2"/>
                </a:solidFill>
              </a:rPr>
            </a:br>
            <a:endParaRPr sz="5200">
              <a:solidFill>
                <a:schemeClr val="dk2"/>
              </a:solidFill>
            </a:endParaRPr>
          </a:p>
        </p:txBody>
      </p:sp>
      <p:sp>
        <p:nvSpPr>
          <p:cNvPr id="175" name="Google Shape;175;g119da34678f_1_31"/>
          <p:cNvSpPr txBox="1"/>
          <p:nvPr>
            <p:ph idx="1" type="subTitle"/>
          </p:nvPr>
        </p:nvSpPr>
        <p:spPr>
          <a:xfrm>
            <a:off x="400667" y="944335"/>
            <a:ext cx="11176800" cy="56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Implementation</a:t>
            </a:r>
            <a:endParaRPr b="1" i="1" sz="17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Four Open vSwitches are used to create the transport network, and in all switches OpenFlow is enabled.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Every switches have a flow rules that will be implemented when we do a packet transmission from client1 to client3 or we can say network slicing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have set the rule from swtich1 and switch2 ports to drop the transfer of packet to client2 and client4 ports. 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the interconnection of switches, we have used VxLAN tunneling mechanism 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Frankfurt University of Applied Sciences - Unterzeichner_in der Charta der  Vielfalt" id="176" name="Google Shape;176;g119da34678f_1_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72282" y="109539"/>
            <a:ext cx="2179106" cy="1357312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g119da34678f_1_3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5F7FC"/>
            </a:gs>
            <a:gs pos="25680">
              <a:srgbClr val="DCE5F4"/>
            </a:gs>
            <a:gs pos="45150">
              <a:srgbClr val="C8D6EE"/>
            </a:gs>
            <a:gs pos="62840">
              <a:srgbClr val="B6C9E8"/>
            </a:gs>
            <a:gs pos="74000">
              <a:srgbClr val="A9BEE4"/>
            </a:gs>
            <a:gs pos="83000">
              <a:srgbClr val="A9BEE4"/>
            </a:gs>
            <a:gs pos="100000">
              <a:srgbClr val="C5D3ED"/>
            </a:gs>
          </a:gsLst>
          <a:lin ang="5400012" scaled="0"/>
        </a:gra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19da34678f_0_27"/>
          <p:cNvSpPr txBox="1"/>
          <p:nvPr>
            <p:ph type="ctrTitle"/>
          </p:nvPr>
        </p:nvSpPr>
        <p:spPr>
          <a:xfrm>
            <a:off x="1524000" y="1122362"/>
            <a:ext cx="9144000" cy="4135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Calibri"/>
              <a:buNone/>
            </a:pPr>
            <a:br>
              <a:rPr lang="en-US" sz="5200">
                <a:solidFill>
                  <a:schemeClr val="dk2"/>
                </a:solidFill>
              </a:rPr>
            </a:br>
            <a:endParaRPr sz="5200">
              <a:solidFill>
                <a:schemeClr val="dk2"/>
              </a:solidFill>
            </a:endParaRPr>
          </a:p>
        </p:txBody>
      </p:sp>
      <p:sp>
        <p:nvSpPr>
          <p:cNvPr id="183" name="Google Shape;183;g119da34678f_0_27"/>
          <p:cNvSpPr txBox="1"/>
          <p:nvPr>
            <p:ph idx="1" type="subTitle"/>
          </p:nvPr>
        </p:nvSpPr>
        <p:spPr>
          <a:xfrm>
            <a:off x="383742" y="846835"/>
            <a:ext cx="11176800" cy="56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</a:pPr>
            <a:r>
              <a:rPr b="1" i="1"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Implementation</a:t>
            </a:r>
            <a:endParaRPr b="1" i="1"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</a:pPr>
            <a:r>
              <a:t/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</a:pPr>
            <a:r>
              <a:rPr lang="en-US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Configuration of OpenFlow in Switch1: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</a:pPr>
            <a:r>
              <a:t/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Frankfurt University of Applied Sciences - Unterzeichner_in der Charta der  Vielfalt" id="184" name="Google Shape;184;g119da34678f_0_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72282" y="109539"/>
            <a:ext cx="2179106" cy="1357312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g119da34678f_0_2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86" name="Google Shape;186;g119da34678f_0_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3313" y="1831963"/>
            <a:ext cx="6219825" cy="452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5F7FC"/>
            </a:gs>
            <a:gs pos="25680">
              <a:srgbClr val="DCE5F4"/>
            </a:gs>
            <a:gs pos="45150">
              <a:srgbClr val="C8D6EE"/>
            </a:gs>
            <a:gs pos="62840">
              <a:srgbClr val="B6C9E8"/>
            </a:gs>
            <a:gs pos="74000">
              <a:srgbClr val="A9BEE4"/>
            </a:gs>
            <a:gs pos="83000">
              <a:srgbClr val="A9BEE4"/>
            </a:gs>
            <a:gs pos="100000">
              <a:srgbClr val="C5D3ED"/>
            </a:gs>
          </a:gsLst>
          <a:lin ang="5400012" scaled="0"/>
        </a:gra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19da34678f_0_43"/>
          <p:cNvSpPr txBox="1"/>
          <p:nvPr>
            <p:ph type="ctrTitle"/>
          </p:nvPr>
        </p:nvSpPr>
        <p:spPr>
          <a:xfrm>
            <a:off x="1524000" y="1122362"/>
            <a:ext cx="9144000" cy="4135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Calibri"/>
              <a:buNone/>
            </a:pPr>
            <a:br>
              <a:rPr lang="en-US" sz="5200">
                <a:solidFill>
                  <a:schemeClr val="dk2"/>
                </a:solidFill>
              </a:rPr>
            </a:br>
            <a:endParaRPr sz="5200">
              <a:solidFill>
                <a:schemeClr val="dk2"/>
              </a:solidFill>
            </a:endParaRPr>
          </a:p>
        </p:txBody>
      </p:sp>
      <p:sp>
        <p:nvSpPr>
          <p:cNvPr id="192" name="Google Shape;192;g119da34678f_0_43"/>
          <p:cNvSpPr txBox="1"/>
          <p:nvPr>
            <p:ph idx="1" type="subTitle"/>
          </p:nvPr>
        </p:nvSpPr>
        <p:spPr>
          <a:xfrm>
            <a:off x="464442" y="861135"/>
            <a:ext cx="11176800" cy="56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1" lang="en-US" sz="1400">
                <a:latin typeface="Times New Roman"/>
                <a:ea typeface="Times New Roman"/>
                <a:cs typeface="Times New Roman"/>
                <a:sym typeface="Times New Roman"/>
              </a:rPr>
              <a:t>Implementation</a:t>
            </a:r>
            <a:endParaRPr b="1" i="1"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Configuration of OpenFlow in Switch2: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Frankfurt University of Applied Sciences - Unterzeichner_in der Charta der  Vielfalt" id="193" name="Google Shape;193;g119da34678f_0_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72282" y="109539"/>
            <a:ext cx="2179106" cy="1357312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g119da34678f_0_4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95" name="Google Shape;195;g119da34678f_0_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8950" y="1879600"/>
            <a:ext cx="6457950" cy="447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5F7FC"/>
            </a:gs>
            <a:gs pos="25680">
              <a:srgbClr val="DCE5F4"/>
            </a:gs>
            <a:gs pos="45150">
              <a:srgbClr val="C8D6EE"/>
            </a:gs>
            <a:gs pos="62840">
              <a:srgbClr val="B6C9E8"/>
            </a:gs>
            <a:gs pos="74000">
              <a:srgbClr val="A9BEE4"/>
            </a:gs>
            <a:gs pos="83000">
              <a:srgbClr val="A9BEE4"/>
            </a:gs>
            <a:gs pos="100000">
              <a:srgbClr val="C5D3ED"/>
            </a:gs>
          </a:gsLst>
          <a:lin ang="5400012" scaled="0"/>
        </a:gra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19da34678f_0_35"/>
          <p:cNvSpPr txBox="1"/>
          <p:nvPr>
            <p:ph type="ctrTitle"/>
          </p:nvPr>
        </p:nvSpPr>
        <p:spPr>
          <a:xfrm>
            <a:off x="1524000" y="1122362"/>
            <a:ext cx="9144000" cy="4135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Calibri"/>
              <a:buNone/>
            </a:pPr>
            <a:br>
              <a:rPr lang="en-US" sz="5200">
                <a:solidFill>
                  <a:schemeClr val="dk2"/>
                </a:solidFill>
              </a:rPr>
            </a:br>
            <a:endParaRPr sz="5200">
              <a:solidFill>
                <a:schemeClr val="dk2"/>
              </a:solidFill>
            </a:endParaRPr>
          </a:p>
        </p:txBody>
      </p:sp>
      <p:sp>
        <p:nvSpPr>
          <p:cNvPr id="201" name="Google Shape;201;g119da34678f_0_35"/>
          <p:cNvSpPr txBox="1"/>
          <p:nvPr>
            <p:ph idx="1" type="subTitle"/>
          </p:nvPr>
        </p:nvSpPr>
        <p:spPr>
          <a:xfrm>
            <a:off x="269442" y="795660"/>
            <a:ext cx="11176800" cy="56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1" lang="en-US" sz="1400">
                <a:latin typeface="Times New Roman"/>
                <a:ea typeface="Times New Roman"/>
                <a:cs typeface="Times New Roman"/>
                <a:sym typeface="Times New Roman"/>
              </a:rPr>
              <a:t>Implementation</a:t>
            </a:r>
            <a:endParaRPr b="1" i="1"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Configuration of OpenFlow in Switch3: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Frankfurt University of Applied Sciences - Unterzeichner_in der Charta der  Vielfalt" id="202" name="Google Shape;202;g119da34678f_0_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72282" y="109539"/>
            <a:ext cx="2179106" cy="1357312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g119da34678f_0_3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4" name="Google Shape;204;g119da34678f_0_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1475" y="1804625"/>
            <a:ext cx="7104301" cy="4651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5F7FC"/>
            </a:gs>
            <a:gs pos="25680">
              <a:srgbClr val="DCE5F4"/>
            </a:gs>
            <a:gs pos="45150">
              <a:srgbClr val="C8D6EE"/>
            </a:gs>
            <a:gs pos="62840">
              <a:srgbClr val="B6C9E8"/>
            </a:gs>
            <a:gs pos="74000">
              <a:srgbClr val="A9BEE4"/>
            </a:gs>
            <a:gs pos="83000">
              <a:srgbClr val="A9BEE4"/>
            </a:gs>
            <a:gs pos="100000">
              <a:srgbClr val="C5D3ED"/>
            </a:gs>
          </a:gsLst>
          <a:lin ang="5400012" scaled="0"/>
        </a:grad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19da34678f_0_11"/>
          <p:cNvSpPr txBox="1"/>
          <p:nvPr>
            <p:ph type="ctrTitle"/>
          </p:nvPr>
        </p:nvSpPr>
        <p:spPr>
          <a:xfrm>
            <a:off x="1524000" y="1122362"/>
            <a:ext cx="9144000" cy="4135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Calibri"/>
              <a:buNone/>
            </a:pPr>
            <a:br>
              <a:rPr lang="en-US" sz="5200">
                <a:solidFill>
                  <a:schemeClr val="dk2"/>
                </a:solidFill>
              </a:rPr>
            </a:br>
            <a:endParaRPr sz="5200">
              <a:solidFill>
                <a:schemeClr val="dk2"/>
              </a:solidFill>
            </a:endParaRPr>
          </a:p>
        </p:txBody>
      </p:sp>
      <p:sp>
        <p:nvSpPr>
          <p:cNvPr id="210" name="Google Shape;210;g119da34678f_0_11"/>
          <p:cNvSpPr txBox="1"/>
          <p:nvPr>
            <p:ph idx="1" type="subTitle"/>
          </p:nvPr>
        </p:nvSpPr>
        <p:spPr>
          <a:xfrm>
            <a:off x="455192" y="861135"/>
            <a:ext cx="11176800" cy="56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1" lang="en-US" sz="1400">
                <a:latin typeface="Times New Roman"/>
                <a:ea typeface="Times New Roman"/>
                <a:cs typeface="Times New Roman"/>
                <a:sym typeface="Times New Roman"/>
              </a:rPr>
              <a:t>Implementation</a:t>
            </a:r>
            <a:endParaRPr b="1" i="1"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Flow Table os Switch1: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Flow Table os Switch2: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Frankfurt University of Applied Sciences - Unterzeichner_in der Charta der  Vielfalt" id="211" name="Google Shape;211;g119da34678f_0_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72282" y="109539"/>
            <a:ext cx="2179106" cy="1357312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g119da34678f_0_1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13" name="Google Shape;213;g119da34678f_0_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6825" y="1950175"/>
            <a:ext cx="9408950" cy="103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g119da34678f_0_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2275" y="4253300"/>
            <a:ext cx="9668774" cy="100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5F7FC"/>
            </a:gs>
            <a:gs pos="25678">
              <a:srgbClr val="DCE5F4"/>
            </a:gs>
            <a:gs pos="45152">
              <a:srgbClr val="C8D6EE"/>
            </a:gs>
            <a:gs pos="62836">
              <a:srgbClr val="B6C9E8"/>
            </a:gs>
            <a:gs pos="74000">
              <a:srgbClr val="A9BEE4"/>
            </a:gs>
            <a:gs pos="83000">
              <a:srgbClr val="A9BEE4"/>
            </a:gs>
            <a:gs pos="100000">
              <a:srgbClr val="C5D3ED"/>
            </a:gs>
          </a:gsLst>
          <a:lin ang="5400000" scaled="0"/>
        </a:grad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8"/>
          <p:cNvSpPr txBox="1"/>
          <p:nvPr>
            <p:ph type="ctrTitle"/>
          </p:nvPr>
        </p:nvSpPr>
        <p:spPr>
          <a:xfrm>
            <a:off x="1524000" y="1122362"/>
            <a:ext cx="9144000" cy="41354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Calibri"/>
              <a:buNone/>
            </a:pPr>
            <a:br>
              <a:rPr lang="en-US" sz="5200">
                <a:solidFill>
                  <a:schemeClr val="dk2"/>
                </a:solidFill>
              </a:rPr>
            </a:br>
            <a:endParaRPr sz="5200">
              <a:solidFill>
                <a:schemeClr val="dk2"/>
              </a:solidFill>
            </a:endParaRPr>
          </a:p>
        </p:txBody>
      </p:sp>
      <p:sp>
        <p:nvSpPr>
          <p:cNvPr id="220" name="Google Shape;220;p8"/>
          <p:cNvSpPr txBox="1"/>
          <p:nvPr>
            <p:ph idx="1" type="subTitle"/>
          </p:nvPr>
        </p:nvSpPr>
        <p:spPr>
          <a:xfrm>
            <a:off x="874642" y="2915477"/>
            <a:ext cx="11176745" cy="3832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</a:pPr>
            <a:r>
              <a:rPr b="1" i="1" lang="en-US" sz="9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/>
          </a:p>
        </p:txBody>
      </p:sp>
      <p:pic>
        <p:nvPicPr>
          <p:cNvPr descr="Frankfurt University of Applied Sciences - Unterzeichner_in der Charta der  Vielfalt" id="221" name="Google Shape;221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72282" y="109539"/>
            <a:ext cx="2179106" cy="1357312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5F7FC"/>
            </a:gs>
            <a:gs pos="25678">
              <a:srgbClr val="DCE5F4"/>
            </a:gs>
            <a:gs pos="45152">
              <a:srgbClr val="C8D6EE"/>
            </a:gs>
            <a:gs pos="62836">
              <a:srgbClr val="B6C9E8"/>
            </a:gs>
            <a:gs pos="74000">
              <a:srgbClr val="A9BEE4"/>
            </a:gs>
            <a:gs pos="83000">
              <a:srgbClr val="A9BEE4"/>
            </a:gs>
            <a:gs pos="100000">
              <a:srgbClr val="C5D3ED"/>
            </a:gs>
          </a:gsLst>
          <a:lin ang="5400000" scaled="0"/>
        </a:gra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 txBox="1"/>
          <p:nvPr>
            <p:ph type="ctrTitle"/>
          </p:nvPr>
        </p:nvSpPr>
        <p:spPr>
          <a:xfrm>
            <a:off x="503575" y="295200"/>
            <a:ext cx="11487900" cy="626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Aishin Abdulla Yoosufali             Chhavi Sareen                      Jayshri Taywade</a:t>
            </a:r>
            <a:endParaRPr/>
          </a:p>
        </p:txBody>
      </p:sp>
      <p:sp>
        <p:nvSpPr>
          <p:cNvPr id="100" name="Google Shape;100;p2"/>
          <p:cNvSpPr txBox="1"/>
          <p:nvPr>
            <p:ph idx="1" type="subTitle"/>
          </p:nvPr>
        </p:nvSpPr>
        <p:spPr>
          <a:xfrm>
            <a:off x="503575" y="622851"/>
            <a:ext cx="11238000" cy="3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="0" i="0" sz="1800" u="none" strike="noStrike">
              <a:solidFill>
                <a:srgbClr val="000000"/>
              </a:solidFill>
            </a:endParaRPr>
          </a:p>
          <a:p>
            <a:pPr indent="-171450" lvl="0" marL="2857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Frankfurt University of Applied Sciences - Unterzeichner_in der Charta der  Vielfalt" id="101" name="Google Shape;10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72282" y="109539"/>
            <a:ext cx="2179106" cy="1357312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"/>
          <p:cNvSpPr txBox="1"/>
          <p:nvPr>
            <p:ph idx="12" type="sldNum"/>
          </p:nvPr>
        </p:nvSpPr>
        <p:spPr>
          <a:xfrm>
            <a:off x="8610600" y="622040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03" name="Google Shape;103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34350" y="2062275"/>
            <a:ext cx="2707226" cy="3195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44725" y="1985975"/>
            <a:ext cx="2494799" cy="3333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86350" y="1985975"/>
            <a:ext cx="2743200" cy="327182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"/>
          <p:cNvSpPr txBox="1"/>
          <p:nvPr/>
        </p:nvSpPr>
        <p:spPr>
          <a:xfrm>
            <a:off x="5372100" y="5757875"/>
            <a:ext cx="2900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" name="Google Shape;107;p2"/>
          <p:cNvSpPr txBox="1"/>
          <p:nvPr/>
        </p:nvSpPr>
        <p:spPr>
          <a:xfrm>
            <a:off x="8965288" y="5853225"/>
            <a:ext cx="3086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5F7FC"/>
            </a:gs>
            <a:gs pos="25680">
              <a:srgbClr val="DCE5F4"/>
            </a:gs>
            <a:gs pos="45150">
              <a:srgbClr val="C8D6EE"/>
            </a:gs>
            <a:gs pos="62840">
              <a:srgbClr val="B6C9E8"/>
            </a:gs>
            <a:gs pos="74000">
              <a:srgbClr val="A9BEE4"/>
            </a:gs>
            <a:gs pos="83000">
              <a:srgbClr val="A9BEE4"/>
            </a:gs>
            <a:gs pos="100000">
              <a:srgbClr val="C5D3ED"/>
            </a:gs>
          </a:gsLst>
          <a:lin ang="5400012" scaled="0"/>
        </a:gra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19da34678f_0_1"/>
          <p:cNvSpPr txBox="1"/>
          <p:nvPr>
            <p:ph type="ctrTitle"/>
          </p:nvPr>
        </p:nvSpPr>
        <p:spPr>
          <a:xfrm>
            <a:off x="1524000" y="1122362"/>
            <a:ext cx="9144000" cy="4135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Calibri"/>
              <a:buNone/>
            </a:pPr>
            <a:br>
              <a:rPr lang="en-US" sz="5200">
                <a:solidFill>
                  <a:schemeClr val="dk2"/>
                </a:solidFill>
              </a:rPr>
            </a:br>
            <a:endParaRPr sz="5200">
              <a:solidFill>
                <a:schemeClr val="dk2"/>
              </a:solidFill>
            </a:endParaRPr>
          </a:p>
        </p:txBody>
      </p:sp>
      <p:sp>
        <p:nvSpPr>
          <p:cNvPr id="113" name="Google Shape;113;g119da34678f_0_1"/>
          <p:cNvSpPr txBox="1"/>
          <p:nvPr>
            <p:ph idx="1" type="subTitle"/>
          </p:nvPr>
        </p:nvSpPr>
        <p:spPr>
          <a:xfrm>
            <a:off x="503584" y="622852"/>
            <a:ext cx="11237700" cy="61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="0" i="0" sz="1800" u="none" strike="noStrike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b="0" i="0" lang="en-US" sz="1800" u="none" strike="noStrike">
                <a:solidFill>
                  <a:srgbClr val="000000"/>
                </a:solidFill>
              </a:rPr>
              <a:t> </a:t>
            </a:r>
            <a:r>
              <a:rPr b="1" i="1" lang="en-US" sz="3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r>
              <a:rPr b="0" i="0" lang="en-US" sz="1800" u="none" strike="noStrike">
                <a:solidFill>
                  <a:srgbClr val="000000"/>
                </a:solidFill>
              </a:rPr>
              <a:t> 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="1"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="0" i="0" sz="1800" u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Software-Defined Network is a current trend in computer network research. On computer network devices, SDN offers a control-plane and data-plane separation paradigm.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SDN is a new networking paradigm that promises to overcome current network infrastructure restrictions.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</a:pPr>
            <a:r>
              <a:rPr lang="en-US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1)</a:t>
            </a:r>
            <a:r>
              <a:rPr b="0" i="0" lang="en-US" sz="16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First, it separates the network's control logic  from the underlying routers and switches that forward traffic.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</a:pPr>
            <a:r>
              <a:rPr b="0" i="0" lang="en-US" sz="16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2)Second, because the control and data planes are separated, network switches become simple forwarding devices, and control logic is implemented in a logically centralized controller. 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Network slices, by definition, are end-to-end logical networks that run on top of shared network infrastructure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concept of network slicing is naturally supported by the SDN architecture</a:t>
            </a:r>
            <a:endParaRPr/>
          </a:p>
          <a:p>
            <a:pPr indent="-171450" lvl="0" marL="2857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Frankfurt University of Applied Sciences - Unterzeichner_in der Charta der  Vielfalt" id="114" name="Google Shape;114;g119da34678f_0_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72282" y="109539"/>
            <a:ext cx="2179106" cy="1357312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g119da34678f_0_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5F7FC"/>
            </a:gs>
            <a:gs pos="25678">
              <a:srgbClr val="DCE5F4"/>
            </a:gs>
            <a:gs pos="45152">
              <a:srgbClr val="C8D6EE"/>
            </a:gs>
            <a:gs pos="62836">
              <a:srgbClr val="B6C9E8"/>
            </a:gs>
            <a:gs pos="74000">
              <a:srgbClr val="A9BEE4"/>
            </a:gs>
            <a:gs pos="83000">
              <a:srgbClr val="A9BEE4"/>
            </a:gs>
            <a:gs pos="100000">
              <a:srgbClr val="C5D3ED"/>
            </a:gs>
          </a:gsLst>
          <a:lin ang="5400000" scaled="0"/>
        </a:gra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"/>
          <p:cNvSpPr txBox="1"/>
          <p:nvPr>
            <p:ph type="ctrTitle"/>
          </p:nvPr>
        </p:nvSpPr>
        <p:spPr>
          <a:xfrm>
            <a:off x="1524000" y="1122362"/>
            <a:ext cx="9144000" cy="41354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Calibri"/>
              <a:buNone/>
            </a:pPr>
            <a:br>
              <a:rPr lang="en-US" sz="5200">
                <a:solidFill>
                  <a:schemeClr val="dk2"/>
                </a:solidFill>
              </a:rPr>
            </a:br>
            <a:endParaRPr sz="5200">
              <a:solidFill>
                <a:schemeClr val="dk2"/>
              </a:solidFill>
            </a:endParaRPr>
          </a:p>
        </p:txBody>
      </p:sp>
      <p:sp>
        <p:nvSpPr>
          <p:cNvPr id="121" name="Google Shape;121;p3"/>
          <p:cNvSpPr txBox="1"/>
          <p:nvPr>
            <p:ph idx="1" type="subTitle"/>
          </p:nvPr>
        </p:nvSpPr>
        <p:spPr>
          <a:xfrm>
            <a:off x="503584" y="728870"/>
            <a:ext cx="11158330" cy="60195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</a:pPr>
            <a:r>
              <a:rPr b="1" i="0" lang="en-US" sz="36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SDN Architecture</a:t>
            </a:r>
            <a:endParaRPr b="1" sz="3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="0" i="0" sz="1800" u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="0" i="0" sz="1800" u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="0" i="0" sz="1800" u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Frankfurt University of Applied Sciences - Unterzeichner_in der Charta der  Vielfalt" id="122" name="Google Shape;122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72282" y="109539"/>
            <a:ext cx="2179106" cy="1357312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Diagram&#10;&#10;Description automatically generated" id="124" name="Google Shape;124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32482" y="1870075"/>
            <a:ext cx="7519386" cy="413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5F7FC"/>
            </a:gs>
            <a:gs pos="25678">
              <a:srgbClr val="DCE5F4"/>
            </a:gs>
            <a:gs pos="45152">
              <a:srgbClr val="C8D6EE"/>
            </a:gs>
            <a:gs pos="62836">
              <a:srgbClr val="B6C9E8"/>
            </a:gs>
            <a:gs pos="74000">
              <a:srgbClr val="A9BEE4"/>
            </a:gs>
            <a:gs pos="83000">
              <a:srgbClr val="A9BEE4"/>
            </a:gs>
            <a:gs pos="100000">
              <a:srgbClr val="C5D3ED"/>
            </a:gs>
          </a:gsLst>
          <a:lin ang="5400000" scaled="0"/>
        </a:gra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"/>
          <p:cNvSpPr txBox="1"/>
          <p:nvPr>
            <p:ph type="ctrTitle"/>
          </p:nvPr>
        </p:nvSpPr>
        <p:spPr>
          <a:xfrm>
            <a:off x="1524000" y="1122362"/>
            <a:ext cx="9144000" cy="41354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Calibri"/>
              <a:buNone/>
            </a:pPr>
            <a:br>
              <a:rPr lang="en-US" sz="5200">
                <a:solidFill>
                  <a:schemeClr val="dk2"/>
                </a:solidFill>
              </a:rPr>
            </a:br>
            <a:endParaRPr sz="5200">
              <a:solidFill>
                <a:schemeClr val="dk2"/>
              </a:solidFill>
            </a:endParaRPr>
          </a:p>
        </p:txBody>
      </p:sp>
      <p:sp>
        <p:nvSpPr>
          <p:cNvPr id="130" name="Google Shape;130;p4"/>
          <p:cNvSpPr txBox="1"/>
          <p:nvPr>
            <p:ph idx="1" type="subTitle"/>
          </p:nvPr>
        </p:nvSpPr>
        <p:spPr>
          <a:xfrm>
            <a:off x="583097" y="993913"/>
            <a:ext cx="10933042" cy="57545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</a:pPr>
            <a:r>
              <a:rPr b="1" lang="en-US" sz="3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OpenFlow Switch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b="0" i="0" sz="1400" u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b="0" i="0" sz="1400" u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OpenFlow is the most widely used SDN protocol.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One or more flow tables are maintained by each OpenFlow-compliant switch and are used to perform packet lookups.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Using the OpenFlow protocol, the controller will manage the switch.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OpenFlow communicate with one another logically through their OpenFlow ports.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b="0" i="0" sz="1400" u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Frankfurt University of Applied Sciences - Unterzeichner_in der Charta der  Vielfalt" id="131" name="Google Shape;13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72282" y="109539"/>
            <a:ext cx="2179106" cy="1357312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5F7FC"/>
            </a:gs>
            <a:gs pos="25678">
              <a:srgbClr val="DCE5F4"/>
            </a:gs>
            <a:gs pos="45152">
              <a:srgbClr val="C8D6EE"/>
            </a:gs>
            <a:gs pos="62836">
              <a:srgbClr val="B6C9E8"/>
            </a:gs>
            <a:gs pos="74000">
              <a:srgbClr val="A9BEE4"/>
            </a:gs>
            <a:gs pos="83000">
              <a:srgbClr val="A9BEE4"/>
            </a:gs>
            <a:gs pos="100000">
              <a:srgbClr val="C5D3ED"/>
            </a:gs>
          </a:gsLst>
          <a:lin ang="5400000" scaled="0"/>
        </a:gra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"/>
          <p:cNvSpPr txBox="1"/>
          <p:nvPr>
            <p:ph type="ctrTitle"/>
          </p:nvPr>
        </p:nvSpPr>
        <p:spPr>
          <a:xfrm>
            <a:off x="1524000" y="1122362"/>
            <a:ext cx="9144000" cy="41354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Calibri"/>
              <a:buNone/>
            </a:pPr>
            <a:br>
              <a:rPr lang="en-US" sz="5200">
                <a:solidFill>
                  <a:schemeClr val="dk2"/>
                </a:solidFill>
              </a:rPr>
            </a:br>
            <a:endParaRPr sz="5200">
              <a:solidFill>
                <a:schemeClr val="dk2"/>
              </a:solidFill>
            </a:endParaRPr>
          </a:p>
        </p:txBody>
      </p:sp>
      <p:sp>
        <p:nvSpPr>
          <p:cNvPr id="138" name="Google Shape;138;p5"/>
          <p:cNvSpPr txBox="1"/>
          <p:nvPr>
            <p:ph idx="1" type="subTitle"/>
          </p:nvPr>
        </p:nvSpPr>
        <p:spPr>
          <a:xfrm>
            <a:off x="583097" y="993913"/>
            <a:ext cx="10933042" cy="57545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</a:pPr>
            <a:r>
              <a:rPr b="1" lang="en-US" sz="3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Network Slicing</a:t>
            </a:r>
            <a:r>
              <a:rPr b="1" lang="en-US" sz="36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Network slicing is a key technology for the impending 5G system.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allows operators to organize network resources flexibly while providing a variety of services to subscribers and third-party clients. 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Control and forwarding planes are decoupled in SDN, and control is moved to a centralized controller.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Network virtualization (NV) uses containers to divide functions.</a:t>
            </a:r>
            <a:endParaRPr/>
          </a:p>
          <a:p>
            <a:pPr indent="-171450" lvl="0" marL="2857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b="0" i="0" sz="1400" u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Frankfurt University of Applied Sciences - Unterzeichner_in der Charta der  Vielfalt" id="139" name="Google Shape;13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72282" y="109539"/>
            <a:ext cx="2179106" cy="1357312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5F7FC"/>
            </a:gs>
            <a:gs pos="25678">
              <a:srgbClr val="DCE5F4"/>
            </a:gs>
            <a:gs pos="45152">
              <a:srgbClr val="C8D6EE"/>
            </a:gs>
            <a:gs pos="62836">
              <a:srgbClr val="B6C9E8"/>
            </a:gs>
            <a:gs pos="74000">
              <a:srgbClr val="A9BEE4"/>
            </a:gs>
            <a:gs pos="83000">
              <a:srgbClr val="A9BEE4"/>
            </a:gs>
            <a:gs pos="100000">
              <a:srgbClr val="C5D3ED"/>
            </a:gs>
          </a:gsLst>
          <a:lin ang="5400000" scaled="0"/>
        </a:gra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6"/>
          <p:cNvSpPr txBox="1"/>
          <p:nvPr>
            <p:ph type="ctrTitle"/>
          </p:nvPr>
        </p:nvSpPr>
        <p:spPr>
          <a:xfrm>
            <a:off x="1524000" y="1122362"/>
            <a:ext cx="9144000" cy="41354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Calibri"/>
              <a:buNone/>
            </a:pPr>
            <a:br>
              <a:rPr lang="en-US" sz="5200">
                <a:solidFill>
                  <a:schemeClr val="dk2"/>
                </a:solidFill>
              </a:rPr>
            </a:br>
            <a:endParaRPr sz="5200">
              <a:solidFill>
                <a:schemeClr val="dk2"/>
              </a:solidFill>
            </a:endParaRPr>
          </a:p>
        </p:txBody>
      </p:sp>
      <p:sp>
        <p:nvSpPr>
          <p:cNvPr id="146" name="Google Shape;146;p6"/>
          <p:cNvSpPr txBox="1"/>
          <p:nvPr>
            <p:ph idx="1" type="subTitle"/>
          </p:nvPr>
        </p:nvSpPr>
        <p:spPr>
          <a:xfrm>
            <a:off x="622852" y="980661"/>
            <a:ext cx="11145078" cy="57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</a:pPr>
            <a:r>
              <a:rPr b="1" i="1" lang="en-US" sz="3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Approach Followed</a:t>
            </a:r>
            <a:endParaRPr i="1" sz="2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i="1" sz="2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Frankfurt University of Applied Sciences - Unterzeichner_in der Charta der  Vielfalt" id="147" name="Google Shape;14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50500" y="109550"/>
            <a:ext cx="1500900" cy="934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9" name="Google Shape;149;p6"/>
          <p:cNvSpPr txBox="1"/>
          <p:nvPr/>
        </p:nvSpPr>
        <p:spPr>
          <a:xfrm>
            <a:off x="3047260" y="3246553"/>
            <a:ext cx="609452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0" name="Google Shape;150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65076" y="1609980"/>
            <a:ext cx="7930718" cy="50183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5F7FC"/>
            </a:gs>
            <a:gs pos="25678">
              <a:srgbClr val="DCE5F4"/>
            </a:gs>
            <a:gs pos="45152">
              <a:srgbClr val="C8D6EE"/>
            </a:gs>
            <a:gs pos="62836">
              <a:srgbClr val="B6C9E8"/>
            </a:gs>
            <a:gs pos="74000">
              <a:srgbClr val="A9BEE4"/>
            </a:gs>
            <a:gs pos="83000">
              <a:srgbClr val="A9BEE4"/>
            </a:gs>
            <a:gs pos="100000">
              <a:srgbClr val="C5D3ED"/>
            </a:gs>
          </a:gsLst>
          <a:lin ang="5400000" scaled="0"/>
        </a:gra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7"/>
          <p:cNvSpPr txBox="1"/>
          <p:nvPr>
            <p:ph type="ctrTitle"/>
          </p:nvPr>
        </p:nvSpPr>
        <p:spPr>
          <a:xfrm>
            <a:off x="1524000" y="1122362"/>
            <a:ext cx="9144000" cy="41354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Calibri"/>
              <a:buNone/>
            </a:pPr>
            <a:br>
              <a:rPr lang="en-US" sz="5200">
                <a:solidFill>
                  <a:schemeClr val="dk2"/>
                </a:solidFill>
              </a:rPr>
            </a:br>
            <a:endParaRPr sz="5200">
              <a:solidFill>
                <a:schemeClr val="dk2"/>
              </a:solidFill>
            </a:endParaRPr>
          </a:p>
        </p:txBody>
      </p:sp>
      <p:sp>
        <p:nvSpPr>
          <p:cNvPr id="156" name="Google Shape;156;p7"/>
          <p:cNvSpPr txBox="1"/>
          <p:nvPr>
            <p:ph idx="1" type="subTitle"/>
          </p:nvPr>
        </p:nvSpPr>
        <p:spPr>
          <a:xfrm>
            <a:off x="455192" y="861135"/>
            <a:ext cx="11176745" cy="5660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</a:pPr>
            <a:r>
              <a:rPr b="1" i="1" lang="en-US" sz="3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Implementation</a:t>
            </a:r>
            <a:endParaRPr b="1" i="1" sz="3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</a:pPr>
            <a:r>
              <a:t/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Access Network A: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Client 1 is connected via eth1 port and client2 is connected via eth1 port to switch1</a:t>
            </a: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</a:pPr>
            <a:r>
              <a:t/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</a:pPr>
            <a:r>
              <a:t/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</a:pPr>
            <a:r>
              <a:t/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</a:pPr>
            <a:r>
              <a:t/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</a:pPr>
            <a:r>
              <a:t/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</a:pPr>
            <a:r>
              <a:t/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Access Network B: 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Client 3 is connected via eth1 &amp; client 4 is connected via eth1 port to switch ports 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Frankfurt University of Applied Sciences - Unterzeichner_in der Charta der  Vielfalt" id="157" name="Google Shape;15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72282" y="109539"/>
            <a:ext cx="2179106" cy="1357312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9" name="Google Shape;159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9325" y="2281950"/>
            <a:ext cx="9583899" cy="1428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9323" y="4617750"/>
            <a:ext cx="9639324" cy="148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5F7FC"/>
            </a:gs>
            <a:gs pos="25680">
              <a:srgbClr val="DCE5F4"/>
            </a:gs>
            <a:gs pos="45150">
              <a:srgbClr val="C8D6EE"/>
            </a:gs>
            <a:gs pos="62840">
              <a:srgbClr val="B6C9E8"/>
            </a:gs>
            <a:gs pos="74000">
              <a:srgbClr val="A9BEE4"/>
            </a:gs>
            <a:gs pos="83000">
              <a:srgbClr val="A9BEE4"/>
            </a:gs>
            <a:gs pos="100000">
              <a:srgbClr val="C5D3ED"/>
            </a:gs>
          </a:gsLst>
          <a:lin ang="5400012" scaled="0"/>
        </a:gra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19da34678f_0_19"/>
          <p:cNvSpPr txBox="1"/>
          <p:nvPr>
            <p:ph type="ctrTitle"/>
          </p:nvPr>
        </p:nvSpPr>
        <p:spPr>
          <a:xfrm>
            <a:off x="1524000" y="1122362"/>
            <a:ext cx="9144000" cy="4135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Calibri"/>
              <a:buNone/>
            </a:pPr>
            <a:br>
              <a:rPr lang="en-US" sz="5200">
                <a:solidFill>
                  <a:schemeClr val="dk2"/>
                </a:solidFill>
              </a:rPr>
            </a:br>
            <a:endParaRPr sz="5200">
              <a:solidFill>
                <a:schemeClr val="dk2"/>
              </a:solidFill>
            </a:endParaRPr>
          </a:p>
        </p:txBody>
      </p:sp>
      <p:sp>
        <p:nvSpPr>
          <p:cNvPr id="166" name="Google Shape;166;g119da34678f_0_19"/>
          <p:cNvSpPr txBox="1"/>
          <p:nvPr>
            <p:ph idx="1" type="subTitle"/>
          </p:nvPr>
        </p:nvSpPr>
        <p:spPr>
          <a:xfrm>
            <a:off x="455192" y="861135"/>
            <a:ext cx="11176800" cy="56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</a:pPr>
            <a:r>
              <a:rPr b="1" i="1" lang="en-US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Implementation</a:t>
            </a:r>
            <a:endParaRPr b="1" i="1" sz="17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</a:pPr>
            <a:r>
              <a:t/>
            </a:r>
            <a:endParaRPr b="1" sz="17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SDN Architecture using Open vSwitches, OpenFlow Protocol &amp; Tunneling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Frankfurt University of Applied Sciences - Unterzeichner_in der Charta der  Vielfalt" id="167" name="Google Shape;167;g119da34678f_0_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72282" y="109539"/>
            <a:ext cx="2179106" cy="1357312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g119da34678f_0_1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69" name="Google Shape;169;g119da34678f_0_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59050" y="1783825"/>
            <a:ext cx="7369126" cy="467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2021-09-28T17:12:01Z</dcterms:created>
  <dc:creator>Jayshri Taywade</dc:creator>
</cp:coreProperties>
</file>