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33FF35-2AA8-45A5-B388-2C9D8E0EC01B}">
  <a:tblStyle styleId="{C533FF35-2AA8-45A5-B388-2C9D8E0EC01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schemas.openxmlformats.org/officeDocument/2006/relationships/font" Target="fonts/AlfaSlabOne-regular.fnt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099c2a25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099c2a25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099c2a253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099c2a253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099c2a25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099c2a253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99c2a253_0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99c2a253_0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099c2a253_0_2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099c2a253_0_2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099c2a253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099c2a253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99c2a253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99c2a253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099c2a253_0_2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099c2a253_0_2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www.researchgate.net/figure/Sparse-distributed-representation-of-the-spatial-temporal-pooler-The-blue-cells_fig2_299280624"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4294967295" type="ctrTitle"/>
          </p:nvPr>
        </p:nvSpPr>
        <p:spPr>
          <a:xfrm>
            <a:off x="1282875" y="1322450"/>
            <a:ext cx="7134600" cy="124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100">
              <a:latin typeface="Georgia"/>
              <a:ea typeface="Georgia"/>
              <a:cs typeface="Georgia"/>
              <a:sym typeface="Georgia"/>
            </a:endParaRPr>
          </a:p>
          <a:p>
            <a:pPr indent="457200" lvl="0" marL="0" rtl="0" algn="l">
              <a:spcBef>
                <a:spcPts val="0"/>
              </a:spcBef>
              <a:spcAft>
                <a:spcPts val="0"/>
              </a:spcAft>
              <a:buNone/>
            </a:pPr>
            <a:r>
              <a:rPr b="1" lang="en" sz="3100">
                <a:latin typeface="Georgia"/>
                <a:ea typeface="Georgia"/>
                <a:cs typeface="Georgia"/>
                <a:sym typeface="Georgia"/>
              </a:rPr>
              <a:t>Implement Trace SDR Method</a:t>
            </a:r>
            <a:endParaRPr b="1" sz="3100">
              <a:latin typeface="Georgia"/>
              <a:ea typeface="Georgia"/>
              <a:cs typeface="Georgia"/>
              <a:sym typeface="Georgia"/>
            </a:endParaRPr>
          </a:p>
          <a:p>
            <a:pPr indent="0" lvl="0" marL="0" rtl="0" algn="l">
              <a:spcBef>
                <a:spcPts val="0"/>
              </a:spcBef>
              <a:spcAft>
                <a:spcPts val="0"/>
              </a:spcAft>
              <a:buNone/>
            </a:pPr>
            <a:r>
              <a:rPr lang="en" sz="1100">
                <a:latin typeface="Georgia"/>
                <a:ea typeface="Georgia"/>
                <a:cs typeface="Georgia"/>
                <a:sym typeface="Georgia"/>
              </a:rPr>
              <a:t>                                                                                Software Engineering Project</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              </a:t>
            </a:r>
            <a:endParaRPr b="1" sz="1100">
              <a:latin typeface="Georgia"/>
              <a:ea typeface="Georgia"/>
              <a:cs typeface="Georgia"/>
              <a:sym typeface="Georgia"/>
            </a:endParaRPr>
          </a:p>
        </p:txBody>
      </p:sp>
      <p:sp>
        <p:nvSpPr>
          <p:cNvPr id="57" name="Google Shape;57;p13"/>
          <p:cNvSpPr txBox="1"/>
          <p:nvPr>
            <p:ph idx="4294967295" type="subTitle"/>
          </p:nvPr>
        </p:nvSpPr>
        <p:spPr>
          <a:xfrm>
            <a:off x="729625" y="3328750"/>
            <a:ext cx="7974900" cy="9090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852"/>
              <a:buNone/>
            </a:pPr>
            <a:r>
              <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Aishin Abdulla Yoosufali</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M.Eng. Information Technology</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Matriculation Number: 1359022</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aishinahmed20@gmail.com</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1200"/>
              </a:spcAft>
              <a:buSzPts val="852"/>
              <a:buNone/>
            </a:pPr>
            <a:r>
              <a:t/>
            </a:r>
            <a:endParaRPr sz="930"/>
          </a:p>
        </p:txBody>
      </p:sp>
      <p:pic>
        <p:nvPicPr>
          <p:cNvPr id="58" name="Google Shape;58;p13"/>
          <p:cNvPicPr preferRelativeResize="0"/>
          <p:nvPr/>
        </p:nvPicPr>
        <p:blipFill>
          <a:blip r:embed="rId3">
            <a:alphaModFix/>
          </a:blip>
          <a:stretch>
            <a:fillRect/>
          </a:stretch>
        </p:blipFill>
        <p:spPr>
          <a:xfrm>
            <a:off x="489850" y="403776"/>
            <a:ext cx="1308575" cy="627324"/>
          </a:xfrm>
          <a:prstGeom prst="rect">
            <a:avLst/>
          </a:prstGeom>
          <a:noFill/>
          <a:ln>
            <a:noFill/>
          </a:ln>
        </p:spPr>
      </p:pic>
      <p:sp>
        <p:nvSpPr>
          <p:cNvPr id="59" name="Google Shape;59;p13"/>
          <p:cNvSpPr txBox="1"/>
          <p:nvPr/>
        </p:nvSpPr>
        <p:spPr>
          <a:xfrm>
            <a:off x="1798425" y="2745600"/>
            <a:ext cx="410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3"/>
                </a:solidFill>
                <a:latin typeface="Georgia"/>
                <a:ea typeface="Georgia"/>
                <a:cs typeface="Georgia"/>
                <a:sym typeface="Georgia"/>
              </a:rPr>
              <a:t> Advisor: Prof. Damir Dobric</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4294967295" type="title"/>
          </p:nvPr>
        </p:nvSpPr>
        <p:spPr>
          <a:xfrm>
            <a:off x="832438" y="10348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Georgia"/>
                <a:ea typeface="Georgia"/>
                <a:cs typeface="Georgia"/>
                <a:sym typeface="Georgia"/>
              </a:rPr>
              <a:t>AGENDA</a:t>
            </a:r>
            <a:endParaRPr sz="1800">
              <a:latin typeface="Georgia"/>
              <a:ea typeface="Georgia"/>
              <a:cs typeface="Georgia"/>
              <a:sym typeface="Georgia"/>
            </a:endParaRPr>
          </a:p>
        </p:txBody>
      </p:sp>
      <p:grpSp>
        <p:nvGrpSpPr>
          <p:cNvPr id="65" name="Google Shape;65;p14"/>
          <p:cNvGrpSpPr/>
          <p:nvPr/>
        </p:nvGrpSpPr>
        <p:grpSpPr>
          <a:xfrm>
            <a:off x="5783279" y="902200"/>
            <a:ext cx="3305700" cy="3483000"/>
            <a:chOff x="5680292" y="1189775"/>
            <a:chExt cx="3305700" cy="3483000"/>
          </a:xfrm>
        </p:grpSpPr>
        <p:sp>
          <p:nvSpPr>
            <p:cNvPr id="66" name="Google Shape;66;p14"/>
            <p:cNvSpPr/>
            <p:nvPr/>
          </p:nvSpPr>
          <p:spPr>
            <a:xfrm>
              <a:off x="5680292"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Code Demostration</a:t>
              </a:r>
              <a:endParaRPr>
                <a:solidFill>
                  <a:srgbClr val="FFFFFF"/>
                </a:solidFill>
                <a:latin typeface="Georgia"/>
                <a:ea typeface="Georgia"/>
                <a:cs typeface="Georgia"/>
                <a:sym typeface="Georgia"/>
              </a:endParaRPr>
            </a:p>
          </p:txBody>
        </p:sp>
        <p:sp>
          <p:nvSpPr>
            <p:cNvPr id="67" name="Google Shape;67;p14"/>
            <p:cNvSpPr txBox="1"/>
            <p:nvPr/>
          </p:nvSpPr>
          <p:spPr>
            <a:xfrm>
              <a:off x="5958825" y="1858775"/>
              <a:ext cx="2444400" cy="28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Code explanation</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Unit Test project </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Conclusion</a:t>
              </a:r>
              <a:endParaRPr>
                <a:latin typeface="Georgia"/>
                <a:ea typeface="Georgia"/>
                <a:cs typeface="Georgia"/>
                <a:sym typeface="Georgia"/>
              </a:endParaRPr>
            </a:p>
          </p:txBody>
        </p:sp>
      </p:grpSp>
      <p:grpSp>
        <p:nvGrpSpPr>
          <p:cNvPr id="68" name="Google Shape;68;p14"/>
          <p:cNvGrpSpPr/>
          <p:nvPr/>
        </p:nvGrpSpPr>
        <p:grpSpPr>
          <a:xfrm>
            <a:off x="102988" y="902420"/>
            <a:ext cx="3045368" cy="3482705"/>
            <a:chOff x="0" y="1189989"/>
            <a:chExt cx="3546900" cy="3482705"/>
          </a:xfrm>
        </p:grpSpPr>
        <p:sp>
          <p:nvSpPr>
            <p:cNvPr id="69" name="Google Shape;69;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Introduction </a:t>
              </a:r>
              <a:endParaRPr>
                <a:solidFill>
                  <a:srgbClr val="FFFFFF"/>
                </a:solidFill>
                <a:latin typeface="Georgia"/>
                <a:ea typeface="Georgia"/>
                <a:cs typeface="Georgia"/>
                <a:sym typeface="Georgia"/>
              </a:endParaRPr>
            </a:p>
          </p:txBody>
        </p:sp>
        <p:sp>
          <p:nvSpPr>
            <p:cNvPr id="70" name="Google Shape;70;p14"/>
            <p:cNvSpPr txBox="1"/>
            <p:nvPr/>
          </p:nvSpPr>
          <p:spPr>
            <a:xfrm>
              <a:off x="59952" y="1858995"/>
              <a:ext cx="3045300" cy="281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Sparse Distributed Representations (SDRs)</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How SDR are generated</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Tracing of SDRs</a:t>
              </a:r>
              <a:endParaRPr>
                <a:latin typeface="Georgia"/>
                <a:ea typeface="Georgia"/>
                <a:cs typeface="Georgia"/>
                <a:sym typeface="Georgia"/>
              </a:endParaRPr>
            </a:p>
            <a:p>
              <a:pPr indent="0" lvl="0" marL="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Purpose of the project topic</a:t>
              </a:r>
              <a:endParaRPr>
                <a:latin typeface="Georgia"/>
                <a:ea typeface="Georgia"/>
                <a:cs typeface="Georgia"/>
                <a:sym typeface="Georgia"/>
              </a:endParaRPr>
            </a:p>
          </p:txBody>
        </p:sp>
      </p:grpSp>
      <p:grpSp>
        <p:nvGrpSpPr>
          <p:cNvPr id="71" name="Google Shape;71;p14"/>
          <p:cNvGrpSpPr/>
          <p:nvPr/>
        </p:nvGrpSpPr>
        <p:grpSpPr>
          <a:xfrm>
            <a:off x="2857256" y="902425"/>
            <a:ext cx="3204546" cy="3482775"/>
            <a:chOff x="2643915" y="1190000"/>
            <a:chExt cx="3305700" cy="3482775"/>
          </a:xfrm>
        </p:grpSpPr>
        <p:sp>
          <p:nvSpPr>
            <p:cNvPr id="72" name="Google Shape;72;p14"/>
            <p:cNvSpPr/>
            <p:nvPr/>
          </p:nvSpPr>
          <p:spPr>
            <a:xfrm>
              <a:off x="2643915" y="1190000"/>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Project Implementation</a:t>
              </a:r>
              <a:endParaRPr>
                <a:solidFill>
                  <a:srgbClr val="FFFFFF"/>
                </a:solidFill>
                <a:latin typeface="Georgia"/>
                <a:ea typeface="Georgia"/>
                <a:cs typeface="Georgia"/>
                <a:sym typeface="Georgia"/>
              </a:endParaRPr>
            </a:p>
          </p:txBody>
        </p:sp>
        <p:sp>
          <p:nvSpPr>
            <p:cNvPr id="73" name="Google Shape;73;p14"/>
            <p:cNvSpPr txBox="1"/>
            <p:nvPr/>
          </p:nvSpPr>
          <p:spPr>
            <a:xfrm>
              <a:off x="3018380" y="1858775"/>
              <a:ext cx="2594400" cy="28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Existing and New Model</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Procedures for new model</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Procedures for Unit Test building</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sz="1200">
                <a:latin typeface="Georgia"/>
                <a:ea typeface="Georgia"/>
                <a:cs typeface="Georgia"/>
                <a:sym typeface="Georgia"/>
              </a:endParaRPr>
            </a:p>
            <a:p>
              <a:pPr indent="0" lvl="0" marL="1371600" rtl="0" algn="l">
                <a:lnSpc>
                  <a:spcPct val="115000"/>
                </a:lnSpc>
                <a:spcBef>
                  <a:spcPts val="0"/>
                </a:spcBef>
                <a:spcAft>
                  <a:spcPts val="0"/>
                </a:spcAft>
                <a:buNone/>
              </a:pPr>
              <a:r>
                <a:t/>
              </a:r>
              <a:endParaRPr sz="1200">
                <a:latin typeface="Georgia"/>
                <a:ea typeface="Georgia"/>
                <a:cs typeface="Georgia"/>
                <a:sym typeface="Georgia"/>
              </a:endParaRPr>
            </a:p>
          </p:txBody>
        </p:sp>
      </p:grpSp>
      <p:sp>
        <p:nvSpPr>
          <p:cNvPr id="74" name="Google Shape;74;p14"/>
          <p:cNvSpPr txBox="1"/>
          <p:nvPr/>
        </p:nvSpPr>
        <p:spPr>
          <a:xfrm>
            <a:off x="215825" y="143900"/>
            <a:ext cx="20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AGENDA</a:t>
            </a:r>
            <a:endParaRPr b="1" sz="1600">
              <a:latin typeface="Georgia"/>
              <a:ea typeface="Georgia"/>
              <a:cs typeface="Georgia"/>
              <a:sym typeface="Georgia"/>
            </a:endParaRPr>
          </a:p>
        </p:txBody>
      </p:sp>
      <p:pic>
        <p:nvPicPr>
          <p:cNvPr id="75" name="Google Shape;75;p14"/>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76" name="Google Shape;76;p14"/>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77" name="Google Shape;77;p14"/>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990"/>
              <a:buFont typeface="Arial"/>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Clr>
                <a:srgbClr val="000000"/>
              </a:buClr>
              <a:buSzPts val="990"/>
              <a:buFont typeface="Arial"/>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383675" y="810163"/>
            <a:ext cx="6234600" cy="35352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Font typeface="Georgia"/>
              <a:buChar char="➢"/>
            </a:pPr>
            <a:r>
              <a:rPr lang="en" sz="1100">
                <a:latin typeface="Georgia"/>
                <a:ea typeface="Georgia"/>
                <a:cs typeface="Georgia"/>
                <a:sym typeface="Georgia"/>
              </a:rPr>
              <a:t>SDR contains thousands of bits constituted as 0’s and 1’s, the bit 1 is a comparatively active neuron and bit 0 is indicated as an inactive neuron. This is what SDR is responsible for and has a meaning to it.</a:t>
            </a:r>
            <a:endParaRPr sz="1100">
              <a:latin typeface="Georgia"/>
              <a:ea typeface="Georgia"/>
              <a:cs typeface="Georgia"/>
              <a:sym typeface="Georgia"/>
            </a:endParaRPr>
          </a:p>
          <a:p>
            <a:pPr indent="-298450" lvl="0" marL="457200" rtl="0" algn="just">
              <a:spcBef>
                <a:spcPts val="0"/>
              </a:spcBef>
              <a:spcAft>
                <a:spcPts val="0"/>
              </a:spcAft>
              <a:buSzPts val="1100"/>
              <a:buFont typeface="Georgia"/>
              <a:buChar char="➢"/>
            </a:pPr>
            <a:r>
              <a:rPr lang="en" sz="1100">
                <a:latin typeface="Georgia"/>
                <a:ea typeface="Georgia"/>
                <a:cs typeface="Georgia"/>
                <a:sym typeface="Georgia"/>
              </a:rPr>
              <a:t>In the HTM research, it has found that the Spatial Pooler Learning algorithm, which continuously generates the SDR, has an encoded input or sequence.</a:t>
            </a:r>
            <a:endParaRPr sz="1100">
              <a:latin typeface="Georgia"/>
              <a:ea typeface="Georgia"/>
              <a:cs typeface="Georgia"/>
              <a:sym typeface="Georgia"/>
            </a:endParaRPr>
          </a:p>
          <a:p>
            <a:pPr indent="-298450" lvl="0" marL="457200" rtl="0" algn="just">
              <a:spcBef>
                <a:spcPts val="1000"/>
              </a:spcBef>
              <a:spcAft>
                <a:spcPts val="0"/>
              </a:spcAft>
              <a:buClr>
                <a:srgbClr val="0D1117"/>
              </a:buClr>
              <a:buSzPts val="1100"/>
              <a:buFont typeface="Georgia"/>
              <a:buChar char="➢"/>
            </a:pPr>
            <a:r>
              <a:rPr lang="en" sz="1100">
                <a:solidFill>
                  <a:srgbClr val="0D1117"/>
                </a:solidFill>
                <a:highlight>
                  <a:schemeClr val="lt1"/>
                </a:highlight>
                <a:latin typeface="Georgia"/>
                <a:ea typeface="Georgia"/>
                <a:cs typeface="Georgia"/>
                <a:sym typeface="Georgia"/>
              </a:rPr>
              <a:t>The StringifyVector method, which is already implemented generates or trace out the SDRs.</a:t>
            </a:r>
            <a:endParaRPr sz="1100">
              <a:solidFill>
                <a:srgbClr val="0D1117"/>
              </a:solidFill>
              <a:highlight>
                <a:schemeClr val="lt1"/>
              </a:highlight>
              <a:latin typeface="Georgia"/>
              <a:ea typeface="Georgia"/>
              <a:cs typeface="Georgia"/>
              <a:sym typeface="Georgia"/>
            </a:endParaRPr>
          </a:p>
          <a:p>
            <a:pPr indent="-298450" lvl="0" marL="457200" rtl="0" algn="just">
              <a:spcBef>
                <a:spcPts val="1000"/>
              </a:spcBef>
              <a:spcAft>
                <a:spcPts val="0"/>
              </a:spcAft>
              <a:buSzPts val="1100"/>
              <a:buFont typeface="Georgia"/>
              <a:buChar char="➢"/>
            </a:pPr>
            <a:r>
              <a:rPr lang="en" sz="1100">
                <a:latin typeface="Georgia"/>
                <a:ea typeface="Georgia"/>
                <a:cs typeface="Georgia"/>
                <a:sym typeface="Georgia"/>
              </a:rPr>
              <a:t>The SDR sets allot the same semantic attributes because of the active bits in the same index. </a:t>
            </a:r>
            <a:endParaRPr sz="1100">
              <a:latin typeface="Georgia"/>
              <a:ea typeface="Georgia"/>
              <a:cs typeface="Georgia"/>
              <a:sym typeface="Georgia"/>
            </a:endParaRPr>
          </a:p>
          <a:p>
            <a:pPr indent="-298450" lvl="0" marL="457200" rtl="0" algn="just">
              <a:spcBef>
                <a:spcPts val="1000"/>
              </a:spcBef>
              <a:spcAft>
                <a:spcPts val="0"/>
              </a:spcAft>
              <a:buSzPts val="1100"/>
              <a:buFont typeface="Georgia"/>
              <a:buChar char="➢"/>
            </a:pPr>
            <a:r>
              <a:rPr lang="en" sz="1100">
                <a:latin typeface="Georgia"/>
                <a:ea typeface="Georgia"/>
                <a:cs typeface="Georgia"/>
                <a:sym typeface="Georgia"/>
              </a:rPr>
              <a:t>Experiment shows the work of SDR vectors having active bits on the similar locations and also dissimilar or inactive bits.</a:t>
            </a:r>
            <a:endParaRPr sz="1100">
              <a:latin typeface="Georgia"/>
              <a:ea typeface="Georgia"/>
              <a:cs typeface="Georgia"/>
              <a:sym typeface="Georgia"/>
            </a:endParaRPr>
          </a:p>
          <a:p>
            <a:pPr indent="-298450" lvl="0" marL="457200" rtl="0" algn="just">
              <a:spcBef>
                <a:spcPts val="1000"/>
              </a:spcBef>
              <a:spcAft>
                <a:spcPts val="0"/>
              </a:spcAft>
              <a:buSzPts val="1100"/>
              <a:buFont typeface="Times New Roman"/>
              <a:buChar char="➢"/>
            </a:pPr>
            <a:r>
              <a:rPr lang="en" sz="1100">
                <a:latin typeface="Georgia"/>
                <a:ea typeface="Georgia"/>
                <a:cs typeface="Georgia"/>
                <a:sym typeface="Georgia"/>
              </a:rPr>
              <a:t>The purpose is to produce a similar method </a:t>
            </a:r>
            <a:r>
              <a:rPr lang="en" sz="1100">
                <a:solidFill>
                  <a:srgbClr val="0D1117"/>
                </a:solidFill>
                <a:highlight>
                  <a:schemeClr val="lt1"/>
                </a:highlight>
                <a:latin typeface="Georgia"/>
                <a:ea typeface="Georgia"/>
                <a:cs typeface="Georgia"/>
                <a:sym typeface="Georgia"/>
              </a:rPr>
              <a:t>Stringify_TraceSDR shows how to differ between two SDR sets in a well arranged index.</a:t>
            </a:r>
            <a:endParaRPr sz="1100">
              <a:solidFill>
                <a:srgbClr val="0D1117"/>
              </a:solidFill>
              <a:highlight>
                <a:schemeClr val="lt1"/>
              </a:highlight>
              <a:latin typeface="Georgia"/>
              <a:ea typeface="Georgia"/>
              <a:cs typeface="Georgia"/>
              <a:sym typeface="Georgia"/>
            </a:endParaRPr>
          </a:p>
          <a:p>
            <a:pPr indent="-298450" lvl="0" marL="457200" rtl="0" algn="just">
              <a:spcBef>
                <a:spcPts val="1000"/>
              </a:spcBef>
              <a:spcAft>
                <a:spcPts val="1000"/>
              </a:spcAft>
              <a:buSzPts val="1100"/>
              <a:buFont typeface="Georgia"/>
              <a:buChar char="➢"/>
            </a:pPr>
            <a:r>
              <a:rPr lang="en" sz="1100">
                <a:latin typeface="Georgia"/>
                <a:ea typeface="Georgia"/>
                <a:cs typeface="Georgia"/>
                <a:sym typeface="Georgia"/>
              </a:rPr>
              <a:t>Furthermore, </a:t>
            </a:r>
            <a:r>
              <a:rPr lang="en" sz="1100">
                <a:solidFill>
                  <a:srgbClr val="0D1117"/>
                </a:solidFill>
                <a:highlight>
                  <a:schemeClr val="lt1"/>
                </a:highlight>
                <a:latin typeface="Georgia"/>
                <a:ea typeface="Georgia"/>
                <a:cs typeface="Georgia"/>
                <a:sym typeface="Georgia"/>
              </a:rPr>
              <a:t>to differentiate between the two SDR vectors having similar index bit,  a  padding  </a:t>
            </a:r>
            <a:r>
              <a:rPr lang="en" sz="1100">
                <a:solidFill>
                  <a:srgbClr val="0D1117"/>
                </a:solidFill>
                <a:highlight>
                  <a:schemeClr val="lt1"/>
                </a:highlight>
                <a:latin typeface="Georgia"/>
                <a:ea typeface="Georgia"/>
                <a:cs typeface="Georgia"/>
                <a:sym typeface="Georgia"/>
              </a:rPr>
              <a:t>active</a:t>
            </a:r>
            <a:r>
              <a:rPr lang="en" sz="1100">
                <a:solidFill>
                  <a:srgbClr val="0D1117"/>
                </a:solidFill>
                <a:highlight>
                  <a:schemeClr val="lt1"/>
                </a:highlight>
                <a:latin typeface="Georgia"/>
                <a:ea typeface="Georgia"/>
                <a:cs typeface="Georgia"/>
                <a:sym typeface="Georgia"/>
              </a:rPr>
              <a:t> neurons, we created at places that have not the same index or inactive bits in the SDRs.</a:t>
            </a:r>
            <a:endParaRPr sz="1100">
              <a:solidFill>
                <a:srgbClr val="0D1117"/>
              </a:solidFill>
              <a:highlight>
                <a:schemeClr val="lt1"/>
              </a:highlight>
              <a:latin typeface="Georgia"/>
              <a:ea typeface="Georgia"/>
              <a:cs typeface="Georgia"/>
              <a:sym typeface="Georgia"/>
            </a:endParaRPr>
          </a:p>
        </p:txBody>
      </p:sp>
      <p:pic>
        <p:nvPicPr>
          <p:cNvPr id="83" name="Google Shape;83;p15"/>
          <p:cNvPicPr preferRelativeResize="0"/>
          <p:nvPr/>
        </p:nvPicPr>
        <p:blipFill>
          <a:blip r:embed="rId3">
            <a:alphaModFix/>
          </a:blip>
          <a:stretch>
            <a:fillRect/>
          </a:stretch>
        </p:blipFill>
        <p:spPr>
          <a:xfrm>
            <a:off x="6708050" y="1904963"/>
            <a:ext cx="2120375" cy="1333575"/>
          </a:xfrm>
          <a:prstGeom prst="rect">
            <a:avLst/>
          </a:prstGeom>
          <a:noFill/>
          <a:ln>
            <a:noFill/>
          </a:ln>
        </p:spPr>
      </p:pic>
      <p:sp>
        <p:nvSpPr>
          <p:cNvPr id="84" name="Google Shape;84;p15"/>
          <p:cNvSpPr txBox="1"/>
          <p:nvPr/>
        </p:nvSpPr>
        <p:spPr>
          <a:xfrm>
            <a:off x="7169875" y="3238550"/>
            <a:ext cx="106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Georgia"/>
                <a:ea typeface="Georgia"/>
                <a:cs typeface="Georgia"/>
                <a:sym typeface="Georgia"/>
              </a:rPr>
              <a:t>Fig. </a:t>
            </a:r>
            <a:r>
              <a:rPr lang="en" sz="1300" u="sng">
                <a:solidFill>
                  <a:schemeClr val="hlink"/>
                </a:solidFill>
                <a:latin typeface="Georgia"/>
                <a:ea typeface="Georgia"/>
                <a:cs typeface="Georgia"/>
                <a:sym typeface="Georgia"/>
                <a:hlinkClick r:id="rId4"/>
              </a:rPr>
              <a:t>Source</a:t>
            </a:r>
            <a:endParaRPr sz="1300">
              <a:latin typeface="Georgia"/>
              <a:ea typeface="Georgia"/>
              <a:cs typeface="Georgia"/>
              <a:sym typeface="Georgia"/>
            </a:endParaRPr>
          </a:p>
        </p:txBody>
      </p:sp>
      <p:pic>
        <p:nvPicPr>
          <p:cNvPr id="85" name="Google Shape;85;p15"/>
          <p:cNvPicPr preferRelativeResize="0"/>
          <p:nvPr/>
        </p:nvPicPr>
        <p:blipFill>
          <a:blip r:embed="rId5">
            <a:alphaModFix/>
          </a:blip>
          <a:stretch>
            <a:fillRect/>
          </a:stretch>
        </p:blipFill>
        <p:spPr>
          <a:xfrm>
            <a:off x="215825" y="4580525"/>
            <a:ext cx="749175" cy="359150"/>
          </a:xfrm>
          <a:prstGeom prst="rect">
            <a:avLst/>
          </a:prstGeom>
          <a:noFill/>
          <a:ln>
            <a:noFill/>
          </a:ln>
        </p:spPr>
      </p:pic>
      <p:cxnSp>
        <p:nvCxnSpPr>
          <p:cNvPr id="86" name="Google Shape;86;p15"/>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87" name="Google Shape;87;p15"/>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88" name="Google Shape;88;p15"/>
          <p:cNvSpPr txBox="1"/>
          <p:nvPr/>
        </p:nvSpPr>
        <p:spPr>
          <a:xfrm>
            <a:off x="215825" y="143900"/>
            <a:ext cx="20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INTRODUCTION</a:t>
            </a:r>
            <a:endParaRPr b="1"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887225" y="855850"/>
            <a:ext cx="7757100" cy="188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Existing model to trace SDRs</a:t>
            </a:r>
            <a:endParaRPr>
              <a:latin typeface="Georgia"/>
              <a:ea typeface="Georgia"/>
              <a:cs typeface="Georgia"/>
              <a:sym typeface="Georgia"/>
            </a:endParaRPr>
          </a:p>
          <a:p>
            <a:pPr indent="-311150" lvl="0" marL="457200" rtl="0" algn="just">
              <a:lnSpc>
                <a:spcPct val="9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algorithm in HTM, traces out the SDR to process the information. The StringifyVector method, an already existing method produces the output such as two SDR vectors. The result shows indexes of bits that are active.</a:t>
            </a:r>
            <a:endParaRPr sz="1300">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following extant method StringifyVector shows how to trace out the SDR vectors. </a:t>
            </a:r>
            <a:endParaRPr sz="13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300">
              <a:latin typeface="Times New Roman"/>
              <a:ea typeface="Times New Roman"/>
              <a:cs typeface="Times New Roman"/>
              <a:sym typeface="Times New Roman"/>
            </a:endParaRPr>
          </a:p>
          <a:p>
            <a:pPr indent="0" lvl="0" marL="0" rtl="0" algn="l">
              <a:spcBef>
                <a:spcPts val="600"/>
              </a:spcBef>
              <a:spcAft>
                <a:spcPts val="0"/>
              </a:spcAft>
              <a:buNone/>
            </a:pPr>
            <a:r>
              <a:t/>
            </a:r>
            <a:endParaRPr sz="1300">
              <a:latin typeface="Times New Roman"/>
              <a:ea typeface="Times New Roman"/>
              <a:cs typeface="Times New Roman"/>
              <a:sym typeface="Times New Roman"/>
            </a:endParaRPr>
          </a:p>
          <a:p>
            <a:pPr indent="0" lvl="0" marL="457200" rtl="0" algn="just">
              <a:lnSpc>
                <a:spcPct val="95000"/>
              </a:lnSpc>
              <a:spcBef>
                <a:spcPts val="0"/>
              </a:spcBef>
              <a:spcAft>
                <a:spcPts val="600"/>
              </a:spcAft>
              <a:buNone/>
            </a:pPr>
            <a:r>
              <a:t/>
            </a:r>
            <a:endParaRPr sz="1200">
              <a:latin typeface="Times New Roman"/>
              <a:ea typeface="Times New Roman"/>
              <a:cs typeface="Times New Roman"/>
              <a:sym typeface="Times New Roman"/>
            </a:endParaRPr>
          </a:p>
        </p:txBody>
      </p:sp>
      <p:graphicFrame>
        <p:nvGraphicFramePr>
          <p:cNvPr id="94" name="Google Shape;94;p16"/>
          <p:cNvGraphicFramePr/>
          <p:nvPr/>
        </p:nvGraphicFramePr>
        <p:xfrm>
          <a:off x="1706400" y="2070225"/>
          <a:ext cx="3000000" cy="3000000"/>
        </p:xfrm>
        <a:graphic>
          <a:graphicData uri="http://schemas.openxmlformats.org/drawingml/2006/table">
            <a:tbl>
              <a:tblPr>
                <a:noFill/>
                <a:tableStyleId>{C533FF35-2AA8-45A5-B388-2C9D8E0EC01B}</a:tableStyleId>
              </a:tblPr>
              <a:tblGrid>
                <a:gridCol w="5731200"/>
              </a:tblGrid>
              <a:tr h="3963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Helpers.StringifyVector(lyrOut.PredictiveCells.Select(c =&gt; c.Index).ToArray())</a:t>
                      </a:r>
                      <a:endParaRPr sz="1100">
                        <a:latin typeface="Times New Roman"/>
                        <a:ea typeface="Times New Roman"/>
                        <a:cs typeface="Times New Roman"/>
                        <a:sym typeface="Times New Roman"/>
                      </a:endParaRPr>
                    </a:p>
                  </a:txBody>
                  <a:tcPr marT="63500" marB="63500" marR="63500" marL="63500"/>
                </a:tc>
              </a:tr>
            </a:tbl>
          </a:graphicData>
        </a:graphic>
      </p:graphicFrame>
      <p:graphicFrame>
        <p:nvGraphicFramePr>
          <p:cNvPr id="95" name="Google Shape;95;p16"/>
          <p:cNvGraphicFramePr/>
          <p:nvPr/>
        </p:nvGraphicFramePr>
        <p:xfrm>
          <a:off x="1706400" y="3794500"/>
          <a:ext cx="3000000" cy="3000000"/>
        </p:xfrm>
        <a:graphic>
          <a:graphicData uri="http://schemas.openxmlformats.org/drawingml/2006/table">
            <a:tbl>
              <a:tblPr>
                <a:noFill/>
                <a:tableStyleId>{C533FF35-2AA8-45A5-B388-2C9D8E0EC01B}</a:tableStyleId>
              </a:tblPr>
              <a:tblGrid>
                <a:gridCol w="5731200"/>
              </a:tblGrid>
              <a:tr h="359150">
                <a:tc>
                  <a:txBody>
                    <a:bodyPr/>
                    <a:lstStyle/>
                    <a:p>
                      <a:pPr indent="0" lvl="0" marL="0" rtl="0" algn="l">
                        <a:spcBef>
                          <a:spcPts val="0"/>
                        </a:spcBef>
                        <a:spcAft>
                          <a:spcPts val="0"/>
                        </a:spcAft>
                        <a:buNone/>
                      </a:pPr>
                      <a:r>
                        <a:rPr lang="en" sz="1100">
                          <a:solidFill>
                            <a:srgbClr val="111111"/>
                          </a:solidFill>
                          <a:latin typeface="Times New Roman"/>
                          <a:ea typeface="Times New Roman"/>
                          <a:cs typeface="Times New Roman"/>
                          <a:sym typeface="Times New Roman"/>
                        </a:rPr>
                        <a:t>string StringifyTraceSDR(List&lt;int[]&gt; sdrs)</a:t>
                      </a:r>
                      <a:endParaRPr sz="11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3500" marB="63500" marR="63500" marL="63500"/>
                </a:tc>
              </a:tr>
            </a:tbl>
          </a:graphicData>
        </a:graphic>
      </p:graphicFrame>
      <p:sp>
        <p:nvSpPr>
          <p:cNvPr id="96" name="Google Shape;96;p16"/>
          <p:cNvSpPr txBox="1"/>
          <p:nvPr/>
        </p:nvSpPr>
        <p:spPr>
          <a:xfrm>
            <a:off x="2937425" y="611475"/>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7" name="Google Shape;97;p16"/>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98" name="Google Shape;98;p16"/>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99" name="Google Shape;99;p16"/>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00" name="Google Shape;100;p16"/>
          <p:cNvSpPr txBox="1"/>
          <p:nvPr/>
        </p:nvSpPr>
        <p:spPr>
          <a:xfrm>
            <a:off x="887225" y="2615400"/>
            <a:ext cx="7757100" cy="1097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lang="en">
                <a:latin typeface="Georgia"/>
                <a:ea typeface="Georgia"/>
                <a:cs typeface="Georgia"/>
                <a:sym typeface="Georgia"/>
              </a:rPr>
              <a:t>Designed model in this project</a:t>
            </a:r>
            <a:endParaRPr>
              <a:latin typeface="Georgia"/>
              <a:ea typeface="Georgia"/>
              <a:cs typeface="Georgia"/>
              <a:sym typeface="Georgia"/>
            </a:endParaRPr>
          </a:p>
          <a:p>
            <a:pPr indent="-323850" lvl="0" marL="457200" rtl="0" algn="l">
              <a:spcBef>
                <a:spcPts val="600"/>
              </a:spcBef>
              <a:spcAft>
                <a:spcPts val="0"/>
              </a:spcAft>
              <a:buSzPts val="1500"/>
              <a:buFont typeface="Georgia"/>
              <a:buChar char="●"/>
            </a:pPr>
            <a:r>
              <a:rPr lang="en" sz="1300">
                <a:latin typeface="Times New Roman"/>
                <a:ea typeface="Times New Roman"/>
                <a:cs typeface="Times New Roman"/>
                <a:sym typeface="Times New Roman"/>
              </a:rPr>
              <a:t> The new StringifyTraceSDR method, which will create a well formatted set of SDR vectors.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The following StringifyTraceSDR method shows how to differentiate between two SDR vectors in a well arranged indices of active and inactive bits.</a:t>
            </a:r>
            <a:endParaRPr>
              <a:latin typeface="Georgia"/>
              <a:ea typeface="Georgia"/>
              <a:cs typeface="Georgia"/>
              <a:sym typeface="Georgia"/>
            </a:endParaRPr>
          </a:p>
        </p:txBody>
      </p:sp>
      <p:sp>
        <p:nvSpPr>
          <p:cNvPr id="101" name="Google Shape;101;p16"/>
          <p:cNvSpPr txBox="1"/>
          <p:nvPr/>
        </p:nvSpPr>
        <p:spPr>
          <a:xfrm>
            <a:off x="215825" y="143900"/>
            <a:ext cx="435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347700" y="787600"/>
            <a:ext cx="8116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1</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The experiment took place considering two SDR vectors, stored the vectors in a list of strings.</a:t>
            </a:r>
            <a:endParaRPr sz="1200">
              <a:latin typeface="Georgia"/>
              <a:ea typeface="Georgia"/>
              <a:cs typeface="Georgia"/>
              <a:sym typeface="Georgia"/>
            </a:endParaRPr>
          </a:p>
        </p:txBody>
      </p:sp>
      <p:pic>
        <p:nvPicPr>
          <p:cNvPr id="107" name="Google Shape;107;p17"/>
          <p:cNvPicPr preferRelativeResize="0"/>
          <p:nvPr/>
        </p:nvPicPr>
        <p:blipFill>
          <a:blip r:embed="rId3">
            <a:alphaModFix/>
          </a:blip>
          <a:stretch>
            <a:fillRect/>
          </a:stretch>
        </p:blipFill>
        <p:spPr>
          <a:xfrm>
            <a:off x="431975" y="1719275"/>
            <a:ext cx="8176500" cy="576725"/>
          </a:xfrm>
          <a:prstGeom prst="rect">
            <a:avLst/>
          </a:prstGeom>
          <a:noFill/>
          <a:ln>
            <a:noFill/>
          </a:ln>
        </p:spPr>
      </p:pic>
      <p:pic>
        <p:nvPicPr>
          <p:cNvPr id="108" name="Google Shape;108;p17"/>
          <p:cNvPicPr preferRelativeResize="0"/>
          <p:nvPr/>
        </p:nvPicPr>
        <p:blipFill>
          <a:blip r:embed="rId4">
            <a:alphaModFix/>
          </a:blip>
          <a:stretch>
            <a:fillRect/>
          </a:stretch>
        </p:blipFill>
        <p:spPr>
          <a:xfrm>
            <a:off x="215825" y="4580525"/>
            <a:ext cx="749175" cy="359150"/>
          </a:xfrm>
          <a:prstGeom prst="rect">
            <a:avLst/>
          </a:prstGeom>
          <a:noFill/>
          <a:ln>
            <a:noFill/>
          </a:ln>
        </p:spPr>
      </p:pic>
      <p:cxnSp>
        <p:nvCxnSpPr>
          <p:cNvPr id="109" name="Google Shape;109;p17"/>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7"/>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11" name="Google Shape;111;p17"/>
          <p:cNvSpPr txBox="1"/>
          <p:nvPr/>
        </p:nvSpPr>
        <p:spPr>
          <a:xfrm>
            <a:off x="215825" y="143900"/>
            <a:ext cx="618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Executed Procedures</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
        <p:nvSpPr>
          <p:cNvPr id="112" name="Google Shape;112;p17"/>
          <p:cNvSpPr txBox="1"/>
          <p:nvPr/>
        </p:nvSpPr>
        <p:spPr>
          <a:xfrm>
            <a:off x="347700" y="2229550"/>
            <a:ext cx="8116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2</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The new method is applied to create a well format of these SDR encodings.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p:txBody>
      </p:sp>
      <p:pic>
        <p:nvPicPr>
          <p:cNvPr id="113" name="Google Shape;113;p17"/>
          <p:cNvPicPr preferRelativeResize="0"/>
          <p:nvPr/>
        </p:nvPicPr>
        <p:blipFill>
          <a:blip r:embed="rId5">
            <a:alphaModFix/>
          </a:blip>
          <a:stretch>
            <a:fillRect/>
          </a:stretch>
        </p:blipFill>
        <p:spPr>
          <a:xfrm>
            <a:off x="431975" y="3090323"/>
            <a:ext cx="5527199" cy="1490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347700" y="1063350"/>
            <a:ext cx="81168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3</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In StringifyTraceSDR() method, while detecting index of inactive bits, a padding or spacing will replace with the indices of inactive vectors.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p:txBody>
      </p:sp>
      <p:pic>
        <p:nvPicPr>
          <p:cNvPr id="119" name="Google Shape;119;p18"/>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20" name="Google Shape;120;p18"/>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8"/>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22" name="Google Shape;122;p18"/>
          <p:cNvSpPr txBox="1"/>
          <p:nvPr/>
        </p:nvSpPr>
        <p:spPr>
          <a:xfrm>
            <a:off x="215825" y="143900"/>
            <a:ext cx="618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Executed Procedures</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pic>
        <p:nvPicPr>
          <p:cNvPr id="123" name="Google Shape;123;p18"/>
          <p:cNvPicPr preferRelativeResize="0"/>
          <p:nvPr/>
        </p:nvPicPr>
        <p:blipFill>
          <a:blip r:embed="rId4">
            <a:alphaModFix/>
          </a:blip>
          <a:stretch>
            <a:fillRect/>
          </a:stretch>
        </p:blipFill>
        <p:spPr>
          <a:xfrm>
            <a:off x="713400" y="2345825"/>
            <a:ext cx="6595380" cy="172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nvSpPr>
        <p:spPr>
          <a:xfrm>
            <a:off x="335700" y="1937038"/>
            <a:ext cx="3609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A successful Unit test project was also implemented on SringifyTraceSDR method</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p:txBody>
      </p:sp>
      <p:pic>
        <p:nvPicPr>
          <p:cNvPr id="129" name="Google Shape;129;p19"/>
          <p:cNvPicPr preferRelativeResize="0"/>
          <p:nvPr/>
        </p:nvPicPr>
        <p:blipFill>
          <a:blip r:embed="rId3">
            <a:alphaModFix/>
          </a:blip>
          <a:stretch>
            <a:fillRect/>
          </a:stretch>
        </p:blipFill>
        <p:spPr>
          <a:xfrm>
            <a:off x="4244275" y="769838"/>
            <a:ext cx="4544199" cy="3603824"/>
          </a:xfrm>
          <a:prstGeom prst="rect">
            <a:avLst/>
          </a:prstGeom>
          <a:noFill/>
          <a:ln>
            <a:noFill/>
          </a:ln>
        </p:spPr>
      </p:pic>
      <p:pic>
        <p:nvPicPr>
          <p:cNvPr id="130" name="Google Shape;130;p19"/>
          <p:cNvPicPr preferRelativeResize="0"/>
          <p:nvPr/>
        </p:nvPicPr>
        <p:blipFill>
          <a:blip r:embed="rId4">
            <a:alphaModFix/>
          </a:blip>
          <a:stretch>
            <a:fillRect/>
          </a:stretch>
        </p:blipFill>
        <p:spPr>
          <a:xfrm>
            <a:off x="215825" y="4580525"/>
            <a:ext cx="749175" cy="359150"/>
          </a:xfrm>
          <a:prstGeom prst="rect">
            <a:avLst/>
          </a:prstGeom>
          <a:noFill/>
          <a:ln>
            <a:noFill/>
          </a:ln>
        </p:spPr>
      </p:pic>
      <p:cxnSp>
        <p:nvCxnSpPr>
          <p:cNvPr id="131" name="Google Shape;131;p19"/>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9"/>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33" name="Google Shape;133;p19"/>
          <p:cNvSpPr txBox="1"/>
          <p:nvPr/>
        </p:nvSpPr>
        <p:spPr>
          <a:xfrm>
            <a:off x="215825" y="143900"/>
            <a:ext cx="653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Unit test execution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nvSpPr>
        <p:spPr>
          <a:xfrm>
            <a:off x="3001425" y="2194100"/>
            <a:ext cx="29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endParaRPr sz="1700">
              <a:latin typeface="Georgia"/>
              <a:ea typeface="Georgia"/>
              <a:cs typeface="Georgia"/>
              <a:sym typeface="Georgia"/>
            </a:endParaRPr>
          </a:p>
        </p:txBody>
      </p:sp>
      <p:grpSp>
        <p:nvGrpSpPr>
          <p:cNvPr id="139" name="Google Shape;139;p20"/>
          <p:cNvGrpSpPr/>
          <p:nvPr/>
        </p:nvGrpSpPr>
        <p:grpSpPr>
          <a:xfrm flipH="1">
            <a:off x="5626075" y="1986780"/>
            <a:ext cx="2941829" cy="1047300"/>
            <a:chOff x="857520" y="1684225"/>
            <a:chExt cx="2941829" cy="1047300"/>
          </a:xfrm>
        </p:grpSpPr>
        <p:sp>
          <p:nvSpPr>
            <p:cNvPr id="140" name="Google Shape;140;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Unit test project</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Show the successful unit test build</a:t>
              </a:r>
              <a:endParaRPr b="1" sz="1000">
                <a:latin typeface="Georgia"/>
                <a:ea typeface="Georgia"/>
                <a:cs typeface="Georgia"/>
                <a:sym typeface="Georgia"/>
              </a:endParaRPr>
            </a:p>
          </p:txBody>
        </p:sp>
        <p:cxnSp>
          <p:nvCxnSpPr>
            <p:cNvPr id="141" name="Google Shape;141;p20"/>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142" name="Google Shape;142;p20"/>
            <p:cNvSpPr/>
            <p:nvPr/>
          </p:nvSpPr>
          <p:spPr>
            <a:xfrm>
              <a:off x="3020371" y="2111851"/>
              <a:ext cx="198600" cy="198300"/>
            </a:xfrm>
            <a:prstGeom prst="ellipse">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grpSp>
        <p:nvGrpSpPr>
          <p:cNvPr id="144" name="Google Shape;144;p20"/>
          <p:cNvGrpSpPr/>
          <p:nvPr/>
        </p:nvGrpSpPr>
        <p:grpSpPr>
          <a:xfrm>
            <a:off x="535540" y="2680105"/>
            <a:ext cx="3319714" cy="1047300"/>
            <a:chOff x="857520" y="1684225"/>
            <a:chExt cx="3319714" cy="1047300"/>
          </a:xfrm>
        </p:grpSpPr>
        <p:sp>
          <p:nvSpPr>
            <p:cNvPr id="145" name="Google Shape;145;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Result</a:t>
              </a:r>
              <a:endParaRPr b="1" sz="1000">
                <a:latin typeface="Georgia"/>
                <a:ea typeface="Georgia"/>
                <a:cs typeface="Georgia"/>
                <a:sym typeface="Georgia"/>
              </a:endParaRPr>
            </a:p>
            <a:p>
              <a:pPr indent="0" lvl="0" marL="0" rtl="0" algn="l">
                <a:spcBef>
                  <a:spcPts val="0"/>
                </a:spcBef>
                <a:spcAft>
                  <a:spcPts val="0"/>
                </a:spcAft>
                <a:buNone/>
              </a:pPr>
              <a:r>
                <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Output of the project </a:t>
              </a:r>
              <a:endParaRPr b="1" sz="1000">
                <a:latin typeface="Georgia"/>
                <a:ea typeface="Georgia"/>
                <a:cs typeface="Georgia"/>
                <a:sym typeface="Georgia"/>
              </a:endParaRPr>
            </a:p>
          </p:txBody>
        </p:sp>
        <p:cxnSp>
          <p:nvCxnSpPr>
            <p:cNvPr id="146" name="Google Shape;146;p20"/>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47" name="Google Shape;147;p20"/>
            <p:cNvSpPr/>
            <p:nvPr/>
          </p:nvSpPr>
          <p:spPr>
            <a:xfrm>
              <a:off x="3020371" y="2111851"/>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grpSp>
      <p:grpSp>
        <p:nvGrpSpPr>
          <p:cNvPr id="149" name="Google Shape;149;p20"/>
          <p:cNvGrpSpPr/>
          <p:nvPr/>
        </p:nvGrpSpPr>
        <p:grpSpPr>
          <a:xfrm flipH="1">
            <a:off x="4837475" y="792730"/>
            <a:ext cx="3730429" cy="1047300"/>
            <a:chOff x="857520" y="1684225"/>
            <a:chExt cx="3730429" cy="1047300"/>
          </a:xfrm>
        </p:grpSpPr>
        <p:sp>
          <p:nvSpPr>
            <p:cNvPr id="150" name="Google Shape;150;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Implement Trace SDR Method Project</a:t>
              </a:r>
              <a:endParaRPr b="1" sz="1000">
                <a:latin typeface="Georgia"/>
                <a:ea typeface="Georgia"/>
                <a:cs typeface="Georgia"/>
                <a:sym typeface="Georgia"/>
              </a:endParaRPr>
            </a:p>
            <a:p>
              <a:pPr indent="0" lvl="0" marL="0" rtl="0" algn="l">
                <a:spcBef>
                  <a:spcPts val="0"/>
                </a:spcBef>
                <a:spcAft>
                  <a:spcPts val="0"/>
                </a:spcAft>
                <a:buNone/>
              </a:pPr>
              <a:r>
                <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Project file</a:t>
              </a:r>
              <a:endParaRPr sz="1000">
                <a:latin typeface="Georgia"/>
                <a:ea typeface="Georgia"/>
                <a:cs typeface="Georgia"/>
                <a:sym typeface="Georgia"/>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Helper class file</a:t>
              </a:r>
              <a:endParaRPr sz="1000">
                <a:latin typeface="Georgia"/>
                <a:ea typeface="Georgia"/>
                <a:cs typeface="Georgia"/>
                <a:sym typeface="Georgia"/>
              </a:endParaRPr>
            </a:p>
          </p:txBody>
        </p:sp>
        <p:cxnSp>
          <p:nvCxnSpPr>
            <p:cNvPr id="151" name="Google Shape;151;p20"/>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152" name="Google Shape;152;p20"/>
            <p:cNvSpPr/>
            <p:nvPr/>
          </p:nvSpPr>
          <p:spPr>
            <a:xfrm>
              <a:off x="3020371" y="2111851"/>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grpSp>
      <p:grpSp>
        <p:nvGrpSpPr>
          <p:cNvPr id="154" name="Google Shape;154;p20"/>
          <p:cNvGrpSpPr/>
          <p:nvPr/>
        </p:nvGrpSpPr>
        <p:grpSpPr>
          <a:xfrm>
            <a:off x="2817423" y="945750"/>
            <a:ext cx="3509166" cy="3251991"/>
            <a:chOff x="3217473" y="1225350"/>
            <a:chExt cx="3118150" cy="3159727"/>
          </a:xfrm>
        </p:grpSpPr>
        <p:sp>
          <p:nvSpPr>
            <p:cNvPr id="155" name="Google Shape;155;p20"/>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6" name="Google Shape;156;p20"/>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157" name="Google Shape;157;p20"/>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8" name="Google Shape;158;p20"/>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59" name="Google Shape;159;p20"/>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160" name="Google Shape;160;p20"/>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61" name="Google Shape;161;p20"/>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162" name="Google Shape;162;p20"/>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163" name="Google Shape;163;p20"/>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164" name="Google Shape;164;p20"/>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165" name="Google Shape;165;p20"/>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166" name="Google Shape;166;p20"/>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167" name="Google Shape;167;p20"/>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7F2090"/>
            </a:solidFill>
            <a:ln>
              <a:noFill/>
            </a:ln>
          </p:spPr>
        </p:sp>
        <p:sp>
          <p:nvSpPr>
            <p:cNvPr id="168" name="Google Shape;168;p20"/>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9225A5"/>
            </a:solidFill>
            <a:ln>
              <a:noFill/>
            </a:ln>
          </p:spPr>
        </p:sp>
      </p:grpSp>
      <p:grpSp>
        <p:nvGrpSpPr>
          <p:cNvPr id="169" name="Google Shape;169;p20"/>
          <p:cNvGrpSpPr/>
          <p:nvPr/>
        </p:nvGrpSpPr>
        <p:grpSpPr>
          <a:xfrm>
            <a:off x="535540" y="1425995"/>
            <a:ext cx="3319714" cy="1047300"/>
            <a:chOff x="857520" y="1684225"/>
            <a:chExt cx="3319714" cy="1047300"/>
          </a:xfrm>
        </p:grpSpPr>
        <p:sp>
          <p:nvSpPr>
            <p:cNvPr id="170" name="Google Shape;170;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Helpers Class Project</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Walk </a:t>
              </a:r>
              <a:r>
                <a:rPr lang="en" sz="1000">
                  <a:latin typeface="Georgia"/>
                  <a:ea typeface="Georgia"/>
                  <a:cs typeface="Georgia"/>
                  <a:sym typeface="Georgia"/>
                </a:rPr>
                <a:t>through</a:t>
              </a:r>
              <a:r>
                <a:rPr lang="en" sz="1000">
                  <a:latin typeface="Georgia"/>
                  <a:ea typeface="Georgia"/>
                  <a:cs typeface="Georgia"/>
                  <a:sym typeface="Georgia"/>
                </a:rPr>
                <a:t> the implementation in Heplers class</a:t>
              </a:r>
              <a:endParaRPr b="1" sz="1000">
                <a:latin typeface="Georgia"/>
                <a:ea typeface="Georgia"/>
                <a:cs typeface="Georgia"/>
                <a:sym typeface="Georgia"/>
              </a:endParaRPr>
            </a:p>
          </p:txBody>
        </p:sp>
        <p:cxnSp>
          <p:nvCxnSpPr>
            <p:cNvPr id="171" name="Google Shape;171;p20"/>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72" name="Google Shape;172;p20"/>
            <p:cNvSpPr/>
            <p:nvPr/>
          </p:nvSpPr>
          <p:spPr>
            <a:xfrm>
              <a:off x="3020371" y="2111851"/>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pic>
        <p:nvPicPr>
          <p:cNvPr id="174" name="Google Shape;174;p20"/>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75" name="Google Shape;175;p20"/>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20"/>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77" name="Google Shape;177;p20"/>
          <p:cNvSpPr txBox="1"/>
          <p:nvPr/>
        </p:nvSpPr>
        <p:spPr>
          <a:xfrm>
            <a:off x="215825" y="143900"/>
            <a:ext cx="4356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CODE DEMONSTRATION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1802450" y="1786450"/>
            <a:ext cx="6114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latin typeface="Georgia"/>
                <a:ea typeface="Georgia"/>
                <a:cs typeface="Georgia"/>
                <a:sym typeface="Georgia"/>
              </a:rPr>
              <a:t>    </a:t>
            </a:r>
            <a:r>
              <a:rPr lang="en" sz="4600">
                <a:latin typeface="Georgia"/>
                <a:ea typeface="Georgia"/>
                <a:cs typeface="Georgia"/>
                <a:sym typeface="Georgia"/>
              </a:rPr>
              <a:t> THANK YOU</a:t>
            </a:r>
            <a:endParaRPr sz="4600">
              <a:latin typeface="Georgia"/>
              <a:ea typeface="Georgia"/>
              <a:cs typeface="Georgia"/>
              <a:sym typeface="Georgia"/>
            </a:endParaRPr>
          </a:p>
        </p:txBody>
      </p:sp>
      <p:pic>
        <p:nvPicPr>
          <p:cNvPr id="183" name="Google Shape;183;p21"/>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84" name="Google Shape;184;p21"/>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85" name="Google Shape;185;p21"/>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