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2" r:id="rId4"/>
  </p:sldMasterIdLst>
  <p:notesMasterIdLst>
    <p:notesMasterId r:id="rId26"/>
  </p:notesMasterIdLst>
  <p:sldIdLst>
    <p:sldId id="256" r:id="rId5"/>
    <p:sldId id="299" r:id="rId6"/>
    <p:sldId id="257" r:id="rId7"/>
    <p:sldId id="290" r:id="rId8"/>
    <p:sldId id="302" r:id="rId9"/>
    <p:sldId id="301" r:id="rId10"/>
    <p:sldId id="291" r:id="rId11"/>
    <p:sldId id="277" r:id="rId12"/>
    <p:sldId id="279" r:id="rId13"/>
    <p:sldId id="295" r:id="rId14"/>
    <p:sldId id="296" r:id="rId15"/>
    <p:sldId id="300" r:id="rId16"/>
    <p:sldId id="297" r:id="rId17"/>
    <p:sldId id="276" r:id="rId18"/>
    <p:sldId id="287" r:id="rId19"/>
    <p:sldId id="278" r:id="rId20"/>
    <p:sldId id="281" r:id="rId21"/>
    <p:sldId id="270" r:id="rId22"/>
    <p:sldId id="284" r:id="rId23"/>
    <p:sldId id="282" r:id="rId24"/>
    <p:sldId id="26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57D5FD-3E2F-4D54-AB73-B5B86157AF63}" v="227" dt="2024-01-15T07:13:15.669"/>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74E240-6BCC-4AC0-9C51-550711B271F5}" type="datetimeFigureOut">
              <a:rPr kumimoji="1" lang="ja-JP" altLang="en-US" smtClean="0"/>
              <a:t>2024/1/17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29D798-D26E-41EB-8B1B-B06AEBCC66E7}" type="slidenum">
              <a:rPr kumimoji="1" lang="ja-JP" altLang="en-US" smtClean="0"/>
              <a:t>‹#›</a:t>
            </a:fld>
            <a:endParaRPr kumimoji="1" lang="ja-JP" altLang="en-US"/>
          </a:p>
        </p:txBody>
      </p:sp>
    </p:spTree>
    <p:extLst>
      <p:ext uri="{BB962C8B-B14F-4D97-AF65-F5344CB8AC3E}">
        <p14:creationId xmlns:p14="http://schemas.microsoft.com/office/powerpoint/2010/main" val="262367424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6F29D798-D26E-41EB-8B1B-B06AEBCC66E7}" type="slidenum">
              <a:rPr kumimoji="1" lang="ja-JP" altLang="en-US" smtClean="0"/>
              <a:t>2</a:t>
            </a:fld>
            <a:endParaRPr kumimoji="1" lang="ja-JP" altLang="en-US"/>
          </a:p>
        </p:txBody>
      </p:sp>
    </p:spTree>
    <p:extLst>
      <p:ext uri="{BB962C8B-B14F-4D97-AF65-F5344CB8AC3E}">
        <p14:creationId xmlns:p14="http://schemas.microsoft.com/office/powerpoint/2010/main" val="1643941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6F29D798-D26E-41EB-8B1B-B06AEBCC66E7}" type="slidenum">
              <a:rPr kumimoji="1" lang="ja-JP" altLang="en-US" smtClean="0"/>
              <a:t>6</a:t>
            </a:fld>
            <a:endParaRPr kumimoji="1" lang="ja-JP" altLang="en-US"/>
          </a:p>
        </p:txBody>
      </p:sp>
    </p:spTree>
    <p:extLst>
      <p:ext uri="{BB962C8B-B14F-4D97-AF65-F5344CB8AC3E}">
        <p14:creationId xmlns:p14="http://schemas.microsoft.com/office/powerpoint/2010/main" val="2807134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6F29D798-D26E-41EB-8B1B-B06AEBCC66E7}" type="slidenum">
              <a:rPr kumimoji="1" lang="ja-JP" altLang="en-US" smtClean="0"/>
              <a:t>14</a:t>
            </a:fld>
            <a:endParaRPr kumimoji="1" lang="ja-JP" altLang="en-US"/>
          </a:p>
        </p:txBody>
      </p:sp>
    </p:spTree>
    <p:extLst>
      <p:ext uri="{BB962C8B-B14F-4D97-AF65-F5344CB8AC3E}">
        <p14:creationId xmlns:p14="http://schemas.microsoft.com/office/powerpoint/2010/main" val="2375800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1/17/2024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98141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653344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168139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102612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93009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01962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7332153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524546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9878805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66DB7D4-522B-460F-BB28-A8048C3B33F6}" type="datetimeFigureOut">
              <a:rPr kumimoji="1" lang="ja-JP" altLang="en-US" smtClean="0"/>
              <a:t>2024/1/17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4B5FF42-722F-4610-A8FE-E71535608F71}" type="slidenum">
              <a:rPr kumimoji="1" lang="ja-JP" altLang="en-US" smtClean="0"/>
              <a:t>‹#›</a:t>
            </a:fld>
            <a:endParaRPr kumimoji="1" lang="ja-JP" altLang="en-US"/>
          </a:p>
        </p:txBody>
      </p:sp>
    </p:spTree>
    <p:extLst>
      <p:ext uri="{BB962C8B-B14F-4D97-AF65-F5344CB8AC3E}">
        <p14:creationId xmlns:p14="http://schemas.microsoft.com/office/powerpoint/2010/main" val="2349239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748342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973891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027494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190313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48171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823831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62831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919081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1/17/2024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1277560826"/>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37" r:id="rId15"/>
    <p:sldLayoutId id="2147483738" r:id="rId16"/>
    <p:sldLayoutId id="2147483739" r:id="rId17"/>
    <p:sldLayoutId id="2147483740" r:id="rId18"/>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www.wwdjapan.com/articles/1576768" TargetMode="External"/><Relationship Id="rId5" Type="http://schemas.openxmlformats.org/officeDocument/2006/relationships/hyperlink" Target="https://toyokeizai.net/articles/-/631806" TargetMode="Externa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18.svg"/><Relationship Id="rId5" Type="http://schemas.openxmlformats.org/officeDocument/2006/relationships/image" Target="../media/image12.sv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F64080D6-34DE-4277-97CC-2FB381284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百貨店の抽象的なぼやけた背景">
            <a:extLst>
              <a:ext uri="{FF2B5EF4-FFF2-40B4-BE49-F238E27FC236}">
                <a16:creationId xmlns:a16="http://schemas.microsoft.com/office/drawing/2014/main" id="{45654336-0C6F-A7C9-BF8B-BE77C4AA50CA}"/>
              </a:ext>
            </a:extLst>
          </p:cNvPr>
          <p:cNvPicPr>
            <a:picLocks noChangeAspect="1"/>
          </p:cNvPicPr>
          <p:nvPr/>
        </p:nvPicPr>
        <p:blipFill rotWithShape="1">
          <a:blip r:embed="rId2">
            <a:alphaModFix amt="40000"/>
          </a:blip>
          <a:srcRect b="15730"/>
          <a:stretch/>
        </p:blipFill>
        <p:spPr>
          <a:xfrm>
            <a:off x="-109959" y="3090"/>
            <a:ext cx="12191980" cy="6857990"/>
          </a:xfrm>
          <a:prstGeom prst="rect">
            <a:avLst/>
          </a:prstGeom>
        </p:spPr>
      </p:pic>
      <p:sp>
        <p:nvSpPr>
          <p:cNvPr id="2" name="タイトル 1">
            <a:extLst>
              <a:ext uri="{FF2B5EF4-FFF2-40B4-BE49-F238E27FC236}">
                <a16:creationId xmlns:a16="http://schemas.microsoft.com/office/drawing/2014/main" id="{51CE47B6-2A89-A945-D401-E55F125B2383}"/>
              </a:ext>
            </a:extLst>
          </p:cNvPr>
          <p:cNvSpPr>
            <a:spLocks noGrp="1"/>
          </p:cNvSpPr>
          <p:nvPr>
            <p:ph type="ctrTitle"/>
          </p:nvPr>
        </p:nvSpPr>
        <p:spPr>
          <a:xfrm>
            <a:off x="2928401" y="1380068"/>
            <a:ext cx="8574622" cy="2616199"/>
          </a:xfrm>
        </p:spPr>
        <p:txBody>
          <a:bodyPr vert="horz" lIns="91440" tIns="45720" rIns="91440" bIns="45720" rtlCol="0">
            <a:normAutofit/>
          </a:bodyPr>
          <a:lstStyle/>
          <a:p>
            <a:r>
              <a:rPr kumimoji="1" lang="en-US" altLang="ja-JP" err="1">
                <a:latin typeface="Algerian" panose="04020705040A02060702" pitchFamily="82" charset="0"/>
              </a:rPr>
              <a:t>Re.Lucture</a:t>
            </a:r>
            <a:br>
              <a:rPr kumimoji="1" lang="en-US" altLang="ja-JP"/>
            </a:br>
            <a:endParaRPr kumimoji="1" lang="ja-JP" altLang="en-US"/>
          </a:p>
        </p:txBody>
      </p:sp>
      <p:sp>
        <p:nvSpPr>
          <p:cNvPr id="66" name="テキスト ボックス 65">
            <a:extLst>
              <a:ext uri="{FF2B5EF4-FFF2-40B4-BE49-F238E27FC236}">
                <a16:creationId xmlns:a16="http://schemas.microsoft.com/office/drawing/2014/main" id="{9B0B5D27-AE12-3DD4-36E9-796E2F19E1E7}"/>
              </a:ext>
            </a:extLst>
          </p:cNvPr>
          <p:cNvSpPr txBox="1"/>
          <p:nvPr/>
        </p:nvSpPr>
        <p:spPr>
          <a:xfrm>
            <a:off x="4422912" y="4290391"/>
            <a:ext cx="6410739"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a:ea typeface="HGｺﾞｼｯｸM"/>
              </a:rPr>
              <a:t>２０２２０２１４８　岩嵜　稜</a:t>
            </a:r>
          </a:p>
          <a:p>
            <a:r>
              <a:rPr lang="ja-JP" altLang="en-US">
                <a:ea typeface="HGｺﾞｼｯｸM"/>
              </a:rPr>
              <a:t>２０２２０２１８１　田中　悠翔</a:t>
            </a:r>
          </a:p>
          <a:p>
            <a:r>
              <a:rPr lang="ja-JP" altLang="en-US">
                <a:ea typeface="HGｺﾞｼｯｸM"/>
              </a:rPr>
              <a:t>２０２２０２２６０　新倉　魅月</a:t>
            </a:r>
          </a:p>
          <a:p>
            <a:r>
              <a:rPr lang="ja-JP" altLang="en-US">
                <a:ea typeface="HGｺﾞｼｯｸM"/>
              </a:rPr>
              <a:t>２０２２０１７９１　小松　瑚舶</a:t>
            </a:r>
          </a:p>
          <a:p>
            <a:r>
              <a:rPr lang="ja-JP" altLang="en-US">
                <a:ea typeface="HGｺﾞｼｯｸM"/>
              </a:rPr>
              <a:t>２０２２０２２６３　濵﨑　健太</a:t>
            </a:r>
          </a:p>
        </p:txBody>
      </p:sp>
    </p:spTree>
    <p:extLst>
      <p:ext uri="{BB962C8B-B14F-4D97-AF65-F5344CB8AC3E}">
        <p14:creationId xmlns:p14="http://schemas.microsoft.com/office/powerpoint/2010/main" val="74890646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四角形: 角を丸くする 4">
            <a:extLst>
              <a:ext uri="{FF2B5EF4-FFF2-40B4-BE49-F238E27FC236}">
                <a16:creationId xmlns:a16="http://schemas.microsoft.com/office/drawing/2014/main" id="{6EC80C12-C0E3-7BB1-EBCB-E69F86BF1343}"/>
              </a:ext>
            </a:extLst>
          </p:cNvPr>
          <p:cNvSpPr/>
          <p:nvPr/>
        </p:nvSpPr>
        <p:spPr>
          <a:xfrm>
            <a:off x="-1" y="-1"/>
            <a:ext cx="3436883" cy="130328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a:ea typeface="HGｺﾞｼｯｸM"/>
              </a:rPr>
              <a:t>SWOT分析</a:t>
            </a:r>
          </a:p>
        </p:txBody>
      </p:sp>
      <p:graphicFrame>
        <p:nvGraphicFramePr>
          <p:cNvPr id="2" name="コンテンツ プレースホルダー 3">
            <a:extLst>
              <a:ext uri="{FF2B5EF4-FFF2-40B4-BE49-F238E27FC236}">
                <a16:creationId xmlns:a16="http://schemas.microsoft.com/office/drawing/2014/main" id="{95B04AD6-AF76-75C2-C130-8BF79675B702}"/>
              </a:ext>
            </a:extLst>
          </p:cNvPr>
          <p:cNvGraphicFramePr>
            <a:graphicFrameLocks noGrp="1"/>
          </p:cNvGraphicFramePr>
          <p:nvPr>
            <p:ph idx="1"/>
            <p:extLst>
              <p:ext uri="{D42A27DB-BD31-4B8C-83A1-F6EECF244321}">
                <p14:modId xmlns:p14="http://schemas.microsoft.com/office/powerpoint/2010/main" val="3928977409"/>
              </p:ext>
            </p:extLst>
          </p:nvPr>
        </p:nvGraphicFramePr>
        <p:xfrm>
          <a:off x="1718440" y="1441231"/>
          <a:ext cx="10018712" cy="4667154"/>
        </p:xfrm>
        <a:graphic>
          <a:graphicData uri="http://schemas.openxmlformats.org/drawingml/2006/table">
            <a:tbl>
              <a:tblPr firstRow="1" bandRow="1">
                <a:tableStyleId>{5C22544A-7EE6-4342-B048-85BDC9FD1C3A}</a:tableStyleId>
              </a:tblPr>
              <a:tblGrid>
                <a:gridCol w="5009356">
                  <a:extLst>
                    <a:ext uri="{9D8B030D-6E8A-4147-A177-3AD203B41FA5}">
                      <a16:colId xmlns:a16="http://schemas.microsoft.com/office/drawing/2014/main" val="2567136558"/>
                    </a:ext>
                  </a:extLst>
                </a:gridCol>
                <a:gridCol w="5009356">
                  <a:extLst>
                    <a:ext uri="{9D8B030D-6E8A-4147-A177-3AD203B41FA5}">
                      <a16:colId xmlns:a16="http://schemas.microsoft.com/office/drawing/2014/main" val="1819884205"/>
                    </a:ext>
                  </a:extLst>
                </a:gridCol>
              </a:tblGrid>
              <a:tr h="2333577">
                <a:tc>
                  <a:txBody>
                    <a:bodyPr/>
                    <a:lstStyle/>
                    <a:p>
                      <a:r>
                        <a:rPr kumimoji="1" lang="en-US" altLang="ja-JP" sz="2000">
                          <a:solidFill>
                            <a:schemeClr val="tx1"/>
                          </a:solidFill>
                          <a:latin typeface="Arial Black"/>
                        </a:rPr>
                        <a:t>Strength</a:t>
                      </a:r>
                    </a:p>
                    <a:p>
                      <a:endParaRPr kumimoji="1" lang="en-US" altLang="ja-JP" sz="2000">
                        <a:solidFill>
                          <a:schemeClr val="tx1"/>
                        </a:solidFill>
                      </a:endParaRPr>
                    </a:p>
                    <a:p>
                      <a:r>
                        <a:rPr kumimoji="1" lang="ja-JP" altLang="en-US" sz="2000">
                          <a:solidFill>
                            <a:schemeClr val="tx1"/>
                          </a:solidFill>
                        </a:rPr>
                        <a:t>・</a:t>
                      </a:r>
                      <a:r>
                        <a:rPr kumimoji="1" lang="ja-JP" altLang="en-US" sz="2000" b="0">
                          <a:solidFill>
                            <a:schemeClr val="tx1"/>
                          </a:solidFill>
                        </a:rPr>
                        <a:t>一点物</a:t>
                      </a:r>
                      <a:endParaRPr kumimoji="1" lang="en-US" altLang="ja-JP" sz="2000" b="0">
                        <a:solidFill>
                          <a:schemeClr val="tx1"/>
                        </a:solidFill>
                      </a:endParaRPr>
                    </a:p>
                    <a:p>
                      <a:r>
                        <a:rPr kumimoji="1" lang="ja-JP" altLang="en-US" sz="2000" b="0">
                          <a:solidFill>
                            <a:schemeClr val="tx1"/>
                          </a:solidFill>
                        </a:rPr>
                        <a:t>・他の服と被らない</a:t>
                      </a:r>
                      <a:endParaRPr kumimoji="1" lang="en-US" altLang="ja-JP" sz="2000" b="0">
                        <a:solidFill>
                          <a:schemeClr val="tx1"/>
                        </a:solidFill>
                      </a:endParaRPr>
                    </a:p>
                    <a:p>
                      <a:r>
                        <a:rPr kumimoji="1" lang="ja-JP" altLang="en-US" sz="2000" b="0">
                          <a:solidFill>
                            <a:schemeClr val="tx1"/>
                          </a:solidFill>
                        </a:rPr>
                        <a:t>・</a:t>
                      </a:r>
                      <a:r>
                        <a:rPr kumimoji="1" lang="ja-JP" altLang="en-US" sz="2000" b="0">
                          <a:solidFill>
                            <a:schemeClr val="tx1"/>
                          </a:solidFill>
                          <a:highlight>
                            <a:srgbClr val="FFFF00"/>
                          </a:highlight>
                        </a:rPr>
                        <a:t>環境保全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ja-JP" sz="2000">
                          <a:solidFill>
                            <a:schemeClr val="tx1"/>
                          </a:solidFill>
                          <a:latin typeface="Arial Black"/>
                        </a:rPr>
                        <a:t>Weakness</a:t>
                      </a:r>
                      <a:endParaRPr kumimoji="1" lang="en-US" altLang="ja-JP" sz="2000">
                        <a:solidFill>
                          <a:schemeClr val="tx1"/>
                        </a:solidFill>
                        <a:latin typeface="Arial Black"/>
                      </a:endParaRPr>
                    </a:p>
                    <a:p>
                      <a:endParaRPr kumimoji="1" lang="en-US" altLang="ja-JP" sz="2000">
                        <a:solidFill>
                          <a:schemeClr val="tx1"/>
                        </a:solidFill>
                      </a:endParaRPr>
                    </a:p>
                    <a:p>
                      <a:r>
                        <a:rPr kumimoji="1" lang="ja-JP" altLang="en-US" sz="2000">
                          <a:solidFill>
                            <a:schemeClr val="tx1"/>
                          </a:solidFill>
                        </a:rPr>
                        <a:t>・</a:t>
                      </a:r>
                      <a:r>
                        <a:rPr kumimoji="1" lang="ja-JP" altLang="en-US" sz="2000" b="0">
                          <a:solidFill>
                            <a:schemeClr val="tx1"/>
                          </a:solidFill>
                        </a:rPr>
                        <a:t>同じ服が無い</a:t>
                      </a:r>
                      <a:endParaRPr kumimoji="1" lang="en-US" altLang="ja-JP" sz="2000" b="0">
                        <a:solidFill>
                          <a:schemeClr val="tx1"/>
                        </a:solidFill>
                      </a:endParaRPr>
                    </a:p>
                    <a:p>
                      <a:r>
                        <a:rPr kumimoji="1" lang="ja-JP" altLang="en-US" sz="2000" b="0">
                          <a:solidFill>
                            <a:schemeClr val="tx1"/>
                          </a:solidFill>
                        </a:rPr>
                        <a:t>・</a:t>
                      </a:r>
                      <a:r>
                        <a:rPr kumimoji="1" lang="ja-JP" altLang="en-US" sz="2000" b="0">
                          <a:solidFill>
                            <a:schemeClr val="tx1"/>
                          </a:solidFill>
                          <a:highlight>
                            <a:srgbClr val="FFFF00"/>
                          </a:highlight>
                        </a:rPr>
                        <a:t>デザイナー頼り</a:t>
                      </a:r>
                      <a:endParaRPr kumimoji="1" lang="en-US" altLang="ja-JP" sz="2000" b="0">
                        <a:solidFill>
                          <a:schemeClr val="tx1"/>
                        </a:solidFill>
                        <a:highlight>
                          <a:srgbClr val="FFFF00"/>
                        </a:highlight>
                      </a:endParaRPr>
                    </a:p>
                    <a:p>
                      <a:r>
                        <a:rPr kumimoji="1" lang="ja-JP" altLang="en-US" sz="2000" b="0">
                          <a:solidFill>
                            <a:schemeClr val="tx1"/>
                          </a:solidFill>
                        </a:rPr>
                        <a:t>・仕入れ頼み</a:t>
                      </a:r>
                      <a:endParaRPr kumimoji="1" lang="en-US" altLang="ja-JP" sz="2000" b="0">
                        <a:solidFill>
                          <a:schemeClr val="tx1"/>
                        </a:solidFill>
                      </a:endParaRPr>
                    </a:p>
                    <a:p>
                      <a:r>
                        <a:rPr kumimoji="1" lang="ja-JP" altLang="en-US" sz="2000" b="0">
                          <a:solidFill>
                            <a:schemeClr val="tx1"/>
                          </a:solidFill>
                        </a:rPr>
                        <a:t>・売値が高い</a:t>
                      </a:r>
                    </a:p>
                    <a:p>
                      <a:pPr lvl="0">
                        <a:buNone/>
                      </a:pPr>
                      <a:r>
                        <a:rPr lang="ja-JP" altLang="en-US" sz="2000" b="0">
                          <a:solidFill>
                            <a:schemeClr val="tx1"/>
                          </a:solidFill>
                        </a:rPr>
                        <a:t>・万人受けはしない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8535110"/>
                  </a:ext>
                </a:extLst>
              </a:tr>
              <a:tr h="2333577">
                <a:tc>
                  <a:txBody>
                    <a:bodyPr/>
                    <a:lstStyle/>
                    <a:p>
                      <a:r>
                        <a:rPr kumimoji="1" lang="en-US" altLang="ja-JP" sz="2000">
                          <a:solidFill>
                            <a:schemeClr val="tx1"/>
                          </a:solidFill>
                          <a:latin typeface="Arial Black"/>
                          <a:ea typeface="ADLaM Display"/>
                          <a:cs typeface="ADLaM Display"/>
                        </a:rPr>
                        <a:t>Opportunity</a:t>
                      </a:r>
                    </a:p>
                    <a:p>
                      <a:endParaRPr kumimoji="1" lang="en-US" altLang="ja-JP" sz="2000">
                        <a:solidFill>
                          <a:schemeClr val="tx1"/>
                        </a:solidFill>
                      </a:endParaRPr>
                    </a:p>
                    <a:p>
                      <a:r>
                        <a:rPr kumimoji="1" lang="ja-JP" altLang="en-US" sz="2000">
                          <a:solidFill>
                            <a:schemeClr val="tx1"/>
                          </a:solidFill>
                        </a:rPr>
                        <a:t>・古着ブーム</a:t>
                      </a:r>
                      <a:endParaRPr kumimoji="1" lang="en-US" altLang="ja-JP" sz="2000">
                        <a:solidFill>
                          <a:schemeClr val="tx1"/>
                        </a:solidFill>
                      </a:endParaRPr>
                    </a:p>
                    <a:p>
                      <a:r>
                        <a:rPr kumimoji="1" lang="ja-JP" altLang="en-US" sz="2000">
                          <a:solidFill>
                            <a:schemeClr val="tx1"/>
                          </a:solidFill>
                        </a:rPr>
                        <a:t>・シーズンの切り替え</a:t>
                      </a:r>
                      <a:endParaRPr kumimoji="1" lang="en-US" altLang="ja-JP" sz="2000">
                        <a:solidFill>
                          <a:schemeClr val="tx1"/>
                        </a:solidFill>
                      </a:endParaRPr>
                    </a:p>
                    <a:p>
                      <a:r>
                        <a:rPr kumimoji="1" lang="ja-JP" altLang="en-US" sz="2000">
                          <a:solidFill>
                            <a:schemeClr val="tx1"/>
                          </a:solidFill>
                        </a:rPr>
                        <a:t>・ボロ服からの衣替え</a:t>
                      </a:r>
                      <a:endParaRPr kumimoji="1" lang="en-US" altLang="ja-JP" sz="2000">
                        <a:solidFill>
                          <a:schemeClr val="tx1"/>
                        </a:solidFill>
                      </a:endParaRPr>
                    </a:p>
                    <a:p>
                      <a:endParaRPr kumimoji="1" lang="ja-JP" altLang="en-US" sz="20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2000">
                          <a:solidFill>
                            <a:schemeClr val="tx1"/>
                          </a:solidFill>
                          <a:latin typeface="Arial Black"/>
                        </a:rPr>
                        <a:t>Threat</a:t>
                      </a:r>
                    </a:p>
                    <a:p>
                      <a:endParaRPr kumimoji="1" lang="en-US" altLang="ja-JP" sz="2000">
                        <a:solidFill>
                          <a:schemeClr val="tx1"/>
                        </a:solidFill>
                      </a:endParaRPr>
                    </a:p>
                    <a:p>
                      <a:r>
                        <a:rPr kumimoji="1" lang="ja-JP" altLang="en-US" sz="2000">
                          <a:solidFill>
                            <a:schemeClr val="tx1"/>
                          </a:solidFill>
                        </a:rPr>
                        <a:t>・大手アパレル会社・古着屋</a:t>
                      </a:r>
                      <a:endParaRPr kumimoji="1" lang="en-US" altLang="ja-JP" sz="2000">
                        <a:solidFill>
                          <a:schemeClr val="tx1"/>
                        </a:solidFill>
                      </a:endParaRPr>
                    </a:p>
                    <a:p>
                      <a:r>
                        <a:rPr kumimoji="1" lang="ja-JP" altLang="en-US" sz="2000">
                          <a:solidFill>
                            <a:schemeClr val="tx1"/>
                          </a:solidFill>
                        </a:rPr>
                        <a:t>・</a:t>
                      </a:r>
                      <a:r>
                        <a:rPr kumimoji="1" lang="en-US" altLang="ja-JP" sz="2000">
                          <a:solidFill>
                            <a:schemeClr val="tx1"/>
                          </a:solidFill>
                        </a:rPr>
                        <a:t>EC</a:t>
                      </a:r>
                      <a:r>
                        <a:rPr kumimoji="1" lang="ja-JP" altLang="en-US" sz="2000">
                          <a:solidFill>
                            <a:schemeClr val="tx1"/>
                          </a:solidFill>
                        </a:rPr>
                        <a:t>モール</a:t>
                      </a:r>
                      <a:endParaRPr kumimoji="1" lang="en-US" altLang="ja-JP" sz="2000">
                        <a:solidFill>
                          <a:schemeClr val="tx1"/>
                        </a:solidFill>
                      </a:endParaRPr>
                    </a:p>
                    <a:p>
                      <a:r>
                        <a:rPr kumimoji="1" lang="ja-JP" altLang="en-US" sz="2000">
                          <a:solidFill>
                            <a:schemeClr val="tx1"/>
                          </a:solidFill>
                        </a:rPr>
                        <a:t>・オンラインショップ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69002325"/>
                  </a:ext>
                </a:extLst>
              </a:tr>
            </a:tbl>
          </a:graphicData>
        </a:graphic>
      </p:graphicFrame>
    </p:spTree>
    <p:extLst>
      <p:ext uri="{BB962C8B-B14F-4D97-AF65-F5344CB8AC3E}">
        <p14:creationId xmlns:p14="http://schemas.microsoft.com/office/powerpoint/2010/main" val="2560778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四角形: 角を丸くする 4">
            <a:extLst>
              <a:ext uri="{FF2B5EF4-FFF2-40B4-BE49-F238E27FC236}">
                <a16:creationId xmlns:a16="http://schemas.microsoft.com/office/drawing/2014/main" id="{6EC80C12-C0E3-7BB1-EBCB-E69F86BF1343}"/>
              </a:ext>
            </a:extLst>
          </p:cNvPr>
          <p:cNvSpPr/>
          <p:nvPr/>
        </p:nvSpPr>
        <p:spPr>
          <a:xfrm>
            <a:off x="-1" y="-1"/>
            <a:ext cx="3436883" cy="130328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a:ea typeface="HGｺﾞｼｯｸM"/>
              </a:rPr>
              <a:t>クロスSWOT分析</a:t>
            </a:r>
          </a:p>
        </p:txBody>
      </p:sp>
      <p:graphicFrame>
        <p:nvGraphicFramePr>
          <p:cNvPr id="6" name="コンテンツ プレースホルダー 3">
            <a:extLst>
              <a:ext uri="{FF2B5EF4-FFF2-40B4-BE49-F238E27FC236}">
                <a16:creationId xmlns:a16="http://schemas.microsoft.com/office/drawing/2014/main" id="{E8264F75-27C3-CFED-65F6-F102528DE3EC}"/>
              </a:ext>
            </a:extLst>
          </p:cNvPr>
          <p:cNvGraphicFramePr>
            <a:graphicFrameLocks/>
          </p:cNvGraphicFramePr>
          <p:nvPr>
            <p:extLst>
              <p:ext uri="{D42A27DB-BD31-4B8C-83A1-F6EECF244321}">
                <p14:modId xmlns:p14="http://schemas.microsoft.com/office/powerpoint/2010/main" val="3498356536"/>
              </p:ext>
            </p:extLst>
          </p:nvPr>
        </p:nvGraphicFramePr>
        <p:xfrm>
          <a:off x="1718440" y="1434663"/>
          <a:ext cx="10023675" cy="4652703"/>
        </p:xfrm>
        <a:graphic>
          <a:graphicData uri="http://schemas.openxmlformats.org/drawingml/2006/table">
            <a:tbl>
              <a:tblPr firstRow="1" bandRow="1">
                <a:tableStyleId>{5C22544A-7EE6-4342-B048-85BDC9FD1C3A}</a:tableStyleId>
              </a:tblPr>
              <a:tblGrid>
                <a:gridCol w="5014319">
                  <a:extLst>
                    <a:ext uri="{9D8B030D-6E8A-4147-A177-3AD203B41FA5}">
                      <a16:colId xmlns:a16="http://schemas.microsoft.com/office/drawing/2014/main" val="2567136558"/>
                    </a:ext>
                  </a:extLst>
                </a:gridCol>
                <a:gridCol w="5009356">
                  <a:extLst>
                    <a:ext uri="{9D8B030D-6E8A-4147-A177-3AD203B41FA5}">
                      <a16:colId xmlns:a16="http://schemas.microsoft.com/office/drawing/2014/main" val="1819884205"/>
                    </a:ext>
                  </a:extLst>
                </a:gridCol>
              </a:tblGrid>
              <a:tr h="2319126">
                <a:tc>
                  <a:txBody>
                    <a:bodyPr/>
                    <a:lstStyle/>
                    <a:p>
                      <a:r>
                        <a:rPr kumimoji="1" lang="en-US" altLang="ja-JP" sz="2000">
                          <a:solidFill>
                            <a:schemeClr val="tx1"/>
                          </a:solidFill>
                          <a:latin typeface="Arial Black"/>
                        </a:rPr>
                        <a:t>SO</a:t>
                      </a:r>
                      <a:r>
                        <a:rPr kumimoji="1" lang="ja-JP" altLang="en-US" sz="2000">
                          <a:solidFill>
                            <a:schemeClr val="tx1"/>
                          </a:solidFill>
                          <a:latin typeface="Arial Black"/>
                        </a:rPr>
                        <a:t>戦略</a:t>
                      </a:r>
                      <a:endParaRPr kumimoji="1" lang="en-US" altLang="ja-JP" sz="2000">
                        <a:solidFill>
                          <a:schemeClr val="tx1"/>
                        </a:solidFill>
                        <a:latin typeface="Arial Black" panose="020B0A04020102020204" pitchFamily="34" charset="0"/>
                      </a:endParaRPr>
                    </a:p>
                    <a:p>
                      <a:endParaRPr kumimoji="1" lang="en-US" altLang="ja-JP" sz="2000">
                        <a:solidFill>
                          <a:schemeClr val="tx1"/>
                        </a:solidFill>
                      </a:endParaRPr>
                    </a:p>
                    <a:p>
                      <a:r>
                        <a:rPr kumimoji="1" lang="ja-JP" altLang="en-US" sz="1400" b="0">
                          <a:solidFill>
                            <a:schemeClr val="tx1"/>
                          </a:solidFill>
                        </a:rPr>
                        <a:t>・古着ブームに興味はあるが、人と服が被るのを嫌う人に一点物のアイテムを提供できる</a:t>
                      </a:r>
                      <a:endParaRPr kumimoji="1" lang="en-US" altLang="ja-JP" sz="1400" b="0">
                        <a:solidFill>
                          <a:schemeClr val="tx1"/>
                        </a:solidFill>
                      </a:endParaRPr>
                    </a:p>
                    <a:p>
                      <a:endParaRPr kumimoji="1" lang="en-US" altLang="ja-JP" sz="1400" b="0">
                        <a:solidFill>
                          <a:schemeClr val="tx1"/>
                        </a:solidFill>
                      </a:endParaRPr>
                    </a:p>
                    <a:p>
                      <a:r>
                        <a:rPr kumimoji="1" lang="ja-JP" altLang="en-US" sz="1400" b="0">
                          <a:solidFill>
                            <a:schemeClr val="tx1"/>
                          </a:solidFill>
                        </a:rPr>
                        <a:t>・服を購入してもらう際に、廃棄する予定の服を持ってきてもらうことで仕入れと環境保全の両方につなげる事ができる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ja-JP" sz="2000">
                          <a:solidFill>
                            <a:schemeClr val="tx1"/>
                          </a:solidFill>
                          <a:latin typeface="Arial Black"/>
                        </a:rPr>
                        <a:t>WO</a:t>
                      </a:r>
                      <a:r>
                        <a:rPr lang="ja-JP" altLang="en-US" sz="2000">
                          <a:solidFill>
                            <a:schemeClr val="tx1"/>
                          </a:solidFill>
                          <a:latin typeface="Arial Black"/>
                        </a:rPr>
                        <a:t>戦略</a:t>
                      </a:r>
                      <a:endParaRPr lang="en-US" altLang="ja-JP" sz="2000">
                        <a:solidFill>
                          <a:schemeClr val="tx1"/>
                        </a:solidFill>
                        <a:latin typeface="Arial Black"/>
                      </a:endParaRPr>
                    </a:p>
                    <a:p>
                      <a:endParaRPr kumimoji="1" lang="en-US" altLang="ja-JP" sz="2000">
                        <a:solidFill>
                          <a:schemeClr val="tx1"/>
                        </a:solidFill>
                      </a:endParaRPr>
                    </a:p>
                    <a:p>
                      <a:r>
                        <a:rPr kumimoji="1" lang="ja-JP" altLang="en-US" sz="1400" b="0">
                          <a:solidFill>
                            <a:schemeClr val="tx1"/>
                          </a:solidFill>
                        </a:rPr>
                        <a:t>・デザイナーの技量によっては、古着ブームが終わった後も今までのブランドも維持したまま現行品を作れる</a:t>
                      </a:r>
                      <a:endParaRPr kumimoji="1" lang="en-US" altLang="ja-JP" sz="1400" b="0">
                        <a:solidFill>
                          <a:schemeClr val="tx1"/>
                        </a:solidFill>
                      </a:endParaRPr>
                    </a:p>
                    <a:p>
                      <a:endParaRPr kumimoji="1" lang="en-US" altLang="ja-JP" sz="1400" b="0">
                        <a:solidFill>
                          <a:schemeClr val="tx1"/>
                        </a:solidFill>
                      </a:endParaRPr>
                    </a:p>
                    <a:p>
                      <a:r>
                        <a:rPr kumimoji="1" lang="ja-JP" altLang="en-US" sz="1400" b="0">
                          <a:solidFill>
                            <a:schemeClr val="tx1"/>
                          </a:solidFill>
                          <a:highlight>
                            <a:srgbClr val="FFFF00"/>
                          </a:highlight>
                        </a:rPr>
                        <a:t>・リメイクブームが来ている中、その流行に乗り、他社よりレベルの高いものを提供することにより、後にアーカイブとなるものを作ることが出来る。</a:t>
                      </a:r>
                      <a:endParaRPr kumimoji="1" lang="en-US" altLang="ja-JP" sz="1400" b="0">
                        <a:solidFill>
                          <a:schemeClr val="tx1"/>
                        </a:solidFill>
                        <a:highlight>
                          <a:srgbClr val="FFFF00"/>
                        </a:highlight>
                      </a:endParaRPr>
                    </a:p>
                    <a:p>
                      <a:pPr lvl="0">
                        <a:buNone/>
                      </a:pPr>
                      <a:endParaRPr lang="ja-JP" altLang="en-US" sz="1400" b="0">
                        <a:solidFill>
                          <a:schemeClr val="tx1"/>
                        </a:solidFill>
                        <a:highlight>
                          <a:srgbClr val="FFFF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8535110"/>
                  </a:ext>
                </a:extLst>
              </a:tr>
              <a:tr h="2333577">
                <a:tc>
                  <a:txBody>
                    <a:bodyPr/>
                    <a:lstStyle/>
                    <a:p>
                      <a:r>
                        <a:rPr kumimoji="1" lang="en-US" altLang="ja-JP" sz="2000">
                          <a:solidFill>
                            <a:schemeClr val="tx1"/>
                          </a:solidFill>
                          <a:latin typeface="Arial Black"/>
                          <a:ea typeface="ADLaM Display"/>
                          <a:cs typeface="ADLaM Display"/>
                        </a:rPr>
                        <a:t>ST</a:t>
                      </a:r>
                      <a:r>
                        <a:rPr kumimoji="1" lang="ja-JP" altLang="en-US" sz="2000" b="1">
                          <a:solidFill>
                            <a:schemeClr val="tx1"/>
                          </a:solidFill>
                          <a:latin typeface="Arial Black"/>
                          <a:ea typeface="ADLaM Display" panose="02010000000000000000" pitchFamily="2" charset="0"/>
                          <a:cs typeface="ADLaM Display"/>
                        </a:rPr>
                        <a:t>戦略</a:t>
                      </a:r>
                      <a:endParaRPr kumimoji="1" lang="en-US" altLang="ja-JP" sz="2000" b="1">
                        <a:solidFill>
                          <a:schemeClr val="tx1"/>
                        </a:solidFill>
                        <a:latin typeface="Arial Black"/>
                        <a:ea typeface="ADLaM Display"/>
                        <a:cs typeface="ADLaM Display"/>
                      </a:endParaRPr>
                    </a:p>
                    <a:p>
                      <a:endParaRPr kumimoji="1" lang="en-US" altLang="ja-JP" sz="2000">
                        <a:solidFill>
                          <a:schemeClr val="tx1"/>
                        </a:solidFill>
                      </a:endParaRPr>
                    </a:p>
                    <a:p>
                      <a:r>
                        <a:rPr kumimoji="1" lang="ja-JP" altLang="en-US" sz="2000">
                          <a:solidFill>
                            <a:schemeClr val="tx1"/>
                          </a:solidFill>
                        </a:rPr>
                        <a:t>・</a:t>
                      </a:r>
                      <a:r>
                        <a:rPr kumimoji="1" lang="ja-JP" altLang="en-US" sz="1400">
                          <a:solidFill>
                            <a:schemeClr val="tx1"/>
                          </a:solidFill>
                          <a:highlight>
                            <a:srgbClr val="FFFF00"/>
                          </a:highlight>
                        </a:rPr>
                        <a:t>大手のアパレルブランドで服を購入して人と被るのが嫌いな人に一点物のアイテムを提供できる</a:t>
                      </a:r>
                      <a:endParaRPr kumimoji="1" lang="en-US" altLang="ja-JP" sz="1400">
                        <a:solidFill>
                          <a:schemeClr val="tx1"/>
                        </a:solidFill>
                        <a:highlight>
                          <a:srgbClr val="FFFF00"/>
                        </a:highlight>
                      </a:endParaRPr>
                    </a:p>
                    <a:p>
                      <a:endParaRPr kumimoji="1" lang="en-US" altLang="ja-JP" sz="1400">
                        <a:solidFill>
                          <a:schemeClr val="tx1"/>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400">
                          <a:solidFill>
                            <a:schemeClr val="tx1"/>
                          </a:solidFill>
                        </a:rPr>
                        <a:t>・奮発して高い服を購入したいが、それが被るのが怖い人に一点物のアイテムを提供できる</a:t>
                      </a:r>
                      <a:endParaRPr kumimoji="1" lang="en-US" altLang="ja-JP" sz="1400">
                        <a:solidFill>
                          <a:schemeClr val="tx1"/>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en-US" altLang="ja-JP" sz="1400">
                        <a:solidFill>
                          <a:schemeClr val="tx1"/>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en-US" altLang="ja-JP" sz="1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2000">
                          <a:solidFill>
                            <a:schemeClr val="tx1"/>
                          </a:solidFill>
                          <a:latin typeface="Arial Black"/>
                        </a:rPr>
                        <a:t>WT</a:t>
                      </a:r>
                      <a:r>
                        <a:rPr kumimoji="1" lang="ja-JP" altLang="en-US" sz="2000">
                          <a:solidFill>
                            <a:schemeClr val="tx1"/>
                          </a:solidFill>
                          <a:latin typeface="Arial Black"/>
                        </a:rPr>
                        <a:t>戦略</a:t>
                      </a:r>
                      <a:endParaRPr kumimoji="1" lang="en-US" altLang="ja-JP" sz="2000">
                        <a:solidFill>
                          <a:schemeClr val="tx1"/>
                        </a:solidFill>
                        <a:latin typeface="Arial Black"/>
                      </a:endParaRPr>
                    </a:p>
                    <a:p>
                      <a:endParaRPr kumimoji="1" lang="en-US" altLang="ja-JP" sz="2000">
                        <a:solidFill>
                          <a:schemeClr val="tx1"/>
                        </a:solidFill>
                      </a:endParaRPr>
                    </a:p>
                    <a:p>
                      <a:r>
                        <a:rPr lang="ja-JP" altLang="en-US" sz="1400">
                          <a:solidFill>
                            <a:schemeClr val="tx1"/>
                          </a:solidFill>
                        </a:rPr>
                        <a:t>・無理に同じようなデザインを作らない（量産型を避ける）</a:t>
                      </a:r>
                      <a:endParaRPr lang="en-US" altLang="ja-JP" sz="1400">
                        <a:solidFill>
                          <a:schemeClr val="tx1"/>
                        </a:solidFill>
                      </a:endParaRPr>
                    </a:p>
                    <a:p>
                      <a:pPr lvl="0">
                        <a:buNone/>
                      </a:pPr>
                      <a:endParaRPr lang="ja-JP" altLang="en-US" sz="1400">
                        <a:solidFill>
                          <a:schemeClr val="tx1"/>
                        </a:solidFill>
                      </a:endParaRPr>
                    </a:p>
                    <a:p>
                      <a:pPr lvl="0">
                        <a:buNone/>
                      </a:pPr>
                      <a:r>
                        <a:rPr lang="ja-JP" altLang="en-US" sz="1400">
                          <a:solidFill>
                            <a:schemeClr val="tx1"/>
                          </a:solidFill>
                        </a:rPr>
                        <a:t>・価格を必要以上に下げることはせず、価値のあるブランドということを世間に認識させる</a:t>
                      </a:r>
                    </a:p>
                    <a:p>
                      <a:pPr lvl="0">
                        <a:buNone/>
                      </a:pPr>
                      <a:endParaRPr lang="ja-JP" altLang="en-US" sz="1400">
                        <a:solidFill>
                          <a:schemeClr val="tx1"/>
                        </a:solidFill>
                      </a:endParaRPr>
                    </a:p>
                    <a:p>
                      <a:pPr lvl="0">
                        <a:buNone/>
                      </a:pPr>
                      <a:endParaRPr lang="ja-JP" altLang="en-US" sz="1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69002325"/>
                  </a:ext>
                </a:extLst>
              </a:tr>
            </a:tbl>
          </a:graphicData>
        </a:graphic>
      </p:graphicFrame>
    </p:spTree>
    <p:extLst>
      <p:ext uri="{BB962C8B-B14F-4D97-AF65-F5344CB8AC3E}">
        <p14:creationId xmlns:p14="http://schemas.microsoft.com/office/powerpoint/2010/main" val="1410354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14CB11B2-FCAD-ABBB-0E87-2B1BB93DA09C}"/>
              </a:ext>
            </a:extLst>
          </p:cNvPr>
          <p:cNvSpPr>
            <a:spLocks noGrp="1"/>
          </p:cNvSpPr>
          <p:nvPr>
            <p:ph idx="1"/>
          </p:nvPr>
        </p:nvSpPr>
        <p:spPr>
          <a:xfrm>
            <a:off x="1550298" y="1866899"/>
            <a:ext cx="10018713" cy="3124201"/>
          </a:xfrm>
        </p:spPr>
        <p:txBody>
          <a:bodyPr/>
          <a:lstStyle/>
          <a:p>
            <a:r>
              <a:rPr kumimoji="1" lang="ja-JP" altLang="en-US"/>
              <a:t>ブランドのアイコニックとなる商品を作っても良いのではないか。</a:t>
            </a:r>
            <a:endParaRPr kumimoji="1" lang="en-US" altLang="ja-JP"/>
          </a:p>
          <a:p>
            <a:pPr marL="0" indent="0">
              <a:buNone/>
            </a:pPr>
            <a:r>
              <a:rPr kumimoji="1" lang="ja-JP" altLang="en-US"/>
              <a:t>　➡ブランドの象徴となる商品を作り、同じ型で少し素材感、カラーバリエーションを増やす</a:t>
            </a:r>
            <a:endParaRPr kumimoji="1" lang="en-US" altLang="ja-JP"/>
          </a:p>
          <a:p>
            <a:r>
              <a:rPr kumimoji="1" lang="ja-JP" altLang="en-US"/>
              <a:t>デザイナーや販売員にファンをつける。 </a:t>
            </a:r>
            <a:endParaRPr kumimoji="1" lang="en-US" altLang="ja-JP"/>
          </a:p>
          <a:p>
            <a:pPr marL="0" indent="0">
              <a:buNone/>
            </a:pPr>
            <a:r>
              <a:rPr kumimoji="1" lang="ja-JP" altLang="en-US"/>
              <a:t>　➡モノで証明する</a:t>
            </a:r>
          </a:p>
        </p:txBody>
      </p:sp>
      <p:sp>
        <p:nvSpPr>
          <p:cNvPr id="4" name="四角形: 角を丸くする 3">
            <a:extLst>
              <a:ext uri="{FF2B5EF4-FFF2-40B4-BE49-F238E27FC236}">
                <a16:creationId xmlns:a16="http://schemas.microsoft.com/office/drawing/2014/main" id="{7610B18C-250D-27FB-B092-61206CEE35BB}"/>
              </a:ext>
            </a:extLst>
          </p:cNvPr>
          <p:cNvSpPr/>
          <p:nvPr/>
        </p:nvSpPr>
        <p:spPr>
          <a:xfrm>
            <a:off x="-1" y="-1"/>
            <a:ext cx="3436883" cy="130328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a:ea typeface="HGｺﾞｼｯｸM"/>
              </a:rPr>
              <a:t>課題</a:t>
            </a:r>
          </a:p>
        </p:txBody>
      </p:sp>
    </p:spTree>
    <p:extLst>
      <p:ext uri="{BB962C8B-B14F-4D97-AF65-F5344CB8AC3E}">
        <p14:creationId xmlns:p14="http://schemas.microsoft.com/office/powerpoint/2010/main" val="3080205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四角形: 角を丸くする 4">
            <a:extLst>
              <a:ext uri="{FF2B5EF4-FFF2-40B4-BE49-F238E27FC236}">
                <a16:creationId xmlns:a16="http://schemas.microsoft.com/office/drawing/2014/main" id="{6EC80C12-C0E3-7BB1-EBCB-E69F86BF1343}"/>
              </a:ext>
            </a:extLst>
          </p:cNvPr>
          <p:cNvSpPr/>
          <p:nvPr/>
        </p:nvSpPr>
        <p:spPr>
          <a:xfrm>
            <a:off x="-1" y="-1"/>
            <a:ext cx="3436883" cy="130328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a:ea typeface="HGｺﾞｼｯｸM"/>
              </a:rPr>
              <a:t>STP分析</a:t>
            </a:r>
          </a:p>
        </p:txBody>
      </p:sp>
      <p:sp>
        <p:nvSpPr>
          <p:cNvPr id="2" name="コンテンツ プレースホルダー 2">
            <a:extLst>
              <a:ext uri="{FF2B5EF4-FFF2-40B4-BE49-F238E27FC236}">
                <a16:creationId xmlns:a16="http://schemas.microsoft.com/office/drawing/2014/main" id="{94BC9044-7C5E-EBEC-7FF6-BDE11E6D538F}"/>
              </a:ext>
            </a:extLst>
          </p:cNvPr>
          <p:cNvSpPr>
            <a:spLocks noGrp="1"/>
          </p:cNvSpPr>
          <p:nvPr>
            <p:ph idx="1"/>
          </p:nvPr>
        </p:nvSpPr>
        <p:spPr>
          <a:xfrm>
            <a:off x="2741063" y="3022150"/>
            <a:ext cx="8761960" cy="2769050"/>
          </a:xfrm>
        </p:spPr>
        <p:txBody>
          <a:bodyPr/>
          <a:lstStyle/>
          <a:p>
            <a:r>
              <a:rPr lang="ja-JP" altLang="en-US"/>
              <a:t>ｌ</a:t>
            </a:r>
          </a:p>
        </p:txBody>
      </p:sp>
      <p:sp>
        <p:nvSpPr>
          <p:cNvPr id="3" name="正方形/長方形 2">
            <a:extLst>
              <a:ext uri="{FF2B5EF4-FFF2-40B4-BE49-F238E27FC236}">
                <a16:creationId xmlns:a16="http://schemas.microsoft.com/office/drawing/2014/main" id="{D6D6A93D-E2F0-DBD3-2C83-C243FFD8AA6F}"/>
              </a:ext>
            </a:extLst>
          </p:cNvPr>
          <p:cNvSpPr/>
          <p:nvPr/>
        </p:nvSpPr>
        <p:spPr>
          <a:xfrm>
            <a:off x="525517" y="1944414"/>
            <a:ext cx="3258025" cy="4474378"/>
          </a:xfrm>
          <a:prstGeom prst="rect">
            <a:avLst/>
          </a:prstGeom>
          <a:solidFill>
            <a:schemeClr val="bg1"/>
          </a:solid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 name="正方形/長方形 3">
            <a:extLst>
              <a:ext uri="{FF2B5EF4-FFF2-40B4-BE49-F238E27FC236}">
                <a16:creationId xmlns:a16="http://schemas.microsoft.com/office/drawing/2014/main" id="{2D41FCD1-2E60-EE11-6070-EF2BD075B42E}"/>
              </a:ext>
            </a:extLst>
          </p:cNvPr>
          <p:cNvSpPr/>
          <p:nvPr/>
        </p:nvSpPr>
        <p:spPr>
          <a:xfrm>
            <a:off x="4510271" y="1944413"/>
            <a:ext cx="3517186" cy="4474378"/>
          </a:xfrm>
          <a:prstGeom prst="rect">
            <a:avLst/>
          </a:prstGeom>
          <a:solidFill>
            <a:schemeClr val="bg1"/>
          </a:solid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正方形/長方形 6">
            <a:extLst>
              <a:ext uri="{FF2B5EF4-FFF2-40B4-BE49-F238E27FC236}">
                <a16:creationId xmlns:a16="http://schemas.microsoft.com/office/drawing/2014/main" id="{FBFEAE26-1235-1A30-4D59-E4191CA24F59}"/>
              </a:ext>
            </a:extLst>
          </p:cNvPr>
          <p:cNvSpPr/>
          <p:nvPr/>
        </p:nvSpPr>
        <p:spPr>
          <a:xfrm>
            <a:off x="8816249" y="1953794"/>
            <a:ext cx="3285792" cy="4464998"/>
          </a:xfrm>
          <a:prstGeom prst="rect">
            <a:avLst/>
          </a:prstGeom>
          <a:solidFill>
            <a:schemeClr val="bg1"/>
          </a:solid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 name="テキスト ボックス 7">
            <a:extLst>
              <a:ext uri="{FF2B5EF4-FFF2-40B4-BE49-F238E27FC236}">
                <a16:creationId xmlns:a16="http://schemas.microsoft.com/office/drawing/2014/main" id="{4190AB15-63C7-440C-0959-C57F0F198147}"/>
              </a:ext>
            </a:extLst>
          </p:cNvPr>
          <p:cNvSpPr txBox="1"/>
          <p:nvPr/>
        </p:nvSpPr>
        <p:spPr>
          <a:xfrm>
            <a:off x="597570" y="1980887"/>
            <a:ext cx="3170095"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r>
              <a:rPr lang="ja-JP" altLang="en-US" sz="4000">
                <a:ea typeface="HGｺﾞｼｯｸM"/>
              </a:rPr>
              <a:t>Segment</a:t>
            </a:r>
            <a:endParaRPr lang="ja-JP"/>
          </a:p>
          <a:p>
            <a:pPr lvl="1"/>
            <a:endParaRPr lang="en-US" altLang="ja-JP" sz="4000">
              <a:ea typeface="HGｺﾞｼｯｸM"/>
            </a:endParaRPr>
          </a:p>
          <a:p>
            <a:pPr lvl="1"/>
            <a:endParaRPr lang="ja-JP" altLang="en-US" sz="4000">
              <a:ea typeface="HGｺﾞｼｯｸM"/>
            </a:endParaRPr>
          </a:p>
          <a:p>
            <a:r>
              <a:rPr lang="ja-JP" altLang="en-US" sz="2400">
                <a:ea typeface="HGｺﾞｼｯｸM"/>
              </a:rPr>
              <a:t>長く使用できる</a:t>
            </a:r>
            <a:endParaRPr lang="en-US" altLang="ja-JP" sz="2400">
              <a:ea typeface="HGｺﾞｼｯｸM"/>
            </a:endParaRPr>
          </a:p>
          <a:p>
            <a:endParaRPr lang="en-US" altLang="ja-JP" sz="2400">
              <a:ea typeface="HGｺﾞｼｯｸM"/>
            </a:endParaRPr>
          </a:p>
          <a:p>
            <a:r>
              <a:rPr lang="ja-JP" altLang="en-US" sz="2400">
                <a:ea typeface="HGｺﾞｼｯｸM"/>
              </a:rPr>
              <a:t>デザイン性を持ち合わせている</a:t>
            </a:r>
            <a:endParaRPr lang="en-US" altLang="ja-JP" sz="2400">
              <a:ea typeface="HGｺﾞｼｯｸM"/>
            </a:endParaRPr>
          </a:p>
          <a:p>
            <a:endParaRPr lang="en-US" altLang="ja-JP" sz="2400">
              <a:ea typeface="HGｺﾞｼｯｸM"/>
            </a:endParaRPr>
          </a:p>
          <a:p>
            <a:r>
              <a:rPr lang="ja-JP" altLang="en-US" sz="2400">
                <a:ea typeface="HGｺﾞｼｯｸM"/>
              </a:rPr>
              <a:t>他者と被りたくない</a:t>
            </a:r>
          </a:p>
        </p:txBody>
      </p:sp>
      <p:sp>
        <p:nvSpPr>
          <p:cNvPr id="9" name="テキスト ボックス 8">
            <a:extLst>
              <a:ext uri="{FF2B5EF4-FFF2-40B4-BE49-F238E27FC236}">
                <a16:creationId xmlns:a16="http://schemas.microsoft.com/office/drawing/2014/main" id="{79DC3AE0-DBA9-16CE-0000-5D405C066C5E}"/>
              </a:ext>
            </a:extLst>
          </p:cNvPr>
          <p:cNvSpPr txBox="1"/>
          <p:nvPr/>
        </p:nvSpPr>
        <p:spPr>
          <a:xfrm>
            <a:off x="4572334" y="1967061"/>
            <a:ext cx="3401489" cy="30162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2"/>
            <a:r>
              <a:rPr lang="ja-JP" altLang="en-US" sz="4000">
                <a:ea typeface="HGｺﾞｼｯｸM"/>
              </a:rPr>
              <a:t>Target</a:t>
            </a:r>
            <a:endParaRPr lang="ja-JP"/>
          </a:p>
          <a:p>
            <a:pPr lvl="2"/>
            <a:endParaRPr lang="en-US" altLang="ja-JP" sz="4000">
              <a:ea typeface="HGｺﾞｼｯｸM"/>
            </a:endParaRPr>
          </a:p>
          <a:p>
            <a:endParaRPr lang="en-US" altLang="ja-JP" sz="4000">
              <a:ea typeface="HGｺﾞｼｯｸM"/>
            </a:endParaRPr>
          </a:p>
          <a:p>
            <a:endParaRPr lang="ja-JP" altLang="en-US" sz="2800">
              <a:ea typeface="HGｺﾞｼｯｸM"/>
            </a:endParaRPr>
          </a:p>
          <a:p>
            <a:r>
              <a:rPr lang="ja-JP" altLang="en-US" sz="2400">
                <a:ea typeface="HGｺﾞｼｯｸM"/>
              </a:rPr>
              <a:t>環境意識のある富裕層</a:t>
            </a:r>
            <a:endParaRPr lang="en-US" altLang="ja-JP" sz="2400">
              <a:ea typeface="HGｺﾞｼｯｸM"/>
            </a:endParaRPr>
          </a:p>
          <a:p>
            <a:endParaRPr lang="ja-JP" altLang="en-US">
              <a:ea typeface="HGｺﾞｼｯｸM"/>
            </a:endParaRPr>
          </a:p>
        </p:txBody>
      </p:sp>
      <p:sp>
        <p:nvSpPr>
          <p:cNvPr id="10" name="テキスト ボックス 9">
            <a:extLst>
              <a:ext uri="{FF2B5EF4-FFF2-40B4-BE49-F238E27FC236}">
                <a16:creationId xmlns:a16="http://schemas.microsoft.com/office/drawing/2014/main" id="{07B89E5D-5F7A-9ED2-1B00-BF60C8B907EB}"/>
              </a:ext>
            </a:extLst>
          </p:cNvPr>
          <p:cNvSpPr txBox="1"/>
          <p:nvPr/>
        </p:nvSpPr>
        <p:spPr>
          <a:xfrm>
            <a:off x="8816249" y="2081569"/>
            <a:ext cx="3119189" cy="28315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2"/>
            <a:r>
              <a:rPr lang="ja-JP" altLang="en-US" sz="4000">
                <a:ea typeface="HGｺﾞｼｯｸM"/>
              </a:rPr>
              <a:t>Posi</a:t>
            </a:r>
            <a:r>
              <a:rPr lang="en-US" altLang="ja-JP" sz="4000">
                <a:ea typeface="HGｺﾞｼｯｸM"/>
              </a:rPr>
              <a:t>tion</a:t>
            </a:r>
            <a:endParaRPr lang="ja-JP" sz="4000">
              <a:ea typeface="HGｺﾞｼｯｸM"/>
            </a:endParaRPr>
          </a:p>
          <a:p>
            <a:endParaRPr lang="ja-JP" altLang="en-US">
              <a:ea typeface="HGｺﾞｼｯｸM"/>
            </a:endParaRPr>
          </a:p>
          <a:p>
            <a:endParaRPr lang="ja-JP" altLang="en-US">
              <a:ea typeface="HGｺﾞｼｯｸM"/>
            </a:endParaRPr>
          </a:p>
          <a:p>
            <a:endParaRPr lang="ja-JP" altLang="en-US">
              <a:ea typeface="HGｺﾞｼｯｸM"/>
            </a:endParaRPr>
          </a:p>
          <a:p>
            <a:endParaRPr lang="ja-JP" altLang="en-US">
              <a:ea typeface="HGｺﾞｼｯｸM"/>
            </a:endParaRPr>
          </a:p>
          <a:p>
            <a:endParaRPr lang="ja-JP" altLang="en-US">
              <a:ea typeface="HGｺﾞｼｯｸM"/>
            </a:endParaRPr>
          </a:p>
          <a:p>
            <a:r>
              <a:rPr lang="ja-JP" altLang="en-US" sz="2400">
                <a:ea typeface="HGｺﾞｼｯｸM"/>
              </a:rPr>
              <a:t>ポジショニングマップへ</a:t>
            </a:r>
          </a:p>
        </p:txBody>
      </p:sp>
    </p:spTree>
    <p:extLst>
      <p:ext uri="{BB962C8B-B14F-4D97-AF65-F5344CB8AC3E}">
        <p14:creationId xmlns:p14="http://schemas.microsoft.com/office/powerpoint/2010/main" val="528772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矢印コネクタ 4">
            <a:extLst>
              <a:ext uri="{FF2B5EF4-FFF2-40B4-BE49-F238E27FC236}">
                <a16:creationId xmlns:a16="http://schemas.microsoft.com/office/drawing/2014/main" id="{4F888BFD-B457-1DC9-1920-A3BAD7215A84}"/>
              </a:ext>
            </a:extLst>
          </p:cNvPr>
          <p:cNvCxnSpPr>
            <a:cxnSpLocks/>
          </p:cNvCxnSpPr>
          <p:nvPr/>
        </p:nvCxnSpPr>
        <p:spPr>
          <a:xfrm>
            <a:off x="3040912" y="3242930"/>
            <a:ext cx="825086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直線矢印コネクタ 13">
            <a:extLst>
              <a:ext uri="{FF2B5EF4-FFF2-40B4-BE49-F238E27FC236}">
                <a16:creationId xmlns:a16="http://schemas.microsoft.com/office/drawing/2014/main" id="{082C7CE2-CD22-9845-5797-BF45FE8564C9}"/>
              </a:ext>
            </a:extLst>
          </p:cNvPr>
          <p:cNvCxnSpPr>
            <a:cxnSpLocks/>
          </p:cNvCxnSpPr>
          <p:nvPr/>
        </p:nvCxnSpPr>
        <p:spPr>
          <a:xfrm flipV="1">
            <a:off x="7150396" y="669851"/>
            <a:ext cx="0" cy="540134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 name="四角形: 角を丸くする 1">
            <a:extLst>
              <a:ext uri="{FF2B5EF4-FFF2-40B4-BE49-F238E27FC236}">
                <a16:creationId xmlns:a16="http://schemas.microsoft.com/office/drawing/2014/main" id="{B69E2FAA-616A-275A-EA86-90838E623FB2}"/>
              </a:ext>
            </a:extLst>
          </p:cNvPr>
          <p:cNvSpPr/>
          <p:nvPr/>
        </p:nvSpPr>
        <p:spPr>
          <a:xfrm>
            <a:off x="11693" y="973"/>
            <a:ext cx="4505739" cy="118165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a:ea typeface="HGｺﾞｼｯｸM"/>
              </a:rPr>
              <a:t>ポジショニングマップ</a:t>
            </a:r>
          </a:p>
        </p:txBody>
      </p:sp>
      <p:sp>
        <p:nvSpPr>
          <p:cNvPr id="20" name="テキスト ボックス 19">
            <a:extLst>
              <a:ext uri="{FF2B5EF4-FFF2-40B4-BE49-F238E27FC236}">
                <a16:creationId xmlns:a16="http://schemas.microsoft.com/office/drawing/2014/main" id="{1D38B324-8CFF-4BE7-4502-BF948B1302D4}"/>
              </a:ext>
            </a:extLst>
          </p:cNvPr>
          <p:cNvSpPr txBox="1"/>
          <p:nvPr/>
        </p:nvSpPr>
        <p:spPr>
          <a:xfrm>
            <a:off x="5680110" y="122281"/>
            <a:ext cx="3078794" cy="584775"/>
          </a:xfrm>
          <a:prstGeom prst="rect">
            <a:avLst/>
          </a:prstGeom>
          <a:noFill/>
        </p:spPr>
        <p:txBody>
          <a:bodyPr wrap="square" rtlCol="0">
            <a:spAutoFit/>
          </a:bodyPr>
          <a:lstStyle/>
          <a:p>
            <a:r>
              <a:rPr kumimoji="1" lang="ja-JP" altLang="en-US" sz="3200"/>
              <a:t>ファッション性</a:t>
            </a:r>
          </a:p>
        </p:txBody>
      </p:sp>
      <p:sp>
        <p:nvSpPr>
          <p:cNvPr id="21" name="テキスト ボックス 20">
            <a:extLst>
              <a:ext uri="{FF2B5EF4-FFF2-40B4-BE49-F238E27FC236}">
                <a16:creationId xmlns:a16="http://schemas.microsoft.com/office/drawing/2014/main" id="{910486B6-A349-9B81-1674-C48854EE35DF}"/>
              </a:ext>
            </a:extLst>
          </p:cNvPr>
          <p:cNvSpPr txBox="1"/>
          <p:nvPr/>
        </p:nvSpPr>
        <p:spPr>
          <a:xfrm>
            <a:off x="6450971" y="6150944"/>
            <a:ext cx="1537072" cy="584775"/>
          </a:xfrm>
          <a:prstGeom prst="rect">
            <a:avLst/>
          </a:prstGeom>
          <a:noFill/>
        </p:spPr>
        <p:txBody>
          <a:bodyPr wrap="square" rtlCol="0">
            <a:spAutoFit/>
          </a:bodyPr>
          <a:lstStyle/>
          <a:p>
            <a:r>
              <a:rPr kumimoji="1" lang="ja-JP" altLang="en-US" sz="3200"/>
              <a:t>実用性</a:t>
            </a:r>
          </a:p>
        </p:txBody>
      </p:sp>
      <p:sp>
        <p:nvSpPr>
          <p:cNvPr id="22" name="テキスト ボックス 21">
            <a:extLst>
              <a:ext uri="{FF2B5EF4-FFF2-40B4-BE49-F238E27FC236}">
                <a16:creationId xmlns:a16="http://schemas.microsoft.com/office/drawing/2014/main" id="{3D0A3D6B-DAD6-B47C-B4D0-6651E9827B2E}"/>
              </a:ext>
            </a:extLst>
          </p:cNvPr>
          <p:cNvSpPr txBox="1"/>
          <p:nvPr/>
        </p:nvSpPr>
        <p:spPr>
          <a:xfrm>
            <a:off x="11297093" y="2275367"/>
            <a:ext cx="677108" cy="1935126"/>
          </a:xfrm>
          <a:prstGeom prst="rect">
            <a:avLst/>
          </a:prstGeom>
          <a:noFill/>
        </p:spPr>
        <p:txBody>
          <a:bodyPr vert="eaVert" wrap="square" rtlCol="0">
            <a:spAutoFit/>
          </a:bodyPr>
          <a:lstStyle/>
          <a:p>
            <a:r>
              <a:rPr kumimoji="1" lang="ja-JP" altLang="en-US" sz="3200"/>
              <a:t>品質重視</a:t>
            </a:r>
          </a:p>
        </p:txBody>
      </p:sp>
      <p:sp>
        <p:nvSpPr>
          <p:cNvPr id="24" name="テキスト ボックス 23">
            <a:extLst>
              <a:ext uri="{FF2B5EF4-FFF2-40B4-BE49-F238E27FC236}">
                <a16:creationId xmlns:a16="http://schemas.microsoft.com/office/drawing/2014/main" id="{03E895E5-A75E-6A0A-7757-52A1A4D8081A}"/>
              </a:ext>
            </a:extLst>
          </p:cNvPr>
          <p:cNvSpPr txBox="1"/>
          <p:nvPr/>
        </p:nvSpPr>
        <p:spPr>
          <a:xfrm>
            <a:off x="2220250" y="2373718"/>
            <a:ext cx="677108" cy="1738423"/>
          </a:xfrm>
          <a:prstGeom prst="rect">
            <a:avLst/>
          </a:prstGeom>
          <a:noFill/>
        </p:spPr>
        <p:txBody>
          <a:bodyPr vert="eaVert" wrap="square" rtlCol="0">
            <a:spAutoFit/>
          </a:bodyPr>
          <a:lstStyle/>
          <a:p>
            <a:r>
              <a:rPr kumimoji="1" lang="ja-JP" altLang="en-US" sz="3200"/>
              <a:t>価格重視</a:t>
            </a:r>
          </a:p>
        </p:txBody>
      </p:sp>
      <p:sp>
        <p:nvSpPr>
          <p:cNvPr id="27" name="楕円 26">
            <a:extLst>
              <a:ext uri="{FF2B5EF4-FFF2-40B4-BE49-F238E27FC236}">
                <a16:creationId xmlns:a16="http://schemas.microsoft.com/office/drawing/2014/main" id="{56881304-A3BB-9FFE-A7A3-338E449192E8}"/>
              </a:ext>
            </a:extLst>
          </p:cNvPr>
          <p:cNvSpPr/>
          <p:nvPr/>
        </p:nvSpPr>
        <p:spPr>
          <a:xfrm>
            <a:off x="6391217" y="1118789"/>
            <a:ext cx="3854303" cy="750022"/>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C5C14AC7-EFBB-070D-21DE-985F2217617B}"/>
              </a:ext>
            </a:extLst>
          </p:cNvPr>
          <p:cNvSpPr txBox="1"/>
          <p:nvPr/>
        </p:nvSpPr>
        <p:spPr>
          <a:xfrm>
            <a:off x="7471038" y="1232190"/>
            <a:ext cx="1880131" cy="523220"/>
          </a:xfrm>
          <a:prstGeom prst="rect">
            <a:avLst/>
          </a:prstGeom>
          <a:noFill/>
        </p:spPr>
        <p:txBody>
          <a:bodyPr wrap="square" rtlCol="0">
            <a:spAutoFit/>
          </a:bodyPr>
          <a:lstStyle/>
          <a:p>
            <a:r>
              <a:rPr kumimoji="1" lang="en-US" altLang="ja-JP" sz="2800" err="1"/>
              <a:t>Re.Lucture</a:t>
            </a:r>
            <a:endParaRPr kumimoji="1" lang="ja-JP" altLang="en-US" sz="2800"/>
          </a:p>
        </p:txBody>
      </p:sp>
      <p:sp>
        <p:nvSpPr>
          <p:cNvPr id="29" name="楕円 28">
            <a:extLst>
              <a:ext uri="{FF2B5EF4-FFF2-40B4-BE49-F238E27FC236}">
                <a16:creationId xmlns:a16="http://schemas.microsoft.com/office/drawing/2014/main" id="{4250116F-CDB8-BCFF-50E7-FE28FBA16195}"/>
              </a:ext>
            </a:extLst>
          </p:cNvPr>
          <p:cNvSpPr/>
          <p:nvPr/>
        </p:nvSpPr>
        <p:spPr>
          <a:xfrm>
            <a:off x="4362457" y="5199320"/>
            <a:ext cx="1733543" cy="765543"/>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D155BE08-1085-A614-E14F-EED72E7E9CA2}"/>
              </a:ext>
            </a:extLst>
          </p:cNvPr>
          <p:cNvSpPr txBox="1"/>
          <p:nvPr/>
        </p:nvSpPr>
        <p:spPr>
          <a:xfrm>
            <a:off x="4510955" y="5351258"/>
            <a:ext cx="1436545" cy="461665"/>
          </a:xfrm>
          <a:prstGeom prst="rect">
            <a:avLst/>
          </a:prstGeom>
          <a:noFill/>
        </p:spPr>
        <p:txBody>
          <a:bodyPr wrap="square" rtlCol="0">
            <a:spAutoFit/>
          </a:bodyPr>
          <a:lstStyle/>
          <a:p>
            <a:r>
              <a:rPr kumimoji="1" lang="ja-JP" altLang="en-US" sz="2400"/>
              <a:t>ユニクロ</a:t>
            </a:r>
          </a:p>
        </p:txBody>
      </p:sp>
      <p:sp>
        <p:nvSpPr>
          <p:cNvPr id="31" name="楕円 30">
            <a:extLst>
              <a:ext uri="{FF2B5EF4-FFF2-40B4-BE49-F238E27FC236}">
                <a16:creationId xmlns:a16="http://schemas.microsoft.com/office/drawing/2014/main" id="{D49DB274-B60A-8A36-1377-EA5869BF6C56}"/>
              </a:ext>
            </a:extLst>
          </p:cNvPr>
          <p:cNvSpPr/>
          <p:nvPr/>
        </p:nvSpPr>
        <p:spPr>
          <a:xfrm>
            <a:off x="3988982" y="1228060"/>
            <a:ext cx="1052623" cy="405100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B649FB2A-4873-204F-DEDB-308FC52B6BED}"/>
              </a:ext>
            </a:extLst>
          </p:cNvPr>
          <p:cNvSpPr txBox="1"/>
          <p:nvPr/>
        </p:nvSpPr>
        <p:spPr>
          <a:xfrm>
            <a:off x="4199627" y="1737998"/>
            <a:ext cx="553998" cy="3306723"/>
          </a:xfrm>
          <a:prstGeom prst="rect">
            <a:avLst/>
          </a:prstGeom>
          <a:noFill/>
        </p:spPr>
        <p:txBody>
          <a:bodyPr vert="eaVert" wrap="square" rtlCol="0">
            <a:spAutoFit/>
          </a:bodyPr>
          <a:lstStyle/>
          <a:p>
            <a:r>
              <a:rPr kumimoji="1" lang="ja-JP" altLang="en-US" sz="2400"/>
              <a:t>大手リユースショップ</a:t>
            </a:r>
          </a:p>
        </p:txBody>
      </p:sp>
      <p:sp>
        <p:nvSpPr>
          <p:cNvPr id="33" name="楕円 32">
            <a:extLst>
              <a:ext uri="{FF2B5EF4-FFF2-40B4-BE49-F238E27FC236}">
                <a16:creationId xmlns:a16="http://schemas.microsoft.com/office/drawing/2014/main" id="{D0C70A03-DD84-8455-D2E0-FFA054AC7DA6}"/>
              </a:ext>
            </a:extLst>
          </p:cNvPr>
          <p:cNvSpPr/>
          <p:nvPr/>
        </p:nvSpPr>
        <p:spPr>
          <a:xfrm>
            <a:off x="10154093" y="760228"/>
            <a:ext cx="919709" cy="3907463"/>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B03331B9-F01D-5E59-242E-0896592F1D76}"/>
              </a:ext>
            </a:extLst>
          </p:cNvPr>
          <p:cNvSpPr txBox="1"/>
          <p:nvPr/>
        </p:nvSpPr>
        <p:spPr>
          <a:xfrm>
            <a:off x="10336948" y="930347"/>
            <a:ext cx="553998" cy="3567223"/>
          </a:xfrm>
          <a:prstGeom prst="rect">
            <a:avLst/>
          </a:prstGeom>
          <a:noFill/>
        </p:spPr>
        <p:txBody>
          <a:bodyPr vert="eaVert" wrap="square" rtlCol="0">
            <a:spAutoFit/>
          </a:bodyPr>
          <a:lstStyle/>
          <a:p>
            <a:r>
              <a:rPr kumimoji="1" lang="ja-JP" altLang="en-US" sz="2400" b="1">
                <a:ln w="6600">
                  <a:solidFill>
                    <a:schemeClr val="accent2"/>
                  </a:solidFill>
                  <a:prstDash val="solid"/>
                </a:ln>
                <a:solidFill>
                  <a:srgbClr val="FFFFFF"/>
                </a:solidFill>
                <a:effectLst>
                  <a:outerShdw dist="38100" dir="2700000" algn="tl" rotWithShape="0">
                    <a:schemeClr val="accent2"/>
                  </a:outerShdw>
                </a:effectLst>
              </a:rPr>
              <a:t>インタビュー先の古着屋</a:t>
            </a:r>
          </a:p>
        </p:txBody>
      </p:sp>
    </p:spTree>
    <p:extLst>
      <p:ext uri="{BB962C8B-B14F-4D97-AF65-F5344CB8AC3E}">
        <p14:creationId xmlns:p14="http://schemas.microsoft.com/office/powerpoint/2010/main" val="3516089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32" name="Group 13">
            <a:extLst>
              <a:ext uri="{FF2B5EF4-FFF2-40B4-BE49-F238E27FC236}">
                <a16:creationId xmlns:a16="http://schemas.microsoft.com/office/drawing/2014/main" id="{3C97D866-0F77-45DF-8EB7-C3D116B328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33" name="Freeform 6">
              <a:extLst>
                <a:ext uri="{FF2B5EF4-FFF2-40B4-BE49-F238E27FC236}">
                  <a16:creationId xmlns:a16="http://schemas.microsoft.com/office/drawing/2014/main" id="{4F9B1DE5-8736-46A8-986F-7D93EABD78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ja-JP" altLang="en-US"/>
            </a:p>
          </p:txBody>
        </p:sp>
        <p:sp>
          <p:nvSpPr>
            <p:cNvPr id="34" name="Freeform 7">
              <a:extLst>
                <a:ext uri="{FF2B5EF4-FFF2-40B4-BE49-F238E27FC236}">
                  <a16:creationId xmlns:a16="http://schemas.microsoft.com/office/drawing/2014/main" id="{DEF5C121-2BFC-4684-A8AE-AAC74878E8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ja-JP" altLang="en-US"/>
            </a:p>
          </p:txBody>
        </p:sp>
        <p:sp>
          <p:nvSpPr>
            <p:cNvPr id="35" name="Freeform 8">
              <a:extLst>
                <a:ext uri="{FF2B5EF4-FFF2-40B4-BE49-F238E27FC236}">
                  <a16:creationId xmlns:a16="http://schemas.microsoft.com/office/drawing/2014/main" id="{8DDBAAB4-8BAF-4FAB-99AC-C59B579A0B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ja-JP" altLang="en-US"/>
            </a:p>
          </p:txBody>
        </p:sp>
        <p:sp>
          <p:nvSpPr>
            <p:cNvPr id="36" name="Freeform 9">
              <a:extLst>
                <a:ext uri="{FF2B5EF4-FFF2-40B4-BE49-F238E27FC236}">
                  <a16:creationId xmlns:a16="http://schemas.microsoft.com/office/drawing/2014/main" id="{195B7BE3-689C-4566-858A-873632B1BC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ja-JP" altLang="en-US"/>
            </a:p>
          </p:txBody>
        </p:sp>
        <p:sp>
          <p:nvSpPr>
            <p:cNvPr id="37" name="Freeform 10">
              <a:extLst>
                <a:ext uri="{FF2B5EF4-FFF2-40B4-BE49-F238E27FC236}">
                  <a16:creationId xmlns:a16="http://schemas.microsoft.com/office/drawing/2014/main" id="{5220C0B1-373C-427C-85C1-E40FC7A9D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ja-JP" altLang="en-US"/>
            </a:p>
          </p:txBody>
        </p:sp>
        <p:sp>
          <p:nvSpPr>
            <p:cNvPr id="38" name="Freeform 11">
              <a:extLst>
                <a:ext uri="{FF2B5EF4-FFF2-40B4-BE49-F238E27FC236}">
                  <a16:creationId xmlns:a16="http://schemas.microsoft.com/office/drawing/2014/main" id="{66BCB563-408A-4114-85A8-266D3943E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ja-JP" altLang="en-US"/>
            </a:p>
          </p:txBody>
        </p:sp>
      </p:grpSp>
      <p:grpSp>
        <p:nvGrpSpPr>
          <p:cNvPr id="39" name="Group 21">
            <a:extLst>
              <a:ext uri="{FF2B5EF4-FFF2-40B4-BE49-F238E27FC236}">
                <a16:creationId xmlns:a16="http://schemas.microsoft.com/office/drawing/2014/main" id="{DCDBEA0F-A108-4353-90A7-BF17D0B8D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40" name="Freeform 6">
              <a:extLst>
                <a:ext uri="{FF2B5EF4-FFF2-40B4-BE49-F238E27FC236}">
                  <a16:creationId xmlns:a16="http://schemas.microsoft.com/office/drawing/2014/main" id="{995CA3FF-C7B7-4925-839C-2964031A2F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ja-JP" altLang="en-US"/>
            </a:p>
          </p:txBody>
        </p:sp>
        <p:sp>
          <p:nvSpPr>
            <p:cNvPr id="41" name="Freeform 7">
              <a:extLst>
                <a:ext uri="{FF2B5EF4-FFF2-40B4-BE49-F238E27FC236}">
                  <a16:creationId xmlns:a16="http://schemas.microsoft.com/office/drawing/2014/main" id="{2F295FED-2731-4AE1-8A15-70625050D8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ja-JP" altLang="en-US"/>
            </a:p>
          </p:txBody>
        </p:sp>
        <p:sp>
          <p:nvSpPr>
            <p:cNvPr id="42" name="Freeform 8">
              <a:extLst>
                <a:ext uri="{FF2B5EF4-FFF2-40B4-BE49-F238E27FC236}">
                  <a16:creationId xmlns:a16="http://schemas.microsoft.com/office/drawing/2014/main" id="{44695954-F76F-43EF-9154-7F75A1FAFD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ja-JP" altLang="en-US"/>
            </a:p>
          </p:txBody>
        </p:sp>
        <p:sp>
          <p:nvSpPr>
            <p:cNvPr id="43" name="Freeform 9">
              <a:extLst>
                <a:ext uri="{FF2B5EF4-FFF2-40B4-BE49-F238E27FC236}">
                  <a16:creationId xmlns:a16="http://schemas.microsoft.com/office/drawing/2014/main" id="{D259EAC8-11A2-41BF-9DED-1E0926E4F7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ja-JP" altLang="en-US"/>
            </a:p>
          </p:txBody>
        </p:sp>
        <p:sp>
          <p:nvSpPr>
            <p:cNvPr id="44" name="Freeform 10">
              <a:extLst>
                <a:ext uri="{FF2B5EF4-FFF2-40B4-BE49-F238E27FC236}">
                  <a16:creationId xmlns:a16="http://schemas.microsoft.com/office/drawing/2014/main" id="{09E28710-F8B9-4D97-87F8-2FB672BE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ja-JP" altLang="en-US"/>
            </a:p>
          </p:txBody>
        </p:sp>
        <p:sp>
          <p:nvSpPr>
            <p:cNvPr id="45" name="Freeform 11">
              <a:extLst>
                <a:ext uri="{FF2B5EF4-FFF2-40B4-BE49-F238E27FC236}">
                  <a16:creationId xmlns:a16="http://schemas.microsoft.com/office/drawing/2014/main" id="{BFA17A07-C153-4CAA-80DD-675249B97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ja-JP" altLang="en-US"/>
            </a:p>
          </p:txBody>
        </p:sp>
      </p:grpSp>
      <p:sp>
        <p:nvSpPr>
          <p:cNvPr id="46" name="Freeform: Shape 29">
            <a:extLst>
              <a:ext uri="{FF2B5EF4-FFF2-40B4-BE49-F238E27FC236}">
                <a16:creationId xmlns:a16="http://schemas.microsoft.com/office/drawing/2014/main" id="{DADCEC0B-C4E5-43D6-9C25-53BA2F56D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066" y="321734"/>
            <a:ext cx="11074201" cy="6214533"/>
          </a:xfrm>
          <a:custGeom>
            <a:avLst/>
            <a:gdLst>
              <a:gd name="connsiteX0" fmla="*/ 815396 w 11074201"/>
              <a:gd name="connsiteY0" fmla="*/ 0 h 6214533"/>
              <a:gd name="connsiteX1" fmla="*/ 11074201 w 11074201"/>
              <a:gd name="connsiteY1" fmla="*/ 0 h 6214533"/>
              <a:gd name="connsiteX2" fmla="*/ 11074201 w 11074201"/>
              <a:gd name="connsiteY2" fmla="*/ 6214533 h 6214533"/>
              <a:gd name="connsiteX3" fmla="*/ 1498193 w 11074201"/>
              <a:gd name="connsiteY3" fmla="*/ 6214533 h 6214533"/>
              <a:gd name="connsiteX4" fmla="*/ 0 w 11074201"/>
              <a:gd name="connsiteY4" fmla="*/ 4992543 h 6214533"/>
              <a:gd name="connsiteX5" fmla="*/ 433971 w 11074201"/>
              <a:gd name="connsiteY5" fmla="*/ 2335405 h 62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74201" h="6214533">
                <a:moveTo>
                  <a:pt x="815396" y="0"/>
                </a:moveTo>
                <a:lnTo>
                  <a:pt x="11074201" y="0"/>
                </a:lnTo>
                <a:lnTo>
                  <a:pt x="11074201" y="6214533"/>
                </a:lnTo>
                <a:lnTo>
                  <a:pt x="1498193" y="6214533"/>
                </a:lnTo>
                <a:lnTo>
                  <a:pt x="0" y="4992543"/>
                </a:lnTo>
                <a:cubicBezTo>
                  <a:pt x="141071" y="4106831"/>
                  <a:pt x="287521" y="3221118"/>
                  <a:pt x="433971" y="2335405"/>
                </a:cubicBezTo>
                <a:close/>
              </a:path>
            </a:pathLst>
          </a:custGeom>
          <a:solidFill>
            <a:srgbClr val="FFFFFF"/>
          </a:solidFill>
          <a:ln w="38100">
            <a:gradFill flip="none" rotWithShape="1">
              <a:gsLst>
                <a:gs pos="0">
                  <a:schemeClr val="bg2"/>
                </a:gs>
                <a:gs pos="100000">
                  <a:schemeClr val="bg2">
                    <a:lumMod val="75000"/>
                  </a:schemeClr>
                </a:gs>
              </a:gsLst>
              <a:lin ang="5400000" scaled="1"/>
              <a:tileRect/>
            </a:gra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図 6" descr="グラフ, サンバースト図&#10;&#10;自動的に生成された説明">
            <a:extLst>
              <a:ext uri="{FF2B5EF4-FFF2-40B4-BE49-F238E27FC236}">
                <a16:creationId xmlns:a16="http://schemas.microsoft.com/office/drawing/2014/main" id="{70576E81-FFE0-7DE0-31B6-8833CA4CB766}"/>
              </a:ext>
            </a:extLst>
          </p:cNvPr>
          <p:cNvPicPr>
            <a:picLocks noChangeAspect="1"/>
          </p:cNvPicPr>
          <p:nvPr/>
        </p:nvPicPr>
        <p:blipFill>
          <a:blip r:embed="rId3"/>
          <a:stretch>
            <a:fillRect/>
          </a:stretch>
        </p:blipFill>
        <p:spPr>
          <a:xfrm>
            <a:off x="2279928" y="1696090"/>
            <a:ext cx="4151702" cy="3456292"/>
          </a:xfrm>
          <a:prstGeom prst="rect">
            <a:avLst/>
          </a:prstGeom>
        </p:spPr>
      </p:pic>
      <p:pic>
        <p:nvPicPr>
          <p:cNvPr id="9" name="図 8" descr="グラフ&#10;&#10;中程度の精度で自動的に生成された説明">
            <a:extLst>
              <a:ext uri="{FF2B5EF4-FFF2-40B4-BE49-F238E27FC236}">
                <a16:creationId xmlns:a16="http://schemas.microsoft.com/office/drawing/2014/main" id="{620D4132-78A7-ABBF-C32C-98BF3E4E6EA8}"/>
              </a:ext>
            </a:extLst>
          </p:cNvPr>
          <p:cNvPicPr>
            <a:picLocks noChangeAspect="1"/>
          </p:cNvPicPr>
          <p:nvPr/>
        </p:nvPicPr>
        <p:blipFill>
          <a:blip r:embed="rId4"/>
          <a:stretch>
            <a:fillRect/>
          </a:stretch>
        </p:blipFill>
        <p:spPr>
          <a:xfrm>
            <a:off x="7075737" y="2256569"/>
            <a:ext cx="4151702" cy="2335332"/>
          </a:xfrm>
          <a:prstGeom prst="rect">
            <a:avLst/>
          </a:prstGeom>
        </p:spPr>
      </p:pic>
      <p:sp>
        <p:nvSpPr>
          <p:cNvPr id="11" name="テキスト ボックス 10">
            <a:extLst>
              <a:ext uri="{FF2B5EF4-FFF2-40B4-BE49-F238E27FC236}">
                <a16:creationId xmlns:a16="http://schemas.microsoft.com/office/drawing/2014/main" id="{1E7E58D7-B44C-ED52-FD92-E12B1BC0B8B6}"/>
              </a:ext>
            </a:extLst>
          </p:cNvPr>
          <p:cNvSpPr txBox="1"/>
          <p:nvPr/>
        </p:nvSpPr>
        <p:spPr>
          <a:xfrm>
            <a:off x="7296570" y="4869418"/>
            <a:ext cx="3930869" cy="646331"/>
          </a:xfrm>
          <a:prstGeom prst="rect">
            <a:avLst/>
          </a:prstGeom>
          <a:noFill/>
        </p:spPr>
        <p:txBody>
          <a:bodyPr wrap="square">
            <a:spAutoFit/>
          </a:bodyPr>
          <a:lstStyle/>
          <a:p>
            <a:r>
              <a:rPr lang="ja-JP" altLang="en-US">
                <a:hlinkClick r:id="rId5"/>
              </a:rPr>
              <a:t>https://toyokeizai.net/articles/-/631806</a:t>
            </a:r>
            <a:endParaRPr lang="en-US" altLang="ja-JP"/>
          </a:p>
          <a:p>
            <a:pPr algn="r"/>
            <a:r>
              <a:rPr lang="ja-JP" altLang="en-US"/>
              <a:t>東洋経済オンライン</a:t>
            </a:r>
          </a:p>
        </p:txBody>
      </p:sp>
      <p:sp>
        <p:nvSpPr>
          <p:cNvPr id="13" name="テキスト ボックス 12">
            <a:extLst>
              <a:ext uri="{FF2B5EF4-FFF2-40B4-BE49-F238E27FC236}">
                <a16:creationId xmlns:a16="http://schemas.microsoft.com/office/drawing/2014/main" id="{0D8B386A-DDE7-F208-44A5-3DE5DC2537E1}"/>
              </a:ext>
            </a:extLst>
          </p:cNvPr>
          <p:cNvSpPr txBox="1"/>
          <p:nvPr/>
        </p:nvSpPr>
        <p:spPr>
          <a:xfrm>
            <a:off x="2244477" y="5146470"/>
            <a:ext cx="4415056" cy="646331"/>
          </a:xfrm>
          <a:prstGeom prst="rect">
            <a:avLst/>
          </a:prstGeom>
          <a:noFill/>
        </p:spPr>
        <p:txBody>
          <a:bodyPr wrap="square">
            <a:spAutoFit/>
          </a:bodyPr>
          <a:lstStyle/>
          <a:p>
            <a:r>
              <a:rPr lang="ja-JP" altLang="en-US">
                <a:hlinkClick r:id="rId6"/>
              </a:rPr>
              <a:t>https://www.wwdjapan.com/articles/1576768</a:t>
            </a:r>
            <a:endParaRPr lang="en-US" altLang="ja-JP"/>
          </a:p>
          <a:p>
            <a:pPr algn="r"/>
            <a:r>
              <a:rPr lang="ja-JP" altLang="en-US"/>
              <a:t> </a:t>
            </a:r>
            <a:r>
              <a:rPr lang="en-US" altLang="ja-JP"/>
              <a:t>WWD</a:t>
            </a:r>
            <a:r>
              <a:rPr lang="ja-JP" altLang="en-US"/>
              <a:t> </a:t>
            </a:r>
            <a:r>
              <a:rPr lang="en-US" altLang="ja-JP"/>
              <a:t>JAPAN</a:t>
            </a:r>
          </a:p>
        </p:txBody>
      </p:sp>
      <p:sp>
        <p:nvSpPr>
          <p:cNvPr id="21" name="四角形: 角を丸くする 20">
            <a:extLst>
              <a:ext uri="{FF2B5EF4-FFF2-40B4-BE49-F238E27FC236}">
                <a16:creationId xmlns:a16="http://schemas.microsoft.com/office/drawing/2014/main" id="{8F712703-ED97-9E33-F9C1-2B513FF06AD4}"/>
              </a:ext>
            </a:extLst>
          </p:cNvPr>
          <p:cNvSpPr/>
          <p:nvPr/>
        </p:nvSpPr>
        <p:spPr>
          <a:xfrm>
            <a:off x="3735" y="3735"/>
            <a:ext cx="2487705" cy="94129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a:ea typeface="HGｺﾞｼｯｸM"/>
              </a:rPr>
              <a:t>フェルミ推定①</a:t>
            </a:r>
          </a:p>
        </p:txBody>
      </p:sp>
    </p:spTree>
    <p:extLst>
      <p:ext uri="{BB962C8B-B14F-4D97-AF65-F5344CB8AC3E}">
        <p14:creationId xmlns:p14="http://schemas.microsoft.com/office/powerpoint/2010/main" val="2159236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28A4A409-9242-444A-AC1F-809866828B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2" name="Freeform 6">
              <a:extLst>
                <a:ext uri="{FF2B5EF4-FFF2-40B4-BE49-F238E27FC236}">
                  <a16:creationId xmlns:a16="http://schemas.microsoft.com/office/drawing/2014/main" id="{ABF65108-5AB6-40BD-BCAF-526D8E309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ja-JP" altLang="en-US"/>
            </a:p>
          </p:txBody>
        </p:sp>
        <p:sp>
          <p:nvSpPr>
            <p:cNvPr id="13" name="Freeform 7">
              <a:extLst>
                <a:ext uri="{FF2B5EF4-FFF2-40B4-BE49-F238E27FC236}">
                  <a16:creationId xmlns:a16="http://schemas.microsoft.com/office/drawing/2014/main" id="{C77C904B-BC3A-472F-BB70-8750D41E4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ja-JP" altLang="en-US"/>
            </a:p>
          </p:txBody>
        </p:sp>
        <p:sp>
          <p:nvSpPr>
            <p:cNvPr id="14" name="Freeform 8">
              <a:extLst>
                <a:ext uri="{FF2B5EF4-FFF2-40B4-BE49-F238E27FC236}">
                  <a16:creationId xmlns:a16="http://schemas.microsoft.com/office/drawing/2014/main" id="{E910D569-2CFD-4010-B886-2F31BB8EC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ja-JP" altLang="en-US"/>
            </a:p>
          </p:txBody>
        </p:sp>
        <p:sp>
          <p:nvSpPr>
            <p:cNvPr id="15" name="Freeform 9">
              <a:extLst>
                <a:ext uri="{FF2B5EF4-FFF2-40B4-BE49-F238E27FC236}">
                  <a16:creationId xmlns:a16="http://schemas.microsoft.com/office/drawing/2014/main" id="{5A816932-FBAD-46C0-AA92-336589A5A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ja-JP" altLang="en-US"/>
            </a:p>
          </p:txBody>
        </p:sp>
        <p:sp>
          <p:nvSpPr>
            <p:cNvPr id="16" name="Freeform 10">
              <a:extLst>
                <a:ext uri="{FF2B5EF4-FFF2-40B4-BE49-F238E27FC236}">
                  <a16:creationId xmlns:a16="http://schemas.microsoft.com/office/drawing/2014/main" id="{3D914BDD-E5E0-4DFB-8072-5B498F94A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ja-JP" altLang="en-US"/>
            </a:p>
          </p:txBody>
        </p:sp>
        <p:sp>
          <p:nvSpPr>
            <p:cNvPr id="17" name="Freeform 11">
              <a:extLst>
                <a:ext uri="{FF2B5EF4-FFF2-40B4-BE49-F238E27FC236}">
                  <a16:creationId xmlns:a16="http://schemas.microsoft.com/office/drawing/2014/main" id="{ED9E392E-46C2-4B84-A121-9B2BC452F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ja-JP" altLang="en-US"/>
            </a:p>
          </p:txBody>
        </p:sp>
      </p:grpSp>
      <p:sp>
        <p:nvSpPr>
          <p:cNvPr id="8" name="Content Placeholder 7">
            <a:extLst>
              <a:ext uri="{FF2B5EF4-FFF2-40B4-BE49-F238E27FC236}">
                <a16:creationId xmlns:a16="http://schemas.microsoft.com/office/drawing/2014/main" id="{9144EEBE-77C3-D3DD-0202-46FCCDDFEFA7}"/>
              </a:ext>
            </a:extLst>
          </p:cNvPr>
          <p:cNvSpPr>
            <a:spLocks noGrp="1"/>
          </p:cNvSpPr>
          <p:nvPr>
            <p:ph idx="1"/>
          </p:nvPr>
        </p:nvSpPr>
        <p:spPr>
          <a:xfrm>
            <a:off x="1484310" y="2666999"/>
            <a:ext cx="2812387" cy="3124201"/>
          </a:xfrm>
        </p:spPr>
        <p:txBody>
          <a:bodyPr>
            <a:normAutofit/>
          </a:bodyPr>
          <a:lstStyle/>
          <a:p>
            <a:pPr marL="0" indent="0">
              <a:buNone/>
            </a:pPr>
            <a:r>
              <a:rPr lang="ja-JP" altLang="en-US" sz="1800">
                <a:ea typeface="HGｺﾞｼｯｸM"/>
              </a:rPr>
              <a:t>コロナ渦で一時は減少してしていたが、コロナが明け、増加傾向にあるため売り上げは見込めると考える。</a:t>
            </a:r>
          </a:p>
        </p:txBody>
      </p:sp>
      <p:sp>
        <p:nvSpPr>
          <p:cNvPr id="19" name="Rounded Rectangle 16">
            <a:extLst>
              <a:ext uri="{FF2B5EF4-FFF2-40B4-BE49-F238E27FC236}">
                <a16:creationId xmlns:a16="http://schemas.microsoft.com/office/drawing/2014/main" id="{21ECAAB0-702B-4C08-B30F-0AFAC3479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コンテンツ プレースホルダー 3" descr="国内アパレル総小売市場規模推移">
            <a:extLst>
              <a:ext uri="{FF2B5EF4-FFF2-40B4-BE49-F238E27FC236}">
                <a16:creationId xmlns:a16="http://schemas.microsoft.com/office/drawing/2014/main" id="{9F904611-3703-4CFD-C5DB-E27E0919104E}"/>
              </a:ext>
            </a:extLst>
          </p:cNvPr>
          <p:cNvPicPr>
            <a:picLocks noChangeAspect="1"/>
          </p:cNvPicPr>
          <p:nvPr/>
        </p:nvPicPr>
        <p:blipFill>
          <a:blip r:embed="rId3"/>
          <a:stretch>
            <a:fillRect/>
          </a:stretch>
        </p:blipFill>
        <p:spPr>
          <a:xfrm>
            <a:off x="4941202" y="1421708"/>
            <a:ext cx="6237359" cy="3726822"/>
          </a:xfrm>
          <a:prstGeom prst="rect">
            <a:avLst/>
          </a:prstGeom>
        </p:spPr>
      </p:pic>
      <p:sp>
        <p:nvSpPr>
          <p:cNvPr id="5" name="四角形: 角を丸くする 4">
            <a:extLst>
              <a:ext uri="{FF2B5EF4-FFF2-40B4-BE49-F238E27FC236}">
                <a16:creationId xmlns:a16="http://schemas.microsoft.com/office/drawing/2014/main" id="{8F312588-489E-AF67-5CEC-52374918BA2B}"/>
              </a:ext>
            </a:extLst>
          </p:cNvPr>
          <p:cNvSpPr/>
          <p:nvPr/>
        </p:nvSpPr>
        <p:spPr>
          <a:xfrm>
            <a:off x="3735" y="3735"/>
            <a:ext cx="2487705" cy="94129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a:ea typeface="HGｺﾞｼｯｸM"/>
              </a:rPr>
              <a:t>フェルミ推定②</a:t>
            </a:r>
          </a:p>
        </p:txBody>
      </p:sp>
    </p:spTree>
    <p:extLst>
      <p:ext uri="{BB962C8B-B14F-4D97-AF65-F5344CB8AC3E}">
        <p14:creationId xmlns:p14="http://schemas.microsoft.com/office/powerpoint/2010/main" val="1130346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AE2087-AABC-9AF5-9620-59E2904C57F5}"/>
              </a:ext>
            </a:extLst>
          </p:cNvPr>
          <p:cNvSpPr>
            <a:spLocks noGrp="1"/>
          </p:cNvSpPr>
          <p:nvPr>
            <p:ph type="title"/>
          </p:nvPr>
        </p:nvSpPr>
        <p:spPr/>
        <p:txBody>
          <a:bodyPr/>
          <a:lstStyle/>
          <a:p>
            <a:r>
              <a:rPr kumimoji="1" lang="ja-JP" altLang="en-US" b="1"/>
              <a:t>①環境保全②デザイン性③唯一無二</a:t>
            </a:r>
          </a:p>
        </p:txBody>
      </p:sp>
      <p:sp>
        <p:nvSpPr>
          <p:cNvPr id="3" name="コンテンツ プレースホルダー 2">
            <a:extLst>
              <a:ext uri="{FF2B5EF4-FFF2-40B4-BE49-F238E27FC236}">
                <a16:creationId xmlns:a16="http://schemas.microsoft.com/office/drawing/2014/main" id="{733DCDB8-EDFC-3C9F-E3DE-B99DC545B10A}"/>
              </a:ext>
            </a:extLst>
          </p:cNvPr>
          <p:cNvSpPr>
            <a:spLocks noGrp="1"/>
          </p:cNvSpPr>
          <p:nvPr>
            <p:ph idx="1"/>
          </p:nvPr>
        </p:nvSpPr>
        <p:spPr/>
        <p:txBody>
          <a:bodyPr>
            <a:normAutofit/>
          </a:bodyPr>
          <a:lstStyle/>
          <a:p>
            <a:r>
              <a:rPr kumimoji="1" lang="ja-JP" altLang="en-US" sz="3600"/>
              <a:t>個性的なデザイナーが服のリメイクを手掛け、唯一無二のデザインを施し、新しい独自のファッションを提供します。</a:t>
            </a:r>
          </a:p>
        </p:txBody>
      </p:sp>
      <p:sp>
        <p:nvSpPr>
          <p:cNvPr id="4" name="四角形: 角を丸くする 3">
            <a:extLst>
              <a:ext uri="{FF2B5EF4-FFF2-40B4-BE49-F238E27FC236}">
                <a16:creationId xmlns:a16="http://schemas.microsoft.com/office/drawing/2014/main" id="{C9641CD9-40BA-B415-635B-5D7424511F6F}"/>
              </a:ext>
            </a:extLst>
          </p:cNvPr>
          <p:cNvSpPr/>
          <p:nvPr/>
        </p:nvSpPr>
        <p:spPr>
          <a:xfrm>
            <a:off x="1868" y="2491"/>
            <a:ext cx="2762250" cy="119591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a:ea typeface="HGｺﾞｼｯｸM"/>
              </a:rPr>
              <a:t>USP</a:t>
            </a:r>
            <a:endParaRPr lang="ja-JP" altLang="en-US" sz="3200">
              <a:ea typeface="HGｺﾞｼｯｸM"/>
            </a:endParaRPr>
          </a:p>
        </p:txBody>
      </p:sp>
    </p:spTree>
    <p:extLst>
      <p:ext uri="{BB962C8B-B14F-4D97-AF65-F5344CB8AC3E}">
        <p14:creationId xmlns:p14="http://schemas.microsoft.com/office/powerpoint/2010/main" val="19362300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071" name="Group 1030">
            <a:extLst>
              <a:ext uri="{FF2B5EF4-FFF2-40B4-BE49-F238E27FC236}">
                <a16:creationId xmlns:a16="http://schemas.microsoft.com/office/drawing/2014/main" id="{089D35B1-0ED5-4358-8CAE-A9E49412AA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032" name="Freeform 6">
              <a:extLst>
                <a:ext uri="{FF2B5EF4-FFF2-40B4-BE49-F238E27FC236}">
                  <a16:creationId xmlns:a16="http://schemas.microsoft.com/office/drawing/2014/main" id="{DDEF6545-5A42-469E-8778-86CA01CD4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ja-JP" altLang="en-US"/>
            </a:p>
          </p:txBody>
        </p:sp>
        <p:sp>
          <p:nvSpPr>
            <p:cNvPr id="1072" name="Freeform 7">
              <a:extLst>
                <a:ext uri="{FF2B5EF4-FFF2-40B4-BE49-F238E27FC236}">
                  <a16:creationId xmlns:a16="http://schemas.microsoft.com/office/drawing/2014/main" id="{3B08853F-842C-4D0A-9A89-D05CB3990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ja-JP" altLang="en-US"/>
            </a:p>
          </p:txBody>
        </p:sp>
        <p:sp>
          <p:nvSpPr>
            <p:cNvPr id="1073" name="Freeform 8">
              <a:extLst>
                <a:ext uri="{FF2B5EF4-FFF2-40B4-BE49-F238E27FC236}">
                  <a16:creationId xmlns:a16="http://schemas.microsoft.com/office/drawing/2014/main" id="{A436FB18-2D01-4AAB-AD10-2D1208310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ja-JP" altLang="en-US"/>
            </a:p>
          </p:txBody>
        </p:sp>
        <p:sp>
          <p:nvSpPr>
            <p:cNvPr id="1074" name="Freeform 9">
              <a:extLst>
                <a:ext uri="{FF2B5EF4-FFF2-40B4-BE49-F238E27FC236}">
                  <a16:creationId xmlns:a16="http://schemas.microsoft.com/office/drawing/2014/main" id="{9EFB8341-7A7B-46E4-AF94-689147AD0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ja-JP" altLang="en-US"/>
            </a:p>
          </p:txBody>
        </p:sp>
        <p:sp>
          <p:nvSpPr>
            <p:cNvPr id="1075" name="Freeform 10">
              <a:extLst>
                <a:ext uri="{FF2B5EF4-FFF2-40B4-BE49-F238E27FC236}">
                  <a16:creationId xmlns:a16="http://schemas.microsoft.com/office/drawing/2014/main" id="{C4D84136-7804-4605-AC9F-238A3665E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ja-JP" altLang="en-US"/>
            </a:p>
          </p:txBody>
        </p:sp>
        <p:sp>
          <p:nvSpPr>
            <p:cNvPr id="1076" name="Freeform 11">
              <a:extLst>
                <a:ext uri="{FF2B5EF4-FFF2-40B4-BE49-F238E27FC236}">
                  <a16:creationId xmlns:a16="http://schemas.microsoft.com/office/drawing/2014/main" id="{4EC6F81C-51C2-4A6F-8B94-562DA673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ja-JP" altLang="en-US"/>
            </a:p>
          </p:txBody>
        </p:sp>
      </p:grpSp>
      <p:grpSp>
        <p:nvGrpSpPr>
          <p:cNvPr id="1077" name="Group 1038">
            <a:extLst>
              <a:ext uri="{FF2B5EF4-FFF2-40B4-BE49-F238E27FC236}">
                <a16:creationId xmlns:a16="http://schemas.microsoft.com/office/drawing/2014/main" id="{DD65B30C-427F-449E-B039-E288E85D8A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040" name="Freeform 6">
              <a:extLst>
                <a:ext uri="{FF2B5EF4-FFF2-40B4-BE49-F238E27FC236}">
                  <a16:creationId xmlns:a16="http://schemas.microsoft.com/office/drawing/2014/main" id="{9F47D947-83F7-46E3-872B-0777122A0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ja-JP" altLang="en-US"/>
            </a:p>
          </p:txBody>
        </p:sp>
        <p:sp>
          <p:nvSpPr>
            <p:cNvPr id="1041" name="Freeform 7">
              <a:extLst>
                <a:ext uri="{FF2B5EF4-FFF2-40B4-BE49-F238E27FC236}">
                  <a16:creationId xmlns:a16="http://schemas.microsoft.com/office/drawing/2014/main" id="{60C7B45B-6634-46FA-862D-B86F1C3C5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ja-JP" altLang="en-US"/>
            </a:p>
          </p:txBody>
        </p:sp>
        <p:sp>
          <p:nvSpPr>
            <p:cNvPr id="1042" name="Freeform 8">
              <a:extLst>
                <a:ext uri="{FF2B5EF4-FFF2-40B4-BE49-F238E27FC236}">
                  <a16:creationId xmlns:a16="http://schemas.microsoft.com/office/drawing/2014/main" id="{C7504CC0-DD94-4ED9-ADC9-6FE7AEA33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ja-JP" altLang="en-US"/>
            </a:p>
          </p:txBody>
        </p:sp>
        <p:sp>
          <p:nvSpPr>
            <p:cNvPr id="1043" name="Freeform 9">
              <a:extLst>
                <a:ext uri="{FF2B5EF4-FFF2-40B4-BE49-F238E27FC236}">
                  <a16:creationId xmlns:a16="http://schemas.microsoft.com/office/drawing/2014/main" id="{64268326-B6DD-4E00-9788-6C319279A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ja-JP" altLang="en-US"/>
            </a:p>
          </p:txBody>
        </p:sp>
        <p:sp>
          <p:nvSpPr>
            <p:cNvPr id="1044" name="Freeform 10">
              <a:extLst>
                <a:ext uri="{FF2B5EF4-FFF2-40B4-BE49-F238E27FC236}">
                  <a16:creationId xmlns:a16="http://schemas.microsoft.com/office/drawing/2014/main" id="{92C7B3DE-DB23-4AAC-B142-C803C0C0A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ja-JP" altLang="en-US"/>
            </a:p>
          </p:txBody>
        </p:sp>
        <p:sp>
          <p:nvSpPr>
            <p:cNvPr id="1045" name="Freeform 11">
              <a:extLst>
                <a:ext uri="{FF2B5EF4-FFF2-40B4-BE49-F238E27FC236}">
                  <a16:creationId xmlns:a16="http://schemas.microsoft.com/office/drawing/2014/main" id="{1EEF04DC-4E0D-4127-A98D-EA81C3B2D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ja-JP" altLang="en-US"/>
            </a:p>
          </p:txBody>
        </p:sp>
      </p:grpSp>
      <p:sp>
        <p:nvSpPr>
          <p:cNvPr id="1078" name="Freeform: Shape 1046">
            <a:extLst>
              <a:ext uri="{FF2B5EF4-FFF2-40B4-BE49-F238E27FC236}">
                <a16:creationId xmlns:a16="http://schemas.microsoft.com/office/drawing/2014/main" id="{084966D2-3C9B-4F47-8231-1DEC33D3B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066" y="321734"/>
            <a:ext cx="11074201" cy="6214533"/>
          </a:xfrm>
          <a:custGeom>
            <a:avLst/>
            <a:gdLst>
              <a:gd name="connsiteX0" fmla="*/ 815396 w 11074201"/>
              <a:gd name="connsiteY0" fmla="*/ 0 h 6214533"/>
              <a:gd name="connsiteX1" fmla="*/ 11074201 w 11074201"/>
              <a:gd name="connsiteY1" fmla="*/ 0 h 6214533"/>
              <a:gd name="connsiteX2" fmla="*/ 11074201 w 11074201"/>
              <a:gd name="connsiteY2" fmla="*/ 6214533 h 6214533"/>
              <a:gd name="connsiteX3" fmla="*/ 1498193 w 11074201"/>
              <a:gd name="connsiteY3" fmla="*/ 6214533 h 6214533"/>
              <a:gd name="connsiteX4" fmla="*/ 0 w 11074201"/>
              <a:gd name="connsiteY4" fmla="*/ 4992543 h 6214533"/>
              <a:gd name="connsiteX5" fmla="*/ 433971 w 11074201"/>
              <a:gd name="connsiteY5" fmla="*/ 2335405 h 62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74201" h="6214533">
                <a:moveTo>
                  <a:pt x="815396" y="0"/>
                </a:moveTo>
                <a:lnTo>
                  <a:pt x="11074201" y="0"/>
                </a:lnTo>
                <a:lnTo>
                  <a:pt x="11074201" y="6214533"/>
                </a:lnTo>
                <a:lnTo>
                  <a:pt x="1498193" y="6214533"/>
                </a:lnTo>
                <a:lnTo>
                  <a:pt x="0" y="4992543"/>
                </a:lnTo>
                <a:cubicBezTo>
                  <a:pt x="141071" y="4106831"/>
                  <a:pt x="287521" y="3221118"/>
                  <a:pt x="433971" y="2335405"/>
                </a:cubicBezTo>
                <a:close/>
              </a:path>
            </a:pathLst>
          </a:custGeom>
          <a:solidFill>
            <a:srgbClr val="FFFFFF"/>
          </a:solidFill>
          <a:ln w="38100">
            <a:gradFill flip="none" rotWithShape="1">
              <a:gsLst>
                <a:gs pos="0">
                  <a:schemeClr val="bg2"/>
                </a:gs>
                <a:gs pos="100000">
                  <a:schemeClr val="bg2">
                    <a:lumMod val="75000"/>
                  </a:schemeClr>
                </a:gs>
              </a:gsLst>
              <a:lin ang="5400000" scaled="1"/>
              <a:tileRect/>
            </a:gra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テーブル&#10;&#10;説明は自動で生成されたものです">
            <a:extLst>
              <a:ext uri="{FF2B5EF4-FFF2-40B4-BE49-F238E27FC236}">
                <a16:creationId xmlns:a16="http://schemas.microsoft.com/office/drawing/2014/main" id="{A040BAD6-9CF7-C23E-2769-9A22EC16146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2299705" y="974724"/>
            <a:ext cx="8907318" cy="4899025"/>
          </a:xfrm>
          <a:prstGeom prst="rect">
            <a:avLst/>
          </a:prstGeom>
          <a:noFill/>
          <a:extLst>
            <a:ext uri="{909E8E84-426E-40DD-AFC4-6F175D3DCCD1}">
              <a14:hiddenFill xmlns:a14="http://schemas.microsoft.com/office/drawing/2010/main">
                <a:solidFill>
                  <a:srgbClr val="FFFFFF"/>
                </a:solidFill>
              </a14:hiddenFill>
            </a:ext>
          </a:extLst>
        </p:spPr>
      </p:pic>
      <p:sp>
        <p:nvSpPr>
          <p:cNvPr id="1079" name="四角形: 角を丸くする 1078">
            <a:extLst>
              <a:ext uri="{FF2B5EF4-FFF2-40B4-BE49-F238E27FC236}">
                <a16:creationId xmlns:a16="http://schemas.microsoft.com/office/drawing/2014/main" id="{A11C876F-5554-D4BC-72B5-EB884027EE18}"/>
              </a:ext>
            </a:extLst>
          </p:cNvPr>
          <p:cNvSpPr/>
          <p:nvPr/>
        </p:nvSpPr>
        <p:spPr>
          <a:xfrm>
            <a:off x="1867" y="30157"/>
            <a:ext cx="3094048" cy="9918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Aft>
                <a:spcPts val="600"/>
              </a:spcAft>
            </a:pPr>
            <a:r>
              <a:rPr kumimoji="1" lang="ja-JP" altLang="en-US" sz="2800">
                <a:solidFill>
                  <a:schemeClr val="bg1"/>
                </a:solidFill>
                <a:ea typeface="メイリオ"/>
              </a:rPr>
              <a:t>ビジネスモデルキャンパス</a:t>
            </a:r>
            <a:endParaRPr lang="ja-JP" altLang="en-US" sz="2800">
              <a:solidFill>
                <a:schemeClr val="bg1"/>
              </a:solidFill>
              <a:ea typeface="HGｺﾞｼｯｸM"/>
            </a:endParaRPr>
          </a:p>
        </p:txBody>
      </p:sp>
    </p:spTree>
    <p:extLst>
      <p:ext uri="{BB962C8B-B14F-4D97-AF65-F5344CB8AC3E}">
        <p14:creationId xmlns:p14="http://schemas.microsoft.com/office/powerpoint/2010/main" val="3215252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四角形: 角を丸くする 1">
            <a:extLst>
              <a:ext uri="{FF2B5EF4-FFF2-40B4-BE49-F238E27FC236}">
                <a16:creationId xmlns:a16="http://schemas.microsoft.com/office/drawing/2014/main" id="{F2ECAEBD-6DAB-F1C0-F03C-B2B7520C9F96}"/>
              </a:ext>
            </a:extLst>
          </p:cNvPr>
          <p:cNvSpPr/>
          <p:nvPr/>
        </p:nvSpPr>
        <p:spPr>
          <a:xfrm>
            <a:off x="1867" y="32373"/>
            <a:ext cx="1880722" cy="66550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a:ea typeface="HGｺﾞｼｯｸM"/>
              </a:rPr>
              <a:t>４</a:t>
            </a:r>
            <a:r>
              <a:rPr lang="en-US" altLang="ja-JP" sz="3200">
                <a:ea typeface="HGｺﾞｼｯｸM"/>
              </a:rPr>
              <a:t>P</a:t>
            </a:r>
            <a:endParaRPr lang="ja-JP" altLang="en-US" sz="3200">
              <a:ea typeface="HGｺﾞｼｯｸM"/>
            </a:endParaRPr>
          </a:p>
        </p:txBody>
      </p:sp>
      <p:sp>
        <p:nvSpPr>
          <p:cNvPr id="3" name="正方形/長方形 2">
            <a:extLst>
              <a:ext uri="{FF2B5EF4-FFF2-40B4-BE49-F238E27FC236}">
                <a16:creationId xmlns:a16="http://schemas.microsoft.com/office/drawing/2014/main" id="{2D50C970-BB8E-8F11-0181-4007236C33C5}"/>
              </a:ext>
            </a:extLst>
          </p:cNvPr>
          <p:cNvSpPr/>
          <p:nvPr/>
        </p:nvSpPr>
        <p:spPr>
          <a:xfrm>
            <a:off x="1733432" y="1419282"/>
            <a:ext cx="4095165" cy="21597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altLang="ja-JP" sz="3200">
              <a:latin typeface="+mj-lt"/>
            </a:endParaRPr>
          </a:p>
          <a:p>
            <a:pPr algn="ctr"/>
            <a:endParaRPr kumimoji="1" lang="ja-JP" altLang="en-US" sz="3200">
              <a:latin typeface="+mj-lt"/>
            </a:endParaRPr>
          </a:p>
        </p:txBody>
      </p:sp>
      <p:sp>
        <p:nvSpPr>
          <p:cNvPr id="7" name="四角形: 角を丸くする 6">
            <a:extLst>
              <a:ext uri="{FF2B5EF4-FFF2-40B4-BE49-F238E27FC236}">
                <a16:creationId xmlns:a16="http://schemas.microsoft.com/office/drawing/2014/main" id="{6F44FEE0-8246-1CDF-AC1F-A3C4C3FC1986}"/>
              </a:ext>
            </a:extLst>
          </p:cNvPr>
          <p:cNvSpPr/>
          <p:nvPr/>
        </p:nvSpPr>
        <p:spPr>
          <a:xfrm>
            <a:off x="1733432" y="1090056"/>
            <a:ext cx="2049453" cy="65845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a:t>Product</a:t>
            </a:r>
            <a:endParaRPr kumimoji="1" lang="ja-JP" altLang="en-US" sz="2800"/>
          </a:p>
        </p:txBody>
      </p:sp>
      <p:sp>
        <p:nvSpPr>
          <p:cNvPr id="9" name="正方形/長方形 8">
            <a:extLst>
              <a:ext uri="{FF2B5EF4-FFF2-40B4-BE49-F238E27FC236}">
                <a16:creationId xmlns:a16="http://schemas.microsoft.com/office/drawing/2014/main" id="{DFE97210-6503-659C-0AA8-141B13561E1C}"/>
              </a:ext>
            </a:extLst>
          </p:cNvPr>
          <p:cNvSpPr/>
          <p:nvPr/>
        </p:nvSpPr>
        <p:spPr>
          <a:xfrm>
            <a:off x="1733431" y="4237514"/>
            <a:ext cx="4095165" cy="21597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kumimoji="1" lang="ja-JP" altLang="en-US">
                <a:latin typeface="+mj-lt"/>
              </a:rPr>
              <a:t>・原価の２～４倍の価格</a:t>
            </a:r>
            <a:endParaRPr kumimoji="1" lang="en-US" altLang="ja-JP">
              <a:latin typeface="+mj-lt"/>
            </a:endParaRPr>
          </a:p>
          <a:p>
            <a:pPr algn="ctr"/>
            <a:endParaRPr kumimoji="1" lang="ja-JP" altLang="en-US" sz="3200">
              <a:latin typeface="+mj-lt"/>
            </a:endParaRPr>
          </a:p>
        </p:txBody>
      </p:sp>
      <p:sp>
        <p:nvSpPr>
          <p:cNvPr id="10" name="四角形: 角を丸くする 9">
            <a:extLst>
              <a:ext uri="{FF2B5EF4-FFF2-40B4-BE49-F238E27FC236}">
                <a16:creationId xmlns:a16="http://schemas.microsoft.com/office/drawing/2014/main" id="{1DBE1893-9126-1FCE-321A-EC1CDE8EE66E}"/>
              </a:ext>
            </a:extLst>
          </p:cNvPr>
          <p:cNvSpPr/>
          <p:nvPr/>
        </p:nvSpPr>
        <p:spPr>
          <a:xfrm>
            <a:off x="1735302" y="3908288"/>
            <a:ext cx="2049453" cy="65845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a:t>Price</a:t>
            </a:r>
            <a:endParaRPr kumimoji="1" lang="ja-JP" altLang="en-US" sz="2800"/>
          </a:p>
        </p:txBody>
      </p:sp>
      <p:sp>
        <p:nvSpPr>
          <p:cNvPr id="11" name="正方形/長方形 10">
            <a:extLst>
              <a:ext uri="{FF2B5EF4-FFF2-40B4-BE49-F238E27FC236}">
                <a16:creationId xmlns:a16="http://schemas.microsoft.com/office/drawing/2014/main" id="{FFE021E5-B05B-D28B-E974-9245B4DDF71C}"/>
              </a:ext>
            </a:extLst>
          </p:cNvPr>
          <p:cNvSpPr/>
          <p:nvPr/>
        </p:nvSpPr>
        <p:spPr>
          <a:xfrm>
            <a:off x="6452223" y="1419282"/>
            <a:ext cx="4095165" cy="21597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altLang="ja-JP" sz="3200">
              <a:latin typeface="+mj-lt"/>
            </a:endParaRPr>
          </a:p>
          <a:p>
            <a:pPr algn="ctr"/>
            <a:endParaRPr kumimoji="1" lang="ja-JP" altLang="en-US" sz="3200">
              <a:latin typeface="+mj-lt"/>
            </a:endParaRPr>
          </a:p>
        </p:txBody>
      </p:sp>
      <p:sp>
        <p:nvSpPr>
          <p:cNvPr id="13" name="四角形: 角を丸くする 12">
            <a:extLst>
              <a:ext uri="{FF2B5EF4-FFF2-40B4-BE49-F238E27FC236}">
                <a16:creationId xmlns:a16="http://schemas.microsoft.com/office/drawing/2014/main" id="{F402BFBE-A231-B5A8-C44C-582A385EEC95}"/>
              </a:ext>
            </a:extLst>
          </p:cNvPr>
          <p:cNvSpPr/>
          <p:nvPr/>
        </p:nvSpPr>
        <p:spPr>
          <a:xfrm>
            <a:off x="6452223" y="1090056"/>
            <a:ext cx="2049453" cy="65845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a:t>Place</a:t>
            </a:r>
            <a:endParaRPr kumimoji="1" lang="ja-JP" altLang="en-US" sz="2800"/>
          </a:p>
        </p:txBody>
      </p:sp>
      <p:sp>
        <p:nvSpPr>
          <p:cNvPr id="15" name="正方形/長方形 14">
            <a:extLst>
              <a:ext uri="{FF2B5EF4-FFF2-40B4-BE49-F238E27FC236}">
                <a16:creationId xmlns:a16="http://schemas.microsoft.com/office/drawing/2014/main" id="{9F2C4B3D-A0A0-7723-9034-FBB787545D87}"/>
              </a:ext>
            </a:extLst>
          </p:cNvPr>
          <p:cNvSpPr/>
          <p:nvPr/>
        </p:nvSpPr>
        <p:spPr>
          <a:xfrm>
            <a:off x="6454093" y="4237514"/>
            <a:ext cx="4095165" cy="21597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altLang="ja-JP" sz="3200">
              <a:latin typeface="+mj-lt"/>
            </a:endParaRPr>
          </a:p>
        </p:txBody>
      </p:sp>
      <p:sp>
        <p:nvSpPr>
          <p:cNvPr id="17" name="四角形: 角を丸くする 16">
            <a:extLst>
              <a:ext uri="{FF2B5EF4-FFF2-40B4-BE49-F238E27FC236}">
                <a16:creationId xmlns:a16="http://schemas.microsoft.com/office/drawing/2014/main" id="{4D51B772-1A89-8658-69F5-E9420953DE3D}"/>
              </a:ext>
            </a:extLst>
          </p:cNvPr>
          <p:cNvSpPr/>
          <p:nvPr/>
        </p:nvSpPr>
        <p:spPr>
          <a:xfrm>
            <a:off x="6454093" y="3908288"/>
            <a:ext cx="2049453" cy="65845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a:t>Promotion</a:t>
            </a:r>
            <a:endParaRPr kumimoji="1" lang="ja-JP" altLang="en-US" sz="2800"/>
          </a:p>
        </p:txBody>
      </p:sp>
      <p:sp>
        <p:nvSpPr>
          <p:cNvPr id="19" name="テキスト ボックス 18">
            <a:extLst>
              <a:ext uri="{FF2B5EF4-FFF2-40B4-BE49-F238E27FC236}">
                <a16:creationId xmlns:a16="http://schemas.microsoft.com/office/drawing/2014/main" id="{D92284F8-9A49-1C5D-1183-637385E62A88}"/>
              </a:ext>
            </a:extLst>
          </p:cNvPr>
          <p:cNvSpPr txBox="1"/>
          <p:nvPr/>
        </p:nvSpPr>
        <p:spPr>
          <a:xfrm>
            <a:off x="1733431" y="2170383"/>
            <a:ext cx="3877985" cy="923330"/>
          </a:xfrm>
          <a:prstGeom prst="rect">
            <a:avLst/>
          </a:prstGeom>
          <a:noFill/>
        </p:spPr>
        <p:txBody>
          <a:bodyPr wrap="none" rtlCol="0">
            <a:spAutoFit/>
          </a:bodyPr>
          <a:lstStyle/>
          <a:p>
            <a:r>
              <a:rPr kumimoji="1" lang="ja-JP" altLang="en-US"/>
              <a:t>・廃棄された服のリメイク品を販売</a:t>
            </a:r>
            <a:endParaRPr kumimoji="1" lang="en-US" altLang="ja-JP"/>
          </a:p>
          <a:p>
            <a:r>
              <a:rPr kumimoji="1" lang="ja-JP" altLang="en-US"/>
              <a:t>・価値のあるアイテムの販売</a:t>
            </a:r>
            <a:endParaRPr kumimoji="1" lang="en-US" altLang="ja-JP"/>
          </a:p>
          <a:p>
            <a:endParaRPr kumimoji="1" lang="ja-JP" altLang="en-US"/>
          </a:p>
        </p:txBody>
      </p:sp>
      <p:sp>
        <p:nvSpPr>
          <p:cNvPr id="21" name="テキスト ボックス 20">
            <a:extLst>
              <a:ext uri="{FF2B5EF4-FFF2-40B4-BE49-F238E27FC236}">
                <a16:creationId xmlns:a16="http://schemas.microsoft.com/office/drawing/2014/main" id="{7660FDF6-02DD-541A-7B58-11E823107F8B}"/>
              </a:ext>
            </a:extLst>
          </p:cNvPr>
          <p:cNvSpPr txBox="1"/>
          <p:nvPr/>
        </p:nvSpPr>
        <p:spPr>
          <a:xfrm>
            <a:off x="6508321" y="2308882"/>
            <a:ext cx="2492990" cy="646331"/>
          </a:xfrm>
          <a:prstGeom prst="rect">
            <a:avLst/>
          </a:prstGeom>
          <a:noFill/>
        </p:spPr>
        <p:txBody>
          <a:bodyPr wrap="none" rtlCol="0">
            <a:spAutoFit/>
          </a:bodyPr>
          <a:lstStyle/>
          <a:p>
            <a:r>
              <a:rPr kumimoji="1" lang="ja-JP" altLang="en-US"/>
              <a:t>・店舗販売</a:t>
            </a:r>
            <a:endParaRPr kumimoji="1" lang="en-US" altLang="ja-JP"/>
          </a:p>
          <a:p>
            <a:r>
              <a:rPr kumimoji="1" lang="ja-JP" altLang="en-US"/>
              <a:t>・オンラインショップ</a:t>
            </a:r>
          </a:p>
        </p:txBody>
      </p:sp>
      <p:sp>
        <p:nvSpPr>
          <p:cNvPr id="22" name="テキスト ボックス 21">
            <a:extLst>
              <a:ext uri="{FF2B5EF4-FFF2-40B4-BE49-F238E27FC236}">
                <a16:creationId xmlns:a16="http://schemas.microsoft.com/office/drawing/2014/main" id="{F90740B9-2719-F41D-EDDE-4438DC0C345B}"/>
              </a:ext>
            </a:extLst>
          </p:cNvPr>
          <p:cNvSpPr txBox="1"/>
          <p:nvPr/>
        </p:nvSpPr>
        <p:spPr>
          <a:xfrm>
            <a:off x="6452223" y="5020352"/>
            <a:ext cx="4108817" cy="923330"/>
          </a:xfrm>
          <a:prstGeom prst="rect">
            <a:avLst/>
          </a:prstGeom>
          <a:noFill/>
        </p:spPr>
        <p:txBody>
          <a:bodyPr wrap="none" rtlCol="0">
            <a:spAutoFit/>
          </a:bodyPr>
          <a:lstStyle/>
          <a:p>
            <a:r>
              <a:rPr kumimoji="1" lang="ja-JP" altLang="en-US"/>
              <a:t>・</a:t>
            </a:r>
            <a:r>
              <a:rPr kumimoji="1" lang="en-US" altLang="ja-JP"/>
              <a:t>SNS</a:t>
            </a:r>
            <a:r>
              <a:rPr kumimoji="1" lang="ja-JP" altLang="en-US"/>
              <a:t>を利用した宣伝</a:t>
            </a:r>
            <a:endParaRPr kumimoji="1" lang="en-US" altLang="ja-JP"/>
          </a:p>
          <a:p>
            <a:r>
              <a:rPr kumimoji="1" lang="ja-JP" altLang="en-US"/>
              <a:t>・手作りのステッカーをポスティング</a:t>
            </a:r>
            <a:endParaRPr kumimoji="1" lang="en-US" altLang="ja-JP"/>
          </a:p>
          <a:p>
            <a:endParaRPr kumimoji="1" lang="ja-JP" altLang="en-US"/>
          </a:p>
        </p:txBody>
      </p:sp>
    </p:spTree>
    <p:extLst>
      <p:ext uri="{BB962C8B-B14F-4D97-AF65-F5344CB8AC3E}">
        <p14:creationId xmlns:p14="http://schemas.microsoft.com/office/powerpoint/2010/main" val="1631711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31"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ja-JP" altLang="en-US"/>
            </a:p>
          </p:txBody>
        </p:sp>
        <p:sp>
          <p:nvSpPr>
            <p:cNvPr id="27"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ja-JP" altLang="en-US"/>
            </a:p>
          </p:txBody>
        </p:sp>
        <p:sp>
          <p:nvSpPr>
            <p:cNvPr id="33"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ja-JP" altLang="en-US"/>
            </a:p>
          </p:txBody>
        </p:sp>
        <p:sp>
          <p:nvSpPr>
            <p:cNvPr id="34"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ja-JP" altLang="en-US"/>
            </a:p>
          </p:txBody>
        </p:sp>
        <p:sp>
          <p:nvSpPr>
            <p:cNvPr id="35"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ja-JP" altLang="en-US"/>
            </a:p>
          </p:txBody>
        </p:sp>
        <p:sp>
          <p:nvSpPr>
            <p:cNvPr id="36"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ja-JP" altLang="en-US"/>
            </a:p>
          </p:txBody>
        </p:sp>
      </p:grpSp>
      <p:sp useBgFill="1">
        <p:nvSpPr>
          <p:cNvPr id="38" name="Rectangle 37">
            <a:extLst>
              <a:ext uri="{FF2B5EF4-FFF2-40B4-BE49-F238E27FC236}">
                <a16:creationId xmlns:a16="http://schemas.microsoft.com/office/drawing/2014/main" id="{F64080D6-34DE-4277-97CC-2FB381284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FB3ED6E-03DE-023D-71DB-3DD3453AF7B2}"/>
              </a:ext>
            </a:extLst>
          </p:cNvPr>
          <p:cNvPicPr>
            <a:picLocks noChangeAspect="1"/>
          </p:cNvPicPr>
          <p:nvPr/>
        </p:nvPicPr>
        <p:blipFill rotWithShape="1">
          <a:blip r:embed="rId3">
            <a:alphaModFix amt="40000"/>
          </a:blip>
          <a:srcRect t="2767" b="12963"/>
          <a:stretch/>
        </p:blipFill>
        <p:spPr>
          <a:xfrm>
            <a:off x="20" y="10"/>
            <a:ext cx="12191980" cy="6857990"/>
          </a:xfrm>
          <a:prstGeom prst="rect">
            <a:avLst/>
          </a:prstGeom>
        </p:spPr>
      </p:pic>
      <p:sp>
        <p:nvSpPr>
          <p:cNvPr id="2" name="タイトル 1">
            <a:extLst>
              <a:ext uri="{FF2B5EF4-FFF2-40B4-BE49-F238E27FC236}">
                <a16:creationId xmlns:a16="http://schemas.microsoft.com/office/drawing/2014/main" id="{71705249-93D2-56F1-0C06-4C7A167820F6}"/>
              </a:ext>
            </a:extLst>
          </p:cNvPr>
          <p:cNvSpPr>
            <a:spLocks noGrp="1"/>
          </p:cNvSpPr>
          <p:nvPr>
            <p:ph type="title"/>
          </p:nvPr>
        </p:nvSpPr>
        <p:spPr>
          <a:xfrm>
            <a:off x="2928401" y="1380068"/>
            <a:ext cx="8574622" cy="2616199"/>
          </a:xfrm>
        </p:spPr>
        <p:txBody>
          <a:bodyPr vert="horz" lIns="91440" tIns="45720" rIns="91440" bIns="45720" rtlCol="0" anchor="b">
            <a:normAutofit/>
          </a:bodyPr>
          <a:lstStyle/>
          <a:p>
            <a:pPr algn="r">
              <a:lnSpc>
                <a:spcPct val="90000"/>
              </a:lnSpc>
            </a:pPr>
            <a:r>
              <a:rPr lang="ja-JP" altLang="en-US" sz="3300" b="1"/>
              <a:t>革新的な個性をキミへ</a:t>
            </a:r>
            <a:br>
              <a:rPr lang="en-US" altLang="ja-JP" sz="3300" b="1"/>
            </a:br>
            <a:r>
              <a:rPr lang="en-US" altLang="ja-JP" sz="3300" b="1"/>
              <a:t>Change the clothes</a:t>
            </a:r>
            <a:br>
              <a:rPr lang="en-US" altLang="ja-JP" sz="3300" b="1"/>
            </a:br>
            <a:r>
              <a:rPr lang="en-US" altLang="ja-JP" sz="3300" b="1"/>
              <a:t> Change your life </a:t>
            </a:r>
            <a:br>
              <a:rPr lang="en-US" altLang="ja-JP" sz="3300" b="1"/>
            </a:br>
            <a:r>
              <a:rPr lang="en-US" altLang="ja-JP" sz="3300" b="1"/>
              <a:t>All over the world</a:t>
            </a:r>
            <a:br>
              <a:rPr lang="en-US" altLang="ja-JP" sz="3300" b="1"/>
            </a:br>
            <a:endParaRPr kumimoji="1" lang="en-US" altLang="ja-JP" sz="3300"/>
          </a:p>
        </p:txBody>
      </p:sp>
      <p:sp>
        <p:nvSpPr>
          <p:cNvPr id="3" name="テキスト プレースホルダー 2">
            <a:extLst>
              <a:ext uri="{FF2B5EF4-FFF2-40B4-BE49-F238E27FC236}">
                <a16:creationId xmlns:a16="http://schemas.microsoft.com/office/drawing/2014/main" id="{5224D61D-E004-1E1C-A011-38292AD5F7BB}"/>
              </a:ext>
            </a:extLst>
          </p:cNvPr>
          <p:cNvSpPr>
            <a:spLocks noGrp="1"/>
          </p:cNvSpPr>
          <p:nvPr>
            <p:ph type="body" idx="1"/>
          </p:nvPr>
        </p:nvSpPr>
        <p:spPr>
          <a:xfrm>
            <a:off x="4515377" y="3996267"/>
            <a:ext cx="6987645" cy="1388534"/>
          </a:xfrm>
        </p:spPr>
        <p:txBody>
          <a:bodyPr vert="horz" lIns="91440" tIns="45720" rIns="91440" bIns="45720" rtlCol="0" anchor="t">
            <a:normAutofit/>
          </a:bodyPr>
          <a:lstStyle/>
          <a:p>
            <a:pPr algn="r"/>
            <a:r>
              <a:rPr kumimoji="1" lang="en-US" altLang="ja-JP" sz="6000" i="1" err="1">
                <a:solidFill>
                  <a:schemeClr val="tx1"/>
                </a:solidFill>
                <a:latin typeface="Algerian" panose="04020705040A02060702" pitchFamily="82" charset="0"/>
              </a:rPr>
              <a:t>Cca</a:t>
            </a:r>
            <a:endParaRPr kumimoji="1" lang="en-US" altLang="ja-JP" sz="6000" i="1">
              <a:solidFill>
                <a:schemeClr val="tx1"/>
              </a:solidFill>
              <a:latin typeface="Algerian" panose="04020705040A02060702" pitchFamily="82" charset="0"/>
            </a:endParaRPr>
          </a:p>
        </p:txBody>
      </p:sp>
      <p:sp>
        <p:nvSpPr>
          <p:cNvPr id="6" name="テキスト ボックス 5">
            <a:extLst>
              <a:ext uri="{FF2B5EF4-FFF2-40B4-BE49-F238E27FC236}">
                <a16:creationId xmlns:a16="http://schemas.microsoft.com/office/drawing/2014/main" id="{11B20C6F-ED35-3C08-B2D9-ED9F1A6DC628}"/>
              </a:ext>
            </a:extLst>
          </p:cNvPr>
          <p:cNvSpPr txBox="1"/>
          <p:nvPr/>
        </p:nvSpPr>
        <p:spPr>
          <a:xfrm>
            <a:off x="588579" y="4015317"/>
            <a:ext cx="6237889" cy="1754326"/>
          </a:xfrm>
          <a:prstGeom prst="rect">
            <a:avLst/>
          </a:prstGeom>
          <a:noFill/>
        </p:spPr>
        <p:txBody>
          <a:bodyPr wrap="square">
            <a:spAutoFit/>
          </a:bodyPr>
          <a:lstStyle/>
          <a:p>
            <a:pPr algn="just"/>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近年問題になっている衣服の廃棄問題、家のクローゼットにずっとある衣類、これらの衣服はもう使い道がないのだろうか。私たち</a:t>
            </a:r>
            <a:r>
              <a:rPr lang="en-US" altLang="ja-JP" sz="1800" kern="100" err="1">
                <a:effectLst/>
                <a:latin typeface="游明朝" panose="02020400000000000000" pitchFamily="18" charset="-128"/>
                <a:ea typeface="游明朝" panose="02020400000000000000" pitchFamily="18" charset="-128"/>
                <a:cs typeface="Times New Roman" panose="02020603050405020304" pitchFamily="18" charset="0"/>
              </a:rPr>
              <a:t>Re.Lucture</a:t>
            </a: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はそういったモノに新たな命を吹き込むブランドだ。かつてのマルジェラのアーティザナルのように古着を再構築し、後世に残る着られるアートを目指し、活動していく。</a:t>
            </a:r>
          </a:p>
        </p:txBody>
      </p:sp>
      <p:sp>
        <p:nvSpPr>
          <p:cNvPr id="7" name="テキスト ボックス 6">
            <a:extLst>
              <a:ext uri="{FF2B5EF4-FFF2-40B4-BE49-F238E27FC236}">
                <a16:creationId xmlns:a16="http://schemas.microsoft.com/office/drawing/2014/main" id="{A32C0AB7-616B-6829-A265-32AE013510BF}"/>
              </a:ext>
            </a:extLst>
          </p:cNvPr>
          <p:cNvSpPr txBox="1"/>
          <p:nvPr/>
        </p:nvSpPr>
        <p:spPr>
          <a:xfrm>
            <a:off x="336083" y="1627478"/>
            <a:ext cx="6616509" cy="1446550"/>
          </a:xfrm>
          <a:prstGeom prst="rect">
            <a:avLst/>
          </a:prstGeom>
          <a:noFill/>
        </p:spPr>
        <p:txBody>
          <a:bodyPr wrap="square">
            <a:spAutoFit/>
          </a:bodyPr>
          <a:lstStyle/>
          <a:p>
            <a:r>
              <a:rPr kumimoji="1" lang="en-US" altLang="ja-JP" sz="8800" err="1">
                <a:latin typeface="Algerian" panose="04020705040A02060702" pitchFamily="82" charset="0"/>
              </a:rPr>
              <a:t>Re.Lucture</a:t>
            </a:r>
            <a:endParaRPr lang="ja-JP" altLang="en-US" sz="8800">
              <a:latin typeface="Algerian" panose="04020705040A02060702" pitchFamily="82" charset="0"/>
            </a:endParaRPr>
          </a:p>
        </p:txBody>
      </p:sp>
    </p:spTree>
    <p:extLst>
      <p:ext uri="{BB962C8B-B14F-4D97-AF65-F5344CB8AC3E}">
        <p14:creationId xmlns:p14="http://schemas.microsoft.com/office/powerpoint/2010/main" val="1354618959"/>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四角形: 角を丸くする 1">
            <a:extLst>
              <a:ext uri="{FF2B5EF4-FFF2-40B4-BE49-F238E27FC236}">
                <a16:creationId xmlns:a16="http://schemas.microsoft.com/office/drawing/2014/main" id="{F2ECAEBD-6DAB-F1C0-F03C-B2B7520C9F96}"/>
              </a:ext>
            </a:extLst>
          </p:cNvPr>
          <p:cNvSpPr/>
          <p:nvPr/>
        </p:nvSpPr>
        <p:spPr>
          <a:xfrm>
            <a:off x="1868" y="2491"/>
            <a:ext cx="2762250" cy="119591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a:ea typeface="HGｺﾞｼｯｸM"/>
              </a:rPr>
              <a:t>損益計算</a:t>
            </a:r>
          </a:p>
        </p:txBody>
      </p:sp>
      <p:sp>
        <p:nvSpPr>
          <p:cNvPr id="3" name="四角形: 角を丸くする 2">
            <a:extLst>
              <a:ext uri="{FF2B5EF4-FFF2-40B4-BE49-F238E27FC236}">
                <a16:creationId xmlns:a16="http://schemas.microsoft.com/office/drawing/2014/main" id="{88E18ED0-8B1B-5899-F155-BF7BBBDCE1D6}"/>
              </a:ext>
            </a:extLst>
          </p:cNvPr>
          <p:cNvSpPr/>
          <p:nvPr/>
        </p:nvSpPr>
        <p:spPr>
          <a:xfrm>
            <a:off x="1380950" y="1491276"/>
            <a:ext cx="2810518" cy="152026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t>一人当たりの利用金額</a:t>
            </a:r>
            <a:endParaRPr kumimoji="1" lang="en-US" altLang="ja-JP"/>
          </a:p>
          <a:p>
            <a:pPr algn="ctr"/>
            <a:r>
              <a:rPr kumimoji="1" lang="ja-JP" altLang="en-US"/>
              <a:t>￥</a:t>
            </a:r>
            <a:r>
              <a:rPr kumimoji="1" lang="en-US" altLang="ja-JP"/>
              <a:t>50,000</a:t>
            </a:r>
            <a:r>
              <a:rPr kumimoji="1" lang="ja-JP" altLang="en-US"/>
              <a:t>～</a:t>
            </a:r>
            <a:r>
              <a:rPr kumimoji="1" lang="en-US" altLang="ja-JP"/>
              <a:t>200,000</a:t>
            </a:r>
          </a:p>
          <a:p>
            <a:pPr algn="ctr"/>
            <a:endParaRPr kumimoji="1" lang="ja-JP" altLang="en-US"/>
          </a:p>
        </p:txBody>
      </p:sp>
      <p:sp>
        <p:nvSpPr>
          <p:cNvPr id="4" name="四角形: 角を丸くする 3">
            <a:extLst>
              <a:ext uri="{FF2B5EF4-FFF2-40B4-BE49-F238E27FC236}">
                <a16:creationId xmlns:a16="http://schemas.microsoft.com/office/drawing/2014/main" id="{426B629C-1BF3-26F8-002F-DF0741CA4DA6}"/>
              </a:ext>
            </a:extLst>
          </p:cNvPr>
          <p:cNvSpPr/>
          <p:nvPr/>
        </p:nvSpPr>
        <p:spPr>
          <a:xfrm>
            <a:off x="4949728" y="1491276"/>
            <a:ext cx="2810518" cy="152026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t>利用回数＋人数</a:t>
            </a:r>
            <a:endParaRPr kumimoji="1" lang="en-US" altLang="ja-JP"/>
          </a:p>
          <a:p>
            <a:pPr algn="ctr"/>
            <a:r>
              <a:rPr kumimoji="1" lang="en-US" altLang="ja-JP"/>
              <a:t>250</a:t>
            </a:r>
            <a:endParaRPr kumimoji="1" lang="ja-JP" altLang="en-US"/>
          </a:p>
        </p:txBody>
      </p:sp>
      <p:sp>
        <p:nvSpPr>
          <p:cNvPr id="5" name="乗算記号 4">
            <a:extLst>
              <a:ext uri="{FF2B5EF4-FFF2-40B4-BE49-F238E27FC236}">
                <a16:creationId xmlns:a16="http://schemas.microsoft.com/office/drawing/2014/main" id="{8C79EDF6-50A0-4905-A2C5-57161647E905}"/>
              </a:ext>
            </a:extLst>
          </p:cNvPr>
          <p:cNvSpPr/>
          <p:nvPr/>
        </p:nvSpPr>
        <p:spPr>
          <a:xfrm>
            <a:off x="4186793" y="1844694"/>
            <a:ext cx="762935" cy="813423"/>
          </a:xfrm>
          <a:prstGeom prst="mathMultiply">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 name="次の値と等しい 5">
            <a:extLst>
              <a:ext uri="{FF2B5EF4-FFF2-40B4-BE49-F238E27FC236}">
                <a16:creationId xmlns:a16="http://schemas.microsoft.com/office/drawing/2014/main" id="{08B62E67-7879-E942-4700-EF00FC7960AD}"/>
              </a:ext>
            </a:extLst>
          </p:cNvPr>
          <p:cNvSpPr/>
          <p:nvPr/>
        </p:nvSpPr>
        <p:spPr>
          <a:xfrm>
            <a:off x="7755571" y="1794205"/>
            <a:ext cx="914400" cy="914400"/>
          </a:xfrm>
          <a:prstGeom prst="mathEqual">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solidFill>
                <a:schemeClr val="tx1"/>
              </a:solidFill>
            </a:endParaRPr>
          </a:p>
        </p:txBody>
      </p:sp>
      <p:sp>
        <p:nvSpPr>
          <p:cNvPr id="7" name="正方形/長方形 6">
            <a:extLst>
              <a:ext uri="{FF2B5EF4-FFF2-40B4-BE49-F238E27FC236}">
                <a16:creationId xmlns:a16="http://schemas.microsoft.com/office/drawing/2014/main" id="{80058926-10B4-6927-0973-0F62D1ADF18C}"/>
              </a:ext>
            </a:extLst>
          </p:cNvPr>
          <p:cNvSpPr/>
          <p:nvPr/>
        </p:nvSpPr>
        <p:spPr>
          <a:xfrm>
            <a:off x="8757857" y="1491275"/>
            <a:ext cx="3057349" cy="15202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t>半年の売上高予想</a:t>
            </a:r>
            <a:endParaRPr kumimoji="1" lang="en-US" altLang="ja-JP"/>
          </a:p>
          <a:p>
            <a:pPr algn="ctr"/>
            <a:r>
              <a:rPr kumimoji="1" lang="ja-JP" altLang="en-US"/>
              <a:t>約</a:t>
            </a:r>
            <a:r>
              <a:rPr kumimoji="1" lang="en-US" altLang="ja-JP"/>
              <a:t>3000</a:t>
            </a:r>
            <a:r>
              <a:rPr kumimoji="1" lang="ja-JP" altLang="en-US"/>
              <a:t>万前後</a:t>
            </a:r>
            <a:endParaRPr kumimoji="1" lang="en-US" altLang="ja-JP"/>
          </a:p>
        </p:txBody>
      </p:sp>
      <p:sp>
        <p:nvSpPr>
          <p:cNvPr id="8" name="四角形: 角を丸くする 7">
            <a:extLst>
              <a:ext uri="{FF2B5EF4-FFF2-40B4-BE49-F238E27FC236}">
                <a16:creationId xmlns:a16="http://schemas.microsoft.com/office/drawing/2014/main" id="{B10CFA76-B5D8-714F-1427-E0053CBBC643}"/>
              </a:ext>
            </a:extLst>
          </p:cNvPr>
          <p:cNvSpPr/>
          <p:nvPr/>
        </p:nvSpPr>
        <p:spPr>
          <a:xfrm>
            <a:off x="1380950" y="4253176"/>
            <a:ext cx="2810518" cy="152026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t>純利益</a:t>
            </a:r>
          </a:p>
          <a:p>
            <a:pPr algn="ctr"/>
            <a:r>
              <a:rPr kumimoji="1" lang="en-US" altLang="ja-JP"/>
              <a:t>1800</a:t>
            </a:r>
            <a:r>
              <a:rPr kumimoji="1" lang="ja-JP" altLang="en-US"/>
              <a:t>万</a:t>
            </a:r>
            <a:endParaRPr kumimoji="1" lang="en-US" altLang="ja-JP"/>
          </a:p>
        </p:txBody>
      </p:sp>
      <p:sp>
        <p:nvSpPr>
          <p:cNvPr id="9" name="四角形: 角を丸くする 8">
            <a:extLst>
              <a:ext uri="{FF2B5EF4-FFF2-40B4-BE49-F238E27FC236}">
                <a16:creationId xmlns:a16="http://schemas.microsoft.com/office/drawing/2014/main" id="{9A1338D2-4536-3807-D8C3-961965841A26}"/>
              </a:ext>
            </a:extLst>
          </p:cNvPr>
          <p:cNvSpPr/>
          <p:nvPr/>
        </p:nvSpPr>
        <p:spPr>
          <a:xfrm>
            <a:off x="4949728" y="4253176"/>
            <a:ext cx="2810518" cy="152026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t>売上高</a:t>
            </a:r>
            <a:endParaRPr kumimoji="1" lang="en-US" altLang="ja-JP"/>
          </a:p>
          <a:p>
            <a:pPr algn="ctr"/>
            <a:r>
              <a:rPr kumimoji="1" lang="en-US" altLang="ja-JP"/>
              <a:t>3000</a:t>
            </a:r>
            <a:r>
              <a:rPr kumimoji="1" lang="ja-JP" altLang="en-US"/>
              <a:t>万</a:t>
            </a:r>
          </a:p>
        </p:txBody>
      </p:sp>
      <p:sp>
        <p:nvSpPr>
          <p:cNvPr id="11" name="次の値と等しい 10">
            <a:extLst>
              <a:ext uri="{FF2B5EF4-FFF2-40B4-BE49-F238E27FC236}">
                <a16:creationId xmlns:a16="http://schemas.microsoft.com/office/drawing/2014/main" id="{DC10E284-A0F8-B837-6456-D5996131CD58}"/>
              </a:ext>
            </a:extLst>
          </p:cNvPr>
          <p:cNvSpPr/>
          <p:nvPr/>
        </p:nvSpPr>
        <p:spPr>
          <a:xfrm>
            <a:off x="7755571" y="4556105"/>
            <a:ext cx="914400" cy="914400"/>
          </a:xfrm>
          <a:prstGeom prst="mathEqual">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solidFill>
                <a:schemeClr val="tx1"/>
              </a:solidFill>
            </a:endParaRPr>
          </a:p>
        </p:txBody>
      </p:sp>
      <p:sp>
        <p:nvSpPr>
          <p:cNvPr id="12" name="正方形/長方形 11">
            <a:extLst>
              <a:ext uri="{FF2B5EF4-FFF2-40B4-BE49-F238E27FC236}">
                <a16:creationId xmlns:a16="http://schemas.microsoft.com/office/drawing/2014/main" id="{99837ABA-2098-194B-34DD-8C8B7440DD31}"/>
              </a:ext>
            </a:extLst>
          </p:cNvPr>
          <p:cNvSpPr/>
          <p:nvPr/>
        </p:nvSpPr>
        <p:spPr>
          <a:xfrm>
            <a:off x="8757857" y="4253175"/>
            <a:ext cx="3057349" cy="15202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t>利益率</a:t>
            </a:r>
            <a:endParaRPr kumimoji="1" lang="en-US" altLang="ja-JP"/>
          </a:p>
          <a:p>
            <a:pPr algn="ctr"/>
            <a:r>
              <a:rPr kumimoji="1" lang="ja-JP" altLang="en-US"/>
              <a:t>４％</a:t>
            </a:r>
          </a:p>
        </p:txBody>
      </p:sp>
      <p:sp>
        <p:nvSpPr>
          <p:cNvPr id="14" name="除算記号 13">
            <a:extLst>
              <a:ext uri="{FF2B5EF4-FFF2-40B4-BE49-F238E27FC236}">
                <a16:creationId xmlns:a16="http://schemas.microsoft.com/office/drawing/2014/main" id="{8663ACFF-4B16-1195-DFD5-17C3661E6BCA}"/>
              </a:ext>
            </a:extLst>
          </p:cNvPr>
          <p:cNvSpPr/>
          <p:nvPr/>
        </p:nvSpPr>
        <p:spPr>
          <a:xfrm>
            <a:off x="4186793" y="4629968"/>
            <a:ext cx="762935" cy="766674"/>
          </a:xfrm>
          <a:prstGeom prst="mathDivid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477460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D182D0E9-F96A-B6C8-1F32-E37DDD1D0741}"/>
              </a:ext>
            </a:extLst>
          </p:cNvPr>
          <p:cNvSpPr>
            <a:spLocks noGrp="1"/>
          </p:cNvSpPr>
          <p:nvPr>
            <p:ph idx="1"/>
          </p:nvPr>
        </p:nvSpPr>
        <p:spPr>
          <a:xfrm>
            <a:off x="1484310" y="1355360"/>
            <a:ext cx="10018713" cy="4435840"/>
          </a:xfrm>
        </p:spPr>
        <p:txBody>
          <a:bodyPr>
            <a:normAutofit lnSpcReduction="10000"/>
          </a:bodyPr>
          <a:lstStyle/>
          <a:p>
            <a:pPr marL="0" indent="0">
              <a:buNone/>
            </a:pPr>
            <a:r>
              <a:rPr kumimoji="1" lang="ja-JP" altLang="en-US">
                <a:latin typeface="Meiryo"/>
                <a:ea typeface="Meiryo"/>
              </a:rPr>
              <a:t>Q.新品ではなく、なぜ古着なのか？</a:t>
            </a:r>
            <a:endParaRPr lang="ja-JP" altLang="en-US">
              <a:latin typeface="Meiryo"/>
              <a:ea typeface="Meiryo"/>
            </a:endParaRPr>
          </a:p>
          <a:p>
            <a:pPr marL="0" indent="0">
              <a:buNone/>
            </a:pPr>
            <a:r>
              <a:rPr lang="ja-JP" altLang="en-US">
                <a:latin typeface="Meiryo"/>
                <a:ea typeface="Meiryo"/>
              </a:rPr>
              <a:t>A.ゴミの削減を促し、低価格で仕入れ、リメイクして新しく服に命を吹き込む。</a:t>
            </a:r>
          </a:p>
          <a:p>
            <a:pPr marL="0" indent="0">
              <a:buNone/>
            </a:pPr>
            <a:r>
              <a:rPr lang="ja-JP" altLang="en-US">
                <a:latin typeface="Meiryo"/>
                <a:ea typeface="Meiryo"/>
              </a:rPr>
              <a:t>Ｑ.本当に高く売れるの？</a:t>
            </a:r>
          </a:p>
          <a:p>
            <a:pPr marL="0" indent="0">
              <a:buNone/>
            </a:pPr>
            <a:r>
              <a:rPr lang="ja-JP" altLang="en-US">
                <a:latin typeface="Meiryo"/>
                <a:ea typeface="Meiryo"/>
              </a:rPr>
              <a:t>Ａ.Levi'sの大戦モデルや、バンドＴシャツなどのヴィンテージや、有名デザイナーブランドのアーカイヴなどは二次流通でも高く取引される。中には１千万円を超えるものも。</a:t>
            </a:r>
          </a:p>
          <a:p>
            <a:pPr marL="0" indent="0">
              <a:buNone/>
            </a:pPr>
            <a:r>
              <a:rPr lang="ja-JP" altLang="en-US">
                <a:latin typeface="Meiryo"/>
                <a:ea typeface="Meiryo"/>
              </a:rPr>
              <a:t>Ｑ.需要はあるのか？</a:t>
            </a:r>
          </a:p>
          <a:p>
            <a:pPr marL="0" indent="0">
              <a:buNone/>
            </a:pPr>
            <a:r>
              <a:rPr lang="ja-JP" altLang="en-US">
                <a:latin typeface="Meiryo"/>
                <a:ea typeface="Meiryo"/>
              </a:rPr>
              <a:t>Ａ.先ほどフェルミ推定に記載されて合った通り、コロナ明けでアパレルの市場規模は増加傾向にあるため、需要はあると考える。</a:t>
            </a:r>
          </a:p>
        </p:txBody>
      </p:sp>
      <p:sp>
        <p:nvSpPr>
          <p:cNvPr id="4" name="四角形: 角を丸くする 3">
            <a:extLst>
              <a:ext uri="{FF2B5EF4-FFF2-40B4-BE49-F238E27FC236}">
                <a16:creationId xmlns:a16="http://schemas.microsoft.com/office/drawing/2014/main" id="{09FA0AC9-00DA-D8A6-2E18-32473640DCEF}"/>
              </a:ext>
            </a:extLst>
          </p:cNvPr>
          <p:cNvSpPr/>
          <p:nvPr/>
        </p:nvSpPr>
        <p:spPr>
          <a:xfrm>
            <a:off x="33617" y="3735"/>
            <a:ext cx="2487705" cy="94129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b="1">
                <a:solidFill>
                  <a:schemeClr val="bg1"/>
                </a:solidFill>
                <a:latin typeface="Meiryo"/>
                <a:ea typeface="Meiryo"/>
              </a:rPr>
              <a:t>Q＆A</a:t>
            </a:r>
            <a:endParaRPr lang="ja-JP" altLang="en-US" sz="3200">
              <a:solidFill>
                <a:schemeClr val="bg1"/>
              </a:solidFill>
              <a:ea typeface="HGｺﾞｼｯｸM"/>
            </a:endParaRPr>
          </a:p>
        </p:txBody>
      </p:sp>
    </p:spTree>
    <p:extLst>
      <p:ext uri="{BB962C8B-B14F-4D97-AF65-F5344CB8AC3E}">
        <p14:creationId xmlns:p14="http://schemas.microsoft.com/office/powerpoint/2010/main" val="2392394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2DF3E2-3F33-A380-B740-39DE2C2EF79F}"/>
              </a:ext>
            </a:extLst>
          </p:cNvPr>
          <p:cNvSpPr>
            <a:spLocks noGrp="1"/>
          </p:cNvSpPr>
          <p:nvPr>
            <p:ph type="title"/>
          </p:nvPr>
        </p:nvSpPr>
        <p:spPr/>
        <p:txBody>
          <a:bodyPr/>
          <a:lstStyle/>
          <a:p>
            <a:r>
              <a:rPr kumimoji="1" lang="ja-JP" altLang="en-US"/>
              <a:t>目次</a:t>
            </a:r>
          </a:p>
        </p:txBody>
      </p:sp>
      <p:sp>
        <p:nvSpPr>
          <p:cNvPr id="3" name="コンテンツ プレースホルダー 2">
            <a:extLst>
              <a:ext uri="{FF2B5EF4-FFF2-40B4-BE49-F238E27FC236}">
                <a16:creationId xmlns:a16="http://schemas.microsoft.com/office/drawing/2014/main" id="{FC4AC4C6-0EC6-C5A5-C2B2-733C29F36C95}"/>
              </a:ext>
            </a:extLst>
          </p:cNvPr>
          <p:cNvSpPr>
            <a:spLocks noGrp="1"/>
          </p:cNvSpPr>
          <p:nvPr>
            <p:ph idx="1"/>
          </p:nvPr>
        </p:nvSpPr>
        <p:spPr>
          <a:xfrm>
            <a:off x="2575035" y="2511970"/>
            <a:ext cx="9296400" cy="2990195"/>
          </a:xfrm>
        </p:spPr>
        <p:txBody>
          <a:bodyPr numCol="2">
            <a:normAutofit fontScale="85000" lnSpcReduction="20000"/>
          </a:bodyPr>
          <a:lstStyle/>
          <a:p>
            <a:r>
              <a:rPr lang="ja-JP" altLang="en-US" sz="3500"/>
              <a:t>企業理念</a:t>
            </a:r>
            <a:endParaRPr lang="en-US" altLang="ja-JP" sz="3500"/>
          </a:p>
          <a:p>
            <a:r>
              <a:rPr kumimoji="1" lang="ja-JP" altLang="en-US" sz="3500"/>
              <a:t>ビジネスモデル図解</a:t>
            </a:r>
            <a:endParaRPr kumimoji="1" lang="en-US" altLang="ja-JP" sz="3500"/>
          </a:p>
          <a:p>
            <a:r>
              <a:rPr kumimoji="1" lang="ja-JP" altLang="en-US" sz="3500"/>
              <a:t>３</a:t>
            </a:r>
            <a:r>
              <a:rPr kumimoji="1" lang="en-US" altLang="ja-JP" sz="3500"/>
              <a:t>C</a:t>
            </a:r>
            <a:r>
              <a:rPr kumimoji="1" lang="ja-JP" altLang="en-US" sz="3500"/>
              <a:t>分析</a:t>
            </a:r>
            <a:endParaRPr kumimoji="1" lang="en-US" altLang="ja-JP" sz="3500"/>
          </a:p>
          <a:p>
            <a:r>
              <a:rPr kumimoji="1" lang="en-US" altLang="ja-JP" sz="3500"/>
              <a:t>SWOT</a:t>
            </a:r>
            <a:r>
              <a:rPr kumimoji="1" lang="ja-JP" altLang="en-US" sz="3500"/>
              <a:t>分析</a:t>
            </a:r>
            <a:endParaRPr kumimoji="1" lang="en-US" altLang="ja-JP" sz="3500"/>
          </a:p>
          <a:p>
            <a:r>
              <a:rPr kumimoji="1" lang="en-US" altLang="ja-JP" sz="3500"/>
              <a:t>STP</a:t>
            </a:r>
            <a:r>
              <a:rPr kumimoji="1" lang="ja-JP" altLang="en-US" sz="3500"/>
              <a:t>分析</a:t>
            </a:r>
            <a:endParaRPr kumimoji="1" lang="en-US" altLang="ja-JP" sz="3500"/>
          </a:p>
          <a:p>
            <a:r>
              <a:rPr kumimoji="1" lang="ja-JP" altLang="en-US" sz="3500"/>
              <a:t>ポジショニングマップ</a:t>
            </a:r>
            <a:endParaRPr kumimoji="1" lang="en-US" altLang="ja-JP" sz="3500"/>
          </a:p>
          <a:p>
            <a:r>
              <a:rPr kumimoji="1" lang="en-US" altLang="ja-JP" sz="3500">
                <a:ea typeface="HGｺﾞｼｯｸM"/>
              </a:rPr>
              <a:t>USP</a:t>
            </a:r>
            <a:endParaRPr lang="en-US" altLang="ja-JP" sz="3500">
              <a:ea typeface="HGｺﾞｼｯｸM"/>
            </a:endParaRPr>
          </a:p>
          <a:p>
            <a:r>
              <a:rPr kumimoji="1" lang="ja-JP" altLang="en-US" sz="3500">
                <a:latin typeface="+mn-ea"/>
              </a:rPr>
              <a:t>フェルミ</a:t>
            </a:r>
            <a:r>
              <a:rPr kumimoji="1" lang="ja-JP" altLang="en-US" sz="3500"/>
              <a:t>推定</a:t>
            </a:r>
            <a:endParaRPr kumimoji="1" lang="en-US" altLang="ja-JP" sz="3500"/>
          </a:p>
          <a:p>
            <a:pPr>
              <a:buClr>
                <a:srgbClr val="1287C3"/>
              </a:buClr>
            </a:pPr>
            <a:r>
              <a:rPr kumimoji="1" lang="ja-JP" altLang="en-US" sz="3500"/>
              <a:t>損益計算</a:t>
            </a:r>
            <a:endParaRPr kumimoji="1" lang="en-US" altLang="ja-JP" sz="3500"/>
          </a:p>
          <a:p>
            <a:pPr>
              <a:buClr>
                <a:srgbClr val="1287C3"/>
              </a:buClr>
            </a:pPr>
            <a:r>
              <a:rPr lang="ja-JP" altLang="en-US" sz="3500">
                <a:ea typeface="HGｺﾞｼｯｸM"/>
              </a:rPr>
              <a:t>Ｑ＆Ａ</a:t>
            </a:r>
            <a:endParaRPr kumimoji="1" lang="ja-JP" altLang="en-US" sz="3500">
              <a:ea typeface="HGｺﾞｼｯｸM"/>
            </a:endParaRPr>
          </a:p>
          <a:p>
            <a:pPr marL="0" indent="0">
              <a:buNone/>
            </a:pPr>
            <a:endParaRPr kumimoji="1" lang="en-US" altLang="ja-JP"/>
          </a:p>
        </p:txBody>
      </p:sp>
    </p:spTree>
    <p:extLst>
      <p:ext uri="{BB962C8B-B14F-4D97-AF65-F5344CB8AC3E}">
        <p14:creationId xmlns:p14="http://schemas.microsoft.com/office/powerpoint/2010/main" val="107290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四角形: 角を丸くする 4">
            <a:extLst>
              <a:ext uri="{FF2B5EF4-FFF2-40B4-BE49-F238E27FC236}">
                <a16:creationId xmlns:a16="http://schemas.microsoft.com/office/drawing/2014/main" id="{6EC80C12-C0E3-7BB1-EBCB-E69F86BF1343}"/>
              </a:ext>
            </a:extLst>
          </p:cNvPr>
          <p:cNvSpPr/>
          <p:nvPr/>
        </p:nvSpPr>
        <p:spPr>
          <a:xfrm>
            <a:off x="-1" y="-1"/>
            <a:ext cx="3436883" cy="130328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a:ea typeface="HGｺﾞｼｯｸM"/>
              </a:rPr>
              <a:t>企業理念</a:t>
            </a:r>
          </a:p>
        </p:txBody>
      </p:sp>
      <p:sp>
        <p:nvSpPr>
          <p:cNvPr id="6" name="コンテンツ プレースホルダー 6">
            <a:extLst>
              <a:ext uri="{FF2B5EF4-FFF2-40B4-BE49-F238E27FC236}">
                <a16:creationId xmlns:a16="http://schemas.microsoft.com/office/drawing/2014/main" id="{2510627B-8FF5-5228-A892-09A37B2A1DDC}"/>
              </a:ext>
            </a:extLst>
          </p:cNvPr>
          <p:cNvSpPr>
            <a:spLocks noGrp="1"/>
          </p:cNvSpPr>
          <p:nvPr>
            <p:ph idx="1"/>
          </p:nvPr>
        </p:nvSpPr>
        <p:spPr>
          <a:xfrm>
            <a:off x="1500079" y="2393731"/>
            <a:ext cx="10018712" cy="3124200"/>
          </a:xfrm>
        </p:spPr>
        <p:txBody>
          <a:bodyPr>
            <a:normAutofit/>
          </a:bodyPr>
          <a:lstStyle/>
          <a:p>
            <a:pPr marL="0" indent="0" algn="just">
              <a:buNone/>
            </a:pPr>
            <a:r>
              <a:rPr lang="ja-JP" altLang="ja-JP" sz="3200" kern="100">
                <a:effectLst/>
                <a:latin typeface="游明朝"/>
                <a:ea typeface="游明朝"/>
                <a:cs typeface="Times New Roman"/>
              </a:rPr>
              <a:t>近年問題になっている衣服の廃棄問題、これらの衣服はもう使い道がないのだろうか。私たち</a:t>
            </a:r>
            <a:r>
              <a:rPr lang="en-US" altLang="ja-JP" sz="3200" kern="100" err="1">
                <a:effectLst/>
                <a:latin typeface="游明朝"/>
                <a:ea typeface="游明朝"/>
                <a:cs typeface="Times New Roman"/>
              </a:rPr>
              <a:t>Re.Lucture</a:t>
            </a:r>
            <a:r>
              <a:rPr lang="ja-JP" altLang="en-US" sz="3200" kern="100">
                <a:latin typeface="游明朝"/>
                <a:ea typeface="游明朝"/>
                <a:cs typeface="Times New Roman"/>
              </a:rPr>
              <a:t>という</a:t>
            </a:r>
            <a:r>
              <a:rPr lang="ja-JP" altLang="ja-JP" sz="3200" kern="100">
                <a:effectLst/>
                <a:latin typeface="游明朝"/>
                <a:ea typeface="游明朝"/>
                <a:cs typeface="Times New Roman"/>
              </a:rPr>
              <a:t>モノに新たな命を吹き込むブランド。かつてのマルジェラのアーティザナルのように古着を再構築し、後世に残る着られるアートを目指し、活動していく。</a:t>
            </a:r>
          </a:p>
          <a:p>
            <a:endParaRPr lang="ja-JP" altLang="en-US"/>
          </a:p>
        </p:txBody>
      </p:sp>
    </p:spTree>
    <p:extLst>
      <p:ext uri="{BB962C8B-B14F-4D97-AF65-F5344CB8AC3E}">
        <p14:creationId xmlns:p14="http://schemas.microsoft.com/office/powerpoint/2010/main" val="2274213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B60C53-EE80-E900-CFC5-728DA60502FB}"/>
              </a:ext>
            </a:extLst>
          </p:cNvPr>
          <p:cNvSpPr>
            <a:spLocks noGrp="1"/>
          </p:cNvSpPr>
          <p:nvPr>
            <p:ph type="title"/>
          </p:nvPr>
        </p:nvSpPr>
        <p:spPr>
          <a:xfrm>
            <a:off x="1366520" y="35560"/>
            <a:ext cx="7753984" cy="1214119"/>
          </a:xfrm>
        </p:spPr>
        <p:txBody>
          <a:bodyPr>
            <a:normAutofit fontScale="90000"/>
          </a:bodyPr>
          <a:lstStyle/>
          <a:p>
            <a:r>
              <a:rPr kumimoji="1" lang="ja-JP" altLang="en-US"/>
              <a:t>マルジェラのアーティザナルとは</a:t>
            </a:r>
          </a:p>
        </p:txBody>
      </p:sp>
      <p:sp>
        <p:nvSpPr>
          <p:cNvPr id="3" name="コンテンツ プレースホルダー 2">
            <a:extLst>
              <a:ext uri="{FF2B5EF4-FFF2-40B4-BE49-F238E27FC236}">
                <a16:creationId xmlns:a16="http://schemas.microsoft.com/office/drawing/2014/main" id="{BCD0709C-E143-EAF0-1746-223CD6DC6FE5}"/>
              </a:ext>
            </a:extLst>
          </p:cNvPr>
          <p:cNvSpPr>
            <a:spLocks noGrp="1"/>
          </p:cNvSpPr>
          <p:nvPr>
            <p:ph idx="1"/>
          </p:nvPr>
        </p:nvSpPr>
        <p:spPr>
          <a:xfrm>
            <a:off x="1742440" y="1209040"/>
            <a:ext cx="8841103" cy="5146040"/>
          </a:xfrm>
        </p:spPr>
        <p:txBody>
          <a:bodyPr>
            <a:normAutofit fontScale="92500" lnSpcReduction="10000"/>
          </a:bodyPr>
          <a:lstStyle/>
          <a:p>
            <a:r>
              <a:rPr kumimoji="1" lang="en-US" altLang="ja-JP"/>
              <a:t>1991</a:t>
            </a:r>
            <a:r>
              <a:rPr kumimoji="1" lang="ja-JP" altLang="en-US"/>
              <a:t>年からスタートしたアーティザナルは、マルタンの創作における想いが一番反映されたラインだ。</a:t>
            </a:r>
          </a:p>
          <a:p>
            <a:r>
              <a:rPr kumimoji="1" lang="ja-JP" altLang="en-US"/>
              <a:t>アーティザナルは</a:t>
            </a:r>
            <a:r>
              <a:rPr kumimoji="1" lang="ja-JP" altLang="en-US">
                <a:highlight>
                  <a:srgbClr val="FFFF00"/>
                </a:highlight>
              </a:rPr>
              <a:t>フランス語で「職人の」という意味</a:t>
            </a:r>
            <a:r>
              <a:rPr kumimoji="1" lang="ja-JP" altLang="en-US"/>
              <a:t>を表している。</a:t>
            </a:r>
          </a:p>
          <a:p>
            <a:r>
              <a:rPr kumimoji="1" lang="ja-JP" altLang="en-US">
                <a:highlight>
                  <a:srgbClr val="FFFF00"/>
                </a:highlight>
              </a:rPr>
              <a:t>その意味の通り、アーティザナルラインではマルジェラのスタッフが世界を巡り集めたヴィンテージアイテムを解体したうえで加工し作品として生まれ変わらせている。</a:t>
            </a:r>
          </a:p>
          <a:p>
            <a:r>
              <a:rPr kumimoji="1" lang="ja-JP" altLang="en-US"/>
              <a:t>全て手作業で制作しており膨大な時間がかかるため、非常に作品数が少なく高価だ。</a:t>
            </a:r>
          </a:p>
          <a:p>
            <a:r>
              <a:rPr kumimoji="1" lang="ja-JP" altLang="en-US"/>
              <a:t>現在のカレンダータグでは「</a:t>
            </a:r>
            <a:r>
              <a:rPr kumimoji="1" lang="en-US" altLang="ja-JP"/>
              <a:t>0</a:t>
            </a:r>
            <a:r>
              <a:rPr kumimoji="1" lang="ja-JP" altLang="en-US"/>
              <a:t>」「</a:t>
            </a:r>
            <a:r>
              <a:rPr kumimoji="1" lang="en-US" altLang="ja-JP"/>
              <a:t>0</a:t>
            </a:r>
            <a:r>
              <a:rPr kumimoji="1" lang="ja-JP" altLang="en-US"/>
              <a:t>、</a:t>
            </a:r>
            <a:r>
              <a:rPr kumimoji="1" lang="en-US" altLang="ja-JP"/>
              <a:t>10</a:t>
            </a:r>
            <a:r>
              <a:rPr kumimoji="1" lang="ja-JP" altLang="en-US"/>
              <a:t>」の数字が囲まれている衣服が、アーティザナルラインだ。</a:t>
            </a:r>
          </a:p>
          <a:p>
            <a:r>
              <a:rPr kumimoji="1" lang="ja-JP" altLang="en-US"/>
              <a:t>アーティザナルの作品には発表シーズン・アイテムの説明・作成までの所要時間などが記されたカードが付属しており、作品の背景を知ることが可能である。</a:t>
            </a:r>
          </a:p>
        </p:txBody>
      </p:sp>
    </p:spTree>
    <p:extLst>
      <p:ext uri="{BB962C8B-B14F-4D97-AF65-F5344CB8AC3E}">
        <p14:creationId xmlns:p14="http://schemas.microsoft.com/office/powerpoint/2010/main" val="342491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descr="ユニフォームを着た男性&#10;&#10;自動的に生成された説明">
            <a:extLst>
              <a:ext uri="{FF2B5EF4-FFF2-40B4-BE49-F238E27FC236}">
                <a16:creationId xmlns:a16="http://schemas.microsoft.com/office/drawing/2014/main" id="{375AFF28-D8F6-3960-C5BD-BCFB303A694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557194" y="237800"/>
            <a:ext cx="2972376" cy="2987620"/>
          </a:xfrm>
        </p:spPr>
      </p:pic>
      <p:pic>
        <p:nvPicPr>
          <p:cNvPr id="1026" name="Picture 2" descr="【のデニム】 LEVI’S リメイクフレアデニム デニムです">
            <a:extLst>
              <a:ext uri="{FF2B5EF4-FFF2-40B4-BE49-F238E27FC236}">
                <a16:creationId xmlns:a16="http://schemas.microsoft.com/office/drawing/2014/main" id="{A713C754-454E-71A3-EA33-44FC4D6B66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03426" y="3388073"/>
            <a:ext cx="3090734" cy="309073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写真26/32｜メゾン マルジェラ「アーティザナル」(Maison Margiela ‘Artisanal’) 2018-19年秋冬ウィメンズ ...">
            <a:extLst>
              <a:ext uri="{FF2B5EF4-FFF2-40B4-BE49-F238E27FC236}">
                <a16:creationId xmlns:a16="http://schemas.microsoft.com/office/drawing/2014/main" id="{5D744BCB-DBBB-699A-1544-8F98D0EDFF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03600" y="3040734"/>
            <a:ext cx="2427290" cy="364093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0FABFCE4-A75D-8042-A4A6-67DB2352E97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60384" y="124814"/>
            <a:ext cx="2186940" cy="291592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Martin Margiela（マルタン マルジェラ）のアーティザナル作品 -ファッションアイテムの再構築12選- | ブランド買取販売の ...">
            <a:extLst>
              <a:ext uri="{FF2B5EF4-FFF2-40B4-BE49-F238E27FC236}">
                <a16:creationId xmlns:a16="http://schemas.microsoft.com/office/drawing/2014/main" id="{A7F2CF5D-E625-F95B-15C0-E11C2F655EC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1054988" y="3040734"/>
            <a:ext cx="2348612" cy="3562556"/>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68D7D855-A7FB-A54E-B32E-8A98CC807921}"/>
              </a:ext>
            </a:extLst>
          </p:cNvPr>
          <p:cNvSpPr txBox="1"/>
          <p:nvPr/>
        </p:nvSpPr>
        <p:spPr>
          <a:xfrm>
            <a:off x="5984240" y="2955052"/>
            <a:ext cx="2427290" cy="523220"/>
          </a:xfrm>
          <a:prstGeom prst="rect">
            <a:avLst/>
          </a:prstGeom>
          <a:noFill/>
        </p:spPr>
        <p:txBody>
          <a:bodyPr wrap="square" rtlCol="0">
            <a:spAutoFit/>
          </a:bodyPr>
          <a:lstStyle/>
          <a:p>
            <a:r>
              <a:rPr kumimoji="1" lang="ja-JP" altLang="en-US" sz="2800"/>
              <a:t>←目指すモノ　</a:t>
            </a:r>
          </a:p>
        </p:txBody>
      </p:sp>
    </p:spTree>
    <p:extLst>
      <p:ext uri="{BB962C8B-B14F-4D97-AF65-F5344CB8AC3E}">
        <p14:creationId xmlns:p14="http://schemas.microsoft.com/office/powerpoint/2010/main" val="2665251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四角形: 角を丸くする 4">
            <a:extLst>
              <a:ext uri="{FF2B5EF4-FFF2-40B4-BE49-F238E27FC236}">
                <a16:creationId xmlns:a16="http://schemas.microsoft.com/office/drawing/2014/main" id="{6EC80C12-C0E3-7BB1-EBCB-E69F86BF1343}"/>
              </a:ext>
            </a:extLst>
          </p:cNvPr>
          <p:cNvSpPr/>
          <p:nvPr/>
        </p:nvSpPr>
        <p:spPr>
          <a:xfrm>
            <a:off x="-1" y="-1"/>
            <a:ext cx="3436883" cy="130328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a:ea typeface="HGｺﾞｼｯｸM"/>
              </a:rPr>
              <a:t>サービス発表</a:t>
            </a:r>
          </a:p>
        </p:txBody>
      </p:sp>
      <p:sp>
        <p:nvSpPr>
          <p:cNvPr id="4" name="タイトル 1">
            <a:extLst>
              <a:ext uri="{FF2B5EF4-FFF2-40B4-BE49-F238E27FC236}">
                <a16:creationId xmlns:a16="http://schemas.microsoft.com/office/drawing/2014/main" id="{2A75D858-18DC-4399-AA38-71A090D16CE8}"/>
              </a:ext>
            </a:extLst>
          </p:cNvPr>
          <p:cNvSpPr>
            <a:spLocks noGrp="1"/>
          </p:cNvSpPr>
          <p:nvPr>
            <p:ph type="title"/>
          </p:nvPr>
        </p:nvSpPr>
        <p:spPr>
          <a:xfrm>
            <a:off x="1484311" y="685800"/>
            <a:ext cx="10018713" cy="1752599"/>
          </a:xfrm>
        </p:spPr>
        <p:txBody>
          <a:bodyPr>
            <a:normAutofit/>
          </a:bodyPr>
          <a:lstStyle/>
          <a:p>
            <a:r>
              <a:rPr lang="ja-JP" altLang="en-US">
                <a:ea typeface="HGｺﾞｼｯｸM"/>
              </a:rPr>
              <a:t>服の廃棄問題を解決したい</a:t>
            </a:r>
          </a:p>
        </p:txBody>
      </p:sp>
      <p:sp>
        <p:nvSpPr>
          <p:cNvPr id="7" name="コンテンツ プレースホルダー 2">
            <a:extLst>
              <a:ext uri="{FF2B5EF4-FFF2-40B4-BE49-F238E27FC236}">
                <a16:creationId xmlns:a16="http://schemas.microsoft.com/office/drawing/2014/main" id="{CD64B1DD-0118-AEF1-17AB-64AC114D0FE2}"/>
              </a:ext>
            </a:extLst>
          </p:cNvPr>
          <p:cNvSpPr txBox="1">
            <a:spLocks/>
          </p:cNvSpPr>
          <p:nvPr/>
        </p:nvSpPr>
        <p:spPr>
          <a:xfrm>
            <a:off x="1071560" y="2666999"/>
            <a:ext cx="10431463" cy="160020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2228850" lvl="5" indent="0">
              <a:buFont typeface="Arial"/>
              <a:buNone/>
            </a:pPr>
            <a:r>
              <a:rPr lang="ja-JP" altLang="en-US" sz="3600">
                <a:ea typeface="HGｺﾞｼｯｸM"/>
              </a:rPr>
              <a:t>一つ一つがオリジナルの服</a:t>
            </a:r>
            <a:endParaRPr lang="ja-JP" sz="3600">
              <a:ea typeface="HGｺﾞｼｯｸM"/>
            </a:endParaRPr>
          </a:p>
          <a:p>
            <a:pPr marL="3600450" lvl="8" indent="0">
              <a:buFont typeface="Arial"/>
              <a:buNone/>
            </a:pPr>
            <a:r>
              <a:rPr lang="ja-JP" altLang="en-US" sz="3600">
                <a:ea typeface="HGｺﾞｼｯｸM"/>
              </a:rPr>
              <a:t>人と被らない</a:t>
            </a:r>
          </a:p>
        </p:txBody>
      </p:sp>
      <p:sp>
        <p:nvSpPr>
          <p:cNvPr id="8" name="テキスト ボックス 7">
            <a:extLst>
              <a:ext uri="{FF2B5EF4-FFF2-40B4-BE49-F238E27FC236}">
                <a16:creationId xmlns:a16="http://schemas.microsoft.com/office/drawing/2014/main" id="{5BF17879-9584-D830-1C10-185FD739D982}"/>
              </a:ext>
            </a:extLst>
          </p:cNvPr>
          <p:cNvSpPr txBox="1"/>
          <p:nvPr/>
        </p:nvSpPr>
        <p:spPr>
          <a:xfrm>
            <a:off x="347869" y="4897782"/>
            <a:ext cx="11490738"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4" algn="l"/>
            <a:r>
              <a:rPr lang="ja-JP" altLang="en-US" sz="4000" b="1" u="sng">
                <a:solidFill>
                  <a:schemeClr val="accent6">
                    <a:lumMod val="50000"/>
                  </a:schemeClr>
                </a:solidFill>
                <a:ea typeface="HGｺﾞｼｯｸM"/>
              </a:rPr>
              <a:t>リメイク</a:t>
            </a:r>
            <a:r>
              <a:rPr lang="ja-JP" altLang="en-US" sz="4000" b="1">
                <a:solidFill>
                  <a:schemeClr val="accent6">
                    <a:lumMod val="50000"/>
                  </a:schemeClr>
                </a:solidFill>
                <a:ea typeface="HGｺﾞｼｯｸM"/>
              </a:rPr>
              <a:t>と</a:t>
            </a:r>
            <a:r>
              <a:rPr lang="ja-JP" altLang="en-US" sz="4000" b="1" u="sng">
                <a:solidFill>
                  <a:schemeClr val="accent6">
                    <a:lumMod val="50000"/>
                  </a:schemeClr>
                </a:solidFill>
                <a:ea typeface="HGｺﾞｼｯｸM"/>
              </a:rPr>
              <a:t>リユース</a:t>
            </a:r>
            <a:r>
              <a:rPr lang="ja-JP" altLang="en-US" sz="4000" b="1">
                <a:solidFill>
                  <a:schemeClr val="accent6">
                    <a:lumMod val="50000"/>
                  </a:schemeClr>
                </a:solidFill>
                <a:ea typeface="HGｺﾞｼｯｸM"/>
              </a:rPr>
              <a:t>の２つが合わさった</a:t>
            </a:r>
            <a:endParaRPr lang="ja-JP" sz="4000" b="1">
              <a:solidFill>
                <a:schemeClr val="accent6">
                  <a:lumMod val="50000"/>
                </a:schemeClr>
              </a:solidFill>
              <a:ea typeface="HGｺﾞｼｯｸM"/>
            </a:endParaRPr>
          </a:p>
          <a:p>
            <a:pPr lvl="8"/>
            <a:r>
              <a:rPr lang="ja-JP" altLang="en-US" sz="4000" b="1">
                <a:solidFill>
                  <a:schemeClr val="accent6">
                    <a:lumMod val="50000"/>
                  </a:schemeClr>
                </a:solidFill>
                <a:ea typeface="HGｺﾞｼｯｸM"/>
              </a:rPr>
              <a:t>新しいブランド</a:t>
            </a:r>
            <a:endParaRPr lang="en-US" altLang="ja-JP" sz="4000" b="1">
              <a:solidFill>
                <a:schemeClr val="accent6">
                  <a:lumMod val="50000"/>
                </a:schemeClr>
              </a:solidFill>
              <a:ea typeface="HGｺﾞｼｯｸM"/>
            </a:endParaRPr>
          </a:p>
        </p:txBody>
      </p:sp>
    </p:spTree>
    <p:extLst>
      <p:ext uri="{BB962C8B-B14F-4D97-AF65-F5344CB8AC3E}">
        <p14:creationId xmlns:p14="http://schemas.microsoft.com/office/powerpoint/2010/main" val="2242549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楕円 45">
            <a:extLst>
              <a:ext uri="{FF2B5EF4-FFF2-40B4-BE49-F238E27FC236}">
                <a16:creationId xmlns:a16="http://schemas.microsoft.com/office/drawing/2014/main" id="{1E0A6D35-961E-6ABA-C5A6-956C3004EBE0}"/>
              </a:ext>
            </a:extLst>
          </p:cNvPr>
          <p:cNvSpPr/>
          <p:nvPr/>
        </p:nvSpPr>
        <p:spPr>
          <a:xfrm>
            <a:off x="8503909" y="1649820"/>
            <a:ext cx="3345584" cy="47509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角を丸くする 1">
            <a:extLst>
              <a:ext uri="{FF2B5EF4-FFF2-40B4-BE49-F238E27FC236}">
                <a16:creationId xmlns:a16="http://schemas.microsoft.com/office/drawing/2014/main" id="{E7A9BB85-3605-AAEE-E243-C465E8F64732}"/>
              </a:ext>
            </a:extLst>
          </p:cNvPr>
          <p:cNvSpPr/>
          <p:nvPr/>
        </p:nvSpPr>
        <p:spPr>
          <a:xfrm>
            <a:off x="49695" y="-198782"/>
            <a:ext cx="3633304" cy="121478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a:ea typeface="HGｺﾞｼｯｸM"/>
              </a:rPr>
              <a:t>ビジネスモデル図解</a:t>
            </a:r>
          </a:p>
        </p:txBody>
      </p:sp>
      <p:sp>
        <p:nvSpPr>
          <p:cNvPr id="38" name="楕円 37">
            <a:extLst>
              <a:ext uri="{FF2B5EF4-FFF2-40B4-BE49-F238E27FC236}">
                <a16:creationId xmlns:a16="http://schemas.microsoft.com/office/drawing/2014/main" id="{FC830B25-EAA4-B59F-94F1-0BD5A4A92B12}"/>
              </a:ext>
            </a:extLst>
          </p:cNvPr>
          <p:cNvSpPr/>
          <p:nvPr/>
        </p:nvSpPr>
        <p:spPr>
          <a:xfrm>
            <a:off x="750784" y="2435495"/>
            <a:ext cx="2534071" cy="388271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 name="グラフィックス 3" descr="ストア 単色塗りつぶし">
            <a:extLst>
              <a:ext uri="{FF2B5EF4-FFF2-40B4-BE49-F238E27FC236}">
                <a16:creationId xmlns:a16="http://schemas.microsoft.com/office/drawing/2014/main" id="{91BB1BDF-D420-FC66-FBDA-732325B33CA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4145" y="3215717"/>
            <a:ext cx="914400" cy="914400"/>
          </a:xfrm>
          <a:prstGeom prst="rect">
            <a:avLst/>
          </a:prstGeom>
        </p:spPr>
      </p:pic>
      <p:pic>
        <p:nvPicPr>
          <p:cNvPr id="6" name="グラフィックス 5" descr="買い物かご 単色塗りつぶし">
            <a:extLst>
              <a:ext uri="{FF2B5EF4-FFF2-40B4-BE49-F238E27FC236}">
                <a16:creationId xmlns:a16="http://schemas.microsoft.com/office/drawing/2014/main" id="{E735EC68-EB23-29FA-D30E-7C779700AD4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36567" y="2971800"/>
            <a:ext cx="914400" cy="914400"/>
          </a:xfrm>
          <a:prstGeom prst="rect">
            <a:avLst/>
          </a:prstGeom>
        </p:spPr>
      </p:pic>
      <p:pic>
        <p:nvPicPr>
          <p:cNvPr id="12" name="グラフィックス 11" descr="男性 単色塗りつぶし">
            <a:extLst>
              <a:ext uri="{FF2B5EF4-FFF2-40B4-BE49-F238E27FC236}">
                <a16:creationId xmlns:a16="http://schemas.microsoft.com/office/drawing/2014/main" id="{64F3483E-2EC1-6BD2-A5FC-2466157434F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782646" y="4982719"/>
            <a:ext cx="914400" cy="914400"/>
          </a:xfrm>
          <a:prstGeom prst="rect">
            <a:avLst/>
          </a:prstGeom>
        </p:spPr>
      </p:pic>
      <p:pic>
        <p:nvPicPr>
          <p:cNvPr id="14" name="グラフィックス 13" descr="女性 単色塗りつぶし">
            <a:extLst>
              <a:ext uri="{FF2B5EF4-FFF2-40B4-BE49-F238E27FC236}">
                <a16:creationId xmlns:a16="http://schemas.microsoft.com/office/drawing/2014/main" id="{1D4DCB1D-73E4-FAC0-F030-3C3BE197267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328794" y="5159892"/>
            <a:ext cx="914400" cy="914400"/>
          </a:xfrm>
          <a:prstGeom prst="rect">
            <a:avLst/>
          </a:prstGeom>
        </p:spPr>
      </p:pic>
      <p:sp>
        <p:nvSpPr>
          <p:cNvPr id="15" name="テキスト ボックス 14">
            <a:extLst>
              <a:ext uri="{FF2B5EF4-FFF2-40B4-BE49-F238E27FC236}">
                <a16:creationId xmlns:a16="http://schemas.microsoft.com/office/drawing/2014/main" id="{B6D3D5F8-5149-4853-BA9F-E473041239CC}"/>
              </a:ext>
            </a:extLst>
          </p:cNvPr>
          <p:cNvSpPr txBox="1"/>
          <p:nvPr/>
        </p:nvSpPr>
        <p:spPr>
          <a:xfrm>
            <a:off x="1483007" y="2435495"/>
            <a:ext cx="1011077" cy="584775"/>
          </a:xfrm>
          <a:prstGeom prst="rect">
            <a:avLst/>
          </a:prstGeom>
          <a:noFill/>
        </p:spPr>
        <p:txBody>
          <a:bodyPr wrap="square" rtlCol="0">
            <a:spAutoFit/>
          </a:bodyPr>
          <a:lstStyle/>
          <a:p>
            <a:r>
              <a:rPr kumimoji="1" lang="ja-JP" altLang="en-US" sz="3200">
                <a:latin typeface="HG創英角ﾎﾟｯﾌﾟ体" panose="040B0A09000000000000" pitchFamily="49" charset="-128"/>
                <a:ea typeface="HG創英角ﾎﾟｯﾌﾟ体" panose="040B0A09000000000000" pitchFamily="49" charset="-128"/>
              </a:rPr>
              <a:t>買付</a:t>
            </a:r>
          </a:p>
        </p:txBody>
      </p:sp>
      <p:sp>
        <p:nvSpPr>
          <p:cNvPr id="18" name="テキスト ボックス 17">
            <a:extLst>
              <a:ext uri="{FF2B5EF4-FFF2-40B4-BE49-F238E27FC236}">
                <a16:creationId xmlns:a16="http://schemas.microsoft.com/office/drawing/2014/main" id="{1AF46B08-F514-A821-2D7C-4BBE63B2969B}"/>
              </a:ext>
            </a:extLst>
          </p:cNvPr>
          <p:cNvSpPr txBox="1"/>
          <p:nvPr/>
        </p:nvSpPr>
        <p:spPr>
          <a:xfrm>
            <a:off x="1561237" y="4299119"/>
            <a:ext cx="1011077" cy="584775"/>
          </a:xfrm>
          <a:prstGeom prst="rect">
            <a:avLst/>
          </a:prstGeom>
          <a:noFill/>
        </p:spPr>
        <p:txBody>
          <a:bodyPr wrap="square" rtlCol="0">
            <a:spAutoFit/>
          </a:bodyPr>
          <a:lstStyle/>
          <a:p>
            <a:r>
              <a:rPr kumimoji="1" lang="ja-JP" altLang="en-US" sz="3200">
                <a:latin typeface="HG創英角ﾎﾟｯﾌﾟ体" panose="040B0A09000000000000" pitchFamily="49" charset="-128"/>
                <a:ea typeface="HG創英角ﾎﾟｯﾌﾟ体" panose="040B0A09000000000000" pitchFamily="49" charset="-128"/>
              </a:rPr>
              <a:t>買取</a:t>
            </a:r>
          </a:p>
        </p:txBody>
      </p:sp>
      <p:pic>
        <p:nvPicPr>
          <p:cNvPr id="21" name="グラフィックス 20" descr="矢印: 緩い曲線 単色塗りつぶし">
            <a:extLst>
              <a:ext uri="{FF2B5EF4-FFF2-40B4-BE49-F238E27FC236}">
                <a16:creationId xmlns:a16="http://schemas.microsoft.com/office/drawing/2014/main" id="{C7F71715-0AE0-77B5-0238-E97DE0B1E02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179945" y="3169645"/>
            <a:ext cx="1415882" cy="1415882"/>
          </a:xfrm>
          <a:prstGeom prst="rect">
            <a:avLst/>
          </a:prstGeom>
        </p:spPr>
      </p:pic>
      <p:sp>
        <p:nvSpPr>
          <p:cNvPr id="23" name="テキスト ボックス 22">
            <a:extLst>
              <a:ext uri="{FF2B5EF4-FFF2-40B4-BE49-F238E27FC236}">
                <a16:creationId xmlns:a16="http://schemas.microsoft.com/office/drawing/2014/main" id="{1FE1D415-A848-7948-2862-4826E6BA55C5}"/>
              </a:ext>
            </a:extLst>
          </p:cNvPr>
          <p:cNvSpPr txBox="1"/>
          <p:nvPr/>
        </p:nvSpPr>
        <p:spPr>
          <a:xfrm>
            <a:off x="653353" y="1428920"/>
            <a:ext cx="2670384" cy="830997"/>
          </a:xfrm>
          <a:prstGeom prst="rect">
            <a:avLst/>
          </a:prstGeom>
          <a:noFill/>
        </p:spPr>
        <p:txBody>
          <a:bodyPr wrap="square" rtlCol="0">
            <a:spAutoFit/>
          </a:bodyPr>
          <a:lstStyle/>
          <a:p>
            <a:r>
              <a:rPr kumimoji="1" lang="ja-JP" altLang="en-US" sz="4800">
                <a:latin typeface="HG創英角ﾎﾟｯﾌﾟ体" panose="040B0A09000000000000" pitchFamily="49" charset="-128"/>
                <a:ea typeface="HG創英角ﾎﾟｯﾌﾟ体" panose="040B0A09000000000000" pitchFamily="49" charset="-128"/>
              </a:rPr>
              <a:t>仕入れ元</a:t>
            </a:r>
          </a:p>
        </p:txBody>
      </p:sp>
      <p:sp>
        <p:nvSpPr>
          <p:cNvPr id="24" name="テキスト ボックス 23">
            <a:extLst>
              <a:ext uri="{FF2B5EF4-FFF2-40B4-BE49-F238E27FC236}">
                <a16:creationId xmlns:a16="http://schemas.microsoft.com/office/drawing/2014/main" id="{47699A3B-8F30-4BFE-4A3F-E3F4C2118B05}"/>
              </a:ext>
            </a:extLst>
          </p:cNvPr>
          <p:cNvSpPr txBox="1"/>
          <p:nvPr/>
        </p:nvSpPr>
        <p:spPr>
          <a:xfrm>
            <a:off x="9234197" y="185004"/>
            <a:ext cx="2077839" cy="830997"/>
          </a:xfrm>
          <a:prstGeom prst="rect">
            <a:avLst/>
          </a:prstGeom>
          <a:noFill/>
        </p:spPr>
        <p:txBody>
          <a:bodyPr wrap="square" rtlCol="0">
            <a:spAutoFit/>
          </a:bodyPr>
          <a:lstStyle/>
          <a:p>
            <a:r>
              <a:rPr kumimoji="1" lang="ja-JP" altLang="en-US" sz="4800">
                <a:latin typeface="HG創英角ﾎﾟｯﾌﾟ体" panose="040B0A09000000000000" pitchFamily="49" charset="-128"/>
                <a:ea typeface="HG創英角ﾎﾟｯﾌﾟ体" panose="040B0A09000000000000" pitchFamily="49" charset="-128"/>
              </a:rPr>
              <a:t>販売先</a:t>
            </a:r>
          </a:p>
        </p:txBody>
      </p:sp>
      <p:sp>
        <p:nvSpPr>
          <p:cNvPr id="25" name="テキスト ボックス 24">
            <a:extLst>
              <a:ext uri="{FF2B5EF4-FFF2-40B4-BE49-F238E27FC236}">
                <a16:creationId xmlns:a16="http://schemas.microsoft.com/office/drawing/2014/main" id="{3A778EC4-ABCB-14B4-BC22-2ADE28B91C13}"/>
              </a:ext>
            </a:extLst>
          </p:cNvPr>
          <p:cNvSpPr txBox="1"/>
          <p:nvPr/>
        </p:nvSpPr>
        <p:spPr>
          <a:xfrm>
            <a:off x="9068005" y="2727882"/>
            <a:ext cx="1229321" cy="707886"/>
          </a:xfrm>
          <a:prstGeom prst="rect">
            <a:avLst/>
          </a:prstGeom>
          <a:noFill/>
        </p:spPr>
        <p:txBody>
          <a:bodyPr wrap="square" rtlCol="0">
            <a:spAutoFit/>
          </a:bodyPr>
          <a:lstStyle/>
          <a:p>
            <a:r>
              <a:rPr kumimoji="1" lang="ja-JP" altLang="en-US" sz="4000">
                <a:latin typeface="HG創英角ﾎﾟｯﾌﾟ体" panose="040B0A09000000000000" pitchFamily="49" charset="-128"/>
                <a:ea typeface="HG創英角ﾎﾟｯﾌﾟ体" panose="040B0A09000000000000" pitchFamily="49" charset="-128"/>
              </a:rPr>
              <a:t>顧客</a:t>
            </a:r>
          </a:p>
        </p:txBody>
      </p:sp>
      <p:sp>
        <p:nvSpPr>
          <p:cNvPr id="36" name="正方形/長方形 35">
            <a:extLst>
              <a:ext uri="{FF2B5EF4-FFF2-40B4-BE49-F238E27FC236}">
                <a16:creationId xmlns:a16="http://schemas.microsoft.com/office/drawing/2014/main" id="{385F9421-BCD8-66C1-219D-8D5A22FEC3E7}"/>
              </a:ext>
            </a:extLst>
          </p:cNvPr>
          <p:cNvSpPr/>
          <p:nvPr/>
        </p:nvSpPr>
        <p:spPr>
          <a:xfrm>
            <a:off x="4615665" y="2085013"/>
            <a:ext cx="2020475" cy="35522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0F8A5936-818C-C9C7-B3FA-1697F2326D94}"/>
              </a:ext>
            </a:extLst>
          </p:cNvPr>
          <p:cNvSpPr txBox="1"/>
          <p:nvPr/>
        </p:nvSpPr>
        <p:spPr>
          <a:xfrm>
            <a:off x="4841711" y="831808"/>
            <a:ext cx="1492133" cy="830997"/>
          </a:xfrm>
          <a:prstGeom prst="rect">
            <a:avLst/>
          </a:prstGeom>
          <a:noFill/>
        </p:spPr>
        <p:txBody>
          <a:bodyPr wrap="square" rtlCol="0">
            <a:spAutoFit/>
          </a:bodyPr>
          <a:lstStyle/>
          <a:p>
            <a:r>
              <a:rPr kumimoji="1" lang="ja-JP" altLang="en-US" sz="4800">
                <a:latin typeface="HG創英角ﾎﾟｯﾌﾟ体" panose="040B0A09000000000000" pitchFamily="49" charset="-128"/>
                <a:ea typeface="HG創英角ﾎﾟｯﾌﾟ体" panose="040B0A09000000000000" pitchFamily="49" charset="-128"/>
              </a:rPr>
              <a:t>自社</a:t>
            </a:r>
          </a:p>
        </p:txBody>
      </p:sp>
      <p:sp>
        <p:nvSpPr>
          <p:cNvPr id="33" name="テキスト ボックス 32">
            <a:extLst>
              <a:ext uri="{FF2B5EF4-FFF2-40B4-BE49-F238E27FC236}">
                <a16:creationId xmlns:a16="http://schemas.microsoft.com/office/drawing/2014/main" id="{D201EAE3-8224-1ACC-3EB9-9A24AD174089}"/>
              </a:ext>
            </a:extLst>
          </p:cNvPr>
          <p:cNvSpPr txBox="1"/>
          <p:nvPr/>
        </p:nvSpPr>
        <p:spPr>
          <a:xfrm>
            <a:off x="5026009" y="3441596"/>
            <a:ext cx="1415882" cy="584775"/>
          </a:xfrm>
          <a:prstGeom prst="rect">
            <a:avLst/>
          </a:prstGeom>
          <a:noFill/>
        </p:spPr>
        <p:txBody>
          <a:bodyPr wrap="square" rtlCol="0">
            <a:spAutoFit/>
          </a:bodyPr>
          <a:lstStyle/>
          <a:p>
            <a:r>
              <a:rPr kumimoji="1" lang="en-US" altLang="ja-JP" sz="3200">
                <a:latin typeface="HG創英角ﾎﾟｯﾌﾟ体" panose="040B0A09000000000000" pitchFamily="49" charset="-128"/>
                <a:ea typeface="HG創英角ﾎﾟｯﾌﾟ体" panose="040B0A09000000000000" pitchFamily="49" charset="-128"/>
              </a:rPr>
              <a:t>Reuse</a:t>
            </a:r>
            <a:endParaRPr kumimoji="1" lang="ja-JP" altLang="en-US" sz="3200">
              <a:latin typeface="HG創英角ﾎﾟｯﾌﾟ体" panose="040B0A09000000000000" pitchFamily="49" charset="-128"/>
              <a:ea typeface="HG創英角ﾎﾟｯﾌﾟ体" panose="040B0A09000000000000" pitchFamily="49" charset="-128"/>
            </a:endParaRPr>
          </a:p>
        </p:txBody>
      </p:sp>
      <p:sp>
        <p:nvSpPr>
          <p:cNvPr id="34" name="テキスト ボックス 33">
            <a:extLst>
              <a:ext uri="{FF2B5EF4-FFF2-40B4-BE49-F238E27FC236}">
                <a16:creationId xmlns:a16="http://schemas.microsoft.com/office/drawing/2014/main" id="{4BB71ADA-4DCD-E9BE-D423-BA4670D10F4A}"/>
              </a:ext>
            </a:extLst>
          </p:cNvPr>
          <p:cNvSpPr txBox="1"/>
          <p:nvPr/>
        </p:nvSpPr>
        <p:spPr>
          <a:xfrm>
            <a:off x="4857874" y="4448579"/>
            <a:ext cx="1636389" cy="584775"/>
          </a:xfrm>
          <a:prstGeom prst="rect">
            <a:avLst/>
          </a:prstGeom>
          <a:noFill/>
        </p:spPr>
        <p:txBody>
          <a:bodyPr wrap="square" rtlCol="0">
            <a:spAutoFit/>
          </a:bodyPr>
          <a:lstStyle/>
          <a:p>
            <a:r>
              <a:rPr kumimoji="1" lang="en-US" altLang="ja-JP" sz="3200">
                <a:latin typeface="HG創英角ﾎﾟｯﾌﾟ体" panose="040B0A09000000000000" pitchFamily="49" charset="-128"/>
                <a:ea typeface="HG創英角ﾎﾟｯﾌﾟ体" panose="040B0A09000000000000" pitchFamily="49" charset="-128"/>
              </a:rPr>
              <a:t>Recycle</a:t>
            </a:r>
            <a:endParaRPr kumimoji="1" lang="ja-JP" altLang="en-US" sz="3200">
              <a:latin typeface="HG創英角ﾎﾟｯﾌﾟ体" panose="040B0A09000000000000" pitchFamily="49" charset="-128"/>
              <a:ea typeface="HG創英角ﾎﾟｯﾌﾟ体" panose="040B0A09000000000000" pitchFamily="49" charset="-128"/>
            </a:endParaRPr>
          </a:p>
        </p:txBody>
      </p:sp>
      <p:sp>
        <p:nvSpPr>
          <p:cNvPr id="35" name="テキスト ボックス 34">
            <a:extLst>
              <a:ext uri="{FF2B5EF4-FFF2-40B4-BE49-F238E27FC236}">
                <a16:creationId xmlns:a16="http://schemas.microsoft.com/office/drawing/2014/main" id="{A4ABF852-C154-AA7A-6114-BDAF2ECD8CCE}"/>
              </a:ext>
            </a:extLst>
          </p:cNvPr>
          <p:cNvSpPr txBox="1"/>
          <p:nvPr/>
        </p:nvSpPr>
        <p:spPr>
          <a:xfrm>
            <a:off x="4917962" y="2300479"/>
            <a:ext cx="1415882" cy="584775"/>
          </a:xfrm>
          <a:prstGeom prst="rect">
            <a:avLst/>
          </a:prstGeom>
          <a:noFill/>
        </p:spPr>
        <p:txBody>
          <a:bodyPr wrap="square" rtlCol="0">
            <a:spAutoFit/>
          </a:bodyPr>
          <a:lstStyle/>
          <a:p>
            <a:r>
              <a:rPr kumimoji="1" lang="en-US" altLang="ja-JP" sz="3200">
                <a:latin typeface="HG創英角ﾎﾟｯﾌﾟ体" panose="040B0A09000000000000" pitchFamily="49" charset="-128"/>
                <a:ea typeface="HG創英角ﾎﾟｯﾌﾟ体" panose="040B0A09000000000000" pitchFamily="49" charset="-128"/>
              </a:rPr>
              <a:t>Remake</a:t>
            </a:r>
          </a:p>
        </p:txBody>
      </p:sp>
      <p:pic>
        <p:nvPicPr>
          <p:cNvPr id="37" name="グラフィックス 36" descr="矢印: 緩い曲線 単色塗りつぶし">
            <a:extLst>
              <a:ext uri="{FF2B5EF4-FFF2-40B4-BE49-F238E27FC236}">
                <a16:creationId xmlns:a16="http://schemas.microsoft.com/office/drawing/2014/main" id="{8D7405C3-2DEF-4980-2973-E80F3A57583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042323" y="2883237"/>
            <a:ext cx="1415882" cy="1415882"/>
          </a:xfrm>
          <a:prstGeom prst="rect">
            <a:avLst/>
          </a:prstGeom>
        </p:spPr>
      </p:pic>
      <p:pic>
        <p:nvPicPr>
          <p:cNvPr id="39" name="グラフィックス 38" descr="男性 単色塗りつぶし">
            <a:extLst>
              <a:ext uri="{FF2B5EF4-FFF2-40B4-BE49-F238E27FC236}">
                <a16:creationId xmlns:a16="http://schemas.microsoft.com/office/drawing/2014/main" id="{E13E259A-5C61-046C-328C-175606E5824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404222" y="2435495"/>
            <a:ext cx="914400" cy="914400"/>
          </a:xfrm>
          <a:prstGeom prst="rect">
            <a:avLst/>
          </a:prstGeom>
        </p:spPr>
      </p:pic>
      <p:sp>
        <p:nvSpPr>
          <p:cNvPr id="42" name="テキスト ボックス 41">
            <a:extLst>
              <a:ext uri="{FF2B5EF4-FFF2-40B4-BE49-F238E27FC236}">
                <a16:creationId xmlns:a16="http://schemas.microsoft.com/office/drawing/2014/main" id="{9374864E-BEFA-7FC8-6B48-09F853F10211}"/>
              </a:ext>
            </a:extLst>
          </p:cNvPr>
          <p:cNvSpPr txBox="1"/>
          <p:nvPr/>
        </p:nvSpPr>
        <p:spPr>
          <a:xfrm>
            <a:off x="8909997" y="4253496"/>
            <a:ext cx="1855817" cy="1077218"/>
          </a:xfrm>
          <a:prstGeom prst="rect">
            <a:avLst/>
          </a:prstGeom>
          <a:noFill/>
        </p:spPr>
        <p:txBody>
          <a:bodyPr wrap="square" rtlCol="0">
            <a:spAutoFit/>
          </a:bodyPr>
          <a:lstStyle/>
          <a:p>
            <a:r>
              <a:rPr kumimoji="1" lang="ja-JP" altLang="en-US" sz="3200">
                <a:latin typeface="HG創英角ﾎﾟｯﾌﾟ体" panose="040B0A09000000000000" pitchFamily="49" charset="-128"/>
                <a:ea typeface="HG創英角ﾎﾟｯﾌﾟ体" panose="040B0A09000000000000" pitchFamily="49" charset="-128"/>
              </a:rPr>
              <a:t>セレクトショップ</a:t>
            </a:r>
          </a:p>
        </p:txBody>
      </p:sp>
      <p:pic>
        <p:nvPicPr>
          <p:cNvPr id="45" name="グラフィックス 44" descr="ストア 単色塗りつぶし">
            <a:extLst>
              <a:ext uri="{FF2B5EF4-FFF2-40B4-BE49-F238E27FC236}">
                <a16:creationId xmlns:a16="http://schemas.microsoft.com/office/drawing/2014/main" id="{90BA673E-6F5F-AEC4-7418-0E377D99BE2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30170" y="3919653"/>
            <a:ext cx="914400" cy="914400"/>
          </a:xfrm>
          <a:prstGeom prst="rect">
            <a:avLst/>
          </a:prstGeom>
        </p:spPr>
      </p:pic>
    </p:spTree>
    <p:extLst>
      <p:ext uri="{BB962C8B-B14F-4D97-AF65-F5344CB8AC3E}">
        <p14:creationId xmlns:p14="http://schemas.microsoft.com/office/powerpoint/2010/main" val="2179499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ローチャート: 結合子 3">
            <a:extLst>
              <a:ext uri="{FF2B5EF4-FFF2-40B4-BE49-F238E27FC236}">
                <a16:creationId xmlns:a16="http://schemas.microsoft.com/office/drawing/2014/main" id="{2901BE97-D76E-4D76-5016-601036887427}"/>
              </a:ext>
            </a:extLst>
          </p:cNvPr>
          <p:cNvSpPr/>
          <p:nvPr/>
        </p:nvSpPr>
        <p:spPr>
          <a:xfrm>
            <a:off x="4110084" y="-110904"/>
            <a:ext cx="3657604" cy="3254096"/>
          </a:xfrm>
          <a:prstGeom prst="flowChartConnector">
            <a:avLst/>
          </a:prstGeom>
          <a:noFill/>
          <a:ln w="57150">
            <a:solidFill>
              <a:srgbClr val="4472C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 name="フローチャート: 結合子 4">
            <a:extLst>
              <a:ext uri="{FF2B5EF4-FFF2-40B4-BE49-F238E27FC236}">
                <a16:creationId xmlns:a16="http://schemas.microsoft.com/office/drawing/2014/main" id="{C2A9485E-B308-6C6D-D93D-F9BE964256B5}"/>
              </a:ext>
            </a:extLst>
          </p:cNvPr>
          <p:cNvSpPr/>
          <p:nvPr/>
        </p:nvSpPr>
        <p:spPr>
          <a:xfrm>
            <a:off x="2576659" y="3048000"/>
            <a:ext cx="2953730" cy="2875174"/>
          </a:xfrm>
          <a:prstGeom prst="flowChartConnector">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 name="フローチャート: 結合子 5">
            <a:extLst>
              <a:ext uri="{FF2B5EF4-FFF2-40B4-BE49-F238E27FC236}">
                <a16:creationId xmlns:a16="http://schemas.microsoft.com/office/drawing/2014/main" id="{1353ECAD-CBE9-EB61-D81C-BCC8FC7E55C5}"/>
              </a:ext>
            </a:extLst>
          </p:cNvPr>
          <p:cNvSpPr/>
          <p:nvPr/>
        </p:nvSpPr>
        <p:spPr>
          <a:xfrm>
            <a:off x="6787298" y="3181547"/>
            <a:ext cx="2953730" cy="2875174"/>
          </a:xfrm>
          <a:prstGeom prst="flowChartConnector">
            <a:avLst/>
          </a:prstGeom>
          <a:noFill/>
          <a:ln w="57150">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テキスト ボックス 6">
            <a:extLst>
              <a:ext uri="{FF2B5EF4-FFF2-40B4-BE49-F238E27FC236}">
                <a16:creationId xmlns:a16="http://schemas.microsoft.com/office/drawing/2014/main" id="{D79B7792-74DC-1978-BB22-F7287928AF2A}"/>
              </a:ext>
            </a:extLst>
          </p:cNvPr>
          <p:cNvSpPr txBox="1"/>
          <p:nvPr/>
        </p:nvSpPr>
        <p:spPr>
          <a:xfrm>
            <a:off x="4697690" y="188537"/>
            <a:ext cx="2696066"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sz="2400" b="1">
                <a:ea typeface="HGｺﾞｼｯｸM"/>
              </a:rPr>
              <a:t>顧客</a:t>
            </a:r>
          </a:p>
          <a:p>
            <a:pPr algn="ctr"/>
            <a:endParaRPr lang="ja-JP" altLang="en-US">
              <a:ea typeface="HGｺﾞｼｯｸM"/>
            </a:endParaRPr>
          </a:p>
          <a:p>
            <a:r>
              <a:rPr lang="ja-JP" altLang="en-US">
                <a:ea typeface="HGｺﾞｼｯｸM"/>
              </a:rPr>
              <a:t>・服が好きな人</a:t>
            </a:r>
          </a:p>
          <a:p>
            <a:r>
              <a:rPr lang="ja-JP" altLang="en-US">
                <a:ea typeface="HGｺﾞｼｯｸM"/>
              </a:rPr>
              <a:t>・低価格でファッションを楽しみたい人</a:t>
            </a:r>
          </a:p>
          <a:p>
            <a:r>
              <a:rPr lang="ja-JP" altLang="en-US">
                <a:ea typeface="HGｺﾞｼｯｸM"/>
              </a:rPr>
              <a:t>・人と服が被りたくない人</a:t>
            </a:r>
          </a:p>
          <a:p>
            <a:r>
              <a:rPr lang="ja-JP" altLang="en-US">
                <a:ea typeface="HGｺﾞｼｯｸM"/>
              </a:rPr>
              <a:t>・環境保全に関心がある人</a:t>
            </a:r>
          </a:p>
          <a:p>
            <a:pPr algn="ctr"/>
            <a:endParaRPr lang="ja-JP" altLang="en-US">
              <a:ea typeface="HGｺﾞｼｯｸM"/>
            </a:endParaRPr>
          </a:p>
        </p:txBody>
      </p:sp>
      <p:sp>
        <p:nvSpPr>
          <p:cNvPr id="10" name="テキスト ボックス 9">
            <a:extLst>
              <a:ext uri="{FF2B5EF4-FFF2-40B4-BE49-F238E27FC236}">
                <a16:creationId xmlns:a16="http://schemas.microsoft.com/office/drawing/2014/main" id="{0DE9B288-D1F7-F80F-D75C-700FE55C88FC}"/>
              </a:ext>
            </a:extLst>
          </p:cNvPr>
          <p:cNvSpPr txBox="1"/>
          <p:nvPr/>
        </p:nvSpPr>
        <p:spPr>
          <a:xfrm>
            <a:off x="2631649" y="3613607"/>
            <a:ext cx="2743200" cy="18466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sz="2400" b="1">
                <a:ea typeface="HGｺﾞｼｯｸM"/>
              </a:rPr>
              <a:t>競合</a:t>
            </a:r>
          </a:p>
          <a:p>
            <a:pPr algn="ctr"/>
            <a:endParaRPr lang="ja-JP" altLang="en-US">
              <a:ea typeface="HGｺﾞｼｯｸM"/>
            </a:endParaRPr>
          </a:p>
          <a:p>
            <a:r>
              <a:rPr lang="ja-JP" altLang="en-US">
                <a:ea typeface="HGｺﾞｼｯｸM"/>
              </a:rPr>
              <a:t>・古着屋</a:t>
            </a:r>
          </a:p>
          <a:p>
            <a:r>
              <a:rPr lang="ja-JP" altLang="en-US">
                <a:ea typeface="HGｺﾞｼｯｸM"/>
              </a:rPr>
              <a:t>・ブランド</a:t>
            </a:r>
          </a:p>
          <a:p>
            <a:r>
              <a:rPr lang="ja-JP" altLang="en-US">
                <a:ea typeface="HGｺﾞｼｯｸM"/>
              </a:rPr>
              <a:t>・大手リユースショップ</a:t>
            </a:r>
          </a:p>
          <a:p>
            <a:endParaRPr lang="ja-JP" altLang="en-US">
              <a:ea typeface="HGｺﾞｼｯｸM"/>
            </a:endParaRPr>
          </a:p>
        </p:txBody>
      </p:sp>
      <p:sp>
        <p:nvSpPr>
          <p:cNvPr id="13" name="四角形: 角を丸くする 12">
            <a:extLst>
              <a:ext uri="{FF2B5EF4-FFF2-40B4-BE49-F238E27FC236}">
                <a16:creationId xmlns:a16="http://schemas.microsoft.com/office/drawing/2014/main" id="{51C692BA-D290-E236-0C6C-CE1DC2AF199B}"/>
              </a:ext>
            </a:extLst>
          </p:cNvPr>
          <p:cNvSpPr/>
          <p:nvPr/>
        </p:nvSpPr>
        <p:spPr>
          <a:xfrm>
            <a:off x="349250" y="-285750"/>
            <a:ext cx="2540000" cy="129116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000">
                <a:ea typeface="HGｺﾞｼｯｸM"/>
              </a:rPr>
              <a:t>３C分析</a:t>
            </a:r>
          </a:p>
        </p:txBody>
      </p:sp>
      <p:sp>
        <p:nvSpPr>
          <p:cNvPr id="11" name="テキスト ボックス 10">
            <a:extLst>
              <a:ext uri="{FF2B5EF4-FFF2-40B4-BE49-F238E27FC236}">
                <a16:creationId xmlns:a16="http://schemas.microsoft.com/office/drawing/2014/main" id="{0635EFC7-F627-ABFF-C2C4-5C0845A642FD}"/>
              </a:ext>
            </a:extLst>
          </p:cNvPr>
          <p:cNvSpPr txBox="1"/>
          <p:nvPr/>
        </p:nvSpPr>
        <p:spPr>
          <a:xfrm>
            <a:off x="6897277" y="3613608"/>
            <a:ext cx="274320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sz="2400" b="1">
                <a:ea typeface="HGｺﾞｼｯｸM"/>
              </a:rPr>
              <a:t>自社</a:t>
            </a:r>
          </a:p>
          <a:p>
            <a:pPr algn="ctr"/>
            <a:endParaRPr lang="ja-JP" altLang="en-US">
              <a:ea typeface="HGｺﾞｼｯｸM"/>
            </a:endParaRPr>
          </a:p>
          <a:p>
            <a:pPr algn="ctr"/>
            <a:r>
              <a:rPr lang="ja-JP" altLang="en-US">
                <a:ea typeface="HGｺﾞｼｯｸM"/>
              </a:rPr>
              <a:t>ＳＷＯＴ分析へ</a:t>
            </a:r>
          </a:p>
        </p:txBody>
      </p:sp>
    </p:spTree>
    <p:extLst>
      <p:ext uri="{BB962C8B-B14F-4D97-AF65-F5344CB8AC3E}">
        <p14:creationId xmlns:p14="http://schemas.microsoft.com/office/powerpoint/2010/main" val="40106104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84533E07AA676D48979708B88691C7FC" ma:contentTypeVersion="7" ma:contentTypeDescription="新しいドキュメントを作成します。" ma:contentTypeScope="" ma:versionID="1740cd5a0c85e700c591d852484a6120">
  <xsd:schema xmlns:xsd="http://www.w3.org/2001/XMLSchema" xmlns:xs="http://www.w3.org/2001/XMLSchema" xmlns:p="http://schemas.microsoft.com/office/2006/metadata/properties" xmlns:ns3="e970ca36-3118-4921-a1fa-32bce8803b2f" xmlns:ns4="3bf69560-de73-4852-acbb-3f2be1a254e6" targetNamespace="http://schemas.microsoft.com/office/2006/metadata/properties" ma:root="true" ma:fieldsID="607ffbc5e8d91a8eb669a42090cc5b01" ns3:_="" ns4:_="">
    <xsd:import namespace="e970ca36-3118-4921-a1fa-32bce8803b2f"/>
    <xsd:import namespace="3bf69560-de73-4852-acbb-3f2be1a254e6"/>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70ca36-3118-4921-a1fa-32bce8803b2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bf69560-de73-4852-acbb-3f2be1a254e6" elementFormDefault="qualified">
    <xsd:import namespace="http://schemas.microsoft.com/office/2006/documentManagement/types"/>
    <xsd:import namespace="http://schemas.microsoft.com/office/infopath/2007/PartnerControls"/>
    <xsd:element name="SharedWithUsers" ma:index="12"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共有相手の詳細情報" ma:internalName="SharedWithDetails" ma:readOnly="true">
      <xsd:simpleType>
        <xsd:restriction base="dms:Note">
          <xsd:maxLength value="255"/>
        </xsd:restriction>
      </xsd:simpleType>
    </xsd:element>
    <xsd:element name="SharingHintHash" ma:index="14" nillable="true" ma:displayName="共有のヒントのハッシュ"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e970ca36-3118-4921-a1fa-32bce8803b2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5FF923D-930C-42F5-B895-2DDF610815D8}">
  <ds:schemaRefs>
    <ds:schemaRef ds:uri="3bf69560-de73-4852-acbb-3f2be1a254e6"/>
    <ds:schemaRef ds:uri="e970ca36-3118-4921-a1fa-32bce8803b2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33FED06-99C2-4E40-B5FE-E691741E07CE}">
  <ds:schemaRefs>
    <ds:schemaRef ds:uri="3bf69560-de73-4852-acbb-3f2be1a254e6"/>
    <ds:schemaRef ds:uri="e970ca36-3118-4921-a1fa-32bce8803b2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8C0CD00F-7290-421B-A84E-682B6EB5F0B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TM16401371[[fn=アトラス]]</Template>
  <Application>Microsoft Office PowerPoint</Application>
  <PresentationFormat>ワイド画面</PresentationFormat>
  <Slides>21</Slides>
  <Notes>3</Notes>
  <HiddenSlides>0</HiddenSlides>
  <ScaleCrop>false</ScaleCrop>
  <HeadingPairs>
    <vt:vector size="4" baseType="variant">
      <vt:variant>
        <vt:lpstr>テーマ</vt:lpstr>
      </vt:variant>
      <vt:variant>
        <vt:i4>1</vt:i4>
      </vt:variant>
      <vt:variant>
        <vt:lpstr>スライド タイトル</vt:lpstr>
      </vt:variant>
      <vt:variant>
        <vt:i4>21</vt:i4>
      </vt:variant>
    </vt:vector>
  </HeadingPairs>
  <TitlesOfParts>
    <vt:vector size="22" baseType="lpstr">
      <vt:lpstr>Parallax</vt:lpstr>
      <vt:lpstr>Re.Lucture </vt:lpstr>
      <vt:lpstr>革新的な個性をキミへ Change the clothes  Change your life  All over the world </vt:lpstr>
      <vt:lpstr>目次</vt:lpstr>
      <vt:lpstr>PowerPoint プレゼンテーション</vt:lpstr>
      <vt:lpstr>マルジェラのアーティザナルとは</vt:lpstr>
      <vt:lpstr>PowerPoint プレゼンテーション</vt:lpstr>
      <vt:lpstr>服の廃棄問題を解決したい</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①環境保全②デザイン性③唯一無二</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アパレルショップ ビジネスモデル</dc:title>
  <dc:creator>美智子 濵﨑</dc:creator>
  <cp:revision>2</cp:revision>
  <dcterms:created xsi:type="dcterms:W3CDTF">2023-11-05T02:53:38Z</dcterms:created>
  <dcterms:modified xsi:type="dcterms:W3CDTF">2024-01-18T05:48:20Z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0x01010084533E07AA676D48979708B88691C7FC</vt:lpwstr>
  </property>
</Properties>
</file>