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4"/>
  </p:sldMasterIdLst>
  <p:notesMasterIdLst>
    <p:notesMasterId r:id="rId23"/>
  </p:notesMasterIdLst>
  <p:sldIdLst>
    <p:sldId id="290" r:id="rId5"/>
    <p:sldId id="300" r:id="rId6"/>
    <p:sldId id="291" r:id="rId7"/>
    <p:sldId id="292" r:id="rId8"/>
    <p:sldId id="293" r:id="rId9"/>
    <p:sldId id="294" r:id="rId10"/>
    <p:sldId id="295" r:id="rId11"/>
    <p:sldId id="296" r:id="rId12"/>
    <p:sldId id="297" r:id="rId13"/>
    <p:sldId id="298" r:id="rId14"/>
    <p:sldId id="299" r:id="rId15"/>
    <p:sldId id="282" r:id="rId16"/>
    <p:sldId id="283" r:id="rId17"/>
    <p:sldId id="301" r:id="rId18"/>
    <p:sldId id="285" r:id="rId19"/>
    <p:sldId id="287" r:id="rId20"/>
    <p:sldId id="286" r:id="rId21"/>
    <p:sldId id="30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7/26/2022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7/26/2022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77706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6499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89313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2456447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658118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6680611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1290982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2509682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374270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7407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34446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8357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7428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926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6046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57553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7/26/2022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43148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3ED0CC-082F-4160-86E5-0D6041F12778}" type="datetime1">
              <a:rPr lang="en-US" smtClean="0"/>
              <a:t>7/26/2022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85694477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4A85D-F422-95F1-516E-1A76BC24041A}"/>
              </a:ext>
            </a:extLst>
          </p:cNvPr>
          <p:cNvSpPr>
            <a:spLocks noGrp="1"/>
          </p:cNvSpPr>
          <p:nvPr>
            <p:ph type="title"/>
          </p:nvPr>
        </p:nvSpPr>
        <p:spPr>
          <a:xfrm>
            <a:off x="2208211" y="133350"/>
            <a:ext cx="8761415" cy="2628900"/>
          </a:xfrm>
          <a:solidFill>
            <a:schemeClr val="accent1">
              <a:lumMod val="20000"/>
              <a:lumOff val="80000"/>
            </a:schemeClr>
          </a:solidFill>
          <a:effectLst>
            <a:outerShdw blurRad="50800" dist="38100" dir="16200000" rotWithShape="0">
              <a:prstClr val="black">
                <a:alpha val="40000"/>
              </a:prstClr>
            </a:outerShdw>
            <a:reflection blurRad="736600" stA="45000" endPos="65000" dist="50800" dir="5400000" sy="-100000" algn="bl" rotWithShape="0"/>
          </a:effectLst>
          <a:scene3d>
            <a:camera prst="orthographicFront"/>
            <a:lightRig rig="threePt" dir="t"/>
          </a:scene3d>
          <a:sp3d extrusionH="76200" contourW="12700">
            <a:extrusionClr>
              <a:schemeClr val="accent1">
                <a:lumMod val="60000"/>
                <a:lumOff val="40000"/>
              </a:schemeClr>
            </a:extrusionClr>
            <a:contourClr>
              <a:schemeClr val="accent1">
                <a:lumMod val="50000"/>
              </a:schemeClr>
            </a:contourClr>
          </a:sp3d>
        </p:spPr>
        <p:txBody>
          <a:bodyPr>
            <a:normAutofit/>
          </a:bodyPr>
          <a:lstStyle/>
          <a:p>
            <a:r>
              <a:rPr lang="en-IN" sz="4800" u="sng" dirty="0">
                <a:latin typeface="Impact" panose="020B0806030902050204" pitchFamily="34" charset="0"/>
              </a:rPr>
              <a:t>OBJECT ORIENTED PROGRAMMING </a:t>
            </a:r>
            <a:br>
              <a:rPr lang="en-IN" sz="4800" u="sng" dirty="0">
                <a:latin typeface="Impact" panose="020B0806030902050204" pitchFamily="34" charset="0"/>
              </a:rPr>
            </a:br>
            <a:br>
              <a:rPr lang="en-IN" u="sng" dirty="0">
                <a:latin typeface="Impact" panose="020B0806030902050204" pitchFamily="34" charset="0"/>
              </a:rPr>
            </a:br>
            <a:r>
              <a:rPr lang="en-IN" sz="4800" u="sng" dirty="0">
                <a:latin typeface="Impact" panose="020B0806030902050204" pitchFamily="34" charset="0"/>
              </a:rPr>
              <a:t>PROJECT</a:t>
            </a:r>
          </a:p>
        </p:txBody>
      </p:sp>
      <p:sp>
        <p:nvSpPr>
          <p:cNvPr id="3" name="Text Placeholder 2">
            <a:extLst>
              <a:ext uri="{FF2B5EF4-FFF2-40B4-BE49-F238E27FC236}">
                <a16:creationId xmlns:a16="http://schemas.microsoft.com/office/drawing/2014/main" id="{C46D667F-5F3F-9FB7-EAF4-4CD235BFB257}"/>
              </a:ext>
            </a:extLst>
          </p:cNvPr>
          <p:cNvSpPr>
            <a:spLocks noGrp="1"/>
          </p:cNvSpPr>
          <p:nvPr>
            <p:ph type="body" sz="quarter" idx="13"/>
          </p:nvPr>
        </p:nvSpPr>
        <p:spPr>
          <a:xfrm>
            <a:off x="2436811" y="2762251"/>
            <a:ext cx="8532815" cy="952500"/>
          </a:xfrm>
        </p:spPr>
        <p:txBody>
          <a:bodyPr>
            <a:noAutofit/>
          </a:bodyPr>
          <a:lstStyle/>
          <a:p>
            <a:r>
              <a:rPr lang="en-IN" sz="2800" dirty="0">
                <a:latin typeface="Impact" panose="020B0806030902050204" pitchFamily="34" charset="0"/>
              </a:rPr>
              <a:t>                  </a:t>
            </a:r>
            <a:r>
              <a:rPr lang="en-IN" sz="2800" u="sng" dirty="0">
                <a:latin typeface="Impact" panose="020B0806030902050204" pitchFamily="34" charset="0"/>
              </a:rPr>
              <a:t>TOPIC: INTRACITY BUS MANANGEMENT SYSTEM</a:t>
            </a:r>
          </a:p>
        </p:txBody>
      </p:sp>
      <p:sp>
        <p:nvSpPr>
          <p:cNvPr id="4" name="Text Placeholder 3">
            <a:extLst>
              <a:ext uri="{FF2B5EF4-FFF2-40B4-BE49-F238E27FC236}">
                <a16:creationId xmlns:a16="http://schemas.microsoft.com/office/drawing/2014/main" id="{A40326CA-2D16-2CFB-5263-C13EE5456AB9}"/>
              </a:ext>
            </a:extLst>
          </p:cNvPr>
          <p:cNvSpPr>
            <a:spLocks noGrp="1"/>
          </p:cNvSpPr>
          <p:nvPr>
            <p:ph type="body" idx="1"/>
          </p:nvPr>
        </p:nvSpPr>
        <p:spPr>
          <a:xfrm>
            <a:off x="1762126" y="3714751"/>
            <a:ext cx="8991600" cy="2628900"/>
          </a:xfrm>
        </p:spPr>
        <p:txBody>
          <a:bodyPr>
            <a:normAutofit fontScale="47500" lnSpcReduction="20000"/>
          </a:bodyPr>
          <a:lstStyle/>
          <a:p>
            <a:r>
              <a:rPr lang="en-IN" sz="6000" i="1" u="sng" dirty="0">
                <a:solidFill>
                  <a:schemeClr val="accent1">
                    <a:lumMod val="50000"/>
                  </a:schemeClr>
                </a:solidFill>
                <a:latin typeface="Impact" panose="020B0806030902050204" pitchFamily="34" charset="0"/>
              </a:rPr>
              <a:t>SUBMITTED TO:</a:t>
            </a:r>
          </a:p>
          <a:p>
            <a:r>
              <a:rPr lang="en-IN" sz="6000" dirty="0">
                <a:latin typeface="Impact" panose="020B0806030902050204" pitchFamily="34" charset="0"/>
              </a:rPr>
              <a:t>DR. SARABJEET SINGH</a:t>
            </a:r>
          </a:p>
          <a:p>
            <a:r>
              <a:rPr lang="en-IN" sz="6000" i="1" u="sng" dirty="0">
                <a:solidFill>
                  <a:schemeClr val="accent1">
                    <a:lumMod val="50000"/>
                  </a:schemeClr>
                </a:solidFill>
                <a:latin typeface="Impact" panose="020B0806030902050204" pitchFamily="34" charset="0"/>
              </a:rPr>
              <a:t>SUBMITTED BY:</a:t>
            </a:r>
          </a:p>
          <a:p>
            <a:r>
              <a:rPr lang="en-IN" sz="6000" u="sng" dirty="0">
                <a:latin typeface="Impact" panose="020B0806030902050204" pitchFamily="34" charset="0"/>
              </a:rPr>
              <a:t>AISHITA  CO21305</a:t>
            </a:r>
          </a:p>
          <a:p>
            <a:r>
              <a:rPr lang="en-IN" sz="6000" u="sng" dirty="0">
                <a:latin typeface="Impact" panose="020B0806030902050204" pitchFamily="34" charset="0"/>
              </a:rPr>
              <a:t>HARKIRAN CO21320</a:t>
            </a:r>
          </a:p>
        </p:txBody>
      </p:sp>
    </p:spTree>
    <p:extLst>
      <p:ext uri="{BB962C8B-B14F-4D97-AF65-F5344CB8AC3E}">
        <p14:creationId xmlns:p14="http://schemas.microsoft.com/office/powerpoint/2010/main" val="1047056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6DFA8-32CD-5D98-367D-D27CAC6323D0}"/>
              </a:ext>
            </a:extLst>
          </p:cNvPr>
          <p:cNvSpPr>
            <a:spLocks noGrp="1"/>
          </p:cNvSpPr>
          <p:nvPr>
            <p:ph type="title"/>
          </p:nvPr>
        </p:nvSpPr>
        <p:spPr/>
        <p:txBody>
          <a:bodyPr/>
          <a:lstStyle/>
          <a:p>
            <a:r>
              <a:rPr lang="en-IN" u="sng" dirty="0">
                <a:latin typeface="Impact" panose="020B0806030902050204" pitchFamily="34" charset="0"/>
              </a:rPr>
              <a:t>Avail()</a:t>
            </a:r>
          </a:p>
        </p:txBody>
      </p:sp>
      <p:sp>
        <p:nvSpPr>
          <p:cNvPr id="3" name="Content Placeholder 2">
            <a:extLst>
              <a:ext uri="{FF2B5EF4-FFF2-40B4-BE49-F238E27FC236}">
                <a16:creationId xmlns:a16="http://schemas.microsoft.com/office/drawing/2014/main" id="{2BDED59B-1063-72CA-76C2-67AC6A27C07A}"/>
              </a:ext>
            </a:extLst>
          </p:cNvPr>
          <p:cNvSpPr>
            <a:spLocks noGrp="1"/>
          </p:cNvSpPr>
          <p:nvPr>
            <p:ph idx="1"/>
          </p:nvPr>
        </p:nvSpPr>
        <p:spPr/>
        <p:txBody>
          <a:bodyPr/>
          <a:lstStyle/>
          <a:p>
            <a:r>
              <a:rPr lang="en-IN" dirty="0"/>
              <a:t>This function is used to show each and every detail regarding all the existing buses.</a:t>
            </a:r>
          </a:p>
          <a:p>
            <a:r>
              <a:rPr lang="en-IN" dirty="0"/>
              <a:t>Under this function user can access / see all the buses which are available for services.</a:t>
            </a:r>
          </a:p>
          <a:p>
            <a:endParaRPr lang="en-IN" dirty="0"/>
          </a:p>
        </p:txBody>
      </p:sp>
    </p:spTree>
    <p:extLst>
      <p:ext uri="{BB962C8B-B14F-4D97-AF65-F5344CB8AC3E}">
        <p14:creationId xmlns:p14="http://schemas.microsoft.com/office/powerpoint/2010/main" val="742300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9A2A1-1B9A-D8DB-CE67-0C669F89A0E3}"/>
              </a:ext>
            </a:extLst>
          </p:cNvPr>
          <p:cNvSpPr>
            <a:spLocks noGrp="1"/>
          </p:cNvSpPr>
          <p:nvPr>
            <p:ph type="title"/>
          </p:nvPr>
        </p:nvSpPr>
        <p:spPr/>
        <p:txBody>
          <a:bodyPr/>
          <a:lstStyle/>
          <a:p>
            <a:r>
              <a:rPr lang="en-IN" u="sng" dirty="0">
                <a:latin typeface="Impact" panose="020B0806030902050204" pitchFamily="34" charset="0"/>
              </a:rPr>
              <a:t>MAIN SCREEN </a:t>
            </a:r>
          </a:p>
        </p:txBody>
      </p:sp>
      <p:sp>
        <p:nvSpPr>
          <p:cNvPr id="3" name="Content Placeholder 2">
            <a:extLst>
              <a:ext uri="{FF2B5EF4-FFF2-40B4-BE49-F238E27FC236}">
                <a16:creationId xmlns:a16="http://schemas.microsoft.com/office/drawing/2014/main" id="{C4CDF690-11B3-2080-F080-05F58A4AF42E}"/>
              </a:ext>
            </a:extLst>
          </p:cNvPr>
          <p:cNvSpPr>
            <a:spLocks noGrp="1"/>
          </p:cNvSpPr>
          <p:nvPr>
            <p:ph idx="1"/>
          </p:nvPr>
        </p:nvSpPr>
        <p:spPr>
          <a:xfrm>
            <a:off x="1484311" y="2057401"/>
            <a:ext cx="4373564" cy="4543424"/>
          </a:xfrm>
        </p:spPr>
        <p:txBody>
          <a:bodyPr>
            <a:normAutofit/>
          </a:bodyPr>
          <a:lstStyle/>
          <a:p>
            <a:r>
              <a:rPr lang="en-IN" dirty="0"/>
              <a:t>Two options are provided to the user as per their role</a:t>
            </a:r>
          </a:p>
          <a:p>
            <a:r>
              <a:rPr lang="en-IN" dirty="0"/>
              <a:t>Admin portal – for the users who are related to bus management authority</a:t>
            </a:r>
          </a:p>
          <a:p>
            <a:r>
              <a:rPr lang="en-IN" dirty="0"/>
              <a:t>Passenger portal – for the user who wants/wishes to reserve seats in a bus</a:t>
            </a:r>
          </a:p>
        </p:txBody>
      </p:sp>
      <p:pic>
        <p:nvPicPr>
          <p:cNvPr id="5" name="Picture 4">
            <a:extLst>
              <a:ext uri="{FF2B5EF4-FFF2-40B4-BE49-F238E27FC236}">
                <a16:creationId xmlns:a16="http://schemas.microsoft.com/office/drawing/2014/main" id="{3B3B9A7D-D744-0537-87D2-1C2FA4532026}"/>
              </a:ext>
            </a:extLst>
          </p:cNvPr>
          <p:cNvPicPr>
            <a:picLocks noChangeAspect="1"/>
          </p:cNvPicPr>
          <p:nvPr/>
        </p:nvPicPr>
        <p:blipFill>
          <a:blip r:embed="rId2"/>
          <a:stretch>
            <a:fillRect/>
          </a:stretch>
        </p:blipFill>
        <p:spPr>
          <a:xfrm>
            <a:off x="6334127" y="2166636"/>
            <a:ext cx="5234549" cy="4324954"/>
          </a:xfrm>
          <a:prstGeom prst="rect">
            <a:avLst/>
          </a:prstGeom>
          <a:solidFill>
            <a:schemeClr val="accent1">
              <a:lumMod val="20000"/>
              <a:lumOff val="80000"/>
            </a:schemeClr>
          </a:solidFill>
        </p:spPr>
      </p:pic>
    </p:spTree>
    <p:extLst>
      <p:ext uri="{BB962C8B-B14F-4D97-AF65-F5344CB8AC3E}">
        <p14:creationId xmlns:p14="http://schemas.microsoft.com/office/powerpoint/2010/main" val="837285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6CE35-64B4-9169-D914-04CE30D2BDC6}"/>
              </a:ext>
            </a:extLst>
          </p:cNvPr>
          <p:cNvSpPr>
            <a:spLocks noGrp="1"/>
          </p:cNvSpPr>
          <p:nvPr>
            <p:ph type="title"/>
          </p:nvPr>
        </p:nvSpPr>
        <p:spPr>
          <a:xfrm>
            <a:off x="1484310" y="228601"/>
            <a:ext cx="10018713" cy="1343024"/>
          </a:xfrm>
        </p:spPr>
        <p:txBody>
          <a:bodyPr/>
          <a:lstStyle/>
          <a:p>
            <a:r>
              <a:rPr lang="en-IN" b="1" u="sng" dirty="0">
                <a:latin typeface="Impact" panose="020B0806030902050204" pitchFamily="34" charset="0"/>
              </a:rPr>
              <a:t>ADMIN PORTAL</a:t>
            </a:r>
          </a:p>
        </p:txBody>
      </p:sp>
      <p:sp>
        <p:nvSpPr>
          <p:cNvPr id="3" name="Content Placeholder 2">
            <a:extLst>
              <a:ext uri="{FF2B5EF4-FFF2-40B4-BE49-F238E27FC236}">
                <a16:creationId xmlns:a16="http://schemas.microsoft.com/office/drawing/2014/main" id="{8CAC7258-704E-DE32-1A31-B5055A89745E}"/>
              </a:ext>
            </a:extLst>
          </p:cNvPr>
          <p:cNvSpPr>
            <a:spLocks noGrp="1"/>
          </p:cNvSpPr>
          <p:nvPr>
            <p:ph idx="1"/>
          </p:nvPr>
        </p:nvSpPr>
        <p:spPr>
          <a:xfrm>
            <a:off x="1484310" y="1885951"/>
            <a:ext cx="3992565" cy="3905250"/>
          </a:xfrm>
        </p:spPr>
        <p:txBody>
          <a:bodyPr>
            <a:normAutofit fontScale="92500" lnSpcReduction="20000"/>
          </a:bodyPr>
          <a:lstStyle/>
          <a:p>
            <a:pPr algn="just"/>
            <a:r>
              <a:rPr lang="en-IN" dirty="0">
                <a:latin typeface="Arial" panose="020B0604020202020204" pitchFamily="34" charset="0"/>
                <a:cs typeface="Arial" panose="020B0604020202020204" pitchFamily="34" charset="0"/>
              </a:rPr>
              <a:t>In order to access this portal user needs to enter a correct (pre set) password.</a:t>
            </a:r>
          </a:p>
          <a:p>
            <a:pPr algn="just"/>
            <a:r>
              <a:rPr lang="en-IN" dirty="0">
                <a:latin typeface="Arial" panose="020B0604020202020204" pitchFamily="34" charset="0"/>
                <a:cs typeface="Arial" panose="020B0604020202020204" pitchFamily="34" charset="0"/>
              </a:rPr>
              <a:t>In case the entered password does not match with the inbuilt password an error will appear and the process will stop.</a:t>
            </a:r>
          </a:p>
          <a:p>
            <a:pPr marL="0" indent="0" algn="just">
              <a:buNone/>
            </a:pPr>
            <a:r>
              <a:rPr lang="en-IN" dirty="0"/>
              <a:t>     </a:t>
            </a:r>
            <a:r>
              <a:rPr lang="en-IN" dirty="0">
                <a:latin typeface="Arial" panose="020B0604020202020204" pitchFamily="34" charset="0"/>
                <a:cs typeface="Arial" panose="020B0604020202020204" pitchFamily="34" charset="0"/>
              </a:rPr>
              <a:t>The portal offers the following choices:</a:t>
            </a:r>
          </a:p>
          <a:p>
            <a:pPr algn="just">
              <a:buFont typeface="Wingdings" panose="05000000000000000000" pitchFamily="2" charset="2"/>
              <a:buChar char="ü"/>
            </a:pPr>
            <a:r>
              <a:rPr lang="en-IN" dirty="0">
                <a:latin typeface="Arial" panose="020B0604020202020204" pitchFamily="34" charset="0"/>
                <a:cs typeface="Arial" panose="020B0604020202020204" pitchFamily="34" charset="0"/>
              </a:rPr>
              <a:t>Add bus option</a:t>
            </a:r>
          </a:p>
          <a:p>
            <a:pPr algn="just">
              <a:buFont typeface="Wingdings" panose="05000000000000000000" pitchFamily="2" charset="2"/>
              <a:buChar char="ü"/>
            </a:pPr>
            <a:r>
              <a:rPr lang="en-IN" dirty="0">
                <a:latin typeface="Arial" panose="020B0604020202020204" pitchFamily="34" charset="0"/>
                <a:cs typeface="Arial" panose="020B0604020202020204" pitchFamily="34" charset="0"/>
              </a:rPr>
              <a:t>Available buses option</a:t>
            </a:r>
          </a:p>
        </p:txBody>
      </p:sp>
      <p:pic>
        <p:nvPicPr>
          <p:cNvPr id="5" name="Picture 4">
            <a:extLst>
              <a:ext uri="{FF2B5EF4-FFF2-40B4-BE49-F238E27FC236}">
                <a16:creationId xmlns:a16="http://schemas.microsoft.com/office/drawing/2014/main" id="{2C2023F4-E06A-5256-2CA5-3AFDA0E18C73}"/>
              </a:ext>
            </a:extLst>
          </p:cNvPr>
          <p:cNvPicPr>
            <a:picLocks noChangeAspect="1"/>
          </p:cNvPicPr>
          <p:nvPr/>
        </p:nvPicPr>
        <p:blipFill>
          <a:blip r:embed="rId2"/>
          <a:stretch>
            <a:fillRect/>
          </a:stretch>
        </p:blipFill>
        <p:spPr>
          <a:xfrm>
            <a:off x="5934075" y="1885951"/>
            <a:ext cx="5655602" cy="4600575"/>
          </a:xfrm>
          <a:prstGeom prst="rect">
            <a:avLst/>
          </a:prstGeom>
        </p:spPr>
      </p:pic>
    </p:spTree>
    <p:extLst>
      <p:ext uri="{BB962C8B-B14F-4D97-AF65-F5344CB8AC3E}">
        <p14:creationId xmlns:p14="http://schemas.microsoft.com/office/powerpoint/2010/main" val="3140552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8BDC0-E438-8DE2-66AB-7D6A3F9EAE7D}"/>
              </a:ext>
            </a:extLst>
          </p:cNvPr>
          <p:cNvSpPr>
            <a:spLocks noGrp="1"/>
          </p:cNvSpPr>
          <p:nvPr>
            <p:ph type="title"/>
          </p:nvPr>
        </p:nvSpPr>
        <p:spPr/>
        <p:txBody>
          <a:bodyPr/>
          <a:lstStyle/>
          <a:p>
            <a:r>
              <a:rPr lang="en-IN" u="sng" dirty="0">
                <a:latin typeface="Impact" panose="020B0806030902050204" pitchFamily="34" charset="0"/>
              </a:rPr>
              <a:t>PASSENGER PORTAL</a:t>
            </a:r>
          </a:p>
        </p:txBody>
      </p:sp>
      <p:sp>
        <p:nvSpPr>
          <p:cNvPr id="3" name="Content Placeholder 2">
            <a:extLst>
              <a:ext uri="{FF2B5EF4-FFF2-40B4-BE49-F238E27FC236}">
                <a16:creationId xmlns:a16="http://schemas.microsoft.com/office/drawing/2014/main" id="{00A9D9C0-2226-FC24-E0A0-387310BA5F76}"/>
              </a:ext>
            </a:extLst>
          </p:cNvPr>
          <p:cNvSpPr>
            <a:spLocks noGrp="1"/>
          </p:cNvSpPr>
          <p:nvPr>
            <p:ph idx="1"/>
          </p:nvPr>
        </p:nvSpPr>
        <p:spPr>
          <a:xfrm>
            <a:off x="1484310" y="1876427"/>
            <a:ext cx="3916365" cy="3914774"/>
          </a:xfrm>
        </p:spPr>
        <p:txBody>
          <a:bodyPr/>
          <a:lstStyle/>
          <a:p>
            <a:r>
              <a:rPr lang="en-IN" dirty="0">
                <a:latin typeface="Arial" panose="020B0604020202020204" pitchFamily="34" charset="0"/>
                <a:cs typeface="Arial" panose="020B0604020202020204" pitchFamily="34" charset="0"/>
              </a:rPr>
              <a:t>This portal offers the following options:</a:t>
            </a:r>
          </a:p>
          <a:p>
            <a:pPr>
              <a:buFont typeface="Wingdings" panose="05000000000000000000" pitchFamily="2" charset="2"/>
              <a:buChar char="ü"/>
            </a:pPr>
            <a:r>
              <a:rPr lang="en-IN" dirty="0">
                <a:latin typeface="Arial" panose="020B0604020202020204" pitchFamily="34" charset="0"/>
                <a:cs typeface="Arial" panose="020B0604020202020204" pitchFamily="34" charset="0"/>
              </a:rPr>
              <a:t>Buses available</a:t>
            </a:r>
          </a:p>
          <a:p>
            <a:pPr>
              <a:buFont typeface="Wingdings" panose="05000000000000000000" pitchFamily="2" charset="2"/>
              <a:buChar char="ü"/>
            </a:pPr>
            <a:r>
              <a:rPr lang="en-IN" dirty="0">
                <a:latin typeface="Arial" panose="020B0604020202020204" pitchFamily="34" charset="0"/>
                <a:cs typeface="Arial" panose="020B0604020202020204" pitchFamily="34" charset="0"/>
              </a:rPr>
              <a:t>Bus reservation</a:t>
            </a:r>
          </a:p>
          <a:p>
            <a:pPr>
              <a:buFont typeface="Wingdings" panose="05000000000000000000" pitchFamily="2" charset="2"/>
              <a:buChar char="ü"/>
            </a:pPr>
            <a:r>
              <a:rPr lang="en-IN" dirty="0">
                <a:latin typeface="Arial" panose="020B0604020202020204" pitchFamily="34" charset="0"/>
                <a:cs typeface="Arial" panose="020B0604020202020204" pitchFamily="34" charset="0"/>
              </a:rPr>
              <a:t>Show</a:t>
            </a:r>
          </a:p>
          <a:p>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712D7940-DC1C-0144-D90C-D4E0213E153C}"/>
              </a:ext>
            </a:extLst>
          </p:cNvPr>
          <p:cNvPicPr>
            <a:picLocks noChangeAspect="1"/>
          </p:cNvPicPr>
          <p:nvPr/>
        </p:nvPicPr>
        <p:blipFill>
          <a:blip r:embed="rId2"/>
          <a:stretch>
            <a:fillRect/>
          </a:stretch>
        </p:blipFill>
        <p:spPr>
          <a:xfrm>
            <a:off x="6010275" y="2157413"/>
            <a:ext cx="5311923" cy="4338637"/>
          </a:xfrm>
          <a:prstGeom prst="rect">
            <a:avLst/>
          </a:prstGeom>
        </p:spPr>
      </p:pic>
    </p:spTree>
    <p:extLst>
      <p:ext uri="{BB962C8B-B14F-4D97-AF65-F5344CB8AC3E}">
        <p14:creationId xmlns:p14="http://schemas.microsoft.com/office/powerpoint/2010/main" val="2847223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E08E7-E80D-7A18-CD96-FF13CCE5F015}"/>
              </a:ext>
            </a:extLst>
          </p:cNvPr>
          <p:cNvSpPr>
            <a:spLocks noGrp="1"/>
          </p:cNvSpPr>
          <p:nvPr>
            <p:ph type="title"/>
          </p:nvPr>
        </p:nvSpPr>
        <p:spPr>
          <a:xfrm>
            <a:off x="1484311" y="1"/>
            <a:ext cx="10018713" cy="1733550"/>
          </a:xfrm>
        </p:spPr>
        <p:txBody>
          <a:bodyPr/>
          <a:lstStyle/>
          <a:p>
            <a:r>
              <a:rPr lang="en-IN" u="sng" dirty="0">
                <a:latin typeface="Impact" panose="020B0806030902050204" pitchFamily="34" charset="0"/>
              </a:rPr>
              <a:t>ADD BUS OPTION</a:t>
            </a:r>
          </a:p>
        </p:txBody>
      </p:sp>
      <p:sp>
        <p:nvSpPr>
          <p:cNvPr id="3" name="Content Placeholder 2">
            <a:extLst>
              <a:ext uri="{FF2B5EF4-FFF2-40B4-BE49-F238E27FC236}">
                <a16:creationId xmlns:a16="http://schemas.microsoft.com/office/drawing/2014/main" id="{91202ED3-37BE-27D1-883E-F166A7F54851}"/>
              </a:ext>
            </a:extLst>
          </p:cNvPr>
          <p:cNvSpPr>
            <a:spLocks noGrp="1"/>
          </p:cNvSpPr>
          <p:nvPr>
            <p:ph idx="1"/>
          </p:nvPr>
        </p:nvSpPr>
        <p:spPr>
          <a:xfrm>
            <a:off x="1484311" y="1362075"/>
            <a:ext cx="3840164" cy="5362575"/>
          </a:xfrm>
        </p:spPr>
        <p:txBody>
          <a:bodyPr>
            <a:normAutofit fontScale="92500" lnSpcReduction="20000"/>
          </a:bodyPr>
          <a:lstStyle/>
          <a:p>
            <a:r>
              <a:rPr lang="en-IN" sz="2600" dirty="0"/>
              <a:t>This option gives an access to the admin to add a new buses in the list of pre existing buses.</a:t>
            </a:r>
          </a:p>
          <a:p>
            <a:r>
              <a:rPr lang="en-IN" sz="2600" u="sng" dirty="0"/>
              <a:t>Following details are to be provided by the admin in order to add a new bus:</a:t>
            </a:r>
          </a:p>
          <a:p>
            <a:pPr marL="379800" indent="-342900">
              <a:buFont typeface="Wingdings" panose="05000000000000000000" pitchFamily="2" charset="2"/>
              <a:buChar char="ü"/>
            </a:pPr>
            <a:r>
              <a:rPr lang="en-IN" sz="2600" dirty="0"/>
              <a:t>BUS NO.</a:t>
            </a:r>
          </a:p>
          <a:p>
            <a:pPr marL="379800" indent="-342900">
              <a:buFont typeface="Wingdings" panose="05000000000000000000" pitchFamily="2" charset="2"/>
              <a:buChar char="ü"/>
            </a:pPr>
            <a:r>
              <a:rPr lang="en-IN" sz="2600" dirty="0"/>
              <a:t>DRIVER’S NAME</a:t>
            </a:r>
          </a:p>
          <a:p>
            <a:pPr marL="379800" indent="-342900">
              <a:buFont typeface="Wingdings" panose="05000000000000000000" pitchFamily="2" charset="2"/>
              <a:buChar char="ü"/>
            </a:pPr>
            <a:r>
              <a:rPr lang="en-IN" sz="2600" dirty="0"/>
              <a:t>ARRIVAL TIME </a:t>
            </a:r>
          </a:p>
          <a:p>
            <a:pPr marL="379800" indent="-342900">
              <a:buFont typeface="Wingdings" panose="05000000000000000000" pitchFamily="2" charset="2"/>
              <a:buChar char="ü"/>
            </a:pPr>
            <a:r>
              <a:rPr lang="en-IN" sz="2600" dirty="0"/>
              <a:t> DEPARTURE TIME</a:t>
            </a:r>
          </a:p>
          <a:p>
            <a:pPr marL="379800" indent="-342900">
              <a:buFont typeface="Wingdings" panose="05000000000000000000" pitchFamily="2" charset="2"/>
              <a:buChar char="ü"/>
            </a:pPr>
            <a:r>
              <a:rPr lang="en-IN" sz="2600" dirty="0"/>
              <a:t> STARTING POINT</a:t>
            </a:r>
          </a:p>
          <a:p>
            <a:pPr marL="379800" indent="-342900">
              <a:buFont typeface="Wingdings" panose="05000000000000000000" pitchFamily="2" charset="2"/>
              <a:buChar char="ü"/>
            </a:pPr>
            <a:r>
              <a:rPr lang="en-IN" sz="2600" dirty="0"/>
              <a:t> DESTINATION</a:t>
            </a:r>
          </a:p>
          <a:p>
            <a:endParaRPr lang="en-IN" dirty="0"/>
          </a:p>
        </p:txBody>
      </p:sp>
      <p:pic>
        <p:nvPicPr>
          <p:cNvPr id="5" name="Picture 4">
            <a:extLst>
              <a:ext uri="{FF2B5EF4-FFF2-40B4-BE49-F238E27FC236}">
                <a16:creationId xmlns:a16="http://schemas.microsoft.com/office/drawing/2014/main" id="{6CAAE2EC-18DB-85FE-98CC-CC6C12E9E967}"/>
              </a:ext>
            </a:extLst>
          </p:cNvPr>
          <p:cNvPicPr>
            <a:picLocks noChangeAspect="1"/>
          </p:cNvPicPr>
          <p:nvPr/>
        </p:nvPicPr>
        <p:blipFill>
          <a:blip r:embed="rId2"/>
          <a:stretch>
            <a:fillRect/>
          </a:stretch>
        </p:blipFill>
        <p:spPr>
          <a:xfrm>
            <a:off x="5457824" y="1857377"/>
            <a:ext cx="6358421" cy="4607958"/>
          </a:xfrm>
          <a:prstGeom prst="rect">
            <a:avLst/>
          </a:prstGeom>
        </p:spPr>
      </p:pic>
    </p:spTree>
    <p:extLst>
      <p:ext uri="{BB962C8B-B14F-4D97-AF65-F5344CB8AC3E}">
        <p14:creationId xmlns:p14="http://schemas.microsoft.com/office/powerpoint/2010/main" val="2291048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ABE42-D30A-5E79-1670-62B44F9D4AD7}"/>
              </a:ext>
            </a:extLst>
          </p:cNvPr>
          <p:cNvSpPr>
            <a:spLocks noGrp="1"/>
          </p:cNvSpPr>
          <p:nvPr>
            <p:ph type="title"/>
          </p:nvPr>
        </p:nvSpPr>
        <p:spPr/>
        <p:txBody>
          <a:bodyPr>
            <a:normAutofit/>
          </a:bodyPr>
          <a:lstStyle/>
          <a:p>
            <a:br>
              <a:rPr lang="en-IN" dirty="0"/>
            </a:br>
            <a:r>
              <a:rPr lang="en-IN" b="1" u="sng" dirty="0">
                <a:latin typeface="Impact" panose="020B0806030902050204" pitchFamily="34" charset="0"/>
              </a:rPr>
              <a:t>BUSES AVAILABLE OPTION</a:t>
            </a:r>
          </a:p>
        </p:txBody>
      </p:sp>
      <p:sp>
        <p:nvSpPr>
          <p:cNvPr id="3" name="Content Placeholder 2">
            <a:extLst>
              <a:ext uri="{FF2B5EF4-FFF2-40B4-BE49-F238E27FC236}">
                <a16:creationId xmlns:a16="http://schemas.microsoft.com/office/drawing/2014/main" id="{EEBB5F88-5F28-4BE1-B078-C18DA5FF2B78}"/>
              </a:ext>
            </a:extLst>
          </p:cNvPr>
          <p:cNvSpPr>
            <a:spLocks noGrp="1"/>
          </p:cNvSpPr>
          <p:nvPr>
            <p:ph idx="1"/>
          </p:nvPr>
        </p:nvSpPr>
        <p:spPr>
          <a:xfrm>
            <a:off x="1484311" y="2666999"/>
            <a:ext cx="3935414" cy="3124201"/>
          </a:xfrm>
        </p:spPr>
        <p:txBody>
          <a:bodyPr/>
          <a:lstStyle/>
          <a:p>
            <a:r>
              <a:rPr lang="en-IN" dirty="0"/>
              <a:t>This option once selected provides details of all the buses which are available for services.</a:t>
            </a:r>
          </a:p>
        </p:txBody>
      </p:sp>
      <p:pic>
        <p:nvPicPr>
          <p:cNvPr id="4" name="Picture 3">
            <a:extLst>
              <a:ext uri="{FF2B5EF4-FFF2-40B4-BE49-F238E27FC236}">
                <a16:creationId xmlns:a16="http://schemas.microsoft.com/office/drawing/2014/main" id="{92572D72-CC6D-008F-51BB-6DD2ABF1633B}"/>
              </a:ext>
            </a:extLst>
          </p:cNvPr>
          <p:cNvPicPr>
            <a:picLocks noChangeAspect="1"/>
          </p:cNvPicPr>
          <p:nvPr/>
        </p:nvPicPr>
        <p:blipFill>
          <a:blip r:embed="rId2"/>
          <a:stretch>
            <a:fillRect/>
          </a:stretch>
        </p:blipFill>
        <p:spPr>
          <a:xfrm>
            <a:off x="5276851" y="2562224"/>
            <a:ext cx="6688778" cy="3911106"/>
          </a:xfrm>
          <a:prstGeom prst="rect">
            <a:avLst/>
          </a:prstGeom>
        </p:spPr>
      </p:pic>
    </p:spTree>
    <p:extLst>
      <p:ext uri="{BB962C8B-B14F-4D97-AF65-F5344CB8AC3E}">
        <p14:creationId xmlns:p14="http://schemas.microsoft.com/office/powerpoint/2010/main" val="728084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F6385-9582-5E10-E2C8-A984B3B4E31A}"/>
              </a:ext>
            </a:extLst>
          </p:cNvPr>
          <p:cNvSpPr>
            <a:spLocks noGrp="1"/>
          </p:cNvSpPr>
          <p:nvPr>
            <p:ph type="title"/>
          </p:nvPr>
        </p:nvSpPr>
        <p:spPr/>
        <p:txBody>
          <a:bodyPr>
            <a:normAutofit/>
          </a:bodyPr>
          <a:lstStyle/>
          <a:p>
            <a:r>
              <a:rPr lang="en-IN" b="1" u="sng" dirty="0">
                <a:latin typeface="Impact" panose="020B0806030902050204" pitchFamily="34" charset="0"/>
              </a:rPr>
              <a:t>SHOW  OPTION</a:t>
            </a:r>
          </a:p>
        </p:txBody>
      </p:sp>
      <p:sp>
        <p:nvSpPr>
          <p:cNvPr id="3" name="Content Placeholder 2">
            <a:extLst>
              <a:ext uri="{FF2B5EF4-FFF2-40B4-BE49-F238E27FC236}">
                <a16:creationId xmlns:a16="http://schemas.microsoft.com/office/drawing/2014/main" id="{9F676DBB-E892-285F-83F4-82F22C3FA3E9}"/>
              </a:ext>
            </a:extLst>
          </p:cNvPr>
          <p:cNvSpPr>
            <a:spLocks noGrp="1"/>
          </p:cNvSpPr>
          <p:nvPr>
            <p:ph idx="1"/>
          </p:nvPr>
        </p:nvSpPr>
        <p:spPr>
          <a:xfrm>
            <a:off x="1484311" y="2066337"/>
            <a:ext cx="3430589" cy="4283168"/>
          </a:xfrm>
        </p:spPr>
        <p:txBody>
          <a:bodyPr>
            <a:normAutofit/>
          </a:bodyPr>
          <a:lstStyle/>
          <a:p>
            <a:r>
              <a:rPr lang="en-IN" dirty="0"/>
              <a:t>This option once selected shows all the details regarding the selected bus like bus no, time of departure etc along with the status of seats</a:t>
            </a:r>
          </a:p>
          <a:p>
            <a:r>
              <a:rPr lang="en-IN" dirty="0"/>
              <a:t>In case the seats are vacant passenger can book respective seats as per their preference.</a:t>
            </a:r>
          </a:p>
        </p:txBody>
      </p:sp>
      <p:pic>
        <p:nvPicPr>
          <p:cNvPr id="7" name="Picture 6">
            <a:extLst>
              <a:ext uri="{FF2B5EF4-FFF2-40B4-BE49-F238E27FC236}">
                <a16:creationId xmlns:a16="http://schemas.microsoft.com/office/drawing/2014/main" id="{7E5A339B-8153-FE9B-341A-8E95940B03D7}"/>
              </a:ext>
            </a:extLst>
          </p:cNvPr>
          <p:cNvPicPr>
            <a:picLocks noChangeAspect="1"/>
          </p:cNvPicPr>
          <p:nvPr/>
        </p:nvPicPr>
        <p:blipFill>
          <a:blip r:embed="rId2"/>
          <a:stretch>
            <a:fillRect/>
          </a:stretch>
        </p:blipFill>
        <p:spPr>
          <a:xfrm>
            <a:off x="5210175" y="2066337"/>
            <a:ext cx="6086475" cy="4706530"/>
          </a:xfrm>
          <a:prstGeom prst="rect">
            <a:avLst/>
          </a:prstGeom>
        </p:spPr>
      </p:pic>
    </p:spTree>
    <p:extLst>
      <p:ext uri="{BB962C8B-B14F-4D97-AF65-F5344CB8AC3E}">
        <p14:creationId xmlns:p14="http://schemas.microsoft.com/office/powerpoint/2010/main" val="538647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22ED0-A004-A6C7-C8CC-D720CAE91A69}"/>
              </a:ext>
            </a:extLst>
          </p:cNvPr>
          <p:cNvSpPr>
            <a:spLocks noGrp="1"/>
          </p:cNvSpPr>
          <p:nvPr>
            <p:ph type="title"/>
          </p:nvPr>
        </p:nvSpPr>
        <p:spPr/>
        <p:txBody>
          <a:bodyPr>
            <a:normAutofit/>
          </a:bodyPr>
          <a:lstStyle/>
          <a:p>
            <a:r>
              <a:rPr lang="en-IN" u="sng" dirty="0">
                <a:latin typeface="Impact" panose="020B0806030902050204" pitchFamily="34" charset="0"/>
              </a:rPr>
              <a:t>BUS RESERVATION OPTION</a:t>
            </a:r>
          </a:p>
        </p:txBody>
      </p:sp>
      <p:sp>
        <p:nvSpPr>
          <p:cNvPr id="3" name="Content Placeholder 2">
            <a:extLst>
              <a:ext uri="{FF2B5EF4-FFF2-40B4-BE49-F238E27FC236}">
                <a16:creationId xmlns:a16="http://schemas.microsoft.com/office/drawing/2014/main" id="{56638C7F-F1BF-008D-43C7-9869E7C8C054}"/>
              </a:ext>
            </a:extLst>
          </p:cNvPr>
          <p:cNvSpPr>
            <a:spLocks noGrp="1"/>
          </p:cNvSpPr>
          <p:nvPr>
            <p:ph idx="1"/>
          </p:nvPr>
        </p:nvSpPr>
        <p:spPr>
          <a:xfrm>
            <a:off x="1484311" y="2526331"/>
            <a:ext cx="5221290" cy="3786544"/>
          </a:xfrm>
        </p:spPr>
        <p:txBody>
          <a:bodyPr>
            <a:normAutofit/>
          </a:bodyPr>
          <a:lstStyle/>
          <a:p>
            <a:r>
              <a:rPr lang="en-IN" dirty="0"/>
              <a:t>This option is exclusively available for the passengers.</a:t>
            </a:r>
          </a:p>
          <a:p>
            <a:r>
              <a:rPr lang="en-IN" dirty="0"/>
              <a:t>By choosing this option user can reserve seats in their desired bus by providing basic details such as:</a:t>
            </a:r>
          </a:p>
          <a:p>
            <a:r>
              <a:rPr lang="en-IN" dirty="0"/>
              <a:t>Bus number</a:t>
            </a:r>
          </a:p>
          <a:p>
            <a:r>
              <a:rPr lang="en-IN" dirty="0"/>
              <a:t>Number of seats required</a:t>
            </a:r>
          </a:p>
          <a:p>
            <a:r>
              <a:rPr lang="en-IN" dirty="0"/>
              <a:t>Name of the passengers</a:t>
            </a:r>
          </a:p>
        </p:txBody>
      </p:sp>
      <p:pic>
        <p:nvPicPr>
          <p:cNvPr id="5" name="Picture 4">
            <a:extLst>
              <a:ext uri="{FF2B5EF4-FFF2-40B4-BE49-F238E27FC236}">
                <a16:creationId xmlns:a16="http://schemas.microsoft.com/office/drawing/2014/main" id="{B69EF897-2EA2-95A4-A81B-615A65A4CF08}"/>
              </a:ext>
            </a:extLst>
          </p:cNvPr>
          <p:cNvPicPr>
            <a:picLocks noChangeAspect="1"/>
          </p:cNvPicPr>
          <p:nvPr/>
        </p:nvPicPr>
        <p:blipFill>
          <a:blip r:embed="rId2"/>
          <a:stretch>
            <a:fillRect/>
          </a:stretch>
        </p:blipFill>
        <p:spPr>
          <a:xfrm>
            <a:off x="6838951" y="2526329"/>
            <a:ext cx="5221290" cy="3883995"/>
          </a:xfrm>
          <a:prstGeom prst="rect">
            <a:avLst/>
          </a:prstGeom>
        </p:spPr>
      </p:pic>
    </p:spTree>
    <p:extLst>
      <p:ext uri="{BB962C8B-B14F-4D97-AF65-F5344CB8AC3E}">
        <p14:creationId xmlns:p14="http://schemas.microsoft.com/office/powerpoint/2010/main" val="914662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08F1C-3736-9EBD-A725-A75B949B7B3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988883F-6088-E903-0B45-90C619E8B320}"/>
              </a:ext>
            </a:extLst>
          </p:cNvPr>
          <p:cNvSpPr>
            <a:spLocks noGrp="1"/>
          </p:cNvSpPr>
          <p:nvPr>
            <p:ph idx="1"/>
          </p:nvPr>
        </p:nvSpPr>
        <p:spPr>
          <a:xfrm>
            <a:off x="1484310" y="1133475"/>
            <a:ext cx="10018713" cy="4657725"/>
          </a:xfrm>
        </p:spPr>
        <p:txBody>
          <a:bodyPr/>
          <a:lstStyle/>
          <a:p>
            <a:pPr marL="0" indent="0">
              <a:buNone/>
            </a:pPr>
            <a:r>
              <a:rPr lang="en-IN" dirty="0"/>
              <a:t>                                          </a:t>
            </a:r>
            <a:r>
              <a:rPr lang="en-IN" sz="10500" u="sng" dirty="0">
                <a:latin typeface="Impact" panose="020B0806030902050204" pitchFamily="34" charset="0"/>
              </a:rPr>
              <a:t>THANK YOU</a:t>
            </a:r>
          </a:p>
        </p:txBody>
      </p:sp>
    </p:spTree>
    <p:extLst>
      <p:ext uri="{BB962C8B-B14F-4D97-AF65-F5344CB8AC3E}">
        <p14:creationId xmlns:p14="http://schemas.microsoft.com/office/powerpoint/2010/main" val="3710158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0F8AF-E450-9797-9473-584B3152312F}"/>
              </a:ext>
            </a:extLst>
          </p:cNvPr>
          <p:cNvSpPr>
            <a:spLocks noGrp="1"/>
          </p:cNvSpPr>
          <p:nvPr>
            <p:ph type="title"/>
          </p:nvPr>
        </p:nvSpPr>
        <p:spPr/>
        <p:txBody>
          <a:bodyPr/>
          <a:lstStyle/>
          <a:p>
            <a:r>
              <a:rPr lang="en-IN" b="1" u="sng" dirty="0">
                <a:latin typeface="Impact" panose="020B0806030902050204" pitchFamily="34" charset="0"/>
              </a:rPr>
              <a:t>INTRODUCTION</a:t>
            </a:r>
          </a:p>
        </p:txBody>
      </p:sp>
      <p:sp>
        <p:nvSpPr>
          <p:cNvPr id="3" name="Content Placeholder 2">
            <a:extLst>
              <a:ext uri="{FF2B5EF4-FFF2-40B4-BE49-F238E27FC236}">
                <a16:creationId xmlns:a16="http://schemas.microsoft.com/office/drawing/2014/main" id="{1F8ACA6A-D14F-77A2-58CC-2BD3715F366D}"/>
              </a:ext>
            </a:extLst>
          </p:cNvPr>
          <p:cNvSpPr>
            <a:spLocks noGrp="1"/>
          </p:cNvSpPr>
          <p:nvPr>
            <p:ph idx="1"/>
          </p:nvPr>
        </p:nvSpPr>
        <p:spPr/>
        <p:txBody>
          <a:bodyPr>
            <a:normAutofit/>
          </a:bodyPr>
          <a:lstStyle/>
          <a:p>
            <a:r>
              <a:rPr lang="en-IN" u="sng" dirty="0">
                <a:latin typeface="Impact" panose="020B0806030902050204" pitchFamily="34" charset="0"/>
              </a:rPr>
              <a:t>PROJECT NAME:         </a:t>
            </a:r>
            <a:r>
              <a:rPr lang="en-IN" dirty="0"/>
              <a:t>INTRACITY BUS MANAGEMENT SYSTEM</a:t>
            </a:r>
          </a:p>
          <a:p>
            <a:r>
              <a:rPr lang="en-IN" u="sng" dirty="0">
                <a:latin typeface="Impact" panose="020B0806030902050204" pitchFamily="34" charset="0"/>
              </a:rPr>
              <a:t>LANGUAGE USED:     </a:t>
            </a:r>
            <a:r>
              <a:rPr lang="en-IN" dirty="0"/>
              <a:t> C++  PROGRAMMING LANGUAGE</a:t>
            </a:r>
          </a:p>
          <a:p>
            <a:pPr marL="379800" indent="-342900">
              <a:buFont typeface="Arial" panose="020B0604020202020204" pitchFamily="34" charset="0"/>
              <a:buChar char="•"/>
            </a:pPr>
            <a:r>
              <a:rPr lang="en-IN" u="sng" dirty="0">
                <a:latin typeface="Impact" panose="020B0806030902050204" pitchFamily="34" charset="0"/>
              </a:rPr>
              <a:t>OBJECTIVE: </a:t>
            </a:r>
          </a:p>
          <a:p>
            <a:pPr marL="36900" indent="0">
              <a:buNone/>
            </a:pPr>
            <a:r>
              <a:rPr lang="en-IN" dirty="0"/>
              <a:t> T</a:t>
            </a:r>
            <a:r>
              <a:rPr lang="en-IN" dirty="0">
                <a:cs typeface="Arial" panose="020B0604020202020204" pitchFamily="34" charset="0"/>
              </a:rPr>
              <a:t>o create a system which perform all the operations required  during the process of reservation along with a system which manages the administrative work involved.</a:t>
            </a:r>
          </a:p>
          <a:p>
            <a:endParaRPr lang="en-IN" dirty="0"/>
          </a:p>
        </p:txBody>
      </p:sp>
    </p:spTree>
    <p:extLst>
      <p:ext uri="{BB962C8B-B14F-4D97-AF65-F5344CB8AC3E}">
        <p14:creationId xmlns:p14="http://schemas.microsoft.com/office/powerpoint/2010/main" val="1913297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D66E-DC71-036D-4377-7C4EB1AC14D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3722A30-F8F1-EA12-4A04-9D9356125B50}"/>
              </a:ext>
            </a:extLst>
          </p:cNvPr>
          <p:cNvSpPr>
            <a:spLocks noGrp="1"/>
          </p:cNvSpPr>
          <p:nvPr>
            <p:ph idx="1"/>
          </p:nvPr>
        </p:nvSpPr>
        <p:spPr>
          <a:xfrm>
            <a:off x="1789110" y="2666997"/>
            <a:ext cx="10018713" cy="3124201"/>
          </a:xfrm>
        </p:spPr>
        <p:txBody>
          <a:bodyPr/>
          <a:lstStyle/>
          <a:p>
            <a:pPr marL="0" indent="0">
              <a:buNone/>
            </a:pPr>
            <a:r>
              <a:rPr lang="en-IN" dirty="0"/>
              <a:t> </a:t>
            </a:r>
          </a:p>
        </p:txBody>
      </p:sp>
      <p:sp>
        <p:nvSpPr>
          <p:cNvPr id="16" name="Oval 15">
            <a:extLst>
              <a:ext uri="{FF2B5EF4-FFF2-40B4-BE49-F238E27FC236}">
                <a16:creationId xmlns:a16="http://schemas.microsoft.com/office/drawing/2014/main" id="{F6A6FBCE-14AC-1F7B-B026-1EE0553AB841}"/>
              </a:ext>
            </a:extLst>
          </p:cNvPr>
          <p:cNvSpPr/>
          <p:nvPr/>
        </p:nvSpPr>
        <p:spPr>
          <a:xfrm>
            <a:off x="4124326" y="504827"/>
            <a:ext cx="4610100" cy="1743077"/>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u="sng" dirty="0">
                <a:solidFill>
                  <a:schemeClr val="tx1"/>
                </a:solidFill>
                <a:latin typeface="Arial Black" panose="020B0A04020102020204" pitchFamily="34" charset="0"/>
              </a:rPr>
              <a:t>CONCEPTS USED</a:t>
            </a:r>
          </a:p>
        </p:txBody>
      </p:sp>
      <p:cxnSp>
        <p:nvCxnSpPr>
          <p:cNvPr id="18" name="Straight Connector 17">
            <a:extLst>
              <a:ext uri="{FF2B5EF4-FFF2-40B4-BE49-F238E27FC236}">
                <a16:creationId xmlns:a16="http://schemas.microsoft.com/office/drawing/2014/main" id="{E9413D9D-3A2A-0121-543C-ECB19B9D7384}"/>
              </a:ext>
            </a:extLst>
          </p:cNvPr>
          <p:cNvCxnSpPr>
            <a:cxnSpLocks/>
            <a:stCxn id="16" idx="4"/>
          </p:cNvCxnSpPr>
          <p:nvPr/>
        </p:nvCxnSpPr>
        <p:spPr>
          <a:xfrm>
            <a:off x="6429376" y="2247904"/>
            <a:ext cx="0" cy="1295399"/>
          </a:xfrm>
          <a:prstGeom prst="line">
            <a:avLst/>
          </a:prstGeom>
        </p:spPr>
        <p:style>
          <a:lnRef idx="3">
            <a:schemeClr val="accent1"/>
          </a:lnRef>
          <a:fillRef idx="0">
            <a:schemeClr val="accent1"/>
          </a:fillRef>
          <a:effectRef idx="2">
            <a:schemeClr val="accent1"/>
          </a:effectRef>
          <a:fontRef idx="minor">
            <a:schemeClr val="tx1"/>
          </a:fontRef>
        </p:style>
      </p:cxnSp>
      <p:cxnSp>
        <p:nvCxnSpPr>
          <p:cNvPr id="21" name="Straight Connector 20">
            <a:extLst>
              <a:ext uri="{FF2B5EF4-FFF2-40B4-BE49-F238E27FC236}">
                <a16:creationId xmlns:a16="http://schemas.microsoft.com/office/drawing/2014/main" id="{DB98BD94-FF1B-1A38-FB65-7AE1B4E842DD}"/>
              </a:ext>
            </a:extLst>
          </p:cNvPr>
          <p:cNvCxnSpPr>
            <a:cxnSpLocks/>
          </p:cNvCxnSpPr>
          <p:nvPr/>
        </p:nvCxnSpPr>
        <p:spPr>
          <a:xfrm>
            <a:off x="1266825" y="3543297"/>
            <a:ext cx="950198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DDAE00C8-64D9-B5E5-4D99-3CA57220B4D7}"/>
              </a:ext>
            </a:extLst>
          </p:cNvPr>
          <p:cNvCxnSpPr/>
          <p:nvPr/>
        </p:nvCxnSpPr>
        <p:spPr>
          <a:xfrm>
            <a:off x="1276350" y="3543297"/>
            <a:ext cx="0" cy="101917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36D8F3A-1CE3-F37E-7533-6886AAEC5EBD}"/>
              </a:ext>
            </a:extLst>
          </p:cNvPr>
          <p:cNvCxnSpPr/>
          <p:nvPr/>
        </p:nvCxnSpPr>
        <p:spPr>
          <a:xfrm>
            <a:off x="3305175" y="3562343"/>
            <a:ext cx="0" cy="1133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FB62304-6DDD-EA4A-C5A7-9BD8720BD9FF}"/>
              </a:ext>
            </a:extLst>
          </p:cNvPr>
          <p:cNvCxnSpPr>
            <a:cxnSpLocks/>
          </p:cNvCxnSpPr>
          <p:nvPr/>
        </p:nvCxnSpPr>
        <p:spPr>
          <a:xfrm>
            <a:off x="5160953" y="3576630"/>
            <a:ext cx="49260" cy="1562108"/>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8DD6C946-F4E1-F8C3-642F-3710C6A4C261}"/>
              </a:ext>
            </a:extLst>
          </p:cNvPr>
          <p:cNvCxnSpPr>
            <a:cxnSpLocks/>
            <a:endCxn id="42" idx="0"/>
          </p:cNvCxnSpPr>
          <p:nvPr/>
        </p:nvCxnSpPr>
        <p:spPr>
          <a:xfrm>
            <a:off x="7047958" y="3545674"/>
            <a:ext cx="40438" cy="1262065"/>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4DDD5E19-2EDC-B701-44F8-AAFA503030F6}"/>
              </a:ext>
            </a:extLst>
          </p:cNvPr>
          <p:cNvCxnSpPr/>
          <p:nvPr/>
        </p:nvCxnSpPr>
        <p:spPr>
          <a:xfrm>
            <a:off x="8829675" y="3543297"/>
            <a:ext cx="0" cy="1133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79E8E1E9-C086-0CC7-2123-72BA89AEE399}"/>
              </a:ext>
            </a:extLst>
          </p:cNvPr>
          <p:cNvCxnSpPr>
            <a:cxnSpLocks/>
          </p:cNvCxnSpPr>
          <p:nvPr/>
        </p:nvCxnSpPr>
        <p:spPr>
          <a:xfrm>
            <a:off x="10768811" y="3543297"/>
            <a:ext cx="0" cy="1133476"/>
          </a:xfrm>
          <a:prstGeom prst="line">
            <a:avLst/>
          </a:prstGeom>
        </p:spPr>
        <p:style>
          <a:lnRef idx="2">
            <a:schemeClr val="accent1"/>
          </a:lnRef>
          <a:fillRef idx="0">
            <a:schemeClr val="accent1"/>
          </a:fillRef>
          <a:effectRef idx="1">
            <a:schemeClr val="accent1"/>
          </a:effectRef>
          <a:fontRef idx="minor">
            <a:schemeClr val="tx1"/>
          </a:fontRef>
        </p:style>
      </p:cxnSp>
      <p:sp>
        <p:nvSpPr>
          <p:cNvPr id="39" name="Oval 38">
            <a:extLst>
              <a:ext uri="{FF2B5EF4-FFF2-40B4-BE49-F238E27FC236}">
                <a16:creationId xmlns:a16="http://schemas.microsoft.com/office/drawing/2014/main" id="{586633F9-49A2-78D5-3E31-4C63B8380936}"/>
              </a:ext>
            </a:extLst>
          </p:cNvPr>
          <p:cNvSpPr/>
          <p:nvPr/>
        </p:nvSpPr>
        <p:spPr>
          <a:xfrm>
            <a:off x="583381" y="4552943"/>
            <a:ext cx="1736736" cy="1590677"/>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u="sng" dirty="0">
                <a:solidFill>
                  <a:schemeClr val="tx1"/>
                </a:solidFill>
                <a:latin typeface="Arial Black" panose="020B0A04020102020204" pitchFamily="34" charset="0"/>
              </a:rPr>
              <a:t>CLASSES</a:t>
            </a:r>
          </a:p>
        </p:txBody>
      </p:sp>
      <p:sp>
        <p:nvSpPr>
          <p:cNvPr id="40" name="Oval 39">
            <a:extLst>
              <a:ext uri="{FF2B5EF4-FFF2-40B4-BE49-F238E27FC236}">
                <a16:creationId xmlns:a16="http://schemas.microsoft.com/office/drawing/2014/main" id="{61685539-25B5-89B3-E536-2A7BB4AC84EF}"/>
              </a:ext>
            </a:extLst>
          </p:cNvPr>
          <p:cNvSpPr/>
          <p:nvPr/>
        </p:nvSpPr>
        <p:spPr>
          <a:xfrm>
            <a:off x="2483629" y="4710107"/>
            <a:ext cx="1831267" cy="165735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u="sng" dirty="0">
                <a:solidFill>
                  <a:schemeClr val="tx1"/>
                </a:solidFill>
                <a:latin typeface="Arial Black" panose="020B0A04020102020204" pitchFamily="34" charset="0"/>
              </a:rPr>
              <a:t>OBJECTS</a:t>
            </a:r>
          </a:p>
        </p:txBody>
      </p:sp>
      <p:sp>
        <p:nvSpPr>
          <p:cNvPr id="41" name="Oval 40">
            <a:extLst>
              <a:ext uri="{FF2B5EF4-FFF2-40B4-BE49-F238E27FC236}">
                <a16:creationId xmlns:a16="http://schemas.microsoft.com/office/drawing/2014/main" id="{54C01F86-6F95-6BDB-6837-86223DB0239F}"/>
              </a:ext>
            </a:extLst>
          </p:cNvPr>
          <p:cNvSpPr/>
          <p:nvPr/>
        </p:nvSpPr>
        <p:spPr>
          <a:xfrm>
            <a:off x="4362904" y="5172084"/>
            <a:ext cx="1711405" cy="149541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u="sng" dirty="0">
                <a:solidFill>
                  <a:schemeClr val="tx1"/>
                </a:solidFill>
                <a:latin typeface="Arial Black" panose="020B0A04020102020204" pitchFamily="34" charset="0"/>
              </a:rPr>
              <a:t>STRINGS </a:t>
            </a:r>
          </a:p>
        </p:txBody>
      </p:sp>
      <p:sp>
        <p:nvSpPr>
          <p:cNvPr id="42" name="Oval 41">
            <a:extLst>
              <a:ext uri="{FF2B5EF4-FFF2-40B4-BE49-F238E27FC236}">
                <a16:creationId xmlns:a16="http://schemas.microsoft.com/office/drawing/2014/main" id="{6132D12D-530B-5D96-8C0F-FB3B52CFFF4B}"/>
              </a:ext>
            </a:extLst>
          </p:cNvPr>
          <p:cNvSpPr/>
          <p:nvPr/>
        </p:nvSpPr>
        <p:spPr>
          <a:xfrm>
            <a:off x="6087558" y="4807739"/>
            <a:ext cx="2001676" cy="167163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u="sng" dirty="0">
                <a:solidFill>
                  <a:schemeClr val="tx1"/>
                </a:solidFill>
                <a:latin typeface="Arial Black" panose="020B0A04020102020204" pitchFamily="34" charset="0"/>
              </a:rPr>
              <a:t>FUNCTION</a:t>
            </a:r>
          </a:p>
        </p:txBody>
      </p:sp>
      <p:sp>
        <p:nvSpPr>
          <p:cNvPr id="43" name="Oval 42">
            <a:extLst>
              <a:ext uri="{FF2B5EF4-FFF2-40B4-BE49-F238E27FC236}">
                <a16:creationId xmlns:a16="http://schemas.microsoft.com/office/drawing/2014/main" id="{812F3273-F7A9-35F2-C902-ED61DE67CD28}"/>
              </a:ext>
            </a:extLst>
          </p:cNvPr>
          <p:cNvSpPr/>
          <p:nvPr/>
        </p:nvSpPr>
        <p:spPr>
          <a:xfrm>
            <a:off x="8172585" y="4648196"/>
            <a:ext cx="1485120" cy="144302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u="sng" dirty="0">
                <a:solidFill>
                  <a:schemeClr val="tx1"/>
                </a:solidFill>
                <a:latin typeface="Arial Black" panose="020B0A04020102020204" pitchFamily="34" charset="0"/>
              </a:rPr>
              <a:t>LOOPS</a:t>
            </a:r>
            <a:r>
              <a:rPr lang="en-IN" b="1" u="sng" dirty="0"/>
              <a:t> </a:t>
            </a:r>
          </a:p>
        </p:txBody>
      </p:sp>
      <p:sp>
        <p:nvSpPr>
          <p:cNvPr id="44" name="Oval 43">
            <a:extLst>
              <a:ext uri="{FF2B5EF4-FFF2-40B4-BE49-F238E27FC236}">
                <a16:creationId xmlns:a16="http://schemas.microsoft.com/office/drawing/2014/main" id="{B1283811-A639-55B5-BED9-479A797557ED}"/>
              </a:ext>
            </a:extLst>
          </p:cNvPr>
          <p:cNvSpPr/>
          <p:nvPr/>
        </p:nvSpPr>
        <p:spPr>
          <a:xfrm>
            <a:off x="9908057" y="4648196"/>
            <a:ext cx="1649414" cy="1657352"/>
          </a:xfrm>
          <a:prstGeom prst="ellipse">
            <a:avLst/>
          </a:prstGeom>
          <a:solidFill>
            <a:schemeClr val="accent1">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u="sng" dirty="0">
                <a:solidFill>
                  <a:schemeClr val="tx1"/>
                </a:solidFill>
                <a:latin typeface="Arial Black" panose="020B0A04020102020204" pitchFamily="34" charset="0"/>
              </a:rPr>
              <a:t>SWITCH CASE</a:t>
            </a:r>
          </a:p>
        </p:txBody>
      </p:sp>
    </p:spTree>
    <p:extLst>
      <p:ext uri="{BB962C8B-B14F-4D97-AF65-F5344CB8AC3E}">
        <p14:creationId xmlns:p14="http://schemas.microsoft.com/office/powerpoint/2010/main" val="1066177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8C3E7-CB4E-E8D3-B7C3-A9EBE7041731}"/>
              </a:ext>
            </a:extLst>
          </p:cNvPr>
          <p:cNvSpPr>
            <a:spLocks noGrp="1"/>
          </p:cNvSpPr>
          <p:nvPr>
            <p:ph type="title"/>
          </p:nvPr>
        </p:nvSpPr>
        <p:spPr/>
        <p:txBody>
          <a:bodyPr/>
          <a:lstStyle/>
          <a:p>
            <a:r>
              <a:rPr lang="en-IN" b="1" u="sng" dirty="0">
                <a:latin typeface="Impact" panose="020B0806030902050204" pitchFamily="34" charset="0"/>
              </a:rPr>
              <a:t>FUNCTIONS USED:</a:t>
            </a:r>
            <a:br>
              <a:rPr lang="en-IN" b="1" u="sng" dirty="0">
                <a:latin typeface="Impact" panose="020B0806030902050204" pitchFamily="34" charset="0"/>
              </a:rPr>
            </a:br>
            <a:endParaRPr lang="en-IN" b="1" u="sng" dirty="0">
              <a:latin typeface="Impact" panose="020B0806030902050204" pitchFamily="34" charset="0"/>
            </a:endParaRPr>
          </a:p>
        </p:txBody>
      </p:sp>
      <p:sp>
        <p:nvSpPr>
          <p:cNvPr id="3" name="Content Placeholder 2">
            <a:extLst>
              <a:ext uri="{FF2B5EF4-FFF2-40B4-BE49-F238E27FC236}">
                <a16:creationId xmlns:a16="http://schemas.microsoft.com/office/drawing/2014/main" id="{4D6E1F4B-18E4-0DE2-8106-D09A4C5AE4DD}"/>
              </a:ext>
            </a:extLst>
          </p:cNvPr>
          <p:cNvSpPr>
            <a:spLocks noGrp="1"/>
          </p:cNvSpPr>
          <p:nvPr>
            <p:ph idx="1"/>
          </p:nvPr>
        </p:nvSpPr>
        <p:spPr>
          <a:xfrm>
            <a:off x="1484310" y="2133601"/>
            <a:ext cx="10018713" cy="3657600"/>
          </a:xfrm>
        </p:spPr>
        <p:txBody>
          <a:bodyPr>
            <a:normAutofit lnSpcReduction="10000"/>
          </a:bodyPr>
          <a:lstStyle/>
          <a:p>
            <a:pPr>
              <a:buFont typeface="Wingdings" panose="05000000000000000000" pitchFamily="2" charset="2"/>
              <a:buChar char="v"/>
            </a:pPr>
            <a:r>
              <a:rPr lang="en-IN" dirty="0"/>
              <a:t> </a:t>
            </a:r>
            <a:r>
              <a:rPr lang="en-IN" sz="2600" u="sng" dirty="0"/>
              <a:t>MAJOR FUNCTIONS USED:</a:t>
            </a:r>
          </a:p>
          <a:p>
            <a:r>
              <a:rPr lang="en-IN" sz="2600" dirty="0"/>
              <a:t>admin()</a:t>
            </a:r>
          </a:p>
          <a:p>
            <a:r>
              <a:rPr lang="en-IN" sz="2600" dirty="0"/>
              <a:t> allotment()</a:t>
            </a:r>
          </a:p>
          <a:p>
            <a:r>
              <a:rPr lang="en-IN" sz="2600" dirty="0"/>
              <a:t>empty()</a:t>
            </a:r>
          </a:p>
          <a:p>
            <a:r>
              <a:rPr lang="en-IN" sz="2600" dirty="0"/>
              <a:t>show()</a:t>
            </a:r>
          </a:p>
          <a:p>
            <a:r>
              <a:rPr lang="en-IN" sz="2600" dirty="0"/>
              <a:t>avail()</a:t>
            </a:r>
          </a:p>
          <a:p>
            <a:r>
              <a:rPr lang="en-IN" sz="2600" dirty="0"/>
              <a:t>position()</a:t>
            </a:r>
          </a:p>
        </p:txBody>
      </p:sp>
    </p:spTree>
    <p:extLst>
      <p:ext uri="{BB962C8B-B14F-4D97-AF65-F5344CB8AC3E}">
        <p14:creationId xmlns:p14="http://schemas.microsoft.com/office/powerpoint/2010/main" val="862311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9EF46-374A-E98A-1574-FEEEFABE6761}"/>
              </a:ext>
            </a:extLst>
          </p:cNvPr>
          <p:cNvSpPr>
            <a:spLocks noGrp="1"/>
          </p:cNvSpPr>
          <p:nvPr>
            <p:ph type="title"/>
          </p:nvPr>
        </p:nvSpPr>
        <p:spPr/>
        <p:txBody>
          <a:bodyPr/>
          <a:lstStyle/>
          <a:p>
            <a:r>
              <a:rPr lang="en-IN" u="sng" dirty="0">
                <a:latin typeface="Impact" panose="020B0806030902050204" pitchFamily="34" charset="0"/>
              </a:rPr>
              <a:t>Admin()</a:t>
            </a:r>
          </a:p>
        </p:txBody>
      </p:sp>
      <p:sp>
        <p:nvSpPr>
          <p:cNvPr id="3" name="Content Placeholder 2">
            <a:extLst>
              <a:ext uri="{FF2B5EF4-FFF2-40B4-BE49-F238E27FC236}">
                <a16:creationId xmlns:a16="http://schemas.microsoft.com/office/drawing/2014/main" id="{EF76A600-C2E1-0090-7F59-E1F3BF05A546}"/>
              </a:ext>
            </a:extLst>
          </p:cNvPr>
          <p:cNvSpPr>
            <a:spLocks noGrp="1"/>
          </p:cNvSpPr>
          <p:nvPr>
            <p:ph idx="1"/>
          </p:nvPr>
        </p:nvSpPr>
        <p:spPr/>
        <p:txBody>
          <a:bodyPr/>
          <a:lstStyle/>
          <a:p>
            <a:pPr algn="just"/>
            <a:r>
              <a:rPr lang="en-IN" dirty="0"/>
              <a:t>By using this function specific values are allotted to a bus such as bus no., driver’s name, departure time, arrival time by taking input from the user.</a:t>
            </a:r>
          </a:p>
          <a:p>
            <a:r>
              <a:rPr lang="en-IN" dirty="0"/>
              <a:t>Each time a new bus is added , the total number of available buses is increased by one (this is achieved by incrementing the value of p in the source code).</a:t>
            </a:r>
          </a:p>
        </p:txBody>
      </p:sp>
    </p:spTree>
    <p:extLst>
      <p:ext uri="{BB962C8B-B14F-4D97-AF65-F5344CB8AC3E}">
        <p14:creationId xmlns:p14="http://schemas.microsoft.com/office/powerpoint/2010/main" val="2805246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4963-7979-6410-5B47-3B6594D78920}"/>
              </a:ext>
            </a:extLst>
          </p:cNvPr>
          <p:cNvSpPr>
            <a:spLocks noGrp="1"/>
          </p:cNvSpPr>
          <p:nvPr>
            <p:ph type="title"/>
          </p:nvPr>
        </p:nvSpPr>
        <p:spPr/>
        <p:txBody>
          <a:bodyPr/>
          <a:lstStyle/>
          <a:p>
            <a:r>
              <a:rPr lang="en-IN" u="sng" dirty="0">
                <a:latin typeface="Impact" panose="020B0806030902050204" pitchFamily="34" charset="0"/>
              </a:rPr>
              <a:t>Allotment()</a:t>
            </a:r>
          </a:p>
        </p:txBody>
      </p:sp>
      <p:sp>
        <p:nvSpPr>
          <p:cNvPr id="3" name="Content Placeholder 2">
            <a:extLst>
              <a:ext uri="{FF2B5EF4-FFF2-40B4-BE49-F238E27FC236}">
                <a16:creationId xmlns:a16="http://schemas.microsoft.com/office/drawing/2014/main" id="{548BEAAD-CCBE-7E31-E892-45132F2C734C}"/>
              </a:ext>
            </a:extLst>
          </p:cNvPr>
          <p:cNvSpPr>
            <a:spLocks noGrp="1"/>
          </p:cNvSpPr>
          <p:nvPr>
            <p:ph idx="1"/>
          </p:nvPr>
        </p:nvSpPr>
        <p:spPr/>
        <p:txBody>
          <a:bodyPr/>
          <a:lstStyle/>
          <a:p>
            <a:r>
              <a:rPr lang="en-IN" dirty="0"/>
              <a:t>This function is used to allocate seats to passengers during the time of reservation.</a:t>
            </a:r>
          </a:p>
          <a:p>
            <a:r>
              <a:rPr lang="en-IN" dirty="0"/>
              <a:t>A user is asked to enter number of seats required and in case the seats are vacant they can be  reserved for the user else an error is printed on the screen.</a:t>
            </a:r>
          </a:p>
        </p:txBody>
      </p:sp>
    </p:spTree>
    <p:extLst>
      <p:ext uri="{BB962C8B-B14F-4D97-AF65-F5344CB8AC3E}">
        <p14:creationId xmlns:p14="http://schemas.microsoft.com/office/powerpoint/2010/main" val="152368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A3796-6013-6C45-CFB7-E8934F687240}"/>
              </a:ext>
            </a:extLst>
          </p:cNvPr>
          <p:cNvSpPr>
            <a:spLocks noGrp="1"/>
          </p:cNvSpPr>
          <p:nvPr>
            <p:ph type="title"/>
          </p:nvPr>
        </p:nvSpPr>
        <p:spPr/>
        <p:txBody>
          <a:bodyPr/>
          <a:lstStyle/>
          <a:p>
            <a:r>
              <a:rPr lang="en-IN" u="sng" dirty="0">
                <a:latin typeface="Impact" panose="020B0806030902050204" pitchFamily="34" charset="0"/>
              </a:rPr>
              <a:t>Empty()</a:t>
            </a:r>
          </a:p>
        </p:txBody>
      </p:sp>
      <p:sp>
        <p:nvSpPr>
          <p:cNvPr id="3" name="Content Placeholder 2">
            <a:extLst>
              <a:ext uri="{FF2B5EF4-FFF2-40B4-BE49-F238E27FC236}">
                <a16:creationId xmlns:a16="http://schemas.microsoft.com/office/drawing/2014/main" id="{95474A5E-FF25-F7A5-AA16-23DC8786A60E}"/>
              </a:ext>
            </a:extLst>
          </p:cNvPr>
          <p:cNvSpPr>
            <a:spLocks noGrp="1"/>
          </p:cNvSpPr>
          <p:nvPr>
            <p:ph idx="1"/>
          </p:nvPr>
        </p:nvSpPr>
        <p:spPr/>
        <p:txBody>
          <a:bodyPr/>
          <a:lstStyle/>
          <a:p>
            <a:r>
              <a:rPr lang="en-IN" dirty="0"/>
              <a:t>This function is used to initialise all the seats as empty . This implies these seats are vacant and can be reserved by the user.</a:t>
            </a:r>
          </a:p>
          <a:p>
            <a:r>
              <a:rPr lang="en-IN" dirty="0"/>
              <a:t>By providing basic details such as no. of seats required and seat no. ,  desired seats can be reserved.</a:t>
            </a:r>
          </a:p>
        </p:txBody>
      </p:sp>
    </p:spTree>
    <p:extLst>
      <p:ext uri="{BB962C8B-B14F-4D97-AF65-F5344CB8AC3E}">
        <p14:creationId xmlns:p14="http://schemas.microsoft.com/office/powerpoint/2010/main" val="3288055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4820C-09FD-DBCA-3D33-93ADE5B98C5B}"/>
              </a:ext>
            </a:extLst>
          </p:cNvPr>
          <p:cNvSpPr>
            <a:spLocks noGrp="1"/>
          </p:cNvSpPr>
          <p:nvPr>
            <p:ph type="title"/>
          </p:nvPr>
        </p:nvSpPr>
        <p:spPr/>
        <p:txBody>
          <a:bodyPr/>
          <a:lstStyle/>
          <a:p>
            <a:r>
              <a:rPr lang="en-IN" u="sng" dirty="0">
                <a:latin typeface="Impact" panose="020B0806030902050204" pitchFamily="34" charset="0"/>
              </a:rPr>
              <a:t>Show()</a:t>
            </a:r>
          </a:p>
        </p:txBody>
      </p:sp>
      <p:sp>
        <p:nvSpPr>
          <p:cNvPr id="3" name="Content Placeholder 2">
            <a:extLst>
              <a:ext uri="{FF2B5EF4-FFF2-40B4-BE49-F238E27FC236}">
                <a16:creationId xmlns:a16="http://schemas.microsoft.com/office/drawing/2014/main" id="{EBEFE4FA-3F01-58D4-3E07-D010029ECE81}"/>
              </a:ext>
            </a:extLst>
          </p:cNvPr>
          <p:cNvSpPr>
            <a:spLocks noGrp="1"/>
          </p:cNvSpPr>
          <p:nvPr>
            <p:ph idx="1"/>
          </p:nvPr>
        </p:nvSpPr>
        <p:spPr/>
        <p:txBody>
          <a:bodyPr/>
          <a:lstStyle/>
          <a:p>
            <a:r>
              <a:rPr lang="en-IN" dirty="0"/>
              <a:t>This function is used to print/show all the details related to a particular bus.</a:t>
            </a:r>
          </a:p>
          <a:p>
            <a:r>
              <a:rPr lang="en-IN" dirty="0"/>
              <a:t>The user is asked to enter the bus no. and if it matches with the list of existing buses the details are shown else an error showing incorrect bus number is shown.</a:t>
            </a:r>
          </a:p>
        </p:txBody>
      </p:sp>
    </p:spTree>
    <p:extLst>
      <p:ext uri="{BB962C8B-B14F-4D97-AF65-F5344CB8AC3E}">
        <p14:creationId xmlns:p14="http://schemas.microsoft.com/office/powerpoint/2010/main" val="944380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47F43-A1F4-5BB8-5662-FC6B1A938409}"/>
              </a:ext>
            </a:extLst>
          </p:cNvPr>
          <p:cNvSpPr>
            <a:spLocks noGrp="1"/>
          </p:cNvSpPr>
          <p:nvPr>
            <p:ph type="title"/>
          </p:nvPr>
        </p:nvSpPr>
        <p:spPr/>
        <p:txBody>
          <a:bodyPr/>
          <a:lstStyle/>
          <a:p>
            <a:r>
              <a:rPr lang="en-IN" u="sng" dirty="0">
                <a:latin typeface="Impact" panose="020B0806030902050204" pitchFamily="34" charset="0"/>
              </a:rPr>
              <a:t>Position()</a:t>
            </a:r>
          </a:p>
        </p:txBody>
      </p:sp>
      <p:sp>
        <p:nvSpPr>
          <p:cNvPr id="3" name="Content Placeholder 2">
            <a:extLst>
              <a:ext uri="{FF2B5EF4-FFF2-40B4-BE49-F238E27FC236}">
                <a16:creationId xmlns:a16="http://schemas.microsoft.com/office/drawing/2014/main" id="{C0706478-835B-355E-6301-DA685EB40A5A}"/>
              </a:ext>
            </a:extLst>
          </p:cNvPr>
          <p:cNvSpPr>
            <a:spLocks noGrp="1"/>
          </p:cNvSpPr>
          <p:nvPr>
            <p:ph idx="1"/>
          </p:nvPr>
        </p:nvSpPr>
        <p:spPr/>
        <p:txBody>
          <a:bodyPr/>
          <a:lstStyle/>
          <a:p>
            <a:r>
              <a:rPr lang="en-IN" dirty="0"/>
              <a:t>This function is used to print/show the current status of the seats.</a:t>
            </a:r>
          </a:p>
          <a:p>
            <a:r>
              <a:rPr lang="en-IN" dirty="0"/>
              <a:t>In case the seat is vacant “empty” is printed and if the seat is already reserved passenger details are provided in place of empty.</a:t>
            </a:r>
          </a:p>
        </p:txBody>
      </p:sp>
    </p:spTree>
    <p:extLst>
      <p:ext uri="{BB962C8B-B14F-4D97-AF65-F5344CB8AC3E}">
        <p14:creationId xmlns:p14="http://schemas.microsoft.com/office/powerpoint/2010/main" val="13294330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1158</TotalTime>
  <Words>677</Words>
  <Application>Microsoft Office PowerPoint</Application>
  <PresentationFormat>Widescreen</PresentationFormat>
  <Paragraphs>82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Black</vt:lpstr>
      <vt:lpstr>Calibri</vt:lpstr>
      <vt:lpstr>Corbel</vt:lpstr>
      <vt:lpstr>Impact</vt:lpstr>
      <vt:lpstr>Wingdings</vt:lpstr>
      <vt:lpstr>Parallax</vt:lpstr>
      <vt:lpstr>OBJECT ORIENTED PROGRAMMING   PROJECT</vt:lpstr>
      <vt:lpstr>INTRODUCTION</vt:lpstr>
      <vt:lpstr>PowerPoint Presentation</vt:lpstr>
      <vt:lpstr>FUNCTIONS USED: </vt:lpstr>
      <vt:lpstr>Admin()</vt:lpstr>
      <vt:lpstr>Allotment()</vt:lpstr>
      <vt:lpstr>Empty()</vt:lpstr>
      <vt:lpstr>Show()</vt:lpstr>
      <vt:lpstr>Position()</vt:lpstr>
      <vt:lpstr>Avail()</vt:lpstr>
      <vt:lpstr>MAIN SCREEN </vt:lpstr>
      <vt:lpstr>ADMIN PORTAL</vt:lpstr>
      <vt:lpstr>PASSENGER PORTAL</vt:lpstr>
      <vt:lpstr>ADD BUS OPTION</vt:lpstr>
      <vt:lpstr> BUSES AVAILABLE OPTION</vt:lpstr>
      <vt:lpstr>SHOW  OPTION</vt:lpstr>
      <vt:lpstr>BUS RESERVATION OPTION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aishita s</dc:creator>
  <cp:lastModifiedBy>aishita s</cp:lastModifiedBy>
  <cp:revision>4</cp:revision>
  <dcterms:created xsi:type="dcterms:W3CDTF">2022-07-26T17:37:46Z</dcterms:created>
  <dcterms:modified xsi:type="dcterms:W3CDTF">2022-07-27T12:56:48Z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