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2" r:id="rId3"/>
    <p:sldId id="261" r:id="rId4"/>
    <p:sldId id="299" r:id="rId5"/>
    <p:sldId id="300" r:id="rId6"/>
    <p:sldId id="301" r:id="rId7"/>
    <p:sldId id="302" r:id="rId8"/>
    <p:sldId id="257" r:id="rId9"/>
    <p:sldId id="260" r:id="rId10"/>
    <p:sldId id="265" r:id="rId11"/>
    <p:sldId id="274" r:id="rId12"/>
    <p:sldId id="276" r:id="rId13"/>
    <p:sldId id="275" r:id="rId14"/>
    <p:sldId id="277" r:id="rId15"/>
    <p:sldId id="264" r:id="rId16"/>
    <p:sldId id="271" r:id="rId17"/>
    <p:sldId id="266" r:id="rId18"/>
    <p:sldId id="272" r:id="rId19"/>
    <p:sldId id="279" r:id="rId20"/>
    <p:sldId id="278" r:id="rId21"/>
    <p:sldId id="288" r:id="rId22"/>
    <p:sldId id="281" r:id="rId23"/>
    <p:sldId id="280" r:id="rId24"/>
    <p:sldId id="282" r:id="rId25"/>
    <p:sldId id="283" r:id="rId26"/>
    <p:sldId id="284" r:id="rId27"/>
    <p:sldId id="285" r:id="rId28"/>
    <p:sldId id="286" r:id="rId29"/>
    <p:sldId id="287" r:id="rId30"/>
    <p:sldId id="267" r:id="rId31"/>
    <p:sldId id="289" r:id="rId32"/>
    <p:sldId id="291" r:id="rId33"/>
    <p:sldId id="290" r:id="rId34"/>
    <p:sldId id="293" r:id="rId35"/>
    <p:sldId id="296" r:id="rId36"/>
    <p:sldId id="294" r:id="rId37"/>
    <p:sldId id="295" r:id="rId38"/>
    <p:sldId id="292" r:id="rId39"/>
    <p:sldId id="268" r:id="rId40"/>
    <p:sldId id="311" r:id="rId41"/>
    <p:sldId id="269" r:id="rId42"/>
    <p:sldId id="303" r:id="rId43"/>
    <p:sldId id="304" r:id="rId44"/>
    <p:sldId id="305" r:id="rId45"/>
    <p:sldId id="306" r:id="rId46"/>
    <p:sldId id="307" r:id="rId47"/>
    <p:sldId id="270" r:id="rId48"/>
    <p:sldId id="3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0" autoAdjust="0"/>
    <p:restoredTop sz="94660"/>
  </p:normalViewPr>
  <p:slideViewPr>
    <p:cSldViewPr snapToGrid="0">
      <p:cViewPr varScale="1">
        <p:scale>
          <a:sx n="87" d="100"/>
          <a:sy n="87"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A9DE2E-888F-4C36-8F06-A01BD550FA37}"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9556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A9DE2E-888F-4C36-8F06-A01BD550FA37}"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239867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A9DE2E-888F-4C36-8F06-A01BD550FA37}"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127478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A9DE2E-888F-4C36-8F06-A01BD550FA37}"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398724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A9DE2E-888F-4C36-8F06-A01BD550FA37}" type="datetimeFigureOut">
              <a:rPr lang="en-US" smtClean="0"/>
              <a:t>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389963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A9DE2E-888F-4C36-8F06-A01BD550FA37}" type="datetimeFigureOut">
              <a:rPr lang="en-US" smtClean="0"/>
              <a:t>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345373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A9DE2E-888F-4C36-8F06-A01BD550FA37}" type="datetimeFigureOut">
              <a:rPr lang="en-US" smtClean="0"/>
              <a:t>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2493794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A9DE2E-888F-4C36-8F06-A01BD550FA37}" type="datetimeFigureOut">
              <a:rPr lang="en-US" smtClean="0"/>
              <a:t>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388088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A9DE2E-888F-4C36-8F06-A01BD550FA37}" type="datetimeFigureOut">
              <a:rPr lang="en-US" smtClean="0"/>
              <a:t>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142477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A9DE2E-888F-4C36-8F06-A01BD550FA37}" type="datetimeFigureOut">
              <a:rPr lang="en-US" smtClean="0"/>
              <a:t>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178691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A9DE2E-888F-4C36-8F06-A01BD550FA37}" type="datetimeFigureOut">
              <a:rPr lang="en-US" smtClean="0"/>
              <a:t>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EE999-780B-4171-9DE0-9AD4C9605C2F}" type="slidenum">
              <a:rPr lang="en-US" smtClean="0"/>
              <a:t>‹#›</a:t>
            </a:fld>
            <a:endParaRPr lang="en-US"/>
          </a:p>
        </p:txBody>
      </p:sp>
    </p:spTree>
    <p:extLst>
      <p:ext uri="{BB962C8B-B14F-4D97-AF65-F5344CB8AC3E}">
        <p14:creationId xmlns:p14="http://schemas.microsoft.com/office/powerpoint/2010/main" val="29181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9DE2E-888F-4C36-8F06-A01BD550FA37}" type="datetimeFigureOut">
              <a:rPr lang="en-US" smtClean="0"/>
              <a:t>2/4/2017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EE999-780B-4171-9DE0-9AD4C9605C2F}" type="slidenum">
              <a:rPr lang="en-US" smtClean="0"/>
              <a:t>‹#›</a:t>
            </a:fld>
            <a:endParaRPr lang="en-US"/>
          </a:p>
        </p:txBody>
      </p:sp>
    </p:spTree>
    <p:extLst>
      <p:ext uri="{BB962C8B-B14F-4D97-AF65-F5344CB8AC3E}">
        <p14:creationId xmlns:p14="http://schemas.microsoft.com/office/powerpoint/2010/main" val="1604137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hyperlink" Target="https://github.com/Utphala/UTA-Advising-Schedul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3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52886116"/>
              </p:ext>
            </p:extLst>
          </p:nvPr>
        </p:nvGraphicFramePr>
        <p:xfrm>
          <a:off x="746972" y="1034978"/>
          <a:ext cx="10606828" cy="5224154"/>
        </p:xfrm>
        <a:graphic>
          <a:graphicData uri="http://schemas.openxmlformats.org/drawingml/2006/table">
            <a:tbl>
              <a:tblPr firstRow="1" bandRow="1">
                <a:tableStyleId>{B301B821-A1FF-4177-AEE7-76D212191A09}</a:tableStyleId>
              </a:tblPr>
              <a:tblGrid>
                <a:gridCol w="5303414">
                  <a:extLst>
                    <a:ext uri="{9D8B030D-6E8A-4147-A177-3AD203B41FA5}">
                      <a16:colId xmlns:a16="http://schemas.microsoft.com/office/drawing/2014/main" val="20000"/>
                    </a:ext>
                  </a:extLst>
                </a:gridCol>
                <a:gridCol w="5303414">
                  <a:extLst>
                    <a:ext uri="{9D8B030D-6E8A-4147-A177-3AD203B41FA5}">
                      <a16:colId xmlns:a16="http://schemas.microsoft.com/office/drawing/2014/main" val="20001"/>
                    </a:ext>
                  </a:extLst>
                </a:gridCol>
              </a:tblGrid>
              <a:tr h="46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effectLst>
                            <a:outerShdw blurRad="38100" dist="38100" dir="2700000" algn="tl">
                              <a:srgbClr val="000000">
                                <a:alpha val="43137"/>
                              </a:srgbClr>
                            </a:outerShdw>
                          </a:effectLst>
                        </a:rPr>
                        <a:t>What We Have???</a:t>
                      </a:r>
                      <a:endParaRPr lang="en-US" sz="2400" b="1" dirty="0">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effectLst>
                            <a:outerShdw blurRad="38100" dist="38100" dir="2700000" algn="tl">
                              <a:srgbClr val="000000">
                                <a:alpha val="43137"/>
                              </a:srgbClr>
                            </a:outerShdw>
                          </a:effectLst>
                        </a:rPr>
                        <a:t>What We Need???</a:t>
                      </a:r>
                      <a:endParaRPr lang="en-US" sz="24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4756154">
                <a:tc>
                  <a:txBody>
                    <a:bodyPr/>
                    <a:lstStyle/>
                    <a:p>
                      <a:pPr marL="0" indent="0" algn="just">
                        <a:buNone/>
                      </a:pPr>
                      <a:endParaRPr lang="en-US" sz="2000" baseline="0" dirty="0">
                        <a:effectLst>
                          <a:outerShdw blurRad="38100" dist="38100" dir="2700000" algn="tl">
                            <a:srgbClr val="000000">
                              <a:alpha val="43137"/>
                            </a:srgbClr>
                          </a:outerShdw>
                        </a:effectLst>
                      </a:endParaRPr>
                    </a:p>
                    <a:p>
                      <a:pPr marL="0" indent="0" algn="just">
                        <a:buNone/>
                      </a:pPr>
                      <a:r>
                        <a:rPr lang="en-US" sz="2400" baseline="0" dirty="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Source Code</a:t>
                      </a:r>
                    </a:p>
                    <a:p>
                      <a:pPr marL="0" indent="0" algn="just">
                        <a:buNone/>
                      </a:pPr>
                      <a:r>
                        <a:rPr lang="en-US" sz="2400" dirty="0"/>
                        <a:t>         </a:t>
                      </a:r>
                      <a:r>
                        <a:rPr lang="en-US" sz="2400" baseline="0" dirty="0"/>
                        <a:t> </a:t>
                      </a:r>
                      <a:r>
                        <a:rPr lang="en-US" sz="2400" dirty="0"/>
                        <a:t>-  Java Source Code</a:t>
                      </a: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2400" baseline="0" dirty="0">
                          <a:effectLst>
                            <a:outerShdw blurRad="38100" dist="38100" dir="2700000" algn="tl">
                              <a:srgbClr val="000000">
                                <a:alpha val="43137"/>
                              </a:srgbClr>
                            </a:outerShdw>
                          </a:effectLst>
                        </a:rPr>
                        <a:t>         E</a:t>
                      </a:r>
                      <a:r>
                        <a:rPr lang="en-US" sz="2400" dirty="0">
                          <a:effectLst>
                            <a:outerShdw blurRad="38100" dist="38100" dir="2700000" algn="tl">
                              <a:srgbClr val="000000">
                                <a:alpha val="43137"/>
                              </a:srgbClr>
                            </a:outerShdw>
                          </a:effectLst>
                        </a:rPr>
                        <a:t>nvironment Setup</a:t>
                      </a:r>
                    </a:p>
                    <a:p>
                      <a:pPr marL="0" indent="0" algn="just">
                        <a:buNone/>
                      </a:pPr>
                      <a:r>
                        <a:rPr lang="en-US" sz="2400" dirty="0"/>
                        <a:t>          </a:t>
                      </a:r>
                      <a:r>
                        <a:rPr lang="en-US" sz="2400" baseline="0" dirty="0"/>
                        <a:t>-</a:t>
                      </a:r>
                      <a:r>
                        <a:rPr lang="en-US" sz="2400" dirty="0"/>
                        <a:t>  NetBeans/Eclipse</a:t>
                      </a:r>
                    </a:p>
                    <a:p>
                      <a:pPr marL="0" indent="0" algn="just">
                        <a:buNone/>
                      </a:pPr>
                      <a:r>
                        <a:rPr lang="en-US" sz="2400" dirty="0"/>
                        <a:t>          -</a:t>
                      </a:r>
                      <a:r>
                        <a:rPr lang="en-US" sz="2400" baseline="0" dirty="0"/>
                        <a:t>  </a:t>
                      </a:r>
                      <a:r>
                        <a:rPr lang="en-US" sz="2400" dirty="0"/>
                        <a:t>MySQL</a:t>
                      </a:r>
                    </a:p>
                    <a:p>
                      <a:pPr marL="0" indent="0" algn="just">
                        <a:buNone/>
                      </a:pPr>
                      <a:r>
                        <a:rPr lang="en-US" sz="2400" dirty="0"/>
                        <a:t>          -  GIT HUB</a:t>
                      </a:r>
                    </a:p>
                    <a:p>
                      <a:pPr marL="0" indent="0" algn="just">
                        <a:buNone/>
                      </a:pPr>
                      <a:r>
                        <a:rPr lang="en-US" sz="1000" dirty="0">
                          <a:effectLst>
                            <a:outerShdw blurRad="38100" dist="38100" dir="2700000" algn="tl">
                              <a:srgbClr val="000000">
                                <a:alpha val="43137"/>
                              </a:srgbClr>
                            </a:outerShdw>
                          </a:effectLst>
                        </a:rPr>
                        <a:t>            </a:t>
                      </a:r>
                    </a:p>
                    <a:p>
                      <a:pPr marL="0" indent="0" algn="just">
                        <a:buNone/>
                      </a:pPr>
                      <a:r>
                        <a:rPr lang="en-US" sz="2400" dirty="0">
                          <a:effectLst>
                            <a:outerShdw blurRad="38100" dist="38100" dir="2700000" algn="tl">
                              <a:srgbClr val="000000">
                                <a:alpha val="43137"/>
                              </a:srgbClr>
                            </a:outerShdw>
                          </a:effectLst>
                        </a:rPr>
                        <a:t>         Requirements</a:t>
                      </a:r>
                    </a:p>
                    <a:p>
                      <a:pPr marL="0" indent="0" algn="just">
                        <a:buNone/>
                      </a:pPr>
                      <a:r>
                        <a:rPr lang="en-US" sz="2400" dirty="0"/>
                        <a:t>          -  Old Requirements</a:t>
                      </a:r>
                    </a:p>
                    <a:p>
                      <a:pPr marL="0" indent="0" algn="just">
                        <a:buNone/>
                      </a:pPr>
                      <a:r>
                        <a:rPr lang="en-US" sz="2400" baseline="0" dirty="0"/>
                        <a:t>          -  </a:t>
                      </a:r>
                      <a:r>
                        <a:rPr lang="en-US" sz="2400" dirty="0"/>
                        <a:t>New Requirements</a:t>
                      </a:r>
                    </a:p>
                    <a:p>
                      <a:pPr marL="0" indent="0" algn="just">
                        <a:buNone/>
                      </a:pPr>
                      <a:r>
                        <a:rPr lang="en-US" sz="2400" dirty="0"/>
                        <a:t>          -  Enhancement Requirements</a:t>
                      </a:r>
                    </a:p>
                    <a:p>
                      <a:pPr algn="just"/>
                      <a:endParaRPr lang="en-US" sz="2000" dirty="0"/>
                    </a:p>
                  </a:txBody>
                  <a:tcPr/>
                </a:tc>
                <a:tc>
                  <a:txBody>
                    <a:bodyPr/>
                    <a:lstStyle/>
                    <a:p>
                      <a:pPr marL="0" indent="0" algn="just">
                        <a:buNone/>
                      </a:pPr>
                      <a:endParaRPr lang="en-US" sz="2000" baseline="0" dirty="0">
                        <a:effectLst>
                          <a:outerShdw blurRad="38100" dist="38100" dir="2700000" algn="tl">
                            <a:srgbClr val="000000">
                              <a:alpha val="43137"/>
                            </a:srgbClr>
                          </a:outerShdw>
                        </a:effectLst>
                      </a:endParaRPr>
                    </a:p>
                    <a:p>
                      <a:pPr marL="0" indent="0" algn="just">
                        <a:buNone/>
                      </a:pPr>
                      <a:r>
                        <a:rPr lang="en-US" sz="2400" baseline="0" dirty="0">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Planning Phase</a:t>
                      </a:r>
                    </a:p>
                    <a:p>
                      <a:pPr marL="0" indent="0" algn="just">
                        <a:buNone/>
                      </a:pPr>
                      <a:r>
                        <a:rPr lang="en-US" sz="2400" dirty="0"/>
                        <a:t>       -  Enhancement</a:t>
                      </a:r>
                      <a:r>
                        <a:rPr lang="en-US" sz="2400" baseline="0" dirty="0"/>
                        <a:t> Requirements</a:t>
                      </a:r>
                    </a:p>
                    <a:p>
                      <a:pPr marL="0" indent="0" algn="just">
                        <a:buNone/>
                      </a:pPr>
                      <a:r>
                        <a:rPr lang="en-US" sz="2400" dirty="0"/>
                        <a:t>       -</a:t>
                      </a:r>
                      <a:r>
                        <a:rPr lang="en-US" sz="2400" baseline="0" dirty="0"/>
                        <a:t>  </a:t>
                      </a:r>
                      <a:r>
                        <a:rPr lang="en-US" sz="2400" dirty="0"/>
                        <a:t>Domain Model</a:t>
                      </a:r>
                      <a:endParaRPr lang="en-US" sz="2400" baseline="0" dirty="0"/>
                    </a:p>
                    <a:p>
                      <a:pPr marL="0" indent="0" algn="just">
                        <a:buNone/>
                      </a:pPr>
                      <a:r>
                        <a:rPr lang="en-US" sz="2400" dirty="0"/>
                        <a:t>       -  Use Cases</a:t>
                      </a:r>
                    </a:p>
                    <a:p>
                      <a:pPr marL="0" indent="0" algn="just">
                        <a:buNone/>
                      </a:pPr>
                      <a:r>
                        <a:rPr lang="en-US" sz="2400" baseline="0" dirty="0"/>
                        <a:t>       -  Quick Planning</a:t>
                      </a:r>
                      <a:endParaRPr lang="en-US" sz="2400" dirty="0"/>
                    </a:p>
                    <a:p>
                      <a:pPr marL="0" indent="0" algn="just">
                        <a:buNone/>
                      </a:pPr>
                      <a:r>
                        <a:rPr lang="en-US" sz="2000" dirty="0">
                          <a:effectLst>
                            <a:outerShdw blurRad="38100" dist="38100" dir="2700000" algn="tl">
                              <a:srgbClr val="000000">
                                <a:alpha val="43137"/>
                              </a:srgbClr>
                            </a:outerShdw>
                          </a:effectLst>
                        </a:rPr>
                        <a:t>            </a:t>
                      </a:r>
                    </a:p>
                    <a:p>
                      <a:pPr marL="0" indent="0" algn="just">
                        <a:buNone/>
                      </a:pPr>
                      <a:r>
                        <a:rPr lang="en-US" sz="2400" dirty="0">
                          <a:effectLst>
                            <a:outerShdw blurRad="38100" dist="38100" dir="2700000" algn="tl">
                              <a:srgbClr val="000000">
                                <a:alpha val="43137"/>
                              </a:srgbClr>
                            </a:outerShdw>
                          </a:effectLst>
                        </a:rPr>
                        <a:t>     Iteration</a:t>
                      </a:r>
                      <a:r>
                        <a:rPr lang="en-US" sz="2400" baseline="0" dirty="0">
                          <a:effectLst>
                            <a:outerShdw blurRad="38100" dist="38100" dir="2700000" algn="tl">
                              <a:srgbClr val="000000">
                                <a:alpha val="43137"/>
                              </a:srgbClr>
                            </a:outerShdw>
                          </a:effectLst>
                        </a:rPr>
                        <a:t> Phase</a:t>
                      </a:r>
                      <a:endParaRPr lang="en-US" sz="2400" dirty="0">
                        <a:effectLst>
                          <a:outerShdw blurRad="38100" dist="38100" dir="2700000" algn="tl">
                            <a:srgbClr val="000000">
                              <a:alpha val="43137"/>
                            </a:srgbClr>
                          </a:outerShdw>
                        </a:effectLst>
                      </a:endParaRPr>
                    </a:p>
                    <a:p>
                      <a:pPr marL="0" indent="0" algn="just">
                        <a:buNone/>
                      </a:pPr>
                      <a:r>
                        <a:rPr lang="en-US" sz="2400" dirty="0"/>
                        <a:t>      -  Database Schema</a:t>
                      </a:r>
                    </a:p>
                    <a:p>
                      <a:pPr marL="0" indent="0" algn="just">
                        <a:buNone/>
                      </a:pPr>
                      <a:r>
                        <a:rPr lang="en-US" sz="2400" baseline="0" dirty="0"/>
                        <a:t>      -  </a:t>
                      </a:r>
                      <a:r>
                        <a:rPr lang="en-US" sz="2400" dirty="0"/>
                        <a:t>Implementation </a:t>
                      </a:r>
                      <a:r>
                        <a:rPr lang="en-US" sz="2400" baseline="0" dirty="0"/>
                        <a:t>Sequence Diagram</a:t>
                      </a:r>
                    </a:p>
                    <a:p>
                      <a:pPr marL="0" indent="0" algn="just">
                        <a:buNone/>
                      </a:pPr>
                      <a:r>
                        <a:rPr lang="en-US" sz="2400" baseline="0" dirty="0"/>
                        <a:t>      </a:t>
                      </a:r>
                      <a:r>
                        <a:rPr lang="en-US" sz="2400" dirty="0"/>
                        <a:t>-  Implementation Class Diagram</a:t>
                      </a:r>
                    </a:p>
                    <a:p>
                      <a:pPr marL="0" indent="0" algn="just">
                        <a:buNone/>
                      </a:pPr>
                      <a:r>
                        <a:rPr lang="en-US" sz="2400" dirty="0"/>
                        <a:t>      -  Test Cases and Test Report</a:t>
                      </a:r>
                    </a:p>
                    <a:p>
                      <a:pPr marL="0" indent="0" algn="just">
                        <a:buNone/>
                      </a:pPr>
                      <a:endParaRPr lang="en-US" sz="2000" dirty="0"/>
                    </a:p>
                  </a:txBody>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QUICK ASSESSMENT OUTCOME</a:t>
            </a:r>
          </a:p>
        </p:txBody>
      </p:sp>
    </p:spTree>
    <p:extLst>
      <p:ext uri="{BB962C8B-B14F-4D97-AF65-F5344CB8AC3E}">
        <p14:creationId xmlns:p14="http://schemas.microsoft.com/office/powerpoint/2010/main" val="284366302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LEGACY REQUIREMENTS AND USECASES</a:t>
            </a:r>
          </a:p>
        </p:txBody>
      </p:sp>
      <p:graphicFrame>
        <p:nvGraphicFramePr>
          <p:cNvPr id="16" name="Table 15"/>
          <p:cNvGraphicFramePr>
            <a:graphicFrameLocks noGrp="1"/>
          </p:cNvGraphicFramePr>
          <p:nvPr>
            <p:extLst>
              <p:ext uri="{D42A27DB-BD31-4B8C-83A1-F6EECF244321}">
                <p14:modId xmlns:p14="http://schemas.microsoft.com/office/powerpoint/2010/main" val="1355359533"/>
              </p:ext>
            </p:extLst>
          </p:nvPr>
        </p:nvGraphicFramePr>
        <p:xfrm>
          <a:off x="746976" y="1093514"/>
          <a:ext cx="10606828" cy="5124406"/>
        </p:xfrm>
        <a:graphic>
          <a:graphicData uri="http://schemas.openxmlformats.org/drawingml/2006/table">
            <a:tbl>
              <a:tblPr firstRow="1" bandRow="1">
                <a:tableStyleId>{B301B821-A1FF-4177-AEE7-76D212191A09}</a:tableStyleId>
              </a:tblPr>
              <a:tblGrid>
                <a:gridCol w="5344335">
                  <a:extLst>
                    <a:ext uri="{9D8B030D-6E8A-4147-A177-3AD203B41FA5}">
                      <a16:colId xmlns:a16="http://schemas.microsoft.com/office/drawing/2014/main" val="20000"/>
                    </a:ext>
                  </a:extLst>
                </a:gridCol>
                <a:gridCol w="5262493">
                  <a:extLst>
                    <a:ext uri="{9D8B030D-6E8A-4147-A177-3AD203B41FA5}">
                      <a16:colId xmlns:a16="http://schemas.microsoft.com/office/drawing/2014/main" val="20001"/>
                    </a:ext>
                  </a:extLst>
                </a:gridCol>
              </a:tblGrid>
              <a:tr h="46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Legacy</a:t>
                      </a:r>
                      <a:r>
                        <a:rPr lang="en-US" sz="2400" b="1" baseline="0" dirty="0">
                          <a:effectLst>
                            <a:outerShdw blurRad="38100" dist="38100" dir="2700000" algn="tl">
                              <a:srgbClr val="000000">
                                <a:alpha val="43137"/>
                              </a:srgbClr>
                            </a:outerShdw>
                          </a:effectLst>
                        </a:rPr>
                        <a:t> Requirements</a:t>
                      </a:r>
                      <a:endParaRPr lang="en-US" sz="2400" b="1" dirty="0">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baseline="0" dirty="0">
                          <a:effectLst>
                            <a:outerShdw blurRad="38100" dist="38100" dir="2700000" algn="tl">
                              <a:srgbClr val="000000">
                                <a:alpha val="43137"/>
                              </a:srgbClr>
                            </a:outerShdw>
                          </a:effectLst>
                        </a:rPr>
                        <a:t>Legacy </a:t>
                      </a:r>
                      <a:r>
                        <a:rPr lang="en-US" sz="2400" b="1" baseline="0" dirty="0" err="1">
                          <a:effectLst>
                            <a:outerShdw blurRad="38100" dist="38100" dir="2700000" algn="tl">
                              <a:srgbClr val="000000">
                                <a:alpha val="43137"/>
                              </a:srgbClr>
                            </a:outerShdw>
                          </a:effectLst>
                        </a:rPr>
                        <a:t>UseCases</a:t>
                      </a:r>
                      <a:endParaRPr lang="en-US" sz="24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1350498">
                <a:tc>
                  <a:txBody>
                    <a:bodyPr/>
                    <a:lstStyle/>
                    <a:p>
                      <a:pPr marL="0" indent="0" algn="just">
                        <a:buNone/>
                      </a:pPr>
                      <a:endParaRPr lang="en-US" sz="100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R3.8. The application shall allow the student to cancel a</a:t>
                      </a:r>
                    </a:p>
                    <a:p>
                      <a:pPr algn="just"/>
                      <a:r>
                        <a:rPr lang="en-US" sz="1800" b="0" i="0" u="none" strike="noStrike" kern="1200" baseline="0" dirty="0">
                          <a:solidFill>
                            <a:schemeClr val="dk1"/>
                          </a:solidFill>
                          <a:latin typeface="+mn-lt"/>
                          <a:ea typeface="+mn-ea"/>
                          <a:cs typeface="+mn-cs"/>
                        </a:rPr>
                        <a:t>          scheduled appointment. </a:t>
                      </a:r>
                    </a:p>
                    <a:p>
                      <a:pPr algn="just"/>
                      <a:r>
                        <a:rPr lang="en-US" sz="1800" b="0" i="0" u="none" strike="noStrike" kern="1200" baseline="0" dirty="0">
                          <a:solidFill>
                            <a:schemeClr val="dk1"/>
                          </a:solidFill>
                          <a:latin typeface="+mn-lt"/>
                          <a:ea typeface="+mn-ea"/>
                          <a:cs typeface="+mn-cs"/>
                        </a:rPr>
                        <a:t>R4.1. The application shall allow advisors to cancel an</a:t>
                      </a:r>
                    </a:p>
                    <a:p>
                      <a:pPr algn="just"/>
                      <a:r>
                        <a:rPr lang="en-US" sz="1800" b="0" i="0" u="none" strike="noStrike" kern="1200" baseline="0" dirty="0">
                          <a:solidFill>
                            <a:schemeClr val="dk1"/>
                          </a:solidFill>
                          <a:latin typeface="+mn-lt"/>
                          <a:ea typeface="+mn-ea"/>
                          <a:cs typeface="+mn-cs"/>
                        </a:rPr>
                        <a:t>          appointment with a reason for cancellation. </a:t>
                      </a:r>
                      <a:endParaRPr lang="en-US" sz="18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UC12. Cancel Appointment</a:t>
                      </a:r>
                    </a:p>
                  </a:txBody>
                  <a:tcPr/>
                </a:tc>
                <a:extLst>
                  <a:ext uri="{0D108BD9-81ED-4DB2-BD59-A6C34878D82A}">
                    <a16:rowId xmlns:a16="http://schemas.microsoft.com/office/drawing/2014/main" val="10001"/>
                  </a:ext>
                </a:extLst>
              </a:tr>
              <a:tr h="815926">
                <a:tc>
                  <a:txBody>
                    <a:bodyPr/>
                    <a:lstStyle/>
                    <a:p>
                      <a:pPr marL="0" indent="0" algn="just">
                        <a:buNone/>
                      </a:pPr>
                      <a:endParaRPr lang="en-US" sz="1050" b="0" i="0" u="none" strike="noStrike" kern="1200" baseline="0" dirty="0">
                        <a:solidFill>
                          <a:schemeClr val="dk1"/>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R6. The application shall allow students to register with the system.</a:t>
                      </a:r>
                      <a:endParaRPr lang="en-US" sz="18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UC13. Create Account</a:t>
                      </a:r>
                    </a:p>
                  </a:txBody>
                  <a:tcPr/>
                </a:tc>
                <a:extLst>
                  <a:ext uri="{0D108BD9-81ED-4DB2-BD59-A6C34878D82A}">
                    <a16:rowId xmlns:a16="http://schemas.microsoft.com/office/drawing/2014/main" val="10002"/>
                  </a:ext>
                </a:extLst>
              </a:tr>
              <a:tr h="886265">
                <a:tc>
                  <a:txBody>
                    <a:bodyPr/>
                    <a:lstStyle/>
                    <a:p>
                      <a:pPr marL="0" indent="0" algn="just">
                        <a:buNone/>
                      </a:pPr>
                      <a:endParaRPr lang="en-US" sz="100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R6.3. When the user login in for the first time, the</a:t>
                      </a:r>
                    </a:p>
                    <a:p>
                      <a:pPr algn="just"/>
                      <a:r>
                        <a:rPr lang="en-US" sz="1800" b="0" i="0" u="none" strike="noStrike" kern="1200" baseline="0" dirty="0">
                          <a:solidFill>
                            <a:schemeClr val="dk1"/>
                          </a:solidFill>
                          <a:latin typeface="+mn-lt"/>
                          <a:ea typeface="+mn-ea"/>
                          <a:cs typeface="+mn-cs"/>
                        </a:rPr>
                        <a:t>          application shall prompt to change the temporary</a:t>
                      </a:r>
                    </a:p>
                    <a:p>
                      <a:pPr algn="just"/>
                      <a:r>
                        <a:rPr lang="en-US" sz="1800" b="0" i="0" u="none" strike="noStrike" kern="1200" baseline="0" dirty="0">
                          <a:solidFill>
                            <a:schemeClr val="dk1"/>
                          </a:solidFill>
                          <a:latin typeface="+mn-lt"/>
                          <a:ea typeface="+mn-ea"/>
                          <a:cs typeface="+mn-cs"/>
                        </a:rPr>
                        <a:t>          password. </a:t>
                      </a:r>
                      <a:endParaRPr lang="en-US" sz="20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UC2. Reset Password</a:t>
                      </a:r>
                    </a:p>
                  </a:txBody>
                  <a:tcPr/>
                </a:tc>
                <a:extLst>
                  <a:ext uri="{0D108BD9-81ED-4DB2-BD59-A6C34878D82A}">
                    <a16:rowId xmlns:a16="http://schemas.microsoft.com/office/drawing/2014/main" val="10003"/>
                  </a:ext>
                </a:extLst>
              </a:tr>
              <a:tr h="649458">
                <a:tc>
                  <a:txBody>
                    <a:bodyPr/>
                    <a:lstStyle/>
                    <a:p>
                      <a:endParaRPr lang="en-US" sz="10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R7. The application shall allow users to provide </a:t>
                      </a:r>
                    </a:p>
                    <a:p>
                      <a:r>
                        <a:rPr lang="en-US" sz="1800" b="0" i="0" u="none" strike="noStrike" kern="1200" baseline="0" dirty="0">
                          <a:solidFill>
                            <a:schemeClr val="dk1"/>
                          </a:solidFill>
                          <a:latin typeface="+mn-lt"/>
                          <a:ea typeface="+mn-ea"/>
                          <a:cs typeface="+mn-cs"/>
                        </a:rPr>
                        <a:t>       feedback. </a:t>
                      </a:r>
                      <a:endParaRPr lang="en-US" sz="20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UC4. Submit Feedback</a:t>
                      </a:r>
                    </a:p>
                    <a:p>
                      <a:pPr marL="0" indent="0" algn="just">
                        <a:buNone/>
                      </a:pP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630702">
                <a:tc>
                  <a:txBody>
                    <a:bodyPr/>
                    <a:lstStyle/>
                    <a:p>
                      <a:endParaRPr lang="en-US" sz="1000" b="0" i="0" u="none" strike="noStrike" kern="1200" baseline="0" dirty="0">
                        <a:solidFill>
                          <a:schemeClr val="dk1"/>
                        </a:solidFill>
                        <a:latin typeface="+mn-lt"/>
                        <a:ea typeface="+mn-ea"/>
                        <a:cs typeface="+mn-cs"/>
                      </a:endParaRPr>
                    </a:p>
                    <a:p>
                      <a:r>
                        <a:rPr lang="en-US" sz="1800" b="0" i="0" u="none" strike="noStrike" kern="1200" baseline="0" dirty="0">
                          <a:solidFill>
                            <a:schemeClr val="dk1"/>
                          </a:solidFill>
                          <a:latin typeface="+mn-lt"/>
                          <a:ea typeface="+mn-ea"/>
                          <a:cs typeface="+mn-cs"/>
                        </a:rPr>
                        <a:t>R8. The application shall allow users to report bugs. </a:t>
                      </a:r>
                      <a:endParaRPr lang="en-US" sz="20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UC15. Report Bugs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545177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ENHANCEMENT REQUIREMENTS AND USECASES</a:t>
            </a:r>
          </a:p>
        </p:txBody>
      </p:sp>
      <p:graphicFrame>
        <p:nvGraphicFramePr>
          <p:cNvPr id="16" name="Table 15"/>
          <p:cNvGraphicFramePr>
            <a:graphicFrameLocks noGrp="1"/>
          </p:cNvGraphicFramePr>
          <p:nvPr>
            <p:extLst>
              <p:ext uri="{D42A27DB-BD31-4B8C-83A1-F6EECF244321}">
                <p14:modId xmlns:p14="http://schemas.microsoft.com/office/powerpoint/2010/main" val="1459373546"/>
              </p:ext>
            </p:extLst>
          </p:nvPr>
        </p:nvGraphicFramePr>
        <p:xfrm>
          <a:off x="746976" y="1093514"/>
          <a:ext cx="10606828" cy="5065239"/>
        </p:xfrm>
        <a:graphic>
          <a:graphicData uri="http://schemas.openxmlformats.org/drawingml/2006/table">
            <a:tbl>
              <a:tblPr firstRow="1" bandRow="1">
                <a:tableStyleId>{B301B821-A1FF-4177-AEE7-76D212191A09}</a:tableStyleId>
              </a:tblPr>
              <a:tblGrid>
                <a:gridCol w="5344335">
                  <a:extLst>
                    <a:ext uri="{9D8B030D-6E8A-4147-A177-3AD203B41FA5}">
                      <a16:colId xmlns:a16="http://schemas.microsoft.com/office/drawing/2014/main" val="20000"/>
                    </a:ext>
                  </a:extLst>
                </a:gridCol>
                <a:gridCol w="5262493">
                  <a:extLst>
                    <a:ext uri="{9D8B030D-6E8A-4147-A177-3AD203B41FA5}">
                      <a16:colId xmlns:a16="http://schemas.microsoft.com/office/drawing/2014/main" val="20001"/>
                    </a:ext>
                  </a:extLst>
                </a:gridCol>
              </a:tblGrid>
              <a:tr h="46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Enhancement </a:t>
                      </a:r>
                      <a:r>
                        <a:rPr lang="en-US" sz="2400" b="1" baseline="0" dirty="0">
                          <a:effectLst>
                            <a:outerShdw blurRad="38100" dist="38100" dir="2700000" algn="tl">
                              <a:srgbClr val="000000">
                                <a:alpha val="43137"/>
                              </a:srgbClr>
                            </a:outerShdw>
                          </a:effectLst>
                        </a:rPr>
                        <a:t>Requirements</a:t>
                      </a:r>
                      <a:endParaRPr lang="en-US" sz="2400" b="1" dirty="0">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Enhancement </a:t>
                      </a:r>
                      <a:r>
                        <a:rPr lang="en-US" sz="2400" b="1" baseline="0" dirty="0" err="1">
                          <a:effectLst>
                            <a:outerShdw blurRad="38100" dist="38100" dir="2700000" algn="tl">
                              <a:srgbClr val="000000">
                                <a:alpha val="43137"/>
                              </a:srgbClr>
                            </a:outerShdw>
                          </a:effectLst>
                        </a:rPr>
                        <a:t>UseCases</a:t>
                      </a:r>
                      <a:endParaRPr lang="en-US" sz="24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1302710">
                <a:tc>
                  <a:txBody>
                    <a:bodyPr/>
                    <a:lstStyle/>
                    <a:p>
                      <a:pPr marL="0" indent="0" algn="just">
                        <a:buNone/>
                      </a:pPr>
                      <a:endParaRPr lang="en-US" sz="100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R1.5.1. The application shall implement CAPTCHA</a:t>
                      </a:r>
                    </a:p>
                    <a:p>
                      <a:pPr algn="just"/>
                      <a:r>
                        <a:rPr lang="en-US" sz="1800" b="0" i="0" u="none" strike="noStrike" kern="1200" baseline="0" dirty="0">
                          <a:solidFill>
                            <a:schemeClr val="dk1"/>
                          </a:solidFill>
                          <a:latin typeface="+mn-lt"/>
                          <a:ea typeface="+mn-ea"/>
                          <a:cs typeface="+mn-cs"/>
                        </a:rPr>
                        <a:t>             (spelling captcha) while creating a new account</a:t>
                      </a:r>
                    </a:p>
                    <a:p>
                      <a:pPr algn="just"/>
                      <a:r>
                        <a:rPr lang="en-US" sz="1800" b="0" i="0" u="none" strike="noStrike" kern="1200" baseline="0" dirty="0">
                          <a:solidFill>
                            <a:schemeClr val="dk1"/>
                          </a:solidFill>
                          <a:latin typeface="+mn-lt"/>
                          <a:ea typeface="+mn-ea"/>
                          <a:cs typeface="+mn-cs"/>
                        </a:rPr>
                        <a:t>             to verify if the user is human or not.</a:t>
                      </a: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UC13. Create Student Account </a:t>
                      </a:r>
                      <a:r>
                        <a:rPr lang="en-US" sz="1800" b="1" i="0" u="none" strike="noStrike" kern="1200" baseline="0" dirty="0">
                          <a:solidFill>
                            <a:schemeClr val="accent4">
                              <a:lumMod val="75000"/>
                            </a:schemeClr>
                          </a:solidFill>
                          <a:latin typeface="+mn-lt"/>
                          <a:ea typeface="+mn-ea"/>
                          <a:cs typeface="+mn-cs"/>
                        </a:rPr>
                        <a:t>(M)</a:t>
                      </a:r>
                    </a:p>
                  </a:txBody>
                  <a:tcPr/>
                </a:tc>
                <a:extLst>
                  <a:ext uri="{0D108BD9-81ED-4DB2-BD59-A6C34878D82A}">
                    <a16:rowId xmlns:a16="http://schemas.microsoft.com/office/drawing/2014/main" val="10001"/>
                  </a:ext>
                </a:extLst>
              </a:tr>
              <a:tr h="1949823">
                <a:tc>
                  <a:txBody>
                    <a:bodyPr/>
                    <a:lstStyle/>
                    <a:p>
                      <a:pPr hangingPunct="0"/>
                      <a:endParaRPr lang="en-US" sz="1000" b="0" i="0" u="none" strike="noStrike" kern="1200" baseline="0" dirty="0">
                        <a:solidFill>
                          <a:schemeClr val="dk1"/>
                        </a:solidFill>
                        <a:latin typeface="+mn-lt"/>
                        <a:ea typeface="+mn-ea"/>
                        <a:cs typeface="+mn-cs"/>
                      </a:endParaRPr>
                    </a:p>
                    <a:p>
                      <a:pPr hangingPunct="0"/>
                      <a:r>
                        <a:rPr lang="en-US" sz="1800" b="0" i="0" u="none" strike="noStrike" kern="1200" baseline="0" dirty="0">
                          <a:solidFill>
                            <a:schemeClr val="dk1"/>
                          </a:solidFill>
                          <a:latin typeface="+mn-lt"/>
                          <a:ea typeface="+mn-ea"/>
                          <a:cs typeface="+mn-cs"/>
                        </a:rPr>
                        <a:t>R1.5.2. </a:t>
                      </a:r>
                      <a:r>
                        <a:rPr lang="en-US" sz="1800" kern="1200" dirty="0">
                          <a:solidFill>
                            <a:schemeClr val="dk1"/>
                          </a:solidFill>
                          <a:effectLst/>
                          <a:latin typeface="+mn-lt"/>
                          <a:ea typeface="+mn-ea"/>
                          <a:cs typeface="+mn-cs"/>
                        </a:rPr>
                        <a:t>The application shall allow Students to manage</a:t>
                      </a:r>
                    </a:p>
                    <a:p>
                      <a:pPr hangingPunct="0"/>
                      <a:r>
                        <a:rPr lang="en-US" sz="1800" kern="1200" dirty="0">
                          <a:solidFill>
                            <a:schemeClr val="dk1"/>
                          </a:solidFill>
                          <a:effectLst/>
                          <a:latin typeface="+mn-lt"/>
                          <a:ea typeface="+mn-ea"/>
                          <a:cs typeface="+mn-cs"/>
                        </a:rPr>
                        <a:t>             their profile that shall include their photo (that</a:t>
                      </a:r>
                    </a:p>
                    <a:p>
                      <a:pPr hangingPunct="0"/>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they can upload), contact information, which</a:t>
                      </a:r>
                    </a:p>
                    <a:p>
                      <a:pPr hangingPunct="0"/>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course they are enrolled in and a summary of all </a:t>
                      </a:r>
                    </a:p>
                    <a:p>
                      <a:pPr hangingPunct="0"/>
                      <a:r>
                        <a:rPr lang="en-US" sz="1800" kern="1200" dirty="0">
                          <a:solidFill>
                            <a:schemeClr val="dk1"/>
                          </a:solidFill>
                          <a:effectLst/>
                          <a:latin typeface="+mn-lt"/>
                          <a:ea typeface="+mn-ea"/>
                          <a:cs typeface="+mn-cs"/>
                        </a:rPr>
                        <a:t>             past and upcoming appointments with the</a:t>
                      </a:r>
                    </a:p>
                    <a:p>
                      <a:pPr hangingPunct="0"/>
                      <a:r>
                        <a:rPr lang="en-US" sz="1800" kern="1200" baseline="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advisors.</a:t>
                      </a:r>
                      <a:r>
                        <a:rPr lang="en-US" sz="1800" b="0" i="0" u="none" strike="noStrike" kern="1200" baseline="0" dirty="0">
                          <a:solidFill>
                            <a:schemeClr val="dk1"/>
                          </a:solidFill>
                          <a:latin typeface="+mn-lt"/>
                          <a:ea typeface="+mn-ea"/>
                          <a:cs typeface="+mn-cs"/>
                        </a:rPr>
                        <a:t> </a:t>
                      </a:r>
                      <a:endParaRPr lang="en-US" sz="18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a:t>
                      </a:r>
                    </a:p>
                    <a:p>
                      <a:pPr marL="0" indent="0" algn="just">
                        <a:buNone/>
                      </a:pPr>
                      <a:endParaRPr lang="en-US" sz="1800" b="0" i="0" u="none" strike="noStrike" kern="1200" baseline="0" dirty="0">
                        <a:solidFill>
                          <a:schemeClr val="dk1"/>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       UC16. Manage Profile </a:t>
                      </a:r>
                      <a:r>
                        <a:rPr lang="en-US" sz="1800" b="1" i="0" u="none" strike="noStrike" kern="1200" baseline="0" dirty="0">
                          <a:solidFill>
                            <a:srgbClr val="C00000"/>
                          </a:solidFill>
                          <a:latin typeface="+mn-lt"/>
                          <a:ea typeface="+mn-ea"/>
                          <a:cs typeface="+mn-cs"/>
                        </a:rPr>
                        <a:t>(N)</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2"/>
                  </a:ext>
                </a:extLst>
              </a:tr>
              <a:tr h="1344706">
                <a:tc>
                  <a:txBody>
                    <a:bodyPr/>
                    <a:lstStyle/>
                    <a:p>
                      <a:pPr algn="just"/>
                      <a:endParaRPr lang="en-US" sz="100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R1.8. The application shall lock the user’s account if the</a:t>
                      </a:r>
                    </a:p>
                    <a:p>
                      <a:pPr algn="just"/>
                      <a:r>
                        <a:rPr lang="en-US" sz="1800" b="0" i="0" u="none" strike="noStrike" kern="1200" baseline="0" dirty="0">
                          <a:solidFill>
                            <a:schemeClr val="dk1"/>
                          </a:solidFill>
                          <a:latin typeface="+mn-lt"/>
                          <a:ea typeface="+mn-ea"/>
                          <a:cs typeface="+mn-cs"/>
                        </a:rPr>
                        <a:t>          password is entered incorrectly after three</a:t>
                      </a:r>
                    </a:p>
                    <a:p>
                      <a:pPr algn="just"/>
                      <a:r>
                        <a:rPr lang="en-US" sz="1800" b="0" i="0" u="none" strike="noStrike" kern="1200" baseline="0" dirty="0">
                          <a:solidFill>
                            <a:schemeClr val="dk1"/>
                          </a:solidFill>
                          <a:latin typeface="+mn-lt"/>
                          <a:ea typeface="+mn-ea"/>
                          <a:cs typeface="+mn-cs"/>
                        </a:rPr>
                        <a:t>          attempts.</a:t>
                      </a:r>
                      <a:endParaRPr lang="en-US" sz="20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UC1. Login User</a:t>
                      </a:r>
                      <a:r>
                        <a:rPr lang="en-US" sz="1800" b="1" i="0" u="none" strike="noStrike" kern="1200" baseline="0" dirty="0">
                          <a:solidFill>
                            <a:schemeClr val="accent4">
                              <a:lumMod val="75000"/>
                            </a:schemeClr>
                          </a:solidFill>
                          <a:latin typeface="+mn-lt"/>
                          <a:ea typeface="+mn-ea"/>
                          <a:cs typeface="+mn-cs"/>
                        </a:rPr>
                        <a:t>(M)</a:t>
                      </a:r>
                      <a:endParaRPr lang="en-US" sz="1800" b="0" i="0" u="none" strike="noStrike" kern="1200" baseline="0" dirty="0">
                        <a:solidFill>
                          <a:schemeClr val="accent4">
                            <a:lumMod val="75000"/>
                          </a:schemeClr>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6406469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ENHANCEMENT REQUIREMENTS AND USECASES</a:t>
            </a:r>
          </a:p>
        </p:txBody>
      </p:sp>
      <p:graphicFrame>
        <p:nvGraphicFramePr>
          <p:cNvPr id="16" name="Table 15"/>
          <p:cNvGraphicFramePr>
            <a:graphicFrameLocks noGrp="1"/>
          </p:cNvGraphicFramePr>
          <p:nvPr>
            <p:extLst>
              <p:ext uri="{D42A27DB-BD31-4B8C-83A1-F6EECF244321}">
                <p14:modId xmlns:p14="http://schemas.microsoft.com/office/powerpoint/2010/main" val="3633660616"/>
              </p:ext>
            </p:extLst>
          </p:nvPr>
        </p:nvGraphicFramePr>
        <p:xfrm>
          <a:off x="746976" y="1349008"/>
          <a:ext cx="10606828" cy="4643829"/>
        </p:xfrm>
        <a:graphic>
          <a:graphicData uri="http://schemas.openxmlformats.org/drawingml/2006/table">
            <a:tbl>
              <a:tblPr firstRow="1" bandRow="1">
                <a:tableStyleId>{B301B821-A1FF-4177-AEE7-76D212191A09}</a:tableStyleId>
              </a:tblPr>
              <a:tblGrid>
                <a:gridCol w="5344335">
                  <a:extLst>
                    <a:ext uri="{9D8B030D-6E8A-4147-A177-3AD203B41FA5}">
                      <a16:colId xmlns:a16="http://schemas.microsoft.com/office/drawing/2014/main" val="20000"/>
                    </a:ext>
                  </a:extLst>
                </a:gridCol>
                <a:gridCol w="5262493">
                  <a:extLst>
                    <a:ext uri="{9D8B030D-6E8A-4147-A177-3AD203B41FA5}">
                      <a16:colId xmlns:a16="http://schemas.microsoft.com/office/drawing/2014/main" val="20001"/>
                    </a:ext>
                  </a:extLst>
                </a:gridCol>
              </a:tblGrid>
              <a:tr h="46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Enhancement </a:t>
                      </a:r>
                      <a:r>
                        <a:rPr lang="en-US" sz="2400" b="1" baseline="0" dirty="0">
                          <a:effectLst>
                            <a:outerShdw blurRad="38100" dist="38100" dir="2700000" algn="tl">
                              <a:srgbClr val="000000">
                                <a:alpha val="43137"/>
                              </a:srgbClr>
                            </a:outerShdw>
                          </a:effectLst>
                        </a:rPr>
                        <a:t>Requirements</a:t>
                      </a:r>
                      <a:endParaRPr lang="en-US" sz="2400" b="1" dirty="0">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Enhancement </a:t>
                      </a:r>
                      <a:r>
                        <a:rPr lang="en-US" sz="2400" b="1" baseline="0" dirty="0" err="1">
                          <a:effectLst>
                            <a:outerShdw blurRad="38100" dist="38100" dir="2700000" algn="tl">
                              <a:srgbClr val="000000">
                                <a:alpha val="43137"/>
                              </a:srgbClr>
                            </a:outerShdw>
                          </a:effectLst>
                        </a:rPr>
                        <a:t>UseCases</a:t>
                      </a:r>
                      <a:endParaRPr lang="en-US" sz="24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1432629">
                <a:tc>
                  <a:txBody>
                    <a:bodyPr/>
                    <a:lstStyle/>
                    <a:p>
                      <a:pPr algn="just"/>
                      <a:endParaRPr lang="en-US" sz="100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R1.9. Forgot password option to change password. The</a:t>
                      </a:r>
                    </a:p>
                    <a:p>
                      <a:pPr algn="just"/>
                      <a:r>
                        <a:rPr lang="en-US" sz="1800" b="0" i="0" u="none" strike="noStrike" kern="1200" baseline="0" dirty="0">
                          <a:solidFill>
                            <a:schemeClr val="dk1"/>
                          </a:solidFill>
                          <a:latin typeface="+mn-lt"/>
                          <a:ea typeface="+mn-ea"/>
                          <a:cs typeface="+mn-cs"/>
                        </a:rPr>
                        <a:t>          user should receive an email providing a link to</a:t>
                      </a:r>
                    </a:p>
                    <a:p>
                      <a:pPr algn="just"/>
                      <a:r>
                        <a:rPr lang="en-US" sz="1800" b="0" i="0" u="none" strike="noStrike" kern="1200" baseline="0" dirty="0">
                          <a:solidFill>
                            <a:schemeClr val="dk1"/>
                          </a:solidFill>
                          <a:latin typeface="+mn-lt"/>
                          <a:ea typeface="+mn-ea"/>
                          <a:cs typeface="+mn-cs"/>
                        </a:rPr>
                        <a:t>          change their password.</a:t>
                      </a:r>
                      <a:endParaRPr lang="en-US" sz="20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       UC17. Forgot Password </a:t>
                      </a:r>
                      <a:r>
                        <a:rPr lang="en-US" sz="1800" b="1" i="0" u="none" strike="noStrike" kern="1200" baseline="0" dirty="0">
                          <a:solidFill>
                            <a:srgbClr val="C00000"/>
                          </a:solidFill>
                          <a:latin typeface="+mn-lt"/>
                          <a:ea typeface="+mn-ea"/>
                          <a:cs typeface="+mn-cs"/>
                        </a:rPr>
                        <a:t>(N)</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r h="1222027">
                <a:tc>
                  <a:txBody>
                    <a:bodyPr/>
                    <a:lstStyle/>
                    <a:p>
                      <a:pPr marL="0" indent="0" algn="just">
                        <a:buNone/>
                      </a:pPr>
                      <a:endParaRPr lang="en-US" sz="1050" b="0" i="0" u="none" strike="noStrike" kern="1200" baseline="0" dirty="0">
                        <a:solidFill>
                          <a:schemeClr val="dk1"/>
                        </a:solidFill>
                        <a:latin typeface="+mn-lt"/>
                        <a:ea typeface="+mn-ea"/>
                        <a:cs typeface="+mn-cs"/>
                      </a:endParaRPr>
                    </a:p>
                    <a:p>
                      <a:pPr hangingPunct="0"/>
                      <a:r>
                        <a:rPr lang="en-US" sz="1800" b="0" i="0" u="none" strike="noStrike" kern="1200" baseline="0" dirty="0">
                          <a:solidFill>
                            <a:schemeClr val="dk1"/>
                          </a:solidFill>
                          <a:latin typeface="+mn-lt"/>
                          <a:ea typeface="+mn-ea"/>
                          <a:cs typeface="+mn-cs"/>
                        </a:rPr>
                        <a:t>R3.14. The application shall allow registered users to</a:t>
                      </a:r>
                    </a:p>
                    <a:p>
                      <a:pPr hangingPunct="0"/>
                      <a:r>
                        <a:rPr lang="en-US" sz="1800" b="0" i="0" u="none" strike="noStrike" kern="1200" baseline="0" dirty="0">
                          <a:solidFill>
                            <a:schemeClr val="dk1"/>
                          </a:solidFill>
                          <a:latin typeface="+mn-lt"/>
                          <a:ea typeface="+mn-ea"/>
                          <a:cs typeface="+mn-cs"/>
                        </a:rPr>
                        <a:t>            view appointments for only the current month</a:t>
                      </a:r>
                    </a:p>
                    <a:p>
                      <a:pPr hangingPunct="0"/>
                      <a:r>
                        <a:rPr lang="en-US" sz="1800" b="0" i="0" u="none" strike="noStrike" kern="1200" baseline="0" dirty="0">
                          <a:solidFill>
                            <a:schemeClr val="dk1"/>
                          </a:solidFill>
                          <a:latin typeface="+mn-lt"/>
                          <a:ea typeface="+mn-ea"/>
                          <a:cs typeface="+mn-cs"/>
                        </a:rPr>
                        <a:t>            and the next. </a:t>
                      </a:r>
                      <a:endParaRPr lang="en-US" sz="18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800" b="0" i="0" u="none" strike="noStrike" kern="1200" baseline="0" dirty="0">
                        <a:solidFill>
                          <a:schemeClr val="dk1"/>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       UC11. Show Appointment </a:t>
                      </a:r>
                      <a:r>
                        <a:rPr lang="en-US" sz="1800" b="1" i="0" u="none" strike="noStrike" kern="1200" baseline="0" dirty="0">
                          <a:solidFill>
                            <a:schemeClr val="accent4">
                              <a:lumMod val="75000"/>
                            </a:schemeClr>
                          </a:solidFill>
                          <a:latin typeface="+mn-lt"/>
                          <a:ea typeface="+mn-ea"/>
                          <a:cs typeface="+mn-cs"/>
                        </a:rPr>
                        <a:t>(M)</a:t>
                      </a:r>
                      <a:endParaRPr lang="en-US" sz="1800" b="0" i="0" u="none" strike="noStrike" kern="1200" baseline="0" dirty="0">
                        <a:solidFill>
                          <a:schemeClr val="accent4">
                            <a:lumMod val="75000"/>
                          </a:schemeClr>
                        </a:solidFill>
                        <a:latin typeface="+mn-lt"/>
                        <a:ea typeface="+mn-ea"/>
                        <a:cs typeface="+mn-cs"/>
                      </a:endParaRPr>
                    </a:p>
                  </a:txBody>
                  <a:tcPr/>
                </a:tc>
                <a:extLst>
                  <a:ext uri="{0D108BD9-81ED-4DB2-BD59-A6C34878D82A}">
                    <a16:rowId xmlns:a16="http://schemas.microsoft.com/office/drawing/2014/main" val="10002"/>
                  </a:ext>
                </a:extLst>
              </a:tr>
              <a:tr h="1521173">
                <a:tc>
                  <a:txBody>
                    <a:bodyPr/>
                    <a:lstStyle/>
                    <a:p>
                      <a:pPr marL="0" indent="0" algn="just">
                        <a:buNone/>
                      </a:pPr>
                      <a:endParaRPr lang="en-US" sz="100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R3.15. The application shall implement waiting list if all</a:t>
                      </a:r>
                    </a:p>
                    <a:p>
                      <a:pPr algn="just"/>
                      <a:r>
                        <a:rPr lang="en-US" sz="1800" b="0" i="0" u="none" strike="noStrike" kern="1200" baseline="0" dirty="0">
                          <a:solidFill>
                            <a:schemeClr val="dk1"/>
                          </a:solidFill>
                          <a:latin typeface="+mn-lt"/>
                          <a:ea typeface="+mn-ea"/>
                          <a:cs typeface="+mn-cs"/>
                        </a:rPr>
                        <a:t>            the time slots are full. Application shall provide a</a:t>
                      </a:r>
                    </a:p>
                    <a:p>
                      <a:pPr algn="just"/>
                      <a:r>
                        <a:rPr lang="en-US" sz="1800" b="0" i="0" u="none" strike="noStrike" kern="1200" baseline="0" dirty="0">
                          <a:solidFill>
                            <a:schemeClr val="dk1"/>
                          </a:solidFill>
                          <a:latin typeface="+mn-lt"/>
                          <a:ea typeface="+mn-ea"/>
                          <a:cs typeface="+mn-cs"/>
                        </a:rPr>
                        <a:t>            separate page on the website to show the</a:t>
                      </a:r>
                    </a:p>
                    <a:p>
                      <a:pPr algn="just"/>
                      <a:r>
                        <a:rPr lang="en-US" sz="1800" b="0" i="0" u="none" strike="noStrike" kern="1200" baseline="0" dirty="0">
                          <a:solidFill>
                            <a:schemeClr val="dk1"/>
                          </a:solidFill>
                          <a:latin typeface="+mn-lt"/>
                          <a:ea typeface="+mn-ea"/>
                          <a:cs typeface="+mn-cs"/>
                        </a:rPr>
                        <a:t>            waitlist.</a:t>
                      </a:r>
                      <a:endParaRPr lang="en-US" sz="20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8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UC18. Create Waiting List </a:t>
                      </a:r>
                      <a:r>
                        <a:rPr lang="en-US" sz="1800" b="1" i="0" u="none" strike="noStrike" kern="1200" baseline="0" dirty="0">
                          <a:solidFill>
                            <a:srgbClr val="C00000"/>
                          </a:solidFill>
                          <a:latin typeface="+mn-lt"/>
                          <a:ea typeface="+mn-ea"/>
                          <a:cs typeface="+mn-cs"/>
                        </a:rPr>
                        <a:t>(N)</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654332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ENHANCEMENT REQUIREMENTS AND USECASES</a:t>
            </a:r>
          </a:p>
        </p:txBody>
      </p:sp>
      <p:graphicFrame>
        <p:nvGraphicFramePr>
          <p:cNvPr id="16" name="Table 15"/>
          <p:cNvGraphicFramePr>
            <a:graphicFrameLocks noGrp="1"/>
          </p:cNvGraphicFramePr>
          <p:nvPr>
            <p:extLst>
              <p:ext uri="{D42A27DB-BD31-4B8C-83A1-F6EECF244321}">
                <p14:modId xmlns:p14="http://schemas.microsoft.com/office/powerpoint/2010/main" val="2044308412"/>
              </p:ext>
            </p:extLst>
          </p:nvPr>
        </p:nvGraphicFramePr>
        <p:xfrm>
          <a:off x="873585" y="1244259"/>
          <a:ext cx="10606828" cy="4875187"/>
        </p:xfrm>
        <a:graphic>
          <a:graphicData uri="http://schemas.openxmlformats.org/drawingml/2006/table">
            <a:tbl>
              <a:tblPr firstRow="1" bandRow="1">
                <a:tableStyleId>{B301B821-A1FF-4177-AEE7-76D212191A09}</a:tableStyleId>
              </a:tblPr>
              <a:tblGrid>
                <a:gridCol w="5344335">
                  <a:extLst>
                    <a:ext uri="{9D8B030D-6E8A-4147-A177-3AD203B41FA5}">
                      <a16:colId xmlns:a16="http://schemas.microsoft.com/office/drawing/2014/main" val="20000"/>
                    </a:ext>
                  </a:extLst>
                </a:gridCol>
                <a:gridCol w="5262493">
                  <a:extLst>
                    <a:ext uri="{9D8B030D-6E8A-4147-A177-3AD203B41FA5}">
                      <a16:colId xmlns:a16="http://schemas.microsoft.com/office/drawing/2014/main" val="20001"/>
                    </a:ext>
                  </a:extLst>
                </a:gridCol>
              </a:tblGrid>
              <a:tr h="46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Enhancement </a:t>
                      </a:r>
                      <a:r>
                        <a:rPr lang="en-US" sz="2400" b="1" baseline="0" dirty="0">
                          <a:effectLst>
                            <a:outerShdw blurRad="38100" dist="38100" dir="2700000" algn="tl">
                              <a:srgbClr val="000000">
                                <a:alpha val="43137"/>
                              </a:srgbClr>
                            </a:outerShdw>
                          </a:effectLst>
                        </a:rPr>
                        <a:t>Requirements</a:t>
                      </a:r>
                      <a:endParaRPr lang="en-US" sz="2400" b="1" dirty="0">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Enhancement </a:t>
                      </a:r>
                      <a:r>
                        <a:rPr lang="en-US" sz="2400" b="1" baseline="0" dirty="0" err="1">
                          <a:effectLst>
                            <a:outerShdw blurRad="38100" dist="38100" dir="2700000" algn="tl">
                              <a:srgbClr val="000000">
                                <a:alpha val="43137"/>
                              </a:srgbClr>
                            </a:outerShdw>
                          </a:effectLst>
                        </a:rPr>
                        <a:t>UseCases</a:t>
                      </a:r>
                      <a:endParaRPr lang="en-US" sz="24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1621784">
                <a:tc>
                  <a:txBody>
                    <a:bodyPr/>
                    <a:lstStyle/>
                    <a:p>
                      <a:pPr algn="just"/>
                      <a:endParaRPr lang="en-US" sz="1000" baseline="0" dirty="0">
                        <a:effectLst/>
                      </a:endParaRPr>
                    </a:p>
                    <a:p>
                      <a:pPr algn="just"/>
                      <a:endParaRPr lang="en-US" sz="1000" baseline="0" dirty="0">
                        <a:effectLst/>
                      </a:endParaRPr>
                    </a:p>
                    <a:p>
                      <a:pPr algn="just"/>
                      <a:r>
                        <a:rPr lang="en-US" sz="1800" baseline="0" dirty="0">
                          <a:effectLst/>
                        </a:rPr>
                        <a:t>R3.15.1. If all slots are reserved for the day, the</a:t>
                      </a:r>
                    </a:p>
                    <a:p>
                      <a:pPr algn="just"/>
                      <a:r>
                        <a:rPr lang="en-US" sz="1800" baseline="0" dirty="0">
                          <a:effectLst/>
                        </a:rPr>
                        <a:t>               application shall allow students to be able to </a:t>
                      </a:r>
                    </a:p>
                    <a:p>
                      <a:pPr algn="just"/>
                      <a:r>
                        <a:rPr lang="en-US" sz="1800" baseline="0" dirty="0">
                          <a:effectLst/>
                        </a:rPr>
                        <a:t>               add their name and email address to the</a:t>
                      </a:r>
                    </a:p>
                    <a:p>
                      <a:pPr algn="just"/>
                      <a:r>
                        <a:rPr lang="en-US" sz="1800" baseline="0" dirty="0">
                          <a:effectLst/>
                        </a:rPr>
                        <a:t>               waitlist. </a:t>
                      </a:r>
                    </a:p>
                  </a:txBody>
                  <a:tcPr/>
                </a:tc>
                <a:tc>
                  <a:txBody>
                    <a:bodyPr/>
                    <a:lstStyle/>
                    <a:p>
                      <a:pPr marL="0" indent="0" algn="just">
                        <a:buNone/>
                      </a:pPr>
                      <a:endParaRPr lang="en-US" sz="1000" b="0" i="0" u="none" strike="noStrike" kern="1200" baseline="0" dirty="0">
                        <a:solidFill>
                          <a:schemeClr val="dk1"/>
                        </a:solidFill>
                        <a:latin typeface="+mn-lt"/>
                        <a:ea typeface="+mn-ea"/>
                        <a:cs typeface="+mn-cs"/>
                      </a:endParaRPr>
                    </a:p>
                    <a:p>
                      <a:pPr marL="0" indent="0" algn="just">
                        <a:buNone/>
                      </a:pPr>
                      <a:endParaRPr lang="en-US" sz="1000" b="0" i="0" u="none" strike="noStrike" kern="1200" baseline="0" dirty="0">
                        <a:solidFill>
                          <a:schemeClr val="dk1"/>
                        </a:solidFill>
                        <a:latin typeface="+mn-lt"/>
                        <a:ea typeface="+mn-ea"/>
                        <a:cs typeface="+mn-cs"/>
                      </a:endParaRPr>
                    </a:p>
                    <a:p>
                      <a:pPr marL="0" indent="0" algn="just">
                        <a:buNone/>
                      </a:pPr>
                      <a:endParaRPr lang="en-US" sz="1800" b="0" i="0" u="none" strike="noStrike" kern="1200" baseline="0" dirty="0">
                        <a:solidFill>
                          <a:schemeClr val="dk1"/>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       UC19. Add to Waiting List </a:t>
                      </a:r>
                      <a:r>
                        <a:rPr lang="en-US" sz="1800" b="1" i="0" u="none" strike="noStrike" kern="1200" baseline="0" dirty="0">
                          <a:solidFill>
                            <a:srgbClr val="C00000"/>
                          </a:solidFill>
                          <a:latin typeface="+mn-lt"/>
                          <a:ea typeface="+mn-ea"/>
                          <a:cs typeface="+mn-cs"/>
                        </a:rPr>
                        <a:t>(N)</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1"/>
                  </a:ext>
                </a:extLst>
              </a:tr>
              <a:tr h="2785403">
                <a:tc>
                  <a:txBody>
                    <a:bodyPr/>
                    <a:lstStyle/>
                    <a:p>
                      <a:pPr marL="0" indent="0" algn="just">
                        <a:buNone/>
                      </a:pPr>
                      <a:endParaRPr lang="en-US" sz="1050" b="0" i="0" u="none" strike="noStrike" kern="1200" baseline="0" dirty="0">
                        <a:solidFill>
                          <a:schemeClr val="dk1"/>
                        </a:solidFill>
                        <a:latin typeface="+mn-lt"/>
                        <a:ea typeface="+mn-ea"/>
                        <a:cs typeface="+mn-cs"/>
                      </a:endParaRPr>
                    </a:p>
                    <a:p>
                      <a:pPr marL="0" indent="0" algn="just">
                        <a:buNone/>
                      </a:pPr>
                      <a:endParaRPr lang="en-US" sz="1050" b="0" i="0" u="none" strike="noStrike" kern="1200" baseline="0" dirty="0">
                        <a:solidFill>
                          <a:schemeClr val="dk1"/>
                        </a:solidFill>
                        <a:latin typeface="+mn-lt"/>
                        <a:ea typeface="+mn-ea"/>
                        <a:cs typeface="+mn-cs"/>
                      </a:endParaRPr>
                    </a:p>
                    <a:p>
                      <a:pPr hangingPunct="0"/>
                      <a:r>
                        <a:rPr lang="en-US" sz="1800" b="0" i="0" u="none" strike="noStrike" kern="1200" baseline="0" dirty="0">
                          <a:solidFill>
                            <a:schemeClr val="dk1"/>
                          </a:solidFill>
                          <a:latin typeface="+mn-lt"/>
                          <a:ea typeface="+mn-ea"/>
                          <a:cs typeface="+mn-cs"/>
                        </a:rPr>
                        <a:t>R3.16. The application shall allow  Students to be able</a:t>
                      </a:r>
                    </a:p>
                    <a:p>
                      <a:pPr hangingPunct="0"/>
                      <a:r>
                        <a:rPr lang="en-US" sz="1800" b="0" i="0" u="none" strike="noStrike" kern="1200" baseline="0" dirty="0">
                          <a:solidFill>
                            <a:schemeClr val="dk1"/>
                          </a:solidFill>
                          <a:latin typeface="+mn-lt"/>
                          <a:ea typeface="+mn-ea"/>
                          <a:cs typeface="+mn-cs"/>
                        </a:rPr>
                        <a:t>            to cancel the appointment, if he/she is not able</a:t>
                      </a:r>
                    </a:p>
                    <a:p>
                      <a:pPr hangingPunct="0"/>
                      <a:r>
                        <a:rPr lang="en-US" sz="1800" b="0" i="0" u="none" strike="noStrike" kern="1200" baseline="0" dirty="0">
                          <a:solidFill>
                            <a:schemeClr val="dk1"/>
                          </a:solidFill>
                          <a:latin typeface="+mn-lt"/>
                          <a:ea typeface="+mn-ea"/>
                          <a:cs typeface="+mn-cs"/>
                        </a:rPr>
                        <a:t>            to attend. The application shall allow advisor to</a:t>
                      </a:r>
                    </a:p>
                    <a:p>
                      <a:pPr hangingPunct="0"/>
                      <a:r>
                        <a:rPr lang="en-US" sz="1800" b="0" i="0" u="none" strike="noStrike" kern="1200" baseline="0" dirty="0">
                          <a:solidFill>
                            <a:schemeClr val="dk1"/>
                          </a:solidFill>
                          <a:latin typeface="+mn-lt"/>
                          <a:ea typeface="+mn-ea"/>
                          <a:cs typeface="+mn-cs"/>
                        </a:rPr>
                        <a:t>            add the student to defaulter list on failing to do</a:t>
                      </a:r>
                    </a:p>
                    <a:p>
                      <a:pPr hangingPunct="0"/>
                      <a:r>
                        <a:rPr lang="en-US" sz="1800" b="0" i="0" u="none" strike="noStrike" kern="1200" baseline="0" dirty="0">
                          <a:solidFill>
                            <a:schemeClr val="dk1"/>
                          </a:solidFill>
                          <a:latin typeface="+mn-lt"/>
                          <a:ea typeface="+mn-ea"/>
                          <a:cs typeface="+mn-cs"/>
                        </a:rPr>
                        <a:t>            so, and student shall be notified (choose any</a:t>
                      </a:r>
                    </a:p>
                    <a:p>
                      <a:pPr hangingPunct="0"/>
                      <a:r>
                        <a:rPr lang="en-US" sz="1800" b="0" i="0" u="none" strike="noStrike" kern="1200" baseline="0" dirty="0">
                          <a:solidFill>
                            <a:schemeClr val="dk1"/>
                          </a:solidFill>
                          <a:latin typeface="+mn-lt"/>
                          <a:ea typeface="+mn-ea"/>
                          <a:cs typeface="+mn-cs"/>
                        </a:rPr>
                        <a:t>            method of notification: text message, email,</a:t>
                      </a:r>
                    </a:p>
                    <a:p>
                      <a:pPr hangingPunct="0"/>
                      <a:r>
                        <a:rPr lang="en-US" sz="1800" b="0" i="0" u="none" strike="noStrike" kern="1200" baseline="0" dirty="0">
                          <a:solidFill>
                            <a:schemeClr val="dk1"/>
                          </a:solidFill>
                          <a:latin typeface="+mn-lt"/>
                          <a:ea typeface="+mn-ea"/>
                          <a:cs typeface="+mn-cs"/>
                        </a:rPr>
                        <a:t>            notification in student account etc.) with $20</a:t>
                      </a:r>
                    </a:p>
                    <a:p>
                      <a:pPr hangingPunct="0"/>
                      <a:r>
                        <a:rPr lang="en-US" sz="1800" b="0" i="0" u="none" strike="noStrike" kern="1200" baseline="0" dirty="0">
                          <a:solidFill>
                            <a:schemeClr val="dk1"/>
                          </a:solidFill>
                          <a:latin typeface="+mn-lt"/>
                          <a:ea typeface="+mn-ea"/>
                          <a:cs typeface="+mn-cs"/>
                        </a:rPr>
                        <a:t>            penalty fees.</a:t>
                      </a:r>
                      <a:endParaRPr lang="en-US" sz="18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UC12. Cancel Appointment </a:t>
                      </a:r>
                      <a:r>
                        <a:rPr lang="en-US" sz="1800" b="1" i="0" u="none" strike="noStrike" kern="1200" baseline="0" dirty="0">
                          <a:solidFill>
                            <a:schemeClr val="accent4">
                              <a:lumMod val="75000"/>
                            </a:schemeClr>
                          </a:solidFill>
                          <a:latin typeface="+mn-lt"/>
                          <a:ea typeface="+mn-ea"/>
                          <a:cs typeface="+mn-cs"/>
                        </a:rPr>
                        <a:t>(M)</a:t>
                      </a:r>
                      <a:endParaRPr lang="en-US" sz="1800" b="0" i="0" u="none" strike="noStrike" kern="1200" baseline="0" dirty="0">
                        <a:solidFill>
                          <a:schemeClr val="accent4">
                            <a:lumMod val="75000"/>
                          </a:schemeClr>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       UC20. Create Defaulters List </a:t>
                      </a:r>
                      <a:r>
                        <a:rPr lang="en-US" sz="1800" b="1" i="0" u="none" strike="noStrike" kern="1200" baseline="0" dirty="0">
                          <a:solidFill>
                            <a:srgbClr val="C00000"/>
                          </a:solidFill>
                          <a:latin typeface="+mn-lt"/>
                          <a:ea typeface="+mn-ea"/>
                          <a:cs typeface="+mn-cs"/>
                        </a:rPr>
                        <a:t>(N)</a:t>
                      </a:r>
                      <a:endParaRPr lang="en-US" sz="1800" b="0" i="0" u="none" strike="noStrike" kern="1200" baseline="0" dirty="0">
                        <a:solidFill>
                          <a:schemeClr val="dk1"/>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       UC21. Add to Defaulters List </a:t>
                      </a:r>
                      <a:r>
                        <a:rPr lang="en-US" sz="1800" b="1" i="0" u="none" strike="noStrike" kern="1200" baseline="0" dirty="0">
                          <a:solidFill>
                            <a:srgbClr val="C00000"/>
                          </a:solidFill>
                          <a:latin typeface="+mn-lt"/>
                          <a:ea typeface="+mn-ea"/>
                          <a:cs typeface="+mn-cs"/>
                        </a:rPr>
                        <a:t>(N)</a:t>
                      </a:r>
                      <a:endParaRPr lang="en-US" sz="1800" b="0" i="0" u="none" strike="noStrike" kern="1200" baseline="0" dirty="0">
                        <a:solidFill>
                          <a:schemeClr val="dk1"/>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       UC22. Delete from Defaulters List </a:t>
                      </a:r>
                      <a:r>
                        <a:rPr lang="en-US" sz="1800" b="1" i="0" u="none" strike="noStrike" kern="1200" baseline="0" dirty="0">
                          <a:solidFill>
                            <a:srgbClr val="C00000"/>
                          </a:solidFill>
                          <a:latin typeface="+mn-lt"/>
                          <a:ea typeface="+mn-ea"/>
                          <a:cs typeface="+mn-cs"/>
                        </a:rPr>
                        <a:t>(N)</a:t>
                      </a:r>
                      <a:endParaRPr lang="en-US" sz="18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5602993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ENHANCEMENT REQUIREMENTS AND USECASES</a:t>
            </a:r>
          </a:p>
        </p:txBody>
      </p:sp>
      <p:graphicFrame>
        <p:nvGraphicFramePr>
          <p:cNvPr id="16" name="Table 15"/>
          <p:cNvGraphicFramePr>
            <a:graphicFrameLocks noGrp="1"/>
          </p:cNvGraphicFramePr>
          <p:nvPr>
            <p:extLst>
              <p:ext uri="{D42A27DB-BD31-4B8C-83A1-F6EECF244321}">
                <p14:modId xmlns:p14="http://schemas.microsoft.com/office/powerpoint/2010/main" val="2851646345"/>
              </p:ext>
            </p:extLst>
          </p:nvPr>
        </p:nvGraphicFramePr>
        <p:xfrm>
          <a:off x="746976" y="1342423"/>
          <a:ext cx="10606828" cy="4704720"/>
        </p:xfrm>
        <a:graphic>
          <a:graphicData uri="http://schemas.openxmlformats.org/drawingml/2006/table">
            <a:tbl>
              <a:tblPr firstRow="1" bandRow="1">
                <a:tableStyleId>{B301B821-A1FF-4177-AEE7-76D212191A09}</a:tableStyleId>
              </a:tblPr>
              <a:tblGrid>
                <a:gridCol w="5344335">
                  <a:extLst>
                    <a:ext uri="{9D8B030D-6E8A-4147-A177-3AD203B41FA5}">
                      <a16:colId xmlns:a16="http://schemas.microsoft.com/office/drawing/2014/main" val="20000"/>
                    </a:ext>
                  </a:extLst>
                </a:gridCol>
                <a:gridCol w="5262493">
                  <a:extLst>
                    <a:ext uri="{9D8B030D-6E8A-4147-A177-3AD203B41FA5}">
                      <a16:colId xmlns:a16="http://schemas.microsoft.com/office/drawing/2014/main" val="20001"/>
                    </a:ext>
                  </a:extLst>
                </a:gridCol>
              </a:tblGrid>
              <a:tr h="46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Enhancement </a:t>
                      </a:r>
                      <a:r>
                        <a:rPr lang="en-US" sz="2400" b="1" baseline="0" dirty="0">
                          <a:effectLst>
                            <a:outerShdw blurRad="38100" dist="38100" dir="2700000" algn="tl">
                              <a:srgbClr val="000000">
                                <a:alpha val="43137"/>
                              </a:srgbClr>
                            </a:outerShdw>
                          </a:effectLst>
                        </a:rPr>
                        <a:t>Requirements</a:t>
                      </a:r>
                      <a:endParaRPr lang="en-US" sz="2400" b="1" dirty="0">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Enhancement </a:t>
                      </a:r>
                      <a:r>
                        <a:rPr lang="en-US" sz="2400" b="1" baseline="0" dirty="0" err="1">
                          <a:effectLst>
                            <a:outerShdw blurRad="38100" dist="38100" dir="2700000" algn="tl">
                              <a:srgbClr val="000000">
                                <a:alpha val="43137"/>
                              </a:srgbClr>
                            </a:outerShdw>
                          </a:effectLst>
                        </a:rPr>
                        <a:t>UseCases</a:t>
                      </a:r>
                      <a:endParaRPr lang="en-US" sz="24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4213859">
                <a:tc>
                  <a:txBody>
                    <a:bodyPr/>
                    <a:lstStyle/>
                    <a:p>
                      <a:pPr algn="just"/>
                      <a:endParaRPr lang="en-US" sz="180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R3.17. The application shall allow Students to</a:t>
                      </a:r>
                    </a:p>
                    <a:p>
                      <a:pPr algn="just"/>
                      <a:r>
                        <a:rPr lang="en-US" sz="1800" b="0" i="0" u="none" strike="noStrike" kern="1200" baseline="0" dirty="0">
                          <a:solidFill>
                            <a:schemeClr val="dk1"/>
                          </a:solidFill>
                          <a:latin typeface="+mn-lt"/>
                          <a:ea typeface="+mn-ea"/>
                          <a:cs typeface="+mn-cs"/>
                        </a:rPr>
                        <a:t>            customize the purpose of appointment</a:t>
                      </a:r>
                    </a:p>
                    <a:p>
                      <a:pPr algn="just"/>
                      <a:r>
                        <a:rPr lang="en-US" sz="1800" b="0" i="0" u="none" strike="noStrike" kern="1200" baseline="0" dirty="0">
                          <a:solidFill>
                            <a:schemeClr val="dk1"/>
                          </a:solidFill>
                          <a:latin typeface="+mn-lt"/>
                          <a:ea typeface="+mn-ea"/>
                          <a:cs typeface="+mn-cs"/>
                        </a:rPr>
                        <a:t>            regardless of adding, dropping, swapping</a:t>
                      </a:r>
                    </a:p>
                    <a:p>
                      <a:pPr algn="just"/>
                      <a:r>
                        <a:rPr lang="en-US" sz="1800" b="0" i="0" u="none" strike="noStrike" kern="1200" baseline="0" dirty="0">
                          <a:solidFill>
                            <a:schemeClr val="dk1"/>
                          </a:solidFill>
                          <a:latin typeface="+mn-lt"/>
                          <a:ea typeface="+mn-ea"/>
                          <a:cs typeface="+mn-cs"/>
                        </a:rPr>
                        <a:t>            classes.</a:t>
                      </a:r>
                      <a:endParaRPr lang="en-US" sz="2000" baseline="0" dirty="0">
                        <a:effectLst>
                          <a:outerShdw blurRad="38100" dist="38100" dir="2700000" algn="tl">
                            <a:srgbClr val="000000">
                              <a:alpha val="43137"/>
                            </a:srgbClr>
                          </a:outerShdw>
                        </a:effectLst>
                      </a:endParaRPr>
                    </a:p>
                    <a:p>
                      <a:pPr algn="just"/>
                      <a:endParaRPr lang="en-US" sz="1000" baseline="0" dirty="0">
                        <a:effectLst/>
                      </a:endParaRPr>
                    </a:p>
                    <a:p>
                      <a:pPr algn="just"/>
                      <a:endParaRPr lang="en-US" sz="1800" baseline="0" dirty="0">
                        <a:effectLst/>
                      </a:endParaRPr>
                    </a:p>
                    <a:p>
                      <a:pPr algn="just"/>
                      <a:r>
                        <a:rPr lang="en-US" sz="1800" baseline="0" dirty="0">
                          <a:effectLst/>
                        </a:rPr>
                        <a:t>R3.18. The application shall restrict a student from</a:t>
                      </a:r>
                    </a:p>
                    <a:p>
                      <a:pPr algn="just"/>
                      <a:r>
                        <a:rPr lang="en-US" sz="1800" baseline="0" dirty="0">
                          <a:effectLst/>
                        </a:rPr>
                        <a:t>            taking multiple appointments with same</a:t>
                      </a:r>
                    </a:p>
                    <a:p>
                      <a:pPr algn="just"/>
                      <a:r>
                        <a:rPr lang="en-US" sz="1800" baseline="0" dirty="0">
                          <a:effectLst/>
                        </a:rPr>
                        <a:t>            professor on the same day or with different</a:t>
                      </a:r>
                    </a:p>
                    <a:p>
                      <a:pPr algn="just"/>
                      <a:r>
                        <a:rPr lang="en-US" sz="1800" baseline="0" dirty="0">
                          <a:effectLst/>
                        </a:rPr>
                        <a:t>            professor on same day, same time.</a:t>
                      </a:r>
                    </a:p>
                    <a:p>
                      <a:pPr hangingPunct="0"/>
                      <a:endParaRPr lang="en-US" sz="1000" b="0" i="0" u="none" strike="noStrike" kern="1200" baseline="0" dirty="0">
                        <a:solidFill>
                          <a:schemeClr val="dk1"/>
                        </a:solidFill>
                        <a:latin typeface="+mn-lt"/>
                        <a:ea typeface="+mn-ea"/>
                        <a:cs typeface="+mn-cs"/>
                      </a:endParaRPr>
                    </a:p>
                    <a:p>
                      <a:pPr hangingPunct="0"/>
                      <a:endParaRPr lang="en-US" sz="1800" b="0" i="0" u="none" strike="noStrike" kern="1200" baseline="0" dirty="0">
                        <a:solidFill>
                          <a:schemeClr val="dk1"/>
                        </a:solidFill>
                        <a:latin typeface="+mn-lt"/>
                        <a:ea typeface="+mn-ea"/>
                        <a:cs typeface="+mn-cs"/>
                      </a:endParaRPr>
                    </a:p>
                    <a:p>
                      <a:pPr hangingPunct="0"/>
                      <a:r>
                        <a:rPr lang="en-US" sz="1800" b="0" i="0" u="none" strike="noStrike" kern="1200" baseline="0" dirty="0">
                          <a:solidFill>
                            <a:schemeClr val="dk1"/>
                          </a:solidFill>
                          <a:latin typeface="+mn-lt"/>
                          <a:ea typeface="+mn-ea"/>
                          <a:cs typeface="+mn-cs"/>
                        </a:rPr>
                        <a:t>R3.19. The application shall limit Students to make one</a:t>
                      </a:r>
                    </a:p>
                    <a:p>
                      <a:pPr hangingPunct="0"/>
                      <a:r>
                        <a:rPr lang="en-US" sz="1800" b="0" i="0" u="none" strike="noStrike" kern="1200" baseline="0" dirty="0">
                          <a:solidFill>
                            <a:schemeClr val="dk1"/>
                          </a:solidFill>
                          <a:latin typeface="+mn-lt"/>
                          <a:ea typeface="+mn-ea"/>
                          <a:cs typeface="+mn-cs"/>
                        </a:rPr>
                        <a:t>            appointment a day and 2 in a week. </a:t>
                      </a:r>
                      <a:endParaRPr lang="en-US" sz="1800" baseline="0" dirty="0">
                        <a:effectLst>
                          <a:outerShdw blurRad="38100" dist="38100" dir="2700000" algn="tl">
                            <a:srgbClr val="000000">
                              <a:alpha val="43137"/>
                            </a:srgbClr>
                          </a:outerShdw>
                        </a:effectLst>
                      </a:endParaRPr>
                    </a:p>
                    <a:p>
                      <a:pPr algn="just"/>
                      <a:endParaRPr lang="en-US" sz="1800" baseline="0" dirty="0">
                        <a:effectLst/>
                      </a:endParaRPr>
                    </a:p>
                  </a:txBody>
                  <a:tcPr/>
                </a:tc>
                <a:tc>
                  <a:txBody>
                    <a:bodyPr/>
                    <a:lstStyle/>
                    <a:p>
                      <a:pPr marL="0" indent="0" algn="just">
                        <a:buNone/>
                      </a:pPr>
                      <a:endParaRPr lang="en-US" sz="1800" b="0" i="0" u="none" strike="noStrike" kern="1200" baseline="0" dirty="0">
                        <a:solidFill>
                          <a:schemeClr val="dk1"/>
                        </a:solidFill>
                        <a:latin typeface="+mn-lt"/>
                        <a:ea typeface="+mn-ea"/>
                        <a:cs typeface="+mn-cs"/>
                      </a:endParaRPr>
                    </a:p>
                    <a:p>
                      <a:pPr marL="0" indent="0" algn="just">
                        <a:buNone/>
                      </a:pPr>
                      <a:endParaRPr lang="en-US" sz="1800" b="0" i="0" u="none" strike="noStrike" kern="1200" baseline="0" dirty="0">
                        <a:solidFill>
                          <a:schemeClr val="dk1"/>
                        </a:solidFill>
                        <a:latin typeface="+mn-lt"/>
                        <a:ea typeface="+mn-ea"/>
                        <a:cs typeface="+mn-cs"/>
                      </a:endParaRPr>
                    </a:p>
                    <a:p>
                      <a:pPr marL="0" indent="0" algn="just">
                        <a:buNone/>
                      </a:pPr>
                      <a:endParaRPr lang="en-US" sz="1800" b="0" i="0" u="none" strike="noStrike" kern="1200" baseline="0" dirty="0">
                        <a:solidFill>
                          <a:schemeClr val="dk1"/>
                        </a:solidFill>
                        <a:latin typeface="+mn-lt"/>
                        <a:ea typeface="+mn-ea"/>
                        <a:cs typeface="+mn-cs"/>
                      </a:endParaRPr>
                    </a:p>
                    <a:p>
                      <a:pPr marL="0" indent="0" algn="just">
                        <a:buNone/>
                      </a:pPr>
                      <a:endParaRPr lang="en-US" sz="1800" b="0" i="0" u="none" strike="noStrike" kern="1200" baseline="0" dirty="0">
                        <a:solidFill>
                          <a:schemeClr val="dk1"/>
                        </a:solidFill>
                        <a:latin typeface="+mn-lt"/>
                        <a:ea typeface="+mn-ea"/>
                        <a:cs typeface="+mn-cs"/>
                      </a:endParaRPr>
                    </a:p>
                    <a:p>
                      <a:pPr marL="0" indent="0" algn="just">
                        <a:buNone/>
                      </a:pPr>
                      <a:endParaRPr lang="en-US" sz="1800" b="0" i="0" u="none" strike="noStrike" kern="1200" baseline="0" dirty="0">
                        <a:solidFill>
                          <a:schemeClr val="dk1"/>
                        </a:solidFill>
                        <a:latin typeface="+mn-lt"/>
                        <a:ea typeface="+mn-ea"/>
                        <a:cs typeface="+mn-cs"/>
                      </a:endParaRPr>
                    </a:p>
                    <a:p>
                      <a:pPr marL="0" indent="0" algn="just">
                        <a:buNone/>
                      </a:pPr>
                      <a:endParaRPr lang="en-US" sz="1800" b="0" i="0" u="none" strike="noStrike" kern="1200" baseline="0" dirty="0">
                        <a:solidFill>
                          <a:schemeClr val="dk1"/>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        UC14. Create Appointment </a:t>
                      </a:r>
                      <a:r>
                        <a:rPr lang="en-US" sz="1800" b="1" i="0" u="none" strike="noStrike" kern="1200" baseline="0" dirty="0">
                          <a:solidFill>
                            <a:schemeClr val="accent4">
                              <a:lumMod val="75000"/>
                            </a:schemeClr>
                          </a:solidFill>
                          <a:latin typeface="+mn-lt"/>
                          <a:ea typeface="+mn-ea"/>
                          <a:cs typeface="+mn-cs"/>
                        </a:rPr>
                        <a:t>(M)</a:t>
                      </a:r>
                      <a:endParaRPr lang="en-US" sz="1800" b="0" i="0" u="none" strike="noStrike" kern="1200" baseline="0" dirty="0">
                        <a:solidFill>
                          <a:schemeClr val="accent4">
                            <a:lumMod val="75000"/>
                          </a:schemeClr>
                        </a:solidFill>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511068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24467" y="170483"/>
            <a:ext cx="10606824" cy="708338"/>
          </a:xfrm>
        </p:spPr>
        <p:txBody>
          <a:bodyPr>
            <a:normAutofit fontScale="90000"/>
          </a:bodyPr>
          <a:lstStyle/>
          <a:p>
            <a:pPr algn="ctr"/>
            <a:r>
              <a:rPr lang="en-US" b="1" dirty="0">
                <a:effectLst>
                  <a:outerShdw blurRad="38100" dist="38100" dir="2700000" algn="tl">
                    <a:srgbClr val="000000">
                      <a:alpha val="43137"/>
                    </a:srgbClr>
                  </a:outerShdw>
                </a:effectLst>
              </a:rPr>
              <a:t>USECASE DIAGRAM</a:t>
            </a:r>
          </a:p>
        </p:txBody>
      </p:sp>
      <p:pic>
        <p:nvPicPr>
          <p:cNvPr id="18" name="Picture 17"/>
          <p:cNvPicPr>
            <a:picLocks noChangeAspect="1"/>
          </p:cNvPicPr>
          <p:nvPr/>
        </p:nvPicPr>
        <p:blipFill>
          <a:blip r:embed="rId3"/>
          <a:stretch>
            <a:fillRect/>
          </a:stretch>
        </p:blipFill>
        <p:spPr>
          <a:xfrm>
            <a:off x="396047" y="2053398"/>
            <a:ext cx="3123809" cy="3752381"/>
          </a:xfrm>
          <a:prstGeom prst="rect">
            <a:avLst/>
          </a:prstGeom>
        </p:spPr>
      </p:pic>
      <p:pic>
        <p:nvPicPr>
          <p:cNvPr id="19" name="Picture 18"/>
          <p:cNvPicPr>
            <a:picLocks noChangeAspect="1"/>
          </p:cNvPicPr>
          <p:nvPr/>
        </p:nvPicPr>
        <p:blipFill>
          <a:blip r:embed="rId4"/>
          <a:stretch>
            <a:fillRect/>
          </a:stretch>
        </p:blipFill>
        <p:spPr>
          <a:xfrm>
            <a:off x="6369216" y="2053398"/>
            <a:ext cx="2571429" cy="3752381"/>
          </a:xfrm>
          <a:prstGeom prst="rect">
            <a:avLst/>
          </a:prstGeom>
        </p:spPr>
      </p:pic>
      <p:pic>
        <p:nvPicPr>
          <p:cNvPr id="20" name="Picture 19"/>
          <p:cNvPicPr>
            <a:picLocks noChangeAspect="1"/>
          </p:cNvPicPr>
          <p:nvPr/>
        </p:nvPicPr>
        <p:blipFill>
          <a:blip r:embed="rId5"/>
          <a:stretch>
            <a:fillRect/>
          </a:stretch>
        </p:blipFill>
        <p:spPr>
          <a:xfrm>
            <a:off x="3644536" y="2053398"/>
            <a:ext cx="2600000" cy="3752381"/>
          </a:xfrm>
          <a:prstGeom prst="rect">
            <a:avLst/>
          </a:prstGeom>
        </p:spPr>
      </p:pic>
      <p:pic>
        <p:nvPicPr>
          <p:cNvPr id="23" name="Picture 22"/>
          <p:cNvPicPr>
            <a:picLocks noChangeAspect="1"/>
          </p:cNvPicPr>
          <p:nvPr/>
        </p:nvPicPr>
        <p:blipFill>
          <a:blip r:embed="rId6"/>
          <a:stretch>
            <a:fillRect/>
          </a:stretch>
        </p:blipFill>
        <p:spPr>
          <a:xfrm>
            <a:off x="10137967" y="2053398"/>
            <a:ext cx="1590476" cy="1561905"/>
          </a:xfrm>
          <a:prstGeom prst="rect">
            <a:avLst/>
          </a:prstGeom>
        </p:spPr>
      </p:pic>
      <p:pic>
        <p:nvPicPr>
          <p:cNvPr id="4" name="Picture 3"/>
          <p:cNvPicPr>
            <a:picLocks noChangeAspect="1"/>
          </p:cNvPicPr>
          <p:nvPr/>
        </p:nvPicPr>
        <p:blipFill>
          <a:blip r:embed="rId7"/>
          <a:stretch>
            <a:fillRect/>
          </a:stretch>
        </p:blipFill>
        <p:spPr>
          <a:xfrm>
            <a:off x="9147491" y="4377208"/>
            <a:ext cx="2580952" cy="1428571"/>
          </a:xfrm>
          <a:prstGeom prst="rect">
            <a:avLst/>
          </a:prstGeom>
        </p:spPr>
      </p:pic>
    </p:spTree>
    <p:extLst>
      <p:ext uri="{BB962C8B-B14F-4D97-AF65-F5344CB8AC3E}">
        <p14:creationId xmlns:p14="http://schemas.microsoft.com/office/powerpoint/2010/main" val="204290271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1"/>
          <p:cNvSpPr txBox="1">
            <a:spLocks/>
          </p:cNvSpPr>
          <p:nvPr/>
        </p:nvSpPr>
        <p:spPr>
          <a:xfrm>
            <a:off x="1538068" y="1997612"/>
            <a:ext cx="9144000" cy="284167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effectLst>
                <a:outerShdw blurRad="38100" dist="38100" dir="2700000" algn="tl">
                  <a:srgbClr val="000000">
                    <a:alpha val="43137"/>
                  </a:srgbClr>
                </a:outerShdw>
              </a:effectLst>
              <a:latin typeface="+mn-lt"/>
            </a:endParaRPr>
          </a:p>
        </p:txBody>
      </p:sp>
      <p:sp>
        <p:nvSpPr>
          <p:cNvPr id="10" name="Title 1"/>
          <p:cNvSpPr txBox="1">
            <a:spLocks/>
          </p:cNvSpPr>
          <p:nvPr/>
        </p:nvSpPr>
        <p:spPr>
          <a:xfrm>
            <a:off x="14068" y="1477108"/>
            <a:ext cx="12192000" cy="30819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600" b="1" dirty="0">
                <a:effectLst>
                  <a:outerShdw blurRad="38100" dist="38100" dir="2700000" algn="tl">
                    <a:srgbClr val="000000">
                      <a:alpha val="43137"/>
                    </a:srgbClr>
                  </a:outerShdw>
                </a:effectLst>
                <a:latin typeface="+mn-lt"/>
              </a:rPr>
              <a:t>Iterative Phase</a:t>
            </a:r>
          </a:p>
        </p:txBody>
      </p:sp>
    </p:spTree>
    <p:extLst>
      <p:ext uri="{BB962C8B-B14F-4D97-AF65-F5344CB8AC3E}">
        <p14:creationId xmlns:p14="http://schemas.microsoft.com/office/powerpoint/2010/main" val="3261968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515291"/>
            <a:ext cx="12192000" cy="4924698"/>
          </a:xfrm>
          <a:prstGeom prst="rect">
            <a:avLst/>
          </a:prstGeom>
        </p:spPr>
      </p:pic>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GITHUB FOR ITERATIVE PLANNING</a:t>
            </a:r>
          </a:p>
        </p:txBody>
      </p:sp>
      <p:sp>
        <p:nvSpPr>
          <p:cNvPr id="6" name="Title 1"/>
          <p:cNvSpPr txBox="1">
            <a:spLocks/>
          </p:cNvSpPr>
          <p:nvPr/>
        </p:nvSpPr>
        <p:spPr>
          <a:xfrm>
            <a:off x="349726" y="1005839"/>
            <a:ext cx="11492548" cy="41083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r>
              <a:rPr lang="en-US" sz="2000" dirty="0">
                <a:latin typeface="+mn-lt"/>
              </a:rPr>
              <a:t>GitHub Link for UTA Advising Schedule: </a:t>
            </a:r>
            <a:r>
              <a:rPr lang="en-US" sz="2000" dirty="0">
                <a:hlinkClick r:id="rId4"/>
              </a:rPr>
              <a:t>https://github.com/Utphala/UTA-Advising-Schedule</a:t>
            </a:r>
            <a:r>
              <a:rPr lang="en-US" sz="2000" dirty="0"/>
              <a:t> </a:t>
            </a:r>
          </a:p>
        </p:txBody>
      </p:sp>
    </p:spTree>
    <p:extLst>
      <p:ext uri="{BB962C8B-B14F-4D97-AF65-F5344CB8AC3E}">
        <p14:creationId xmlns:p14="http://schemas.microsoft.com/office/powerpoint/2010/main" val="28875670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1993144663"/>
              </p:ext>
            </p:extLst>
          </p:nvPr>
        </p:nvGraphicFramePr>
        <p:xfrm>
          <a:off x="848576" y="1763486"/>
          <a:ext cx="9627364" cy="4397828"/>
        </p:xfrm>
        <a:graphic>
          <a:graphicData uri="http://schemas.openxmlformats.org/drawingml/2006/table">
            <a:tbl>
              <a:tblPr firstRow="1" bandRow="1">
                <a:tableStyleId>{5940675A-B579-460E-94D1-54222C63F5DA}</a:tableStyleId>
              </a:tblPr>
              <a:tblGrid>
                <a:gridCol w="4850824">
                  <a:extLst>
                    <a:ext uri="{9D8B030D-6E8A-4147-A177-3AD203B41FA5}">
                      <a16:colId xmlns:a16="http://schemas.microsoft.com/office/drawing/2014/main" val="20000"/>
                    </a:ext>
                  </a:extLst>
                </a:gridCol>
                <a:gridCol w="4776540">
                  <a:extLst>
                    <a:ext uri="{9D8B030D-6E8A-4147-A177-3AD203B41FA5}">
                      <a16:colId xmlns:a16="http://schemas.microsoft.com/office/drawing/2014/main" val="20001"/>
                    </a:ext>
                  </a:extLst>
                </a:gridCol>
              </a:tblGrid>
              <a:tr h="624973">
                <a:tc>
                  <a:txBody>
                    <a:bodyPr/>
                    <a:lstStyle/>
                    <a:p>
                      <a:pPr marL="0" marR="0" algn="ctr">
                        <a:lnSpc>
                          <a:spcPct val="115000"/>
                        </a:lnSpc>
                        <a:spcBef>
                          <a:spcPts val="600"/>
                        </a:spcBef>
                        <a:spcAft>
                          <a:spcPts val="600"/>
                        </a:spcAft>
                      </a:pPr>
                      <a:r>
                        <a:rPr lang="en-US" sz="2000" b="1" dirty="0">
                          <a:effectLst/>
                          <a:latin typeface="+mj-lt"/>
                          <a:ea typeface="Calibri" panose="020F0502020204030204" pitchFamily="34" charset="0"/>
                          <a:cs typeface="Times New Roman" panose="02020603050405020304" pitchFamily="18" charset="0"/>
                        </a:rPr>
                        <a:t>Actor: Anonymous User</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mj-lt"/>
                          <a:ea typeface="Calibri" panose="020F0502020204030204" pitchFamily="34" charset="0"/>
                          <a:cs typeface="Times New Roman" panose="02020603050405020304" pitchFamily="18" charset="0"/>
                        </a:rPr>
                        <a:t>System: Advising Schedule</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0"/>
                  </a:ext>
                </a:extLst>
              </a:tr>
              <a:tr h="681313">
                <a:tc>
                  <a:txBody>
                    <a:bodyPr/>
                    <a:lstStyle/>
                    <a:p>
                      <a:pPr marL="0" marR="0">
                        <a:lnSpc>
                          <a:spcPct val="115000"/>
                        </a:lnSpc>
                        <a:spcBef>
                          <a:spcPts val="600"/>
                        </a:spcBef>
                        <a:spcAft>
                          <a:spcPts val="6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0.  Advising Schedule displays the welcome page.</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798285">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1. TUCBW the user clicks the “Register Student” link from the menu.</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2. Advising Schedule displays the “Create Student” form.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059543">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3. The user fills out all fields on the create student form and clicks the Submit button.</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7640" marR="0" indent="-16764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Advising Schedule displays the welcome page with the success message “Student account successfully created.” *</a:t>
                      </a: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3"/>
                  </a:ext>
                </a:extLst>
              </a:tr>
              <a:tr h="1233714">
                <a:tc>
                  <a:txBody>
                    <a:bodyPr/>
                    <a:lstStyle/>
                    <a:p>
                      <a:pPr marL="171450" marR="0" indent="-17145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TUCEW the user sees the welcome page with the success message “Student account successfully created.”</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60020" marR="0" indent="-16002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848576" y="1763486"/>
            <a:ext cx="9627365" cy="437605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04114" y="3875314"/>
            <a:ext cx="4771826" cy="104503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99376" y="770116"/>
            <a:ext cx="10593172"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UC13 Create Student Account </a:t>
            </a:r>
            <a:r>
              <a:rPr lang="en-US" sz="2800" b="1" dirty="0">
                <a:solidFill>
                  <a:schemeClr val="accent4"/>
                </a:solidFill>
                <a:effectLst>
                  <a:outerShdw blurRad="38100" dist="38100" dir="2700000" algn="tl">
                    <a:srgbClr val="000000">
                      <a:alpha val="43137"/>
                    </a:srgbClr>
                  </a:outerShdw>
                </a:effectLst>
              </a:rPr>
              <a:t>(M)</a:t>
            </a:r>
          </a:p>
        </p:txBody>
      </p:sp>
      <p:cxnSp>
        <p:nvCxnSpPr>
          <p:cNvPr id="28" name="Straight Connector 27"/>
          <p:cNvCxnSpPr/>
          <p:nvPr/>
        </p:nvCxnSpPr>
        <p:spPr>
          <a:xfrm>
            <a:off x="8565651" y="4949372"/>
            <a:ext cx="2109652" cy="4934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10675303" y="5268684"/>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49246722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3387747183"/>
              </p:ext>
            </p:extLst>
          </p:nvPr>
        </p:nvGraphicFramePr>
        <p:xfrm>
          <a:off x="848576" y="1763486"/>
          <a:ext cx="9627364" cy="4397828"/>
        </p:xfrm>
        <a:graphic>
          <a:graphicData uri="http://schemas.openxmlformats.org/drawingml/2006/table">
            <a:tbl>
              <a:tblPr firstRow="1" bandRow="1">
                <a:tableStyleId>{5940675A-B579-460E-94D1-54222C63F5DA}</a:tableStyleId>
              </a:tblPr>
              <a:tblGrid>
                <a:gridCol w="4850824">
                  <a:extLst>
                    <a:ext uri="{9D8B030D-6E8A-4147-A177-3AD203B41FA5}">
                      <a16:colId xmlns:a16="http://schemas.microsoft.com/office/drawing/2014/main" val="20000"/>
                    </a:ext>
                  </a:extLst>
                </a:gridCol>
                <a:gridCol w="4776540">
                  <a:extLst>
                    <a:ext uri="{9D8B030D-6E8A-4147-A177-3AD203B41FA5}">
                      <a16:colId xmlns:a16="http://schemas.microsoft.com/office/drawing/2014/main" val="20001"/>
                    </a:ext>
                  </a:extLst>
                </a:gridCol>
              </a:tblGrid>
              <a:tr h="624973">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Student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0"/>
                  </a:ext>
                </a:extLst>
              </a:tr>
              <a:tr h="681313">
                <a:tc>
                  <a:txBody>
                    <a:bodyPr/>
                    <a:lstStyle/>
                    <a:p>
                      <a:pPr marL="0" marR="0">
                        <a:lnSpc>
                          <a:spcPct val="115000"/>
                        </a:lnSpc>
                        <a:spcBef>
                          <a:spcPts val="600"/>
                        </a:spcBef>
                        <a:spcAft>
                          <a:spcPts val="6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0.  Advising Schedule displays the student home page.</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798285">
                <a:tc>
                  <a:txBody>
                    <a:bodyPr/>
                    <a:lstStyle/>
                    <a:p>
                      <a:pPr marL="171450" marR="0" indent="-17145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TUCBW the student clicks on “Edit Profile” link from the menu.</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Advising Schedule displays the “Profile” page.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059543">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3. The user fills out the fields on the profile page and clicks on Update button.</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7640" marR="0" indent="-16764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Advising Schedule displays the student profile page with the success message “Profile successfully updated.” *</a:t>
                      </a: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3"/>
                  </a:ext>
                </a:extLst>
              </a:tr>
              <a:tr h="1233714">
                <a:tc>
                  <a:txBody>
                    <a:bodyPr/>
                    <a:lstStyle/>
                    <a:p>
                      <a:pPr marL="171450" marR="0" indent="-17145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TUCEW the student sees the profile page with the success message “Profile successfully updated.”</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60020" marR="0" indent="-16002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4" name="Rectangle 23"/>
          <p:cNvSpPr/>
          <p:nvPr/>
        </p:nvSpPr>
        <p:spPr>
          <a:xfrm>
            <a:off x="5704114" y="3875314"/>
            <a:ext cx="4771826" cy="104503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8565651" y="4949372"/>
            <a:ext cx="2109652" cy="4934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10675303" y="5268684"/>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
        <p:nvSpPr>
          <p:cNvPr id="10" name="Title 1"/>
          <p:cNvSpPr txBox="1">
            <a:spLocks/>
          </p:cNvSpPr>
          <p:nvPr/>
        </p:nvSpPr>
        <p:spPr>
          <a:xfrm>
            <a:off x="899376" y="770116"/>
            <a:ext cx="10593172"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UC16 Manage Profile </a:t>
            </a:r>
            <a:r>
              <a:rPr lang="en-US" sz="2800" b="1" dirty="0">
                <a:solidFill>
                  <a:schemeClr val="accent2"/>
                </a:solidFill>
                <a:effectLst>
                  <a:outerShdw blurRad="38100" dist="38100" dir="2700000" algn="tl">
                    <a:srgbClr val="000000">
                      <a:alpha val="43137"/>
                    </a:srgbClr>
                  </a:outerShdw>
                </a:effectLst>
              </a:rPr>
              <a:t>(N)</a:t>
            </a:r>
          </a:p>
        </p:txBody>
      </p:sp>
    </p:spTree>
    <p:extLst>
      <p:ext uri="{BB962C8B-B14F-4D97-AF65-F5344CB8AC3E}">
        <p14:creationId xmlns:p14="http://schemas.microsoft.com/office/powerpoint/2010/main" val="414064625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46976" y="996035"/>
            <a:ext cx="10606824" cy="5537916"/>
          </a:xfrm>
          <a:prstGeom prst="rect">
            <a:avLst/>
          </a:prstGeom>
        </p:spPr>
      </p:pic>
      <p:sp>
        <p:nvSpPr>
          <p:cNvPr id="2" name="Title 1"/>
          <p:cNvSpPr>
            <a:spLocks noGrp="1"/>
          </p:cNvSpPr>
          <p:nvPr>
            <p:ph type="title"/>
          </p:nvPr>
        </p:nvSpPr>
        <p:spPr>
          <a:xfrm>
            <a:off x="746976" y="-40817"/>
            <a:ext cx="10606824" cy="708338"/>
          </a:xfrm>
        </p:spPr>
        <p:txBody>
          <a:bodyPr>
            <a:normAutofit fontScale="90000"/>
          </a:bodyPr>
          <a:lstStyle/>
          <a:p>
            <a:pPr algn="ctr"/>
            <a:r>
              <a:rPr lang="en-US" b="1" dirty="0">
                <a:effectLst>
                  <a:outerShdw blurRad="38100" dist="38100" dir="2700000" algn="tl">
                    <a:srgbClr val="000000">
                      <a:alpha val="43137"/>
                    </a:srgbClr>
                  </a:outerShdw>
                </a:effectLst>
              </a:rPr>
              <a:t>QUICK REQUIREMENT ANALYSIS</a:t>
            </a:r>
          </a:p>
        </p:txBody>
      </p:sp>
      <p:sp>
        <p:nvSpPr>
          <p:cNvPr id="4" name="TextBox 3"/>
          <p:cNvSpPr txBox="1"/>
          <p:nvPr/>
        </p:nvSpPr>
        <p:spPr>
          <a:xfrm>
            <a:off x="1403796" y="811369"/>
            <a:ext cx="2228045" cy="369332"/>
          </a:xfrm>
          <a:prstGeom prst="rect">
            <a:avLst/>
          </a:prstGeom>
          <a:noFill/>
        </p:spPr>
        <p:txBody>
          <a:bodyPr wrap="square" rtlCol="0">
            <a:spAutoFit/>
          </a:bodyPr>
          <a:lstStyle/>
          <a:p>
            <a:endParaRPr lang="en-US" dirty="0"/>
          </a:p>
        </p:txBody>
      </p:sp>
      <p:sp>
        <p:nvSpPr>
          <p:cNvPr id="7" name="Rectangle 6"/>
          <p:cNvSpPr/>
          <p:nvPr/>
        </p:nvSpPr>
        <p:spPr>
          <a:xfrm>
            <a:off x="746976" y="996035"/>
            <a:ext cx="10606824" cy="5537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714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4040817486"/>
              </p:ext>
            </p:extLst>
          </p:nvPr>
        </p:nvGraphicFramePr>
        <p:xfrm>
          <a:off x="746976" y="1494970"/>
          <a:ext cx="9703310" cy="4725526"/>
        </p:xfrm>
        <a:graphic>
          <a:graphicData uri="http://schemas.openxmlformats.org/drawingml/2006/table">
            <a:tbl>
              <a:tblPr firstRow="1" bandRow="1">
                <a:tableStyleId>{5940675A-B579-460E-94D1-54222C63F5DA}</a:tableStyleId>
              </a:tblPr>
              <a:tblGrid>
                <a:gridCol w="4889090">
                  <a:extLst>
                    <a:ext uri="{9D8B030D-6E8A-4147-A177-3AD203B41FA5}">
                      <a16:colId xmlns:a16="http://schemas.microsoft.com/office/drawing/2014/main" val="20000"/>
                    </a:ext>
                  </a:extLst>
                </a:gridCol>
                <a:gridCol w="4814220">
                  <a:extLst>
                    <a:ext uri="{9D8B030D-6E8A-4147-A177-3AD203B41FA5}">
                      <a16:colId xmlns:a16="http://schemas.microsoft.com/office/drawing/2014/main" val="20001"/>
                    </a:ext>
                  </a:extLst>
                </a:gridCol>
              </a:tblGrid>
              <a:tr h="607443">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User</a:t>
                      </a:r>
                      <a:endParaRPr lang="en-US" sz="2000" dirty="0">
                        <a:effectLst/>
                        <a:latin typeface="+mj-lt"/>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0"/>
                  </a:ext>
                </a:extLst>
              </a:tr>
              <a:tr h="1071310">
                <a:tc>
                  <a:txBody>
                    <a:bodyPr/>
                    <a:lstStyle/>
                    <a:p>
                      <a:pPr marL="0" marR="0">
                        <a:lnSpc>
                          <a:spcPct val="115000"/>
                        </a:lnSpc>
                        <a:spcBef>
                          <a:spcPts val="600"/>
                        </a:spcBef>
                        <a:spcAft>
                          <a:spcPts val="600"/>
                        </a:spcAft>
                      </a:pPr>
                      <a:r>
                        <a:rPr lang="en-US" sz="1800" dirty="0">
                          <a:effectLst/>
                          <a:latin typeface="+mn-lt"/>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dirty="0">
                          <a:effectLst/>
                          <a:latin typeface="+mn-lt"/>
                          <a:ea typeface="Calibri" panose="020F0502020204030204" pitchFamily="34" charset="0"/>
                          <a:cs typeface="Times New Roman" panose="02020603050405020304" pitchFamily="18" charset="0"/>
                        </a:rPr>
                        <a:t>0.  Advising Schedule displays welcome page. A username and password field are displayed in the page header area.</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1957320">
                <a:tc>
                  <a:txBody>
                    <a:bodyPr/>
                    <a:lstStyle/>
                    <a:p>
                      <a:pPr marL="171450" marR="0" indent="-171450">
                        <a:lnSpc>
                          <a:spcPct val="115000"/>
                        </a:lnSpc>
                        <a:spcBef>
                          <a:spcPts val="600"/>
                        </a:spcBef>
                        <a:spcAft>
                          <a:spcPts val="600"/>
                        </a:spcAft>
                      </a:pPr>
                      <a:r>
                        <a:rPr lang="en-US" sz="1800" dirty="0">
                          <a:effectLst/>
                          <a:latin typeface="+mn-lt"/>
                          <a:ea typeface="Calibri" panose="020F0502020204030204" pitchFamily="34" charset="0"/>
                          <a:cs typeface="Times New Roman" panose="02020603050405020304" pitchFamily="18" charset="0"/>
                        </a:rPr>
                        <a:t>1. TUCBW a user enters their username and password and clicks “Submit”.</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0020" marR="0" indent="-160020">
                        <a:lnSpc>
                          <a:spcPct val="115000"/>
                        </a:lnSpc>
                        <a:spcBef>
                          <a:spcPts val="600"/>
                        </a:spcBef>
                        <a:spcAft>
                          <a:spcPts val="600"/>
                        </a:spcAft>
                      </a:pPr>
                      <a:r>
                        <a:rPr lang="en-US" sz="1800" dirty="0">
                          <a:effectLst/>
                          <a:latin typeface="+mn-lt"/>
                          <a:ea typeface="Calibri" panose="020F0502020204030204" pitchFamily="34" charset="0"/>
                          <a:cs typeface="Times New Roman" panose="02020603050405020304" pitchFamily="18" charset="0"/>
                        </a:rPr>
                        <a:t>2. If the user authenticates correctly, Advising Schedule displays the user’s dashboard. Else</a:t>
                      </a:r>
                      <a:r>
                        <a:rPr lang="en-US" sz="1800" baseline="0" dirty="0">
                          <a:effectLst/>
                          <a:latin typeface="+mn-lt"/>
                          <a:ea typeface="Calibri" panose="020F0502020204030204" pitchFamily="34" charset="0"/>
                          <a:cs typeface="Times New Roman" panose="02020603050405020304" pitchFamily="18" charset="0"/>
                        </a:rPr>
                        <a:t> if user</a:t>
                      </a:r>
                      <a:r>
                        <a:rPr lang="en-US" sz="1800" dirty="0">
                          <a:effectLst/>
                          <a:latin typeface="+mn-lt"/>
                          <a:ea typeface="Calibri" panose="020F0502020204030204" pitchFamily="34" charset="0"/>
                          <a:cs typeface="Times New Roman" panose="02020603050405020304" pitchFamily="18" charset="0"/>
                        </a:rPr>
                        <a:t> makes</a:t>
                      </a:r>
                      <a:r>
                        <a:rPr lang="en-US" sz="1800" baseline="0" dirty="0">
                          <a:effectLst/>
                          <a:latin typeface="+mn-lt"/>
                          <a:ea typeface="Calibri" panose="020F0502020204030204" pitchFamily="34" charset="0"/>
                          <a:cs typeface="Times New Roman" panose="02020603050405020304" pitchFamily="18" charset="0"/>
                        </a:rPr>
                        <a:t> 3 attempts to login with wrong password then Advising Schedule displays error message “Incorrect Username or Password. Account Locked.”</a:t>
                      </a:r>
                      <a:r>
                        <a:rPr lang="en-US" sz="1800" dirty="0">
                          <a:effectLst/>
                          <a:latin typeface="+mn-lt"/>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2"/>
                  </a:ext>
                </a:extLst>
              </a:tr>
              <a:tr h="1089453">
                <a:tc>
                  <a:txBody>
                    <a:bodyPr/>
                    <a:lstStyle/>
                    <a:p>
                      <a:pPr marL="171450" marR="0" indent="-171450">
                        <a:lnSpc>
                          <a:spcPct val="115000"/>
                        </a:lnSpc>
                        <a:spcBef>
                          <a:spcPts val="600"/>
                        </a:spcBef>
                        <a:spcAft>
                          <a:spcPts val="600"/>
                        </a:spcAft>
                      </a:pPr>
                      <a:r>
                        <a:rPr lang="en-US" sz="1800" dirty="0">
                          <a:effectLst/>
                          <a:latin typeface="+mn-lt"/>
                          <a:ea typeface="Calibri" panose="020F0502020204030204" pitchFamily="34" charset="0"/>
                          <a:cs typeface="Times New Roman" panose="02020603050405020304" pitchFamily="18" charset="0"/>
                        </a:rPr>
                        <a:t>3. TUCEW the user sees their dashboard or </a:t>
                      </a:r>
                      <a:r>
                        <a:rPr lang="en-US" sz="1800" baseline="0" dirty="0">
                          <a:effectLst/>
                          <a:latin typeface="+mn-lt"/>
                          <a:ea typeface="Calibri" panose="020F0502020204030204" pitchFamily="34" charset="0"/>
                          <a:cs typeface="Times New Roman" panose="02020603050405020304" pitchFamily="18" charset="0"/>
                        </a:rPr>
                        <a:t>error message “Incorrect Username or Password. Account Locked.”</a:t>
                      </a:r>
                      <a:r>
                        <a:rPr lang="en-US" sz="1800" dirty="0">
                          <a:effectLst/>
                          <a:latin typeface="+mn-lt"/>
                          <a:ea typeface="Calibri" panose="020F0502020204030204" pitchFamily="34" charset="0"/>
                          <a:cs typeface="Times New Roman" panose="02020603050405020304" pitchFamily="18" charset="0"/>
                        </a:rPr>
                        <a:t>.</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60020" marR="0" indent="-160020">
                        <a:lnSpc>
                          <a:spcPct val="115000"/>
                        </a:lnSpc>
                        <a:spcBef>
                          <a:spcPts val="600"/>
                        </a:spcBef>
                        <a:spcAft>
                          <a:spcPts val="600"/>
                        </a:spcAft>
                      </a:pPr>
                      <a:r>
                        <a:rPr lang="en-US" sz="1800" dirty="0">
                          <a:effectLst/>
                          <a:latin typeface="+mn-lt"/>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746976" y="1494971"/>
            <a:ext cx="9703310" cy="472552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40946" y="3162887"/>
            <a:ext cx="4809340" cy="1962905"/>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48576" y="786139"/>
            <a:ext cx="10643972" cy="70883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 Login User </a:t>
            </a:r>
            <a:r>
              <a:rPr lang="en-US" sz="2800" b="1" dirty="0">
                <a:solidFill>
                  <a:schemeClr val="accent4"/>
                </a:solidFill>
                <a:effectLst>
                  <a:outerShdw blurRad="38100" dist="38100" dir="2700000" algn="tl">
                    <a:srgbClr val="000000">
                      <a:alpha val="43137"/>
                    </a:srgbClr>
                  </a:outerShdw>
                </a:effectLst>
              </a:rPr>
              <a:t>(M)</a:t>
            </a:r>
          </a:p>
        </p:txBody>
      </p:sp>
      <p:cxnSp>
        <p:nvCxnSpPr>
          <p:cNvPr id="8" name="Straight Connector 7"/>
          <p:cNvCxnSpPr/>
          <p:nvPr/>
        </p:nvCxnSpPr>
        <p:spPr>
          <a:xfrm>
            <a:off x="8615966" y="5125792"/>
            <a:ext cx="2059337" cy="3170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10675303" y="5268684"/>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402730272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1584419006"/>
              </p:ext>
            </p:extLst>
          </p:nvPr>
        </p:nvGraphicFramePr>
        <p:xfrm>
          <a:off x="848576" y="1763485"/>
          <a:ext cx="9627364" cy="4573344"/>
        </p:xfrm>
        <a:graphic>
          <a:graphicData uri="http://schemas.openxmlformats.org/drawingml/2006/table">
            <a:tbl>
              <a:tblPr firstRow="1" bandRow="1">
                <a:tableStyleId>{5940675A-B579-460E-94D1-54222C63F5DA}</a:tableStyleId>
              </a:tblPr>
              <a:tblGrid>
                <a:gridCol w="4850824">
                  <a:extLst>
                    <a:ext uri="{9D8B030D-6E8A-4147-A177-3AD203B41FA5}">
                      <a16:colId xmlns:a16="http://schemas.microsoft.com/office/drawing/2014/main" val="20000"/>
                    </a:ext>
                  </a:extLst>
                </a:gridCol>
                <a:gridCol w="4776540">
                  <a:extLst>
                    <a:ext uri="{9D8B030D-6E8A-4147-A177-3AD203B41FA5}">
                      <a16:colId xmlns:a16="http://schemas.microsoft.com/office/drawing/2014/main" val="20001"/>
                    </a:ext>
                  </a:extLst>
                </a:gridCol>
              </a:tblGrid>
              <a:tr h="639615">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User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0"/>
                  </a:ext>
                </a:extLst>
              </a:tr>
              <a:tr h="697275">
                <a:tc>
                  <a:txBody>
                    <a:bodyPr/>
                    <a:lstStyle/>
                    <a:p>
                      <a:pPr marL="0" marR="0">
                        <a:lnSpc>
                          <a:spcPct val="115000"/>
                        </a:lnSpc>
                        <a:spcBef>
                          <a:spcPts val="600"/>
                        </a:spcBef>
                        <a:spcAft>
                          <a:spcPts val="6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0.  Advising Schedule displays welcome page.</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816988">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1. TUCBW a user clicks “Forgot Password” link.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Advising Schedule displays the forgot password page.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147006">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3. User enters registered email id and clicks on “Submit” button.</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7640" marR="0" indent="-16764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The system displays the “Temporary password has been sent to your registered email id successfully.” and the welcome page. *</a:t>
                      </a: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3"/>
                  </a:ext>
                </a:extLst>
              </a:tr>
              <a:tr h="1272460">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5. TUCEW the user sees the success message “Temporary password has been sent to your registered email id successfully.” and the welcome page.</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67640" marR="0" indent="-16764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848576" y="1763485"/>
            <a:ext cx="9627365" cy="457334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04114" y="3916354"/>
            <a:ext cx="4771826" cy="113394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99376" y="770116"/>
            <a:ext cx="10593172"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UC17 Forgot Password </a:t>
            </a:r>
            <a:r>
              <a:rPr lang="en-US" sz="2800" b="1" dirty="0">
                <a:solidFill>
                  <a:schemeClr val="accent2"/>
                </a:solidFill>
                <a:effectLst>
                  <a:outerShdw blurRad="38100" dist="38100" dir="2700000" algn="tl">
                    <a:srgbClr val="000000">
                      <a:alpha val="43137"/>
                    </a:srgbClr>
                  </a:outerShdw>
                </a:effectLst>
              </a:rPr>
              <a:t>(N)</a:t>
            </a:r>
          </a:p>
        </p:txBody>
      </p:sp>
      <p:cxnSp>
        <p:nvCxnSpPr>
          <p:cNvPr id="28" name="Straight Connector 27"/>
          <p:cNvCxnSpPr/>
          <p:nvPr/>
        </p:nvCxnSpPr>
        <p:spPr>
          <a:xfrm>
            <a:off x="8581292" y="5050302"/>
            <a:ext cx="2094011" cy="39255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10675303" y="5614070"/>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193047773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174751830"/>
              </p:ext>
            </p:extLst>
          </p:nvPr>
        </p:nvGraphicFramePr>
        <p:xfrm>
          <a:off x="848576" y="1872343"/>
          <a:ext cx="9601710" cy="4238171"/>
        </p:xfrm>
        <a:graphic>
          <a:graphicData uri="http://schemas.openxmlformats.org/drawingml/2006/table">
            <a:tbl>
              <a:tblPr firstRow="1" bandRow="1">
                <a:tableStyleId>{5940675A-B579-460E-94D1-54222C63F5DA}</a:tableStyleId>
              </a:tblPr>
              <a:tblGrid>
                <a:gridCol w="4837898">
                  <a:extLst>
                    <a:ext uri="{9D8B030D-6E8A-4147-A177-3AD203B41FA5}">
                      <a16:colId xmlns:a16="http://schemas.microsoft.com/office/drawing/2014/main" val="20000"/>
                    </a:ext>
                  </a:extLst>
                </a:gridCol>
                <a:gridCol w="4763812">
                  <a:extLst>
                    <a:ext uri="{9D8B030D-6E8A-4147-A177-3AD203B41FA5}">
                      <a16:colId xmlns:a16="http://schemas.microsoft.com/office/drawing/2014/main" val="20001"/>
                    </a:ext>
                  </a:extLst>
                </a:gridCol>
              </a:tblGrid>
              <a:tr h="624973">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User (Student/Advisor)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0"/>
                  </a:ext>
                </a:extLst>
              </a:tr>
              <a:tr h="1102227">
                <a:tc>
                  <a:txBody>
                    <a:bodyPr/>
                    <a:lstStyle/>
                    <a:p>
                      <a:pPr marL="0" marR="0" algn="l">
                        <a:lnSpc>
                          <a:spcPct val="115000"/>
                        </a:lnSpc>
                        <a:spcBef>
                          <a:spcPts val="600"/>
                        </a:spcBef>
                        <a:spcAft>
                          <a:spcPts val="6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gn="l">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0.  Advising Schedule displays the user dashboard.</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1277257">
                <a:tc>
                  <a:txBody>
                    <a:bodyPr/>
                    <a:lstStyle/>
                    <a:p>
                      <a:pPr marL="171450" marR="0" indent="-171450" algn="l">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TUCBW the user clicks on an appointment in the upcoming appointments table.</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0020" marR="0" indent="-160020" algn="l">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2. Advising Schedule displays the appointment detail page for the selected appointment. *</a:t>
                      </a: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2"/>
                  </a:ext>
                </a:extLst>
              </a:tr>
              <a:tr h="1233714">
                <a:tc>
                  <a:txBody>
                    <a:bodyPr/>
                    <a:lstStyle/>
                    <a:p>
                      <a:pPr marL="171450" marR="0" indent="-171450" algn="l">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TUCEW the user sees the appointment detail page for the selected appointment.</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60020" marR="0" indent="-160020" algn="l">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848576" y="1872342"/>
            <a:ext cx="9601710" cy="423817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75086" y="3614057"/>
            <a:ext cx="4775200" cy="127725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48576" y="985541"/>
            <a:ext cx="10643972"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UC11 Show Appointment </a:t>
            </a:r>
            <a:r>
              <a:rPr lang="en-US" sz="2800" b="1" dirty="0">
                <a:solidFill>
                  <a:schemeClr val="accent4"/>
                </a:solidFill>
                <a:effectLst>
                  <a:outerShdw blurRad="38100" dist="38100" dir="2700000" algn="tl">
                    <a:srgbClr val="000000">
                      <a:alpha val="43137"/>
                    </a:srgbClr>
                  </a:outerShdw>
                </a:effectLst>
              </a:rPr>
              <a:t>(M)</a:t>
            </a:r>
          </a:p>
        </p:txBody>
      </p:sp>
      <p:cxnSp>
        <p:nvCxnSpPr>
          <p:cNvPr id="8" name="Straight Connector 7"/>
          <p:cNvCxnSpPr/>
          <p:nvPr/>
        </p:nvCxnSpPr>
        <p:spPr>
          <a:xfrm>
            <a:off x="8548914" y="4891315"/>
            <a:ext cx="2126389" cy="5515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10675303" y="5268684"/>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68037483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1635432275"/>
              </p:ext>
            </p:extLst>
          </p:nvPr>
        </p:nvGraphicFramePr>
        <p:xfrm>
          <a:off x="848576" y="1632607"/>
          <a:ext cx="9627364" cy="4575010"/>
        </p:xfrm>
        <a:graphic>
          <a:graphicData uri="http://schemas.openxmlformats.org/drawingml/2006/table">
            <a:tbl>
              <a:tblPr firstRow="1" bandRow="1">
                <a:tableStyleId>{5940675A-B579-460E-94D1-54222C63F5DA}</a:tableStyleId>
              </a:tblPr>
              <a:tblGrid>
                <a:gridCol w="4850824">
                  <a:extLst>
                    <a:ext uri="{9D8B030D-6E8A-4147-A177-3AD203B41FA5}">
                      <a16:colId xmlns:a16="http://schemas.microsoft.com/office/drawing/2014/main" val="20000"/>
                    </a:ext>
                  </a:extLst>
                </a:gridCol>
                <a:gridCol w="4776540">
                  <a:extLst>
                    <a:ext uri="{9D8B030D-6E8A-4147-A177-3AD203B41FA5}">
                      <a16:colId xmlns:a16="http://schemas.microsoft.com/office/drawing/2014/main" val="20001"/>
                    </a:ext>
                  </a:extLst>
                </a:gridCol>
              </a:tblGrid>
              <a:tr h="624973">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Advisor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0"/>
                  </a:ext>
                </a:extLst>
              </a:tr>
              <a:tr h="469529">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  Advising Schedule displays the advisor dashboard.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579549">
                <a:tc>
                  <a:txBody>
                    <a:bodyPr/>
                    <a:lstStyle/>
                    <a:p>
                      <a:pPr marL="171450" marR="0" indent="-17145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 TUCBW the advisor clicks the “Create Waiting List” link from the menu.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nSpc>
                          <a:spcPct val="115000"/>
                        </a:lnSpc>
                        <a:spcBef>
                          <a:spcPts val="600"/>
                        </a:spcBef>
                        <a:spcAft>
                          <a:spcPts val="600"/>
                        </a:spcAft>
                      </a:pPr>
                      <a:r>
                        <a:rPr lang="en-US" sz="1400">
                          <a:effectLst/>
                          <a:latin typeface="Calibri" panose="020F0502020204030204" pitchFamily="34" charset="0"/>
                          <a:ea typeface="Calibri" panose="020F0502020204030204" pitchFamily="34" charset="0"/>
                          <a:cs typeface="Times New Roman" panose="02020603050405020304" pitchFamily="18" charset="0"/>
                        </a:rPr>
                        <a:t>2. Advising Schedule displays the calendar view.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123674">
                <a:tc>
                  <a:txBody>
                    <a:bodyPr/>
                    <a:lstStyle/>
                    <a:p>
                      <a:pPr marL="171450" marR="0" indent="-17145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 The advisor selects an existing appointment time slot from the options.</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71450" marR="0" indent="-17145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4. Advising Schedule displays a modal “Create Waiting List” form. The start time is pre-filled based on which existing appointment time slot the advisor clicked on the calendar, but it is editable. </a:t>
                      </a:r>
                    </a:p>
                  </a:txBody>
                  <a:tcPr marL="68580" marR="68580" marT="0" marB="0"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3"/>
                  </a:ext>
                </a:extLst>
              </a:tr>
              <a:tr h="1007764">
                <a:tc>
                  <a:txBody>
                    <a:bodyPr/>
                    <a:lstStyle/>
                    <a:p>
                      <a:pPr marL="171450" marR="0" indent="-17145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 The advisor fills out the number of waiting list seats, and whether the waiting list is recurring and clicks the Submit button.</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14300" marR="0" indent="-11430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6. Advising Schedule displays the calendar view with the success message “Waiting list successfully created.”*</a:t>
                      </a: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4"/>
                  </a:ext>
                </a:extLst>
              </a:tr>
              <a:tr h="769521">
                <a:tc>
                  <a:txBody>
                    <a:bodyPr/>
                    <a:lstStyle/>
                    <a:p>
                      <a:pPr marL="171450" marR="0" indent="-171450">
                        <a:lnSpc>
                          <a:spcPct val="115000"/>
                        </a:lnSpc>
                        <a:spcBef>
                          <a:spcPts val="600"/>
                        </a:spcBef>
                        <a:spcAft>
                          <a:spcPts val="600"/>
                        </a:spcAft>
                      </a:pPr>
                      <a:r>
                        <a:rPr lang="en-US" sz="1400" kern="1200" dirty="0">
                          <a:solidFill>
                            <a:schemeClr val="tx1"/>
                          </a:solidFill>
                          <a:effectLst/>
                          <a:latin typeface="+mn-lt"/>
                          <a:ea typeface="+mn-ea"/>
                          <a:cs typeface="+mn-cs"/>
                        </a:rPr>
                        <a:t>7. TUCEW the advisor sees a success message “Waiting list successfully created.” and the calendar view.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14300" marR="0" indent="-114300">
                        <a:lnSpc>
                          <a:spcPct val="115000"/>
                        </a:lnSpc>
                        <a:spcBef>
                          <a:spcPts val="600"/>
                        </a:spcBef>
                        <a:spcAft>
                          <a:spcPts val="6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848576" y="1632607"/>
            <a:ext cx="9627365" cy="458467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04114" y="4421665"/>
            <a:ext cx="4771826" cy="101321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99376" y="770116"/>
            <a:ext cx="10726566"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UC18 Create Waiting List </a:t>
            </a:r>
            <a:r>
              <a:rPr lang="en-US" sz="2800" b="1" dirty="0">
                <a:solidFill>
                  <a:schemeClr val="accent2"/>
                </a:solidFill>
                <a:effectLst>
                  <a:outerShdw blurRad="38100" dist="38100" dir="2700000" algn="tl">
                    <a:srgbClr val="000000">
                      <a:alpha val="43137"/>
                    </a:srgbClr>
                  </a:outerShdw>
                </a:effectLst>
              </a:rPr>
              <a:t>(N)</a:t>
            </a:r>
          </a:p>
        </p:txBody>
      </p:sp>
      <p:cxnSp>
        <p:nvCxnSpPr>
          <p:cNvPr id="28" name="Straight Connector 27"/>
          <p:cNvCxnSpPr/>
          <p:nvPr/>
        </p:nvCxnSpPr>
        <p:spPr>
          <a:xfrm>
            <a:off x="9955369" y="5434884"/>
            <a:ext cx="719933" cy="31779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10675302" y="5758116"/>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107283312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1783042897"/>
              </p:ext>
            </p:extLst>
          </p:nvPr>
        </p:nvGraphicFramePr>
        <p:xfrm>
          <a:off x="848576" y="1545667"/>
          <a:ext cx="9627364" cy="4711458"/>
        </p:xfrm>
        <a:graphic>
          <a:graphicData uri="http://schemas.openxmlformats.org/drawingml/2006/table">
            <a:tbl>
              <a:tblPr firstRow="1" bandRow="1">
                <a:tableStyleId>{5940675A-B579-460E-94D1-54222C63F5DA}</a:tableStyleId>
              </a:tblPr>
              <a:tblGrid>
                <a:gridCol w="4850824">
                  <a:extLst>
                    <a:ext uri="{9D8B030D-6E8A-4147-A177-3AD203B41FA5}">
                      <a16:colId xmlns:a16="http://schemas.microsoft.com/office/drawing/2014/main" val="20000"/>
                    </a:ext>
                  </a:extLst>
                </a:gridCol>
                <a:gridCol w="4776540">
                  <a:extLst>
                    <a:ext uri="{9D8B030D-6E8A-4147-A177-3AD203B41FA5}">
                      <a16:colId xmlns:a16="http://schemas.microsoft.com/office/drawing/2014/main" val="20001"/>
                    </a:ext>
                  </a:extLst>
                </a:gridCol>
              </a:tblGrid>
              <a:tr h="624973">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Student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0"/>
                  </a:ext>
                </a:extLst>
              </a:tr>
              <a:tr h="469529">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  Advising Schedule displays the student dashboard.</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725715">
                <a:tc>
                  <a:txBody>
                    <a:bodyPr/>
                    <a:lstStyle/>
                    <a:p>
                      <a:pPr marL="171450" marR="0" indent="-17145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 TUCBW a student clicks the “Add to Waiting List” link from the menu.</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 Advising Schedule displays the calendar view, with all time slots for all advisors the student is able to meet with. The time slot will show the advisor name and show all the time slot that is taken.</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725715">
                <a:tc>
                  <a:txBody>
                    <a:bodyPr/>
                    <a:lstStyle/>
                    <a:p>
                      <a:pPr marL="171450" marR="0" indent="-17145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4. The student clicks on an unavailable time slot with the desired advisor.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6. Advising Schedule displays a modal “Waiting List” form. Advisor, student, and start time are pre-filled and un-editable.</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725715">
                <a:tc>
                  <a:txBody>
                    <a:bodyPr/>
                    <a:lstStyle/>
                    <a:p>
                      <a:pPr marL="171450" marR="0" indent="-17145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 The student selects an advising task, optionally enters notes and clicks the Submit button.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4300" marR="0" indent="-11430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8. Advising Schedule displays the waiting list page on student dashboard with the newly added waiting list appointment and displays a success message “Successfully added to waiting list.” *</a:t>
                      </a: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4"/>
                  </a:ext>
                </a:extLst>
              </a:tr>
              <a:tr h="917952">
                <a:tc>
                  <a:txBody>
                    <a:bodyPr/>
                    <a:lstStyle/>
                    <a:p>
                      <a:pPr marL="171450" marR="0" indent="-171450" algn="l">
                        <a:lnSpc>
                          <a:spcPct val="115000"/>
                        </a:lnSpc>
                        <a:spcBef>
                          <a:spcPts val="600"/>
                        </a:spcBef>
                        <a:spcAft>
                          <a:spcPts val="600"/>
                        </a:spcAft>
                      </a:pPr>
                      <a:r>
                        <a:rPr lang="en-US" sz="1400">
                          <a:effectLst/>
                          <a:latin typeface="Calibri" panose="020F0502020204030204" pitchFamily="34" charset="0"/>
                          <a:ea typeface="Calibri" panose="020F0502020204030204" pitchFamily="34" charset="0"/>
                          <a:cs typeface="Times New Roman" panose="02020603050405020304" pitchFamily="18" charset="0"/>
                        </a:rPr>
                        <a:t>9. TUCEW the student sees the waiting list page on student dashboard and a success message “Successfully added to waiting list.”</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5240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848576" y="1540231"/>
            <a:ext cx="9627365" cy="471689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04114" y="4353059"/>
            <a:ext cx="4771826" cy="96591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99376" y="770116"/>
            <a:ext cx="10593172"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UC19 Add to Waiting List </a:t>
            </a:r>
            <a:r>
              <a:rPr lang="en-US" sz="2800" b="1" dirty="0">
                <a:solidFill>
                  <a:schemeClr val="accent2"/>
                </a:solidFill>
                <a:effectLst>
                  <a:outerShdw blurRad="38100" dist="38100" dir="2700000" algn="tl">
                    <a:srgbClr val="000000">
                      <a:alpha val="43137"/>
                    </a:srgbClr>
                  </a:outerShdw>
                </a:effectLst>
              </a:rPr>
              <a:t>(N)</a:t>
            </a:r>
          </a:p>
        </p:txBody>
      </p:sp>
      <p:cxnSp>
        <p:nvCxnSpPr>
          <p:cNvPr id="28" name="Straight Connector 27"/>
          <p:cNvCxnSpPr/>
          <p:nvPr/>
        </p:nvCxnSpPr>
        <p:spPr>
          <a:xfrm>
            <a:off x="10174514" y="5316358"/>
            <a:ext cx="500788" cy="5565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10675302" y="5758116"/>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198447819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2888954284"/>
              </p:ext>
            </p:extLst>
          </p:nvPr>
        </p:nvGraphicFramePr>
        <p:xfrm>
          <a:off x="848576" y="1872343"/>
          <a:ext cx="9601710" cy="4348153"/>
        </p:xfrm>
        <a:graphic>
          <a:graphicData uri="http://schemas.openxmlformats.org/drawingml/2006/table">
            <a:tbl>
              <a:tblPr firstRow="1" bandRow="1">
                <a:tableStyleId>{5940675A-B579-460E-94D1-54222C63F5DA}</a:tableStyleId>
              </a:tblPr>
              <a:tblGrid>
                <a:gridCol w="4837898">
                  <a:extLst>
                    <a:ext uri="{9D8B030D-6E8A-4147-A177-3AD203B41FA5}">
                      <a16:colId xmlns:a16="http://schemas.microsoft.com/office/drawing/2014/main" val="20000"/>
                    </a:ext>
                  </a:extLst>
                </a:gridCol>
                <a:gridCol w="4763812">
                  <a:extLst>
                    <a:ext uri="{9D8B030D-6E8A-4147-A177-3AD203B41FA5}">
                      <a16:colId xmlns:a16="http://schemas.microsoft.com/office/drawing/2014/main" val="20001"/>
                    </a:ext>
                  </a:extLst>
                </a:gridCol>
              </a:tblGrid>
              <a:tr h="624973">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User (Advisor/Student)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0"/>
                  </a:ext>
                </a:extLst>
              </a:tr>
              <a:tr h="786797">
                <a:tc>
                  <a:txBody>
                    <a:bodyPr/>
                    <a:lstStyle/>
                    <a:p>
                      <a:pPr marL="0" marR="0">
                        <a:lnSpc>
                          <a:spcPct val="115000"/>
                        </a:lnSpc>
                        <a:spcBef>
                          <a:spcPts val="600"/>
                        </a:spcBef>
                        <a:spcAft>
                          <a:spcPts val="6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0.  Advising Schedule displays the appointment details page for a selected appointment.</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695459">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1. TUCBW user clicks the “Cancel Appointment” button.</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0020" marR="0" indent="-16002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Advising Schedule displays the cancellation modal.</a:t>
                      </a:r>
                    </a:p>
                  </a:txBody>
                  <a:tcPr marL="68580" marR="68580" marT="0" marB="0"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2"/>
                  </a:ext>
                </a:extLst>
              </a:tr>
              <a:tr h="1081826">
                <a:tc>
                  <a:txBody>
                    <a:bodyPr/>
                    <a:lstStyle/>
                    <a:p>
                      <a:pPr marL="171450" marR="0" indent="-17145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The user enters an appropriate reason for cancellation and selects the “Cancel Appointment” button.</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60020" marR="0" indent="-16002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Advising Schedule displays the user dashboard page with the appointment removed and the “Appointment canceled” success message. *</a:t>
                      </a: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3"/>
                  </a:ext>
                </a:extLst>
              </a:tr>
              <a:tr h="1159098">
                <a:tc>
                  <a:txBody>
                    <a:bodyPr/>
                    <a:lstStyle/>
                    <a:p>
                      <a:pPr marL="171450" marR="0" indent="-17145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TUCEW the user sees the dashboard with the appointment removed and the “Appointment canceled” success message.</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60020" marR="0" indent="-160020">
                        <a:lnSpc>
                          <a:spcPct val="115000"/>
                        </a:lnSpc>
                        <a:spcBef>
                          <a:spcPts val="600"/>
                        </a:spcBef>
                        <a:spcAft>
                          <a:spcPts val="6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848576" y="1872343"/>
            <a:ext cx="9601710" cy="434815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675086" y="3966693"/>
            <a:ext cx="4775200" cy="1081825"/>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48576" y="985541"/>
            <a:ext cx="10643972"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UC12 Cancel Appointment </a:t>
            </a:r>
            <a:r>
              <a:rPr lang="en-US" sz="2800" b="1" dirty="0">
                <a:solidFill>
                  <a:schemeClr val="accent4"/>
                </a:solidFill>
                <a:effectLst>
                  <a:outerShdw blurRad="38100" dist="38100" dir="2700000" algn="tl">
                    <a:srgbClr val="000000">
                      <a:alpha val="43137"/>
                    </a:srgbClr>
                  </a:outerShdw>
                </a:effectLst>
              </a:rPr>
              <a:t>(M)</a:t>
            </a:r>
          </a:p>
        </p:txBody>
      </p:sp>
      <p:cxnSp>
        <p:nvCxnSpPr>
          <p:cNvPr id="8" name="Straight Connector 7"/>
          <p:cNvCxnSpPr/>
          <p:nvPr/>
        </p:nvCxnSpPr>
        <p:spPr>
          <a:xfrm>
            <a:off x="8551572" y="5048518"/>
            <a:ext cx="2123731" cy="3943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ounded Rectangular Callout 8"/>
          <p:cNvSpPr/>
          <p:nvPr/>
        </p:nvSpPr>
        <p:spPr>
          <a:xfrm>
            <a:off x="10675303" y="5268684"/>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344984414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967330136"/>
              </p:ext>
            </p:extLst>
          </p:nvPr>
        </p:nvGraphicFramePr>
        <p:xfrm>
          <a:off x="848576" y="1545085"/>
          <a:ext cx="9627364" cy="4773964"/>
        </p:xfrm>
        <a:graphic>
          <a:graphicData uri="http://schemas.openxmlformats.org/drawingml/2006/table">
            <a:tbl>
              <a:tblPr firstRow="1" bandRow="1">
                <a:tableStyleId>{5940675A-B579-460E-94D1-54222C63F5DA}</a:tableStyleId>
              </a:tblPr>
              <a:tblGrid>
                <a:gridCol w="4850824">
                  <a:extLst>
                    <a:ext uri="{9D8B030D-6E8A-4147-A177-3AD203B41FA5}">
                      <a16:colId xmlns:a16="http://schemas.microsoft.com/office/drawing/2014/main" val="20000"/>
                    </a:ext>
                  </a:extLst>
                </a:gridCol>
                <a:gridCol w="4776540">
                  <a:extLst>
                    <a:ext uri="{9D8B030D-6E8A-4147-A177-3AD203B41FA5}">
                      <a16:colId xmlns:a16="http://schemas.microsoft.com/office/drawing/2014/main" val="20001"/>
                    </a:ext>
                  </a:extLst>
                </a:gridCol>
              </a:tblGrid>
              <a:tr h="620751">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Advisor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0"/>
                  </a:ext>
                </a:extLst>
              </a:tr>
              <a:tr h="669501">
                <a:tc>
                  <a:txBody>
                    <a:bodyPr/>
                    <a:lstStyle/>
                    <a:p>
                      <a:pPr marL="0" marR="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0.  Advising Schedule displays the advisor dashboard.</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940010">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1. TUCBW an advisor clicks the “Create Defaulter Link” link from the menu.</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2. Advising Schedule displays a modal “Defaulter List” form. Advisor, penalty, time are pre-filled and un-editable.</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574346">
                <a:tc>
                  <a:txBody>
                    <a:bodyPr/>
                    <a:lstStyle/>
                    <a:p>
                      <a:pPr marL="171450" marR="0" indent="-17145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The advisor enters the student details and clicks on “Submit” button.</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4. Advising Schedule displays the defaulter’s list page on advisor dashboard with the newly added defaulter details and displays a success message “Student added to defaulters list successfully.”*</a:t>
                      </a: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3"/>
                  </a:ext>
                </a:extLst>
              </a:tr>
              <a:tr h="959968">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.5 TUCEW the student sees the defaulter list page on advisor dashboard and a success message “Student added to defaulters list successfully.”</a:t>
                      </a:r>
                    </a:p>
                  </a:txBody>
                  <a:tcPr marL="68580" marR="68580" marT="0" marB="0" anchor="ctr">
                    <a:lnR w="12700" cap="flat" cmpd="sng" algn="ctr">
                      <a:solidFill>
                        <a:schemeClr val="tx1"/>
                      </a:solidFill>
                      <a:prstDash val="solid"/>
                      <a:round/>
                      <a:headEnd type="none" w="med" len="med"/>
                      <a:tailEnd type="none" w="med" len="med"/>
                    </a:lnR>
                  </a:tcPr>
                </a:tc>
                <a:tc>
                  <a:txBody>
                    <a:bodyPr/>
                    <a:lstStyle/>
                    <a:p>
                      <a:pPr marL="152400" marR="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848576" y="1540231"/>
            <a:ext cx="9627365" cy="476943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04115" y="3773511"/>
            <a:ext cx="4771826" cy="157122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99376" y="770116"/>
            <a:ext cx="10593172"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UC20 Create Defaulter List </a:t>
            </a:r>
            <a:r>
              <a:rPr lang="en-US" sz="2800" b="1" dirty="0">
                <a:solidFill>
                  <a:schemeClr val="accent2"/>
                </a:solidFill>
                <a:effectLst>
                  <a:outerShdw blurRad="38100" dist="38100" dir="2700000" algn="tl">
                    <a:srgbClr val="000000">
                      <a:alpha val="43137"/>
                    </a:srgbClr>
                  </a:outerShdw>
                </a:effectLst>
              </a:rPr>
              <a:t>(N)</a:t>
            </a:r>
          </a:p>
        </p:txBody>
      </p:sp>
      <p:cxnSp>
        <p:nvCxnSpPr>
          <p:cNvPr id="28" name="Straight Connector 27"/>
          <p:cNvCxnSpPr/>
          <p:nvPr/>
        </p:nvCxnSpPr>
        <p:spPr>
          <a:xfrm>
            <a:off x="10174514" y="5344732"/>
            <a:ext cx="500788" cy="5565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10675302" y="5625524"/>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400748111"/>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4275374226"/>
              </p:ext>
            </p:extLst>
          </p:nvPr>
        </p:nvGraphicFramePr>
        <p:xfrm>
          <a:off x="848576" y="1545667"/>
          <a:ext cx="9627364" cy="4623313"/>
        </p:xfrm>
        <a:graphic>
          <a:graphicData uri="http://schemas.openxmlformats.org/drawingml/2006/table">
            <a:tbl>
              <a:tblPr firstRow="1" bandRow="1">
                <a:tableStyleId>{5940675A-B579-460E-94D1-54222C63F5DA}</a:tableStyleId>
              </a:tblPr>
              <a:tblGrid>
                <a:gridCol w="4850824">
                  <a:extLst>
                    <a:ext uri="{9D8B030D-6E8A-4147-A177-3AD203B41FA5}">
                      <a16:colId xmlns:a16="http://schemas.microsoft.com/office/drawing/2014/main" val="20000"/>
                    </a:ext>
                  </a:extLst>
                </a:gridCol>
                <a:gridCol w="4776540">
                  <a:extLst>
                    <a:ext uri="{9D8B030D-6E8A-4147-A177-3AD203B41FA5}">
                      <a16:colId xmlns:a16="http://schemas.microsoft.com/office/drawing/2014/main" val="20001"/>
                    </a:ext>
                  </a:extLst>
                </a:gridCol>
              </a:tblGrid>
              <a:tr h="624973">
                <a:tc>
                  <a:txBody>
                    <a:bodyPr/>
                    <a:lstStyle/>
                    <a:p>
                      <a:pPr marL="0" marR="0" algn="ctr">
                        <a:lnSpc>
                          <a:spcPct val="115000"/>
                        </a:lnSpc>
                        <a:spcBef>
                          <a:spcPts val="600"/>
                        </a:spcBef>
                        <a:spcAft>
                          <a:spcPts val="6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Actor: Advisor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600"/>
                        </a:spcBef>
                        <a:spcAft>
                          <a:spcPts val="6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0"/>
                  </a:ext>
                </a:extLst>
              </a:tr>
              <a:tr h="739985">
                <a:tc>
                  <a:txBody>
                    <a:bodyPr/>
                    <a:lstStyle/>
                    <a:p>
                      <a:pPr marL="0" marR="0">
                        <a:lnSpc>
                          <a:spcPct val="115000"/>
                        </a:lnSpc>
                        <a:spcBef>
                          <a:spcPts val="600"/>
                        </a:spcBef>
                        <a:spcAft>
                          <a:spcPts val="6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0.  Advising Schedule displays the advisor dashboard.</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784414">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1. TUCBW an advisor clicks the “Add to Defaulter List” link from the menu.</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2. Advising Schedule displays the Add to Defaulter List form.</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339403">
                <a:tc>
                  <a:txBody>
                    <a:bodyPr/>
                    <a:lstStyle/>
                    <a:p>
                      <a:pPr marL="171450" marR="0" indent="-17145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The advisor enters the details and clicks on Submit button.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Advising Schedule displays the updated Defaulter List page and a success message “Student added to the Defaulter List successfully.” *</a:t>
                      </a: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3"/>
                  </a:ext>
                </a:extLst>
              </a:tr>
              <a:tr h="1134538">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5. TUCEW the advisor sees the updated Defaulters List page and success message “Student added to the Defaulter List successfully.”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848576" y="1540231"/>
            <a:ext cx="9627365" cy="462874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04114" y="3696237"/>
            <a:ext cx="4771826" cy="132406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99376" y="770116"/>
            <a:ext cx="10593172"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UC21 Add to Defaulter List </a:t>
            </a:r>
            <a:r>
              <a:rPr lang="en-US" sz="2800" b="1" dirty="0">
                <a:solidFill>
                  <a:schemeClr val="accent2"/>
                </a:solidFill>
                <a:effectLst>
                  <a:outerShdw blurRad="38100" dist="38100" dir="2700000" algn="tl">
                    <a:srgbClr val="000000">
                      <a:alpha val="43137"/>
                    </a:srgbClr>
                  </a:outerShdw>
                </a:effectLst>
              </a:rPr>
              <a:t>(N)</a:t>
            </a:r>
          </a:p>
        </p:txBody>
      </p:sp>
      <p:cxnSp>
        <p:nvCxnSpPr>
          <p:cNvPr id="28" name="Straight Connector 27"/>
          <p:cNvCxnSpPr/>
          <p:nvPr/>
        </p:nvCxnSpPr>
        <p:spPr>
          <a:xfrm>
            <a:off x="10174515" y="5020301"/>
            <a:ext cx="500788" cy="55656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10675303" y="5462059"/>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372802947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3345932819"/>
              </p:ext>
            </p:extLst>
          </p:nvPr>
        </p:nvGraphicFramePr>
        <p:xfrm>
          <a:off x="848576" y="1545667"/>
          <a:ext cx="9627364" cy="4726344"/>
        </p:xfrm>
        <a:graphic>
          <a:graphicData uri="http://schemas.openxmlformats.org/drawingml/2006/table">
            <a:tbl>
              <a:tblPr firstRow="1" bandRow="1">
                <a:tableStyleId>{5940675A-B579-460E-94D1-54222C63F5DA}</a:tableStyleId>
              </a:tblPr>
              <a:tblGrid>
                <a:gridCol w="4850824">
                  <a:extLst>
                    <a:ext uri="{9D8B030D-6E8A-4147-A177-3AD203B41FA5}">
                      <a16:colId xmlns:a16="http://schemas.microsoft.com/office/drawing/2014/main" val="20000"/>
                    </a:ext>
                  </a:extLst>
                </a:gridCol>
                <a:gridCol w="4776540">
                  <a:extLst>
                    <a:ext uri="{9D8B030D-6E8A-4147-A177-3AD203B41FA5}">
                      <a16:colId xmlns:a16="http://schemas.microsoft.com/office/drawing/2014/main" val="20001"/>
                    </a:ext>
                  </a:extLst>
                </a:gridCol>
              </a:tblGrid>
              <a:tr h="624973">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Advisor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0"/>
                  </a:ext>
                </a:extLst>
              </a:tr>
              <a:tr h="701349">
                <a:tc>
                  <a:txBody>
                    <a:bodyPr/>
                    <a:lstStyle/>
                    <a:p>
                      <a:pPr marL="0" marR="0">
                        <a:lnSpc>
                          <a:spcPct val="115000"/>
                        </a:lnSpc>
                        <a:spcBef>
                          <a:spcPts val="600"/>
                        </a:spcBef>
                        <a:spcAft>
                          <a:spcPts val="6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0.  Advising Schedule displays the Defaulter List page.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990476">
                <a:tc>
                  <a:txBody>
                    <a:bodyPr/>
                    <a:lstStyle/>
                    <a:p>
                      <a:pPr marL="171450" marR="0" indent="-17145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TUCBW the advisor clicks the “Delete” option for a student in the Defaulter List table.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2. Advising Schedule displays a confirmation message asking whether the advisor really wants to delete the advisor. </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404994">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3. Admin clicks “Yes” to continue deleting the student.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indent="-171450">
                        <a:lnSpc>
                          <a:spcPct val="115000"/>
                        </a:lnSpc>
                        <a:spcBef>
                          <a:spcPts val="600"/>
                        </a:spcBef>
                        <a:spcAft>
                          <a:spcPts val="600"/>
                        </a:spcAft>
                      </a:pPr>
                      <a:r>
                        <a:rPr lang="en-US" sz="1800">
                          <a:effectLst/>
                          <a:latin typeface="Calibri" panose="020F0502020204030204" pitchFamily="34" charset="0"/>
                          <a:ea typeface="Calibri" panose="020F0502020204030204" pitchFamily="34" charset="0"/>
                          <a:cs typeface="Times New Roman" panose="02020603050405020304" pitchFamily="18" charset="0"/>
                        </a:rPr>
                        <a:t>4. Advising Schedule displays the updated Defaulter List page with the student removed and the success message “Student removed from the Defaulter List successfully.” * </a:t>
                      </a:r>
                    </a:p>
                  </a:txBody>
                  <a:tcPr marL="68580" marR="68580" marT="0" marB="0" anchor="ctr">
                    <a:lnL w="12700" cap="flat" cmpd="sng" algn="ctr">
                      <a:solidFill>
                        <a:schemeClr val="tx1"/>
                      </a:solidFill>
                      <a:prstDash val="solid"/>
                      <a:round/>
                      <a:headEnd type="none" w="med" len="med"/>
                      <a:tailEnd type="none" w="med" len="med"/>
                    </a:lnL>
                    <a:solidFill>
                      <a:schemeClr val="accent2">
                        <a:lumMod val="20000"/>
                        <a:lumOff val="80000"/>
                      </a:schemeClr>
                    </a:solidFill>
                  </a:tcPr>
                </a:tc>
                <a:extLst>
                  <a:ext uri="{0D108BD9-81ED-4DB2-BD59-A6C34878D82A}">
                    <a16:rowId xmlns:a16="http://schemas.microsoft.com/office/drawing/2014/main" val="10003"/>
                  </a:ext>
                </a:extLst>
              </a:tr>
              <a:tr h="1004552">
                <a:tc>
                  <a:txBody>
                    <a:bodyPr/>
                    <a:lstStyle/>
                    <a:p>
                      <a:pPr marL="171450" marR="0" indent="-17145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TUCEW the admin sees a success message “Student removed from the Defaulter List successfully” and the updated advisor table. </a:t>
                      </a: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52400" marR="0">
                        <a:lnSpc>
                          <a:spcPct val="115000"/>
                        </a:lnSpc>
                        <a:spcBef>
                          <a:spcPts val="600"/>
                        </a:spcBef>
                        <a:spcAft>
                          <a:spcPts val="6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848576" y="1540231"/>
            <a:ext cx="9627365" cy="473178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04114" y="3863662"/>
            <a:ext cx="4771826" cy="138548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99376" y="770116"/>
            <a:ext cx="10593172"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UC22 Delete from Waiting List </a:t>
            </a:r>
            <a:r>
              <a:rPr lang="en-US" sz="2800" b="1" dirty="0">
                <a:solidFill>
                  <a:schemeClr val="accent2"/>
                </a:solidFill>
                <a:effectLst>
                  <a:outerShdw blurRad="38100" dist="38100" dir="2700000" algn="tl">
                    <a:srgbClr val="000000">
                      <a:alpha val="43137"/>
                    </a:srgbClr>
                  </a:outerShdw>
                </a:effectLst>
              </a:rPr>
              <a:t>(N)</a:t>
            </a:r>
          </a:p>
        </p:txBody>
      </p:sp>
      <p:cxnSp>
        <p:nvCxnSpPr>
          <p:cNvPr id="28" name="Straight Connector 27"/>
          <p:cNvCxnSpPr/>
          <p:nvPr/>
        </p:nvCxnSpPr>
        <p:spPr>
          <a:xfrm>
            <a:off x="10148552" y="5249145"/>
            <a:ext cx="526750" cy="62377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10675302" y="5758116"/>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2881647815"/>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2234316260"/>
              </p:ext>
            </p:extLst>
          </p:nvPr>
        </p:nvGraphicFramePr>
        <p:xfrm>
          <a:off x="746976" y="1385750"/>
          <a:ext cx="9728965" cy="5020320"/>
        </p:xfrm>
        <a:graphic>
          <a:graphicData uri="http://schemas.openxmlformats.org/drawingml/2006/table">
            <a:tbl>
              <a:tblPr firstRow="1" bandRow="1">
                <a:tableStyleId>{5940675A-B579-460E-94D1-54222C63F5DA}</a:tableStyleId>
              </a:tblPr>
              <a:tblGrid>
                <a:gridCol w="4790939">
                  <a:extLst>
                    <a:ext uri="{9D8B030D-6E8A-4147-A177-3AD203B41FA5}">
                      <a16:colId xmlns:a16="http://schemas.microsoft.com/office/drawing/2014/main" val="20000"/>
                    </a:ext>
                  </a:extLst>
                </a:gridCol>
                <a:gridCol w="4938026">
                  <a:extLst>
                    <a:ext uri="{9D8B030D-6E8A-4147-A177-3AD203B41FA5}">
                      <a16:colId xmlns:a16="http://schemas.microsoft.com/office/drawing/2014/main" val="20001"/>
                    </a:ext>
                  </a:extLst>
                </a:gridCol>
              </a:tblGrid>
              <a:tr h="618480">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Actor: Student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600"/>
                        </a:spcBef>
                        <a:spcAft>
                          <a:spcPts val="6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System: Advising Schedule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0"/>
                  </a:ext>
                </a:extLst>
              </a:tr>
              <a:tr h="464651">
                <a:tc>
                  <a:txBody>
                    <a:bodyPr/>
                    <a:lstStyle/>
                    <a:p>
                      <a:pPr marL="0" marR="0">
                        <a:lnSpc>
                          <a:spcPct val="115000"/>
                        </a:lnSpc>
                        <a:spcBef>
                          <a:spcPts val="600"/>
                        </a:spcBef>
                        <a:spcAft>
                          <a:spcPts val="6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400">
                          <a:effectLst/>
                          <a:latin typeface="Calibri" panose="020F0502020204030204" pitchFamily="34" charset="0"/>
                          <a:ea typeface="Calibri" panose="020F0502020204030204" pitchFamily="34" charset="0"/>
                          <a:cs typeface="Times New Roman" panose="02020603050405020304" pitchFamily="18" charset="0"/>
                        </a:rPr>
                        <a:t>0.  Advising Schedule displays the student dashboard.</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1110010">
                <a:tc>
                  <a:txBody>
                    <a:bodyPr/>
                    <a:lstStyle/>
                    <a:p>
                      <a:pPr marL="171450" marR="0" indent="-17145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 TUCBW a student clicks the “Schedule Appointment” link from the menu.</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 Advising Schedule displays the calendar view, with all time slots for all advisors the student is able to meet with. The time slot will show the advisor name and show whether the slot is available or taken.</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832507">
                <a:tc>
                  <a:txBody>
                    <a:bodyPr/>
                    <a:lstStyle/>
                    <a:p>
                      <a:pPr marL="171450" marR="0" indent="-17145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 The student clicks on an available time slot with the desired advisor.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60020" marR="0" indent="-16002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.4 Advising Schedule displays a modal “Schedule Appointment” form. Advisor, student, and start time are pre-filled and un-editable.</a:t>
                      </a:r>
                    </a:p>
                  </a:txBody>
                  <a:tcPr marL="68580" marR="68580"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1135251">
                <a:tc>
                  <a:txBody>
                    <a:bodyPr/>
                    <a:lstStyle/>
                    <a:p>
                      <a:pPr marL="171450" marR="0" indent="-17145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 The student selects and advising task, optionally enters notes and clicks the Submit button.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6. Advising Schedule displays the student dashboard with the newly added appointment and displays a success message “Appointment scheduled.” or</a:t>
                      </a:r>
                      <a:r>
                        <a:rPr lang="en-US" sz="1400" baseline="0" dirty="0">
                          <a:effectLst/>
                          <a:latin typeface="Calibri" panose="020F0502020204030204" pitchFamily="34" charset="0"/>
                          <a:ea typeface="Calibri" panose="020F0502020204030204" pitchFamily="34" charset="0"/>
                          <a:cs typeface="Times New Roman" panose="02020603050405020304" pitchFamily="18" charset="0"/>
                        </a:rPr>
                        <a:t> error message “Exceeded number of appointments.”</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10004"/>
                  </a:ext>
                </a:extLst>
              </a:tr>
              <a:tr h="859421">
                <a:tc>
                  <a:txBody>
                    <a:bodyPr/>
                    <a:lstStyle/>
                    <a:p>
                      <a:pPr marL="171450" marR="0" indent="-17145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 TUCEW the student sees the success message “Appointment scheduled.”</a:t>
                      </a:r>
                      <a:r>
                        <a:rPr lang="en-US" sz="1400" baseline="0" dirty="0">
                          <a:effectLst/>
                          <a:latin typeface="Calibri" panose="020F0502020204030204" pitchFamily="34" charset="0"/>
                          <a:ea typeface="Calibri" panose="020F0502020204030204" pitchFamily="34" charset="0"/>
                          <a:cs typeface="Times New Roman" panose="02020603050405020304" pitchFamily="18" charset="0"/>
                        </a:rPr>
                        <a:t> or error message “Exceeded number of appointments.”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160020" marR="0" indent="-16002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EXPANDED ENHANCEMENT USECASE </a:t>
            </a:r>
          </a:p>
        </p:txBody>
      </p:sp>
      <p:pic>
        <p:nvPicPr>
          <p:cNvPr id="5" name="Content Placeholder 16"/>
          <p:cNvPicPr>
            <a:picLocks noGrp="1" noChangeAspect="1"/>
          </p:cNvPicPr>
          <p:nvPr>
            <p:ph idx="1"/>
          </p:nvPr>
        </p:nvPicPr>
        <p:blipFill>
          <a:blip r:embed="rId3"/>
          <a:stretch>
            <a:fillRect/>
          </a:stretch>
        </p:blipFill>
        <p:spPr>
          <a:xfrm>
            <a:off x="10675303" y="1872343"/>
            <a:ext cx="817245" cy="639129"/>
          </a:xfrm>
          <a:prstGeom prst="rect">
            <a:avLst/>
          </a:prstGeom>
        </p:spPr>
      </p:pic>
      <p:sp>
        <p:nvSpPr>
          <p:cNvPr id="23" name="Rectangle 22"/>
          <p:cNvSpPr/>
          <p:nvPr/>
        </p:nvSpPr>
        <p:spPr>
          <a:xfrm>
            <a:off x="746977" y="1385750"/>
            <a:ext cx="9728966" cy="5031974"/>
          </a:xfrm>
          <a:prstGeom prst="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531536" y="4414394"/>
            <a:ext cx="4938026" cy="1130666"/>
          </a:xfrm>
          <a:prstGeom prst="rect">
            <a:avLst/>
          </a:prstGeom>
          <a:no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p:cNvSpPr txBox="1">
            <a:spLocks/>
          </p:cNvSpPr>
          <p:nvPr/>
        </p:nvSpPr>
        <p:spPr>
          <a:xfrm>
            <a:off x="899376" y="708339"/>
            <a:ext cx="10593172" cy="61920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UC19 Create Appointment </a:t>
            </a:r>
            <a:r>
              <a:rPr lang="en-US" sz="2800" b="1" dirty="0">
                <a:solidFill>
                  <a:schemeClr val="accent4"/>
                </a:solidFill>
                <a:effectLst>
                  <a:outerShdw blurRad="38100" dist="38100" dir="2700000" algn="tl">
                    <a:srgbClr val="000000">
                      <a:alpha val="43137"/>
                    </a:srgbClr>
                  </a:outerShdw>
                </a:effectLst>
              </a:rPr>
              <a:t>(M)</a:t>
            </a:r>
          </a:p>
        </p:txBody>
      </p:sp>
      <p:cxnSp>
        <p:nvCxnSpPr>
          <p:cNvPr id="28" name="Straight Connector 27"/>
          <p:cNvCxnSpPr/>
          <p:nvPr/>
        </p:nvCxnSpPr>
        <p:spPr>
          <a:xfrm>
            <a:off x="10270202" y="5540116"/>
            <a:ext cx="405100" cy="3328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Rounded Rectangular Callout 30"/>
          <p:cNvSpPr/>
          <p:nvPr/>
        </p:nvSpPr>
        <p:spPr>
          <a:xfrm>
            <a:off x="10675302" y="5616527"/>
            <a:ext cx="950640" cy="551545"/>
          </a:xfrm>
          <a:prstGeom prst="wedgeRound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ln>
                  <a:solidFill>
                    <a:schemeClr val="tx1"/>
                  </a:solidFill>
                </a:ln>
                <a:noFill/>
                <a:latin typeface="Calibri" panose="020F0502020204030204" pitchFamily="34" charset="0"/>
                <a:cs typeface="Calibri" panose="020F0502020204030204" pitchFamily="34" charset="0"/>
              </a:rPr>
              <a:t>Non trivial step (*)</a:t>
            </a:r>
          </a:p>
        </p:txBody>
      </p:sp>
    </p:spTree>
    <p:extLst>
      <p:ext uri="{BB962C8B-B14F-4D97-AF65-F5344CB8AC3E}">
        <p14:creationId xmlns:p14="http://schemas.microsoft.com/office/powerpoint/2010/main" val="15276086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1"/>
          <p:cNvSpPr txBox="1">
            <a:spLocks/>
          </p:cNvSpPr>
          <p:nvPr/>
        </p:nvSpPr>
        <p:spPr>
          <a:xfrm>
            <a:off x="1538068" y="1997612"/>
            <a:ext cx="9144000" cy="284167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effectLst>
                <a:outerShdw blurRad="38100" dist="38100" dir="2700000" algn="tl">
                  <a:srgbClr val="000000">
                    <a:alpha val="43137"/>
                  </a:srgbClr>
                </a:outerShdw>
              </a:effectLst>
              <a:latin typeface="+mn-lt"/>
            </a:endParaRPr>
          </a:p>
        </p:txBody>
      </p:sp>
      <p:sp>
        <p:nvSpPr>
          <p:cNvPr id="10" name="Title 1"/>
          <p:cNvSpPr txBox="1">
            <a:spLocks/>
          </p:cNvSpPr>
          <p:nvPr/>
        </p:nvSpPr>
        <p:spPr>
          <a:xfrm>
            <a:off x="14068" y="1477108"/>
            <a:ext cx="12192000" cy="308191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600" b="1" dirty="0">
                <a:effectLst>
                  <a:outerShdw blurRad="38100" dist="38100" dir="2700000" algn="tl">
                    <a:srgbClr val="000000">
                      <a:alpha val="43137"/>
                    </a:srgbClr>
                  </a:outerShdw>
                </a:effectLst>
                <a:latin typeface="+mn-lt"/>
              </a:rPr>
              <a:t>Planning Phase</a:t>
            </a:r>
          </a:p>
        </p:txBody>
      </p:sp>
    </p:spTree>
    <p:extLst>
      <p:ext uri="{BB962C8B-B14F-4D97-AF65-F5344CB8AC3E}">
        <p14:creationId xmlns:p14="http://schemas.microsoft.com/office/powerpoint/2010/main" val="1510973042"/>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16"/>
          <p:cNvPicPr>
            <a:picLocks noGrp="1" noChangeAspect="1"/>
          </p:cNvPicPr>
          <p:nvPr>
            <p:ph idx="1"/>
          </p:nvPr>
        </p:nvPicPr>
        <p:blipFill>
          <a:blip r:embed="rId3"/>
          <a:stretch>
            <a:fillRect/>
          </a:stretch>
        </p:blipFill>
        <p:spPr>
          <a:xfrm>
            <a:off x="10610850" y="1540231"/>
            <a:ext cx="742950" cy="581025"/>
          </a:xfrm>
          <a:prstGeom prst="rect">
            <a:avLst/>
          </a:prstGeom>
        </p:spPr>
      </p:pic>
      <p:sp>
        <p:nvSpPr>
          <p:cNvPr id="17" name="Title 1"/>
          <p:cNvSpPr txBox="1">
            <a:spLocks/>
          </p:cNvSpPr>
          <p:nvPr/>
        </p:nvSpPr>
        <p:spPr>
          <a:xfrm>
            <a:off x="746977" y="770116"/>
            <a:ext cx="10606823"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UC13 Create Student Account </a:t>
            </a:r>
            <a:r>
              <a:rPr lang="en-US" sz="2800" b="1" dirty="0">
                <a:solidFill>
                  <a:schemeClr val="accent4"/>
                </a:solidFill>
                <a:effectLst>
                  <a:outerShdw blurRad="38100" dist="38100" dir="2700000" algn="tl">
                    <a:srgbClr val="000000">
                      <a:alpha val="43137"/>
                    </a:srgbClr>
                  </a:outerShdw>
                </a:effectLst>
              </a:rPr>
              <a:t>(M)</a:t>
            </a:r>
          </a:p>
        </p:txBody>
      </p:sp>
      <p:pic>
        <p:nvPicPr>
          <p:cNvPr id="3" name="Picture 2"/>
          <p:cNvPicPr>
            <a:picLocks noChangeAspect="1"/>
          </p:cNvPicPr>
          <p:nvPr/>
        </p:nvPicPr>
        <p:blipFill>
          <a:blip r:embed="rId4"/>
          <a:stretch>
            <a:fillRect/>
          </a:stretch>
        </p:blipFill>
        <p:spPr>
          <a:xfrm>
            <a:off x="746977" y="1478454"/>
            <a:ext cx="9762184" cy="4857952"/>
          </a:xfrm>
          <a:prstGeom prst="rect">
            <a:avLst/>
          </a:prstGeom>
        </p:spPr>
      </p:pic>
      <p:sp>
        <p:nvSpPr>
          <p:cNvPr id="7" name="Title 1"/>
          <p:cNvSpPr>
            <a:spLocks noGrp="1"/>
          </p:cNvSpPr>
          <p:nvPr>
            <p:ph type="title"/>
          </p:nvPr>
        </p:nvSpPr>
        <p:spPr>
          <a:xfrm>
            <a:off x="508000" y="1"/>
            <a:ext cx="11263086" cy="708338"/>
          </a:xfrm>
        </p:spPr>
        <p:txBody>
          <a:bodyPr>
            <a:normAutofit fontScale="90000"/>
          </a:bodyPr>
          <a:lstStyle/>
          <a:p>
            <a:pPr algn="ctr"/>
            <a:r>
              <a:rPr lang="en-US" b="1" dirty="0">
                <a:effectLst>
                  <a:outerShdw blurRad="38100" dist="38100" dir="2700000" algn="tl">
                    <a:srgbClr val="000000">
                      <a:alpha val="43137"/>
                    </a:srgbClr>
                  </a:outerShdw>
                </a:effectLst>
              </a:rPr>
              <a:t>IMPLEMENTATION SEQUENCE DIAGRAM (ISD/DSD)</a:t>
            </a:r>
          </a:p>
        </p:txBody>
      </p:sp>
      <p:sp>
        <p:nvSpPr>
          <p:cNvPr id="6" name="Rectangle 5"/>
          <p:cNvSpPr/>
          <p:nvPr/>
        </p:nvSpPr>
        <p:spPr>
          <a:xfrm>
            <a:off x="3788229" y="1540231"/>
            <a:ext cx="1267098" cy="4690752"/>
          </a:xfrm>
          <a:prstGeom prst="rect">
            <a:avLst/>
          </a:prstGeom>
          <a:noFill/>
          <a:ln>
            <a:solidFill>
              <a:schemeClr val="accent2">
                <a:lumMod val="75000"/>
                <a:alpha val="25000"/>
              </a:schemeClr>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a:spLocks noChangeArrowheads="1"/>
          </p:cNvSpPr>
          <p:nvPr/>
        </p:nvSpPr>
        <p:spPr bwMode="auto">
          <a:xfrm rot="16200000">
            <a:off x="2147548" y="3676450"/>
            <a:ext cx="281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C00000"/>
                </a:solidFill>
              </a:rPr>
              <a:t>Controller Pattern</a:t>
            </a:r>
          </a:p>
        </p:txBody>
      </p:sp>
      <p:sp>
        <p:nvSpPr>
          <p:cNvPr id="9" name="Rectangle 8"/>
          <p:cNvSpPr/>
          <p:nvPr/>
        </p:nvSpPr>
        <p:spPr>
          <a:xfrm>
            <a:off x="7565570" y="3429909"/>
            <a:ext cx="2153195" cy="1612354"/>
          </a:xfrm>
          <a:prstGeom prst="rect">
            <a:avLst/>
          </a:prstGeom>
          <a:noFill/>
          <a:ln>
            <a:solidFill>
              <a:schemeClr val="tx2">
                <a:lumMod val="60000"/>
                <a:lumOff val="40000"/>
              </a:schemeClr>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p:nvPr/>
        </p:nvSpPr>
        <p:spPr>
          <a:xfrm>
            <a:off x="7114900" y="2967947"/>
            <a:ext cx="3054533" cy="461962"/>
          </a:xfrm>
          <a:prstGeom prst="rect">
            <a:avLst/>
          </a:prstGeom>
          <a:noFill/>
        </p:spPr>
        <p:txBody>
          <a:bodyPr wrap="square">
            <a:spAutoFit/>
          </a:bodyPr>
          <a:lstStyle/>
          <a:p>
            <a:pPr algn="ctr">
              <a:defRPr/>
            </a:pPr>
            <a:r>
              <a:rPr lang="en-US" sz="2400" b="1" dirty="0">
                <a:solidFill>
                  <a:schemeClr val="tx2">
                    <a:lumMod val="60000"/>
                    <a:lumOff val="40000"/>
                  </a:schemeClr>
                </a:solidFill>
                <a:cs typeface="Arial" charset="0"/>
              </a:rPr>
              <a:t>Command Pattern</a:t>
            </a:r>
          </a:p>
        </p:txBody>
      </p:sp>
    </p:spTree>
    <p:extLst>
      <p:ext uri="{BB962C8B-B14F-4D97-AF65-F5344CB8AC3E}">
        <p14:creationId xmlns:p14="http://schemas.microsoft.com/office/powerpoint/2010/main" val="82834481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16"/>
          <p:cNvPicPr>
            <a:picLocks noGrp="1" noChangeAspect="1"/>
          </p:cNvPicPr>
          <p:nvPr>
            <p:ph idx="1"/>
          </p:nvPr>
        </p:nvPicPr>
        <p:blipFill>
          <a:blip r:embed="rId3"/>
          <a:stretch>
            <a:fillRect/>
          </a:stretch>
        </p:blipFill>
        <p:spPr>
          <a:xfrm>
            <a:off x="10610850" y="1540231"/>
            <a:ext cx="742950" cy="581025"/>
          </a:xfrm>
          <a:prstGeom prst="rect">
            <a:avLst/>
          </a:prstGeom>
        </p:spPr>
      </p:pic>
      <p:sp>
        <p:nvSpPr>
          <p:cNvPr id="17" name="Title 1"/>
          <p:cNvSpPr txBox="1">
            <a:spLocks/>
          </p:cNvSpPr>
          <p:nvPr/>
        </p:nvSpPr>
        <p:spPr>
          <a:xfrm>
            <a:off x="746977" y="770116"/>
            <a:ext cx="10606823"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UC16 Manage Profile </a:t>
            </a:r>
            <a:r>
              <a:rPr lang="en-US" sz="2800" b="1" dirty="0">
                <a:solidFill>
                  <a:schemeClr val="accent2"/>
                </a:solidFill>
                <a:effectLst>
                  <a:outerShdw blurRad="38100" dist="38100" dir="2700000" algn="tl">
                    <a:srgbClr val="000000">
                      <a:alpha val="43137"/>
                    </a:srgbClr>
                  </a:outerShdw>
                </a:effectLst>
              </a:rPr>
              <a:t>(N)</a:t>
            </a:r>
          </a:p>
        </p:txBody>
      </p:sp>
      <p:pic>
        <p:nvPicPr>
          <p:cNvPr id="3" name="Picture 2"/>
          <p:cNvPicPr>
            <a:picLocks noChangeAspect="1"/>
          </p:cNvPicPr>
          <p:nvPr/>
        </p:nvPicPr>
        <p:blipFill>
          <a:blip r:embed="rId4"/>
          <a:stretch>
            <a:fillRect/>
          </a:stretch>
        </p:blipFill>
        <p:spPr>
          <a:xfrm>
            <a:off x="746976" y="1540231"/>
            <a:ext cx="9723548" cy="4796175"/>
          </a:xfrm>
          <a:prstGeom prst="rect">
            <a:avLst/>
          </a:prstGeom>
        </p:spPr>
      </p:pic>
      <p:sp>
        <p:nvSpPr>
          <p:cNvPr id="7" name="Title 1"/>
          <p:cNvSpPr>
            <a:spLocks noGrp="1"/>
          </p:cNvSpPr>
          <p:nvPr>
            <p:ph type="title"/>
          </p:nvPr>
        </p:nvSpPr>
        <p:spPr>
          <a:xfrm>
            <a:off x="508000" y="1"/>
            <a:ext cx="11263086" cy="708338"/>
          </a:xfrm>
        </p:spPr>
        <p:txBody>
          <a:bodyPr>
            <a:normAutofit fontScale="90000"/>
          </a:bodyPr>
          <a:lstStyle/>
          <a:p>
            <a:pPr algn="ctr"/>
            <a:r>
              <a:rPr lang="en-US" b="1" dirty="0">
                <a:effectLst>
                  <a:outerShdw blurRad="38100" dist="38100" dir="2700000" algn="tl">
                    <a:srgbClr val="000000">
                      <a:alpha val="43137"/>
                    </a:srgbClr>
                  </a:outerShdw>
                </a:effectLst>
              </a:rPr>
              <a:t>IMPLEMENTATION SEQUENCE DIAGRAM (ISD/DSD)</a:t>
            </a:r>
          </a:p>
        </p:txBody>
      </p:sp>
    </p:spTree>
    <p:extLst>
      <p:ext uri="{BB962C8B-B14F-4D97-AF65-F5344CB8AC3E}">
        <p14:creationId xmlns:p14="http://schemas.microsoft.com/office/powerpoint/2010/main" val="395833941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IMPLEMENTATION SEQUENCE DIAGRAM</a:t>
            </a:r>
          </a:p>
        </p:txBody>
      </p:sp>
      <p:pic>
        <p:nvPicPr>
          <p:cNvPr id="5" name="Content Placeholder 16"/>
          <p:cNvPicPr>
            <a:picLocks noGrp="1" noChangeAspect="1"/>
          </p:cNvPicPr>
          <p:nvPr>
            <p:ph idx="1"/>
          </p:nvPr>
        </p:nvPicPr>
        <p:blipFill>
          <a:blip r:embed="rId3"/>
          <a:stretch>
            <a:fillRect/>
          </a:stretch>
        </p:blipFill>
        <p:spPr>
          <a:xfrm>
            <a:off x="10610850" y="1540231"/>
            <a:ext cx="742950" cy="581025"/>
          </a:xfrm>
          <a:prstGeom prst="rect">
            <a:avLst/>
          </a:prstGeom>
        </p:spPr>
      </p:pic>
      <p:sp>
        <p:nvSpPr>
          <p:cNvPr id="17" name="Title 1"/>
          <p:cNvSpPr txBox="1">
            <a:spLocks/>
          </p:cNvSpPr>
          <p:nvPr/>
        </p:nvSpPr>
        <p:spPr>
          <a:xfrm>
            <a:off x="746976" y="811369"/>
            <a:ext cx="10726567" cy="60530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 Login User </a:t>
            </a:r>
            <a:r>
              <a:rPr lang="en-US" sz="2800" b="1" dirty="0">
                <a:solidFill>
                  <a:schemeClr val="accent4"/>
                </a:solidFill>
                <a:effectLst>
                  <a:outerShdw blurRad="38100" dist="38100" dir="2700000" algn="tl">
                    <a:srgbClr val="000000">
                      <a:alpha val="43137"/>
                    </a:srgbClr>
                  </a:outerShdw>
                </a:effectLst>
              </a:rPr>
              <a:t>(M)</a:t>
            </a:r>
          </a:p>
        </p:txBody>
      </p:sp>
      <p:pic>
        <p:nvPicPr>
          <p:cNvPr id="3" name="Picture 2"/>
          <p:cNvPicPr>
            <a:picLocks noChangeAspect="1"/>
          </p:cNvPicPr>
          <p:nvPr/>
        </p:nvPicPr>
        <p:blipFill>
          <a:blip r:embed="rId4"/>
          <a:stretch>
            <a:fillRect/>
          </a:stretch>
        </p:blipFill>
        <p:spPr>
          <a:xfrm>
            <a:off x="746976" y="1540231"/>
            <a:ext cx="9672032" cy="4847690"/>
          </a:xfrm>
          <a:prstGeom prst="rect">
            <a:avLst/>
          </a:prstGeom>
        </p:spPr>
      </p:pic>
      <p:sp>
        <p:nvSpPr>
          <p:cNvPr id="6" name="Rectangle 5"/>
          <p:cNvSpPr/>
          <p:nvPr/>
        </p:nvSpPr>
        <p:spPr>
          <a:xfrm>
            <a:off x="2967446" y="3435531"/>
            <a:ext cx="5693228" cy="2403565"/>
          </a:xfrm>
          <a:prstGeom prst="rect">
            <a:avLst/>
          </a:prstGeom>
          <a:noFill/>
          <a:ln>
            <a:solidFill>
              <a:srgbClr val="00B050"/>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TextBox 3"/>
          <p:cNvSpPr txBox="1">
            <a:spLocks noChangeArrowheads="1"/>
          </p:cNvSpPr>
          <p:nvPr/>
        </p:nvSpPr>
        <p:spPr bwMode="auto">
          <a:xfrm>
            <a:off x="6908074" y="2604534"/>
            <a:ext cx="1752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dirty="0">
                <a:solidFill>
                  <a:srgbClr val="00B050"/>
                </a:solidFill>
              </a:rPr>
              <a:t>Expert</a:t>
            </a:r>
          </a:p>
          <a:p>
            <a:pPr algn="ctr" eaLnBrk="1" hangingPunct="1">
              <a:spcBef>
                <a:spcPct val="0"/>
              </a:spcBef>
              <a:buFontTx/>
              <a:buNone/>
            </a:pPr>
            <a:r>
              <a:rPr lang="en-US" altLang="en-US" sz="2400" b="1" dirty="0">
                <a:solidFill>
                  <a:srgbClr val="00B050"/>
                </a:solidFill>
              </a:rPr>
              <a:t>Pattern</a:t>
            </a:r>
          </a:p>
        </p:txBody>
      </p:sp>
    </p:spTree>
    <p:extLst>
      <p:ext uri="{BB962C8B-B14F-4D97-AF65-F5344CB8AC3E}">
        <p14:creationId xmlns:p14="http://schemas.microsoft.com/office/powerpoint/2010/main" val="2724187018"/>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16"/>
          <p:cNvPicPr>
            <a:picLocks noGrp="1" noChangeAspect="1"/>
          </p:cNvPicPr>
          <p:nvPr>
            <p:ph idx="1"/>
          </p:nvPr>
        </p:nvPicPr>
        <p:blipFill>
          <a:blip r:embed="rId3"/>
          <a:stretch>
            <a:fillRect/>
          </a:stretch>
        </p:blipFill>
        <p:spPr>
          <a:xfrm>
            <a:off x="10610850" y="1540231"/>
            <a:ext cx="742950" cy="581025"/>
          </a:xfrm>
          <a:prstGeom prst="rect">
            <a:avLst/>
          </a:prstGeom>
        </p:spPr>
      </p:pic>
      <p:sp>
        <p:nvSpPr>
          <p:cNvPr id="17" name="Title 1"/>
          <p:cNvSpPr txBox="1">
            <a:spLocks/>
          </p:cNvSpPr>
          <p:nvPr/>
        </p:nvSpPr>
        <p:spPr>
          <a:xfrm>
            <a:off x="899375" y="770116"/>
            <a:ext cx="10726567"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UC17 Forgot Password </a:t>
            </a:r>
            <a:r>
              <a:rPr lang="en-US" sz="2800" b="1" dirty="0">
                <a:solidFill>
                  <a:schemeClr val="accent2"/>
                </a:solidFill>
                <a:effectLst>
                  <a:outerShdw blurRad="38100" dist="38100" dir="2700000" algn="tl">
                    <a:srgbClr val="000000">
                      <a:alpha val="43137"/>
                    </a:srgbClr>
                  </a:outerShdw>
                </a:effectLst>
              </a:rPr>
              <a:t>(N)</a:t>
            </a:r>
          </a:p>
        </p:txBody>
      </p:sp>
      <p:pic>
        <p:nvPicPr>
          <p:cNvPr id="4" name="Picture 3"/>
          <p:cNvPicPr>
            <a:picLocks noChangeAspect="1"/>
          </p:cNvPicPr>
          <p:nvPr/>
        </p:nvPicPr>
        <p:blipFill>
          <a:blip r:embed="rId4"/>
          <a:stretch>
            <a:fillRect/>
          </a:stretch>
        </p:blipFill>
        <p:spPr>
          <a:xfrm>
            <a:off x="899375" y="1478454"/>
            <a:ext cx="9532512" cy="4870831"/>
          </a:xfrm>
          <a:prstGeom prst="rect">
            <a:avLst/>
          </a:prstGeom>
        </p:spPr>
      </p:pic>
      <p:sp>
        <p:nvSpPr>
          <p:cNvPr id="7" name="Title 1"/>
          <p:cNvSpPr>
            <a:spLocks noGrp="1"/>
          </p:cNvSpPr>
          <p:nvPr>
            <p:ph type="title"/>
          </p:nvPr>
        </p:nvSpPr>
        <p:spPr>
          <a:xfrm>
            <a:off x="508000" y="1"/>
            <a:ext cx="11263086" cy="708338"/>
          </a:xfrm>
        </p:spPr>
        <p:txBody>
          <a:bodyPr>
            <a:normAutofit fontScale="90000"/>
          </a:bodyPr>
          <a:lstStyle/>
          <a:p>
            <a:pPr algn="ctr"/>
            <a:r>
              <a:rPr lang="en-US" b="1" dirty="0">
                <a:effectLst>
                  <a:outerShdw blurRad="38100" dist="38100" dir="2700000" algn="tl">
                    <a:srgbClr val="000000">
                      <a:alpha val="43137"/>
                    </a:srgbClr>
                  </a:outerShdw>
                </a:effectLst>
              </a:rPr>
              <a:t>IMPLEMENTATION SEQUENCE DIAGRAM (ISD/DSD)</a:t>
            </a:r>
          </a:p>
        </p:txBody>
      </p:sp>
    </p:spTree>
    <p:extLst>
      <p:ext uri="{BB962C8B-B14F-4D97-AF65-F5344CB8AC3E}">
        <p14:creationId xmlns:p14="http://schemas.microsoft.com/office/powerpoint/2010/main" val="3839240524"/>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16"/>
          <p:cNvPicPr>
            <a:picLocks noGrp="1" noChangeAspect="1"/>
          </p:cNvPicPr>
          <p:nvPr>
            <p:ph idx="1"/>
          </p:nvPr>
        </p:nvPicPr>
        <p:blipFill>
          <a:blip r:embed="rId3"/>
          <a:stretch>
            <a:fillRect/>
          </a:stretch>
        </p:blipFill>
        <p:spPr>
          <a:xfrm>
            <a:off x="10610850" y="1540231"/>
            <a:ext cx="742950" cy="581025"/>
          </a:xfrm>
          <a:prstGeom prst="rect">
            <a:avLst/>
          </a:prstGeom>
        </p:spPr>
      </p:pic>
      <p:sp>
        <p:nvSpPr>
          <p:cNvPr id="17" name="Title 1"/>
          <p:cNvSpPr txBox="1">
            <a:spLocks/>
          </p:cNvSpPr>
          <p:nvPr/>
        </p:nvSpPr>
        <p:spPr>
          <a:xfrm>
            <a:off x="899375" y="770116"/>
            <a:ext cx="10726567"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UC18 Create Waiting List</a:t>
            </a:r>
            <a:r>
              <a:rPr lang="en-US" sz="2800" b="1" dirty="0">
                <a:solidFill>
                  <a:schemeClr val="accent2"/>
                </a:solidFill>
                <a:effectLst>
                  <a:outerShdw blurRad="38100" dist="38100" dir="2700000" algn="tl">
                    <a:srgbClr val="000000">
                      <a:alpha val="43137"/>
                    </a:srgbClr>
                  </a:outerShdw>
                </a:effectLst>
              </a:rPr>
              <a:t>(N)</a:t>
            </a:r>
          </a:p>
        </p:txBody>
      </p:sp>
      <p:pic>
        <p:nvPicPr>
          <p:cNvPr id="6" name="Picture 5"/>
          <p:cNvPicPr>
            <a:picLocks noChangeAspect="1"/>
          </p:cNvPicPr>
          <p:nvPr/>
        </p:nvPicPr>
        <p:blipFill>
          <a:blip r:embed="rId4"/>
          <a:stretch>
            <a:fillRect/>
          </a:stretch>
        </p:blipFill>
        <p:spPr>
          <a:xfrm>
            <a:off x="668682" y="1478454"/>
            <a:ext cx="9755177" cy="4949240"/>
          </a:xfrm>
          <a:prstGeom prst="rect">
            <a:avLst/>
          </a:prstGeom>
        </p:spPr>
      </p:pic>
      <p:sp>
        <p:nvSpPr>
          <p:cNvPr id="7" name="Title 1"/>
          <p:cNvSpPr>
            <a:spLocks noGrp="1"/>
          </p:cNvSpPr>
          <p:nvPr>
            <p:ph type="title"/>
          </p:nvPr>
        </p:nvSpPr>
        <p:spPr>
          <a:xfrm>
            <a:off x="508000" y="1"/>
            <a:ext cx="11263086" cy="708338"/>
          </a:xfrm>
        </p:spPr>
        <p:txBody>
          <a:bodyPr>
            <a:normAutofit fontScale="90000"/>
          </a:bodyPr>
          <a:lstStyle/>
          <a:p>
            <a:pPr algn="ctr"/>
            <a:r>
              <a:rPr lang="en-US" b="1" dirty="0">
                <a:effectLst>
                  <a:outerShdw blurRad="38100" dist="38100" dir="2700000" algn="tl">
                    <a:srgbClr val="000000">
                      <a:alpha val="43137"/>
                    </a:srgbClr>
                  </a:outerShdw>
                </a:effectLst>
              </a:rPr>
              <a:t>IMPLEMENTATION SEQUENCE DIAGRAM (ISD/DSD)</a:t>
            </a:r>
          </a:p>
        </p:txBody>
      </p:sp>
      <p:sp>
        <p:nvSpPr>
          <p:cNvPr id="8" name="Rectangle 7"/>
          <p:cNvSpPr/>
          <p:nvPr/>
        </p:nvSpPr>
        <p:spPr>
          <a:xfrm>
            <a:off x="3709114" y="1540232"/>
            <a:ext cx="3515933" cy="1555666"/>
          </a:xfrm>
          <a:prstGeom prst="rect">
            <a:avLst/>
          </a:prstGeom>
          <a:noFill/>
          <a:ln>
            <a:solidFill>
              <a:srgbClr val="00B050"/>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TextBox 3"/>
          <p:cNvSpPr txBox="1">
            <a:spLocks noChangeArrowheads="1"/>
          </p:cNvSpPr>
          <p:nvPr/>
        </p:nvSpPr>
        <p:spPr bwMode="auto">
          <a:xfrm>
            <a:off x="7225047" y="2330812"/>
            <a:ext cx="10486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dirty="0">
                <a:solidFill>
                  <a:srgbClr val="00B050"/>
                </a:solidFill>
              </a:rPr>
              <a:t>Creator</a:t>
            </a:r>
          </a:p>
          <a:p>
            <a:pPr algn="ctr" eaLnBrk="1" hangingPunct="1">
              <a:spcBef>
                <a:spcPct val="0"/>
              </a:spcBef>
              <a:buFontTx/>
              <a:buNone/>
            </a:pPr>
            <a:r>
              <a:rPr lang="en-US" altLang="en-US" sz="2000" b="1" dirty="0">
                <a:solidFill>
                  <a:srgbClr val="00B050"/>
                </a:solidFill>
              </a:rPr>
              <a:t>Pattern</a:t>
            </a:r>
          </a:p>
        </p:txBody>
      </p:sp>
    </p:spTree>
    <p:extLst>
      <p:ext uri="{BB962C8B-B14F-4D97-AF65-F5344CB8AC3E}">
        <p14:creationId xmlns:p14="http://schemas.microsoft.com/office/powerpoint/2010/main" val="2889676740"/>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16"/>
          <p:cNvPicPr>
            <a:picLocks noGrp="1" noChangeAspect="1"/>
          </p:cNvPicPr>
          <p:nvPr>
            <p:ph idx="1"/>
          </p:nvPr>
        </p:nvPicPr>
        <p:blipFill>
          <a:blip r:embed="rId3"/>
          <a:stretch>
            <a:fillRect/>
          </a:stretch>
        </p:blipFill>
        <p:spPr>
          <a:xfrm>
            <a:off x="10610850" y="1540231"/>
            <a:ext cx="742950" cy="581025"/>
          </a:xfrm>
          <a:prstGeom prst="rect">
            <a:avLst/>
          </a:prstGeom>
        </p:spPr>
      </p:pic>
      <p:sp>
        <p:nvSpPr>
          <p:cNvPr id="17" name="Title 1"/>
          <p:cNvSpPr txBox="1">
            <a:spLocks/>
          </p:cNvSpPr>
          <p:nvPr/>
        </p:nvSpPr>
        <p:spPr>
          <a:xfrm>
            <a:off x="899375" y="770116"/>
            <a:ext cx="10726567"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UC21 Add to Waiting List</a:t>
            </a:r>
            <a:r>
              <a:rPr lang="en-US" sz="2800" b="1" dirty="0">
                <a:solidFill>
                  <a:schemeClr val="accent2"/>
                </a:solidFill>
                <a:effectLst>
                  <a:outerShdw blurRad="38100" dist="38100" dir="2700000" algn="tl">
                    <a:srgbClr val="000000">
                      <a:alpha val="43137"/>
                    </a:srgbClr>
                  </a:outerShdw>
                </a:effectLst>
              </a:rPr>
              <a:t>(N)</a:t>
            </a:r>
          </a:p>
        </p:txBody>
      </p:sp>
      <p:pic>
        <p:nvPicPr>
          <p:cNvPr id="3" name="Picture 2"/>
          <p:cNvPicPr>
            <a:picLocks noChangeAspect="1"/>
          </p:cNvPicPr>
          <p:nvPr/>
        </p:nvPicPr>
        <p:blipFill>
          <a:blip r:embed="rId4"/>
          <a:stretch>
            <a:fillRect/>
          </a:stretch>
        </p:blipFill>
        <p:spPr>
          <a:xfrm>
            <a:off x="746976" y="1540231"/>
            <a:ext cx="9616225" cy="4847122"/>
          </a:xfrm>
          <a:prstGeom prst="rect">
            <a:avLst/>
          </a:prstGeom>
        </p:spPr>
      </p:pic>
      <p:sp>
        <p:nvSpPr>
          <p:cNvPr id="7" name="Title 1"/>
          <p:cNvSpPr>
            <a:spLocks noGrp="1"/>
          </p:cNvSpPr>
          <p:nvPr>
            <p:ph type="title"/>
          </p:nvPr>
        </p:nvSpPr>
        <p:spPr>
          <a:xfrm>
            <a:off x="508000" y="1"/>
            <a:ext cx="11263086" cy="708338"/>
          </a:xfrm>
        </p:spPr>
        <p:txBody>
          <a:bodyPr>
            <a:normAutofit fontScale="90000"/>
          </a:bodyPr>
          <a:lstStyle/>
          <a:p>
            <a:pPr algn="ctr"/>
            <a:r>
              <a:rPr lang="en-US" b="1" dirty="0">
                <a:effectLst>
                  <a:outerShdw blurRad="38100" dist="38100" dir="2700000" algn="tl">
                    <a:srgbClr val="000000">
                      <a:alpha val="43137"/>
                    </a:srgbClr>
                  </a:outerShdw>
                </a:effectLst>
              </a:rPr>
              <a:t>IMPLEMENTATION SEQUENCE DIAGRAM (ISD/DSD)</a:t>
            </a:r>
          </a:p>
        </p:txBody>
      </p:sp>
    </p:spTree>
    <p:extLst>
      <p:ext uri="{BB962C8B-B14F-4D97-AF65-F5344CB8AC3E}">
        <p14:creationId xmlns:p14="http://schemas.microsoft.com/office/powerpoint/2010/main" val="3013731163"/>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1"/>
            <a:ext cx="11263086" cy="708338"/>
          </a:xfrm>
        </p:spPr>
        <p:txBody>
          <a:bodyPr>
            <a:normAutofit fontScale="90000"/>
          </a:bodyPr>
          <a:lstStyle/>
          <a:p>
            <a:pPr algn="ctr"/>
            <a:r>
              <a:rPr lang="en-US" b="1" dirty="0">
                <a:effectLst>
                  <a:outerShdw blurRad="38100" dist="38100" dir="2700000" algn="tl">
                    <a:srgbClr val="000000">
                      <a:alpha val="43137"/>
                    </a:srgbClr>
                  </a:outerShdw>
                </a:effectLst>
              </a:rPr>
              <a:t>IMPLEMENTATION SEQUENCE DIAGRAM (ISD/DSD)</a:t>
            </a:r>
          </a:p>
        </p:txBody>
      </p:sp>
      <p:pic>
        <p:nvPicPr>
          <p:cNvPr id="5" name="Content Placeholder 16"/>
          <p:cNvPicPr>
            <a:picLocks noGrp="1" noChangeAspect="1"/>
          </p:cNvPicPr>
          <p:nvPr>
            <p:ph idx="1"/>
          </p:nvPr>
        </p:nvPicPr>
        <p:blipFill>
          <a:blip r:embed="rId3"/>
          <a:stretch>
            <a:fillRect/>
          </a:stretch>
        </p:blipFill>
        <p:spPr>
          <a:xfrm>
            <a:off x="10610850" y="1540231"/>
            <a:ext cx="742950" cy="581025"/>
          </a:xfrm>
          <a:prstGeom prst="rect">
            <a:avLst/>
          </a:prstGeom>
        </p:spPr>
      </p:pic>
      <p:sp>
        <p:nvSpPr>
          <p:cNvPr id="17" name="Title 1"/>
          <p:cNvSpPr txBox="1">
            <a:spLocks/>
          </p:cNvSpPr>
          <p:nvPr/>
        </p:nvSpPr>
        <p:spPr>
          <a:xfrm>
            <a:off x="899375" y="770116"/>
            <a:ext cx="10726567"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UC20 Create Defaulters List</a:t>
            </a:r>
            <a:r>
              <a:rPr lang="en-US" sz="2800" b="1" dirty="0">
                <a:solidFill>
                  <a:schemeClr val="accent2"/>
                </a:solidFill>
                <a:effectLst>
                  <a:outerShdw blurRad="38100" dist="38100" dir="2700000" algn="tl">
                    <a:srgbClr val="000000">
                      <a:alpha val="43137"/>
                    </a:srgbClr>
                  </a:outerShdw>
                </a:effectLst>
              </a:rPr>
              <a:t>(N)</a:t>
            </a:r>
          </a:p>
        </p:txBody>
      </p:sp>
      <p:pic>
        <p:nvPicPr>
          <p:cNvPr id="3" name="Picture 2"/>
          <p:cNvPicPr>
            <a:picLocks noChangeAspect="1"/>
          </p:cNvPicPr>
          <p:nvPr/>
        </p:nvPicPr>
        <p:blipFill>
          <a:blip r:embed="rId4"/>
          <a:stretch>
            <a:fillRect/>
          </a:stretch>
        </p:blipFill>
        <p:spPr>
          <a:xfrm>
            <a:off x="746976" y="1540232"/>
            <a:ext cx="9741730" cy="4739544"/>
          </a:xfrm>
          <a:prstGeom prst="rect">
            <a:avLst/>
          </a:prstGeom>
        </p:spPr>
      </p:pic>
    </p:spTree>
    <p:extLst>
      <p:ext uri="{BB962C8B-B14F-4D97-AF65-F5344CB8AC3E}">
        <p14:creationId xmlns:p14="http://schemas.microsoft.com/office/powerpoint/2010/main" val="336008660"/>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16"/>
          <p:cNvPicPr>
            <a:picLocks noGrp="1" noChangeAspect="1"/>
          </p:cNvPicPr>
          <p:nvPr>
            <p:ph idx="1"/>
          </p:nvPr>
        </p:nvPicPr>
        <p:blipFill>
          <a:blip r:embed="rId3"/>
          <a:stretch>
            <a:fillRect/>
          </a:stretch>
        </p:blipFill>
        <p:spPr>
          <a:xfrm>
            <a:off x="10610850" y="1540231"/>
            <a:ext cx="742950" cy="581025"/>
          </a:xfrm>
          <a:prstGeom prst="rect">
            <a:avLst/>
          </a:prstGeom>
        </p:spPr>
      </p:pic>
      <p:sp>
        <p:nvSpPr>
          <p:cNvPr id="17" name="Title 1"/>
          <p:cNvSpPr txBox="1">
            <a:spLocks/>
          </p:cNvSpPr>
          <p:nvPr/>
        </p:nvSpPr>
        <p:spPr>
          <a:xfrm>
            <a:off x="899375" y="770116"/>
            <a:ext cx="10726567" cy="7083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UC21 Add to Defaulters List</a:t>
            </a:r>
            <a:r>
              <a:rPr lang="en-US" sz="2800" b="1" dirty="0">
                <a:solidFill>
                  <a:schemeClr val="accent2"/>
                </a:solidFill>
                <a:effectLst>
                  <a:outerShdw blurRad="38100" dist="38100" dir="2700000" algn="tl">
                    <a:srgbClr val="000000">
                      <a:alpha val="43137"/>
                    </a:srgbClr>
                  </a:outerShdw>
                </a:effectLst>
              </a:rPr>
              <a:t>(N)</a:t>
            </a:r>
          </a:p>
        </p:txBody>
      </p:sp>
      <p:pic>
        <p:nvPicPr>
          <p:cNvPr id="3" name="Picture 2"/>
          <p:cNvPicPr>
            <a:picLocks noChangeAspect="1"/>
          </p:cNvPicPr>
          <p:nvPr/>
        </p:nvPicPr>
        <p:blipFill>
          <a:blip r:embed="rId4"/>
          <a:stretch>
            <a:fillRect/>
          </a:stretch>
        </p:blipFill>
        <p:spPr>
          <a:xfrm>
            <a:off x="746975" y="1478454"/>
            <a:ext cx="9701389" cy="4814770"/>
          </a:xfrm>
          <a:prstGeom prst="rect">
            <a:avLst/>
          </a:prstGeom>
        </p:spPr>
      </p:pic>
      <p:sp>
        <p:nvSpPr>
          <p:cNvPr id="7" name="Title 1"/>
          <p:cNvSpPr>
            <a:spLocks noGrp="1"/>
          </p:cNvSpPr>
          <p:nvPr>
            <p:ph type="title"/>
          </p:nvPr>
        </p:nvSpPr>
        <p:spPr>
          <a:xfrm>
            <a:off x="508000" y="1"/>
            <a:ext cx="11263086" cy="708338"/>
          </a:xfrm>
        </p:spPr>
        <p:txBody>
          <a:bodyPr>
            <a:normAutofit fontScale="90000"/>
          </a:bodyPr>
          <a:lstStyle/>
          <a:p>
            <a:pPr algn="ctr"/>
            <a:r>
              <a:rPr lang="en-US" b="1" dirty="0">
                <a:effectLst>
                  <a:outerShdw blurRad="38100" dist="38100" dir="2700000" algn="tl">
                    <a:srgbClr val="000000">
                      <a:alpha val="43137"/>
                    </a:srgbClr>
                  </a:outerShdw>
                </a:effectLst>
              </a:rPr>
              <a:t>IMPLEMENTATION SEQUENCE DIAGRAM (ISD/DSD)</a:t>
            </a:r>
          </a:p>
        </p:txBody>
      </p:sp>
    </p:spTree>
    <p:extLst>
      <p:ext uri="{BB962C8B-B14F-4D97-AF65-F5344CB8AC3E}">
        <p14:creationId xmlns:p14="http://schemas.microsoft.com/office/powerpoint/2010/main" val="3431004761"/>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Content Placeholder 16"/>
          <p:cNvPicPr>
            <a:picLocks noGrp="1" noChangeAspect="1"/>
          </p:cNvPicPr>
          <p:nvPr>
            <p:ph idx="1"/>
          </p:nvPr>
        </p:nvPicPr>
        <p:blipFill>
          <a:blip r:embed="rId3"/>
          <a:stretch>
            <a:fillRect/>
          </a:stretch>
        </p:blipFill>
        <p:spPr>
          <a:xfrm>
            <a:off x="10713881" y="1540231"/>
            <a:ext cx="742950" cy="581025"/>
          </a:xfrm>
          <a:prstGeom prst="rect">
            <a:avLst/>
          </a:prstGeom>
        </p:spPr>
      </p:pic>
      <p:sp>
        <p:nvSpPr>
          <p:cNvPr id="17" name="Title 1"/>
          <p:cNvSpPr txBox="1">
            <a:spLocks/>
          </p:cNvSpPr>
          <p:nvPr/>
        </p:nvSpPr>
        <p:spPr>
          <a:xfrm>
            <a:off x="746977" y="618186"/>
            <a:ext cx="10606823" cy="65682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effectLst>
                  <a:outerShdw blurRad="38100" dist="38100" dir="2700000" algn="tl">
                    <a:srgbClr val="000000">
                      <a:alpha val="43137"/>
                    </a:srgbClr>
                  </a:outerShdw>
                </a:effectLst>
              </a:rPr>
              <a:t>UC13 Create Appointment</a:t>
            </a:r>
            <a:r>
              <a:rPr lang="en-US" sz="2800" b="1" dirty="0">
                <a:solidFill>
                  <a:schemeClr val="accent4"/>
                </a:solidFill>
                <a:effectLst>
                  <a:outerShdw blurRad="38100" dist="38100" dir="2700000" algn="tl">
                    <a:srgbClr val="000000">
                      <a:alpha val="43137"/>
                    </a:srgbClr>
                  </a:outerShdw>
                </a:effectLst>
              </a:rPr>
              <a:t>(M)</a:t>
            </a:r>
          </a:p>
        </p:txBody>
      </p:sp>
      <p:pic>
        <p:nvPicPr>
          <p:cNvPr id="4" name="Picture 3"/>
          <p:cNvPicPr>
            <a:picLocks noChangeAspect="1"/>
          </p:cNvPicPr>
          <p:nvPr/>
        </p:nvPicPr>
        <p:blipFill>
          <a:blip r:embed="rId4"/>
          <a:stretch>
            <a:fillRect/>
          </a:stretch>
        </p:blipFill>
        <p:spPr>
          <a:xfrm>
            <a:off x="746976" y="1356061"/>
            <a:ext cx="9822412" cy="4964057"/>
          </a:xfrm>
          <a:prstGeom prst="rect">
            <a:avLst/>
          </a:prstGeom>
        </p:spPr>
      </p:pic>
      <p:sp>
        <p:nvSpPr>
          <p:cNvPr id="7" name="Title 1"/>
          <p:cNvSpPr>
            <a:spLocks noGrp="1"/>
          </p:cNvSpPr>
          <p:nvPr>
            <p:ph type="title"/>
          </p:nvPr>
        </p:nvSpPr>
        <p:spPr>
          <a:xfrm>
            <a:off x="508000" y="1"/>
            <a:ext cx="11263086" cy="708338"/>
          </a:xfrm>
        </p:spPr>
        <p:txBody>
          <a:bodyPr>
            <a:normAutofit fontScale="90000"/>
          </a:bodyPr>
          <a:lstStyle/>
          <a:p>
            <a:pPr algn="ctr"/>
            <a:r>
              <a:rPr lang="en-US" b="1" dirty="0">
                <a:effectLst>
                  <a:outerShdw blurRad="38100" dist="38100" dir="2700000" algn="tl">
                    <a:srgbClr val="000000">
                      <a:alpha val="43137"/>
                    </a:srgbClr>
                  </a:outerShdw>
                </a:effectLst>
              </a:rPr>
              <a:t>IMPLEMENTATION SEQUENCE DIAGRAM (ISD/DSD)</a:t>
            </a:r>
          </a:p>
        </p:txBody>
      </p:sp>
    </p:spTree>
    <p:extLst>
      <p:ext uri="{BB962C8B-B14F-4D97-AF65-F5344CB8AC3E}">
        <p14:creationId xmlns:p14="http://schemas.microsoft.com/office/powerpoint/2010/main" val="3235465197"/>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IMPLEMENTATION CLASS DIAGRAM (ICD/DCD)</a:t>
            </a:r>
          </a:p>
        </p:txBody>
      </p:sp>
      <p:pic>
        <p:nvPicPr>
          <p:cNvPr id="3" name="Picture 2"/>
          <p:cNvPicPr>
            <a:picLocks noChangeAspect="1"/>
          </p:cNvPicPr>
          <p:nvPr/>
        </p:nvPicPr>
        <p:blipFill>
          <a:blip r:embed="rId3"/>
          <a:stretch>
            <a:fillRect/>
          </a:stretch>
        </p:blipFill>
        <p:spPr>
          <a:xfrm>
            <a:off x="548641" y="940526"/>
            <a:ext cx="10411096" cy="5650773"/>
          </a:xfrm>
          <a:prstGeom prst="rect">
            <a:avLst/>
          </a:prstGeom>
        </p:spPr>
      </p:pic>
      <p:pic>
        <p:nvPicPr>
          <p:cNvPr id="5" name="Content Placeholder 16"/>
          <p:cNvPicPr>
            <a:picLocks noGrp="1" noChangeAspect="1"/>
          </p:cNvPicPr>
          <p:nvPr>
            <p:ph idx="1"/>
          </p:nvPr>
        </p:nvPicPr>
        <p:blipFill>
          <a:blip r:embed="rId4"/>
          <a:stretch>
            <a:fillRect/>
          </a:stretch>
        </p:blipFill>
        <p:spPr>
          <a:xfrm>
            <a:off x="10767604" y="1145396"/>
            <a:ext cx="742950" cy="581025"/>
          </a:xfrm>
          <a:prstGeom prst="rect">
            <a:avLst/>
          </a:prstGeom>
        </p:spPr>
      </p:pic>
      <p:sp>
        <p:nvSpPr>
          <p:cNvPr id="6" name="Rectangle 5"/>
          <p:cNvSpPr/>
          <p:nvPr/>
        </p:nvSpPr>
        <p:spPr>
          <a:xfrm>
            <a:off x="654673" y="3937062"/>
            <a:ext cx="4139395" cy="2555178"/>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Rectangle 6"/>
          <p:cNvSpPr/>
          <p:nvPr/>
        </p:nvSpPr>
        <p:spPr>
          <a:xfrm>
            <a:off x="654673" y="940526"/>
            <a:ext cx="4139395" cy="2764349"/>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Rectangle 7"/>
          <p:cNvSpPr/>
          <p:nvPr/>
        </p:nvSpPr>
        <p:spPr>
          <a:xfrm>
            <a:off x="6280410" y="1210734"/>
            <a:ext cx="4139395" cy="2263986"/>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9" name="Rectangle 8"/>
          <p:cNvSpPr/>
          <p:nvPr/>
        </p:nvSpPr>
        <p:spPr>
          <a:xfrm>
            <a:off x="548641" y="809897"/>
            <a:ext cx="10032274" cy="5878286"/>
          </a:xfrm>
          <a:prstGeom prst="rect">
            <a:avLst/>
          </a:prstGeom>
          <a:noFill/>
          <a:ln>
            <a:solidFill>
              <a:schemeClr val="accent6">
                <a:lumMod val="75000"/>
              </a:schemeClr>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p:nvPr/>
        </p:nvSpPr>
        <p:spPr>
          <a:xfrm>
            <a:off x="7874393" y="6177778"/>
            <a:ext cx="3264686" cy="461963"/>
          </a:xfrm>
          <a:prstGeom prst="rect">
            <a:avLst/>
          </a:prstGeom>
          <a:noFill/>
        </p:spPr>
        <p:txBody>
          <a:bodyPr wrap="square">
            <a:spAutoFit/>
          </a:bodyPr>
          <a:lstStyle/>
          <a:p>
            <a:pPr algn="ctr">
              <a:defRPr/>
            </a:pPr>
            <a:r>
              <a:rPr lang="en-US" sz="2400" b="1" dirty="0">
                <a:solidFill>
                  <a:schemeClr val="accent6">
                    <a:lumMod val="75000"/>
                  </a:schemeClr>
                </a:solidFill>
                <a:cs typeface="Arial" charset="0"/>
              </a:rPr>
              <a:t>Bridge Pattern</a:t>
            </a:r>
          </a:p>
        </p:txBody>
      </p:sp>
    </p:spTree>
    <p:extLst>
      <p:ext uri="{BB962C8B-B14F-4D97-AF65-F5344CB8AC3E}">
        <p14:creationId xmlns:p14="http://schemas.microsoft.com/office/powerpoint/2010/main" val="11959696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6976" y="996034"/>
            <a:ext cx="10606824" cy="5537915"/>
          </a:xfrm>
          <a:prstGeom prst="rect">
            <a:avLst/>
          </a:prstGeom>
        </p:spPr>
      </p:pic>
      <p:sp>
        <p:nvSpPr>
          <p:cNvPr id="2" name="Title 1"/>
          <p:cNvSpPr>
            <a:spLocks noGrp="1"/>
          </p:cNvSpPr>
          <p:nvPr>
            <p:ph type="title"/>
          </p:nvPr>
        </p:nvSpPr>
        <p:spPr>
          <a:xfrm>
            <a:off x="746976" y="-40817"/>
            <a:ext cx="10606824" cy="708338"/>
          </a:xfrm>
        </p:spPr>
        <p:txBody>
          <a:bodyPr>
            <a:normAutofit fontScale="90000"/>
          </a:bodyPr>
          <a:lstStyle/>
          <a:p>
            <a:pPr algn="ctr"/>
            <a:r>
              <a:rPr lang="en-US" b="1" dirty="0">
                <a:effectLst>
                  <a:outerShdw blurRad="38100" dist="38100" dir="2700000" algn="tl">
                    <a:srgbClr val="000000">
                      <a:alpha val="43137"/>
                    </a:srgbClr>
                  </a:outerShdw>
                </a:effectLst>
              </a:rPr>
              <a:t>ENHANCEMENT REQUIREMENT ANALYSIS</a:t>
            </a:r>
          </a:p>
        </p:txBody>
      </p:sp>
      <p:sp>
        <p:nvSpPr>
          <p:cNvPr id="4" name="TextBox 3"/>
          <p:cNvSpPr txBox="1"/>
          <p:nvPr/>
        </p:nvSpPr>
        <p:spPr>
          <a:xfrm>
            <a:off x="1403796" y="811369"/>
            <a:ext cx="2228045" cy="369332"/>
          </a:xfrm>
          <a:prstGeom prst="rect">
            <a:avLst/>
          </a:prstGeom>
          <a:noFill/>
        </p:spPr>
        <p:txBody>
          <a:bodyPr wrap="square" rtlCol="0">
            <a:spAutoFit/>
          </a:bodyPr>
          <a:lstStyle/>
          <a:p>
            <a:endParaRPr lang="en-US" dirty="0"/>
          </a:p>
        </p:txBody>
      </p:sp>
      <p:sp>
        <p:nvSpPr>
          <p:cNvPr id="7" name="Rectangle 6"/>
          <p:cNvSpPr/>
          <p:nvPr/>
        </p:nvSpPr>
        <p:spPr>
          <a:xfrm>
            <a:off x="746976" y="996035"/>
            <a:ext cx="10606824" cy="5537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2462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650" t="11546" r="4124" b="15739"/>
          <a:stretch/>
        </p:blipFill>
        <p:spPr bwMode="auto">
          <a:xfrm>
            <a:off x="334313" y="940524"/>
            <a:ext cx="10252656" cy="565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Content Placeholder 16"/>
          <p:cNvPicPr>
            <a:picLocks noChangeAspect="1"/>
          </p:cNvPicPr>
          <p:nvPr/>
        </p:nvPicPr>
        <p:blipFill>
          <a:blip r:embed="rId3"/>
          <a:stretch>
            <a:fillRect/>
          </a:stretch>
        </p:blipFill>
        <p:spPr>
          <a:xfrm>
            <a:off x="10767604" y="1145396"/>
            <a:ext cx="742950" cy="581025"/>
          </a:xfrm>
          <a:prstGeom prst="rect">
            <a:avLst/>
          </a:prstGeom>
        </p:spPr>
      </p:pic>
      <p:sp>
        <p:nvSpPr>
          <p:cNvPr id="17" name="Title 1"/>
          <p:cNvSpPr txBox="1">
            <a:spLocks/>
          </p:cNvSpPr>
          <p:nvPr/>
        </p:nvSpPr>
        <p:spPr>
          <a:xfrm>
            <a:off x="746976" y="1"/>
            <a:ext cx="10606824" cy="708338"/>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effectLst>
                  <a:outerShdw blurRad="38100" dist="38100" dir="2700000" algn="tl">
                    <a:srgbClr val="000000">
                      <a:alpha val="43137"/>
                    </a:srgbClr>
                  </a:outerShdw>
                </a:effectLst>
              </a:rPr>
              <a:t>IMPLEMENTATION CLASS DIAGRAM (ICD/DCD)</a:t>
            </a:r>
            <a:endParaRPr lang="en-US" b="1" dirty="0">
              <a:effectLst>
                <a:outerShdw blurRad="38100" dist="38100" dir="2700000" algn="tl">
                  <a:srgbClr val="000000">
                    <a:alpha val="43137"/>
                  </a:srgbClr>
                </a:outerShdw>
              </a:effectLst>
            </a:endParaRPr>
          </a:p>
        </p:txBody>
      </p:sp>
      <p:sp>
        <p:nvSpPr>
          <p:cNvPr id="9" name="Rectangle 8"/>
          <p:cNvSpPr/>
          <p:nvPr/>
        </p:nvSpPr>
        <p:spPr>
          <a:xfrm>
            <a:off x="2871990" y="3318773"/>
            <a:ext cx="1184856" cy="519131"/>
          </a:xfrm>
          <a:prstGeom prst="rect">
            <a:avLst/>
          </a:prstGeom>
          <a:noFill/>
          <a:ln w="47625" cmpd="sng">
            <a:solidFill>
              <a:srgbClr val="C00000"/>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p:cNvSpPr/>
          <p:nvPr/>
        </p:nvSpPr>
        <p:spPr>
          <a:xfrm>
            <a:off x="3644721" y="4091142"/>
            <a:ext cx="1184856" cy="609647"/>
          </a:xfrm>
          <a:prstGeom prst="rect">
            <a:avLst/>
          </a:prstGeom>
          <a:noFill/>
          <a:ln w="47625" cmpd="sng">
            <a:solidFill>
              <a:srgbClr val="C00000"/>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8" name="Rectangle 17"/>
          <p:cNvSpPr/>
          <p:nvPr/>
        </p:nvSpPr>
        <p:spPr>
          <a:xfrm>
            <a:off x="4675031" y="939345"/>
            <a:ext cx="2012863" cy="1572035"/>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ectangle 18"/>
          <p:cNvSpPr/>
          <p:nvPr/>
        </p:nvSpPr>
        <p:spPr>
          <a:xfrm>
            <a:off x="5012664" y="3128754"/>
            <a:ext cx="1581859" cy="2666739"/>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0" name="Rectangle 19"/>
          <p:cNvSpPr/>
          <p:nvPr/>
        </p:nvSpPr>
        <p:spPr>
          <a:xfrm>
            <a:off x="6774494" y="3128753"/>
            <a:ext cx="1581859" cy="850819"/>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1" name="Rectangle 20"/>
          <p:cNvSpPr/>
          <p:nvPr/>
        </p:nvSpPr>
        <p:spPr>
          <a:xfrm>
            <a:off x="7235987" y="5370083"/>
            <a:ext cx="2693624" cy="1120869"/>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Rectangle 21"/>
          <p:cNvSpPr/>
          <p:nvPr/>
        </p:nvSpPr>
        <p:spPr>
          <a:xfrm>
            <a:off x="1971319" y="4447846"/>
            <a:ext cx="1490316" cy="665067"/>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352109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46975" y="708339"/>
            <a:ext cx="10777368" cy="5561832"/>
          </a:xfrm>
          <a:prstGeom prst="rect">
            <a:avLst/>
          </a:prstGeom>
        </p:spPr>
      </p:pic>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TEST CASES</a:t>
            </a:r>
          </a:p>
        </p:txBody>
      </p:sp>
      <p:sp>
        <p:nvSpPr>
          <p:cNvPr id="12" name="Rectangle 11"/>
          <p:cNvSpPr/>
          <p:nvPr/>
        </p:nvSpPr>
        <p:spPr>
          <a:xfrm>
            <a:off x="746975" y="708339"/>
            <a:ext cx="10777367" cy="5561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45789"/>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46974" y="708339"/>
            <a:ext cx="10777368" cy="5561832"/>
          </a:xfrm>
          <a:prstGeom prst="rect">
            <a:avLst/>
          </a:prstGeom>
        </p:spPr>
      </p:pic>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TEST CASES</a:t>
            </a:r>
          </a:p>
        </p:txBody>
      </p:sp>
      <p:sp>
        <p:nvSpPr>
          <p:cNvPr id="6" name="Rectangle 5"/>
          <p:cNvSpPr/>
          <p:nvPr/>
        </p:nvSpPr>
        <p:spPr>
          <a:xfrm>
            <a:off x="746975" y="708339"/>
            <a:ext cx="10777367" cy="5561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586157"/>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46974" y="1071196"/>
            <a:ext cx="10777368" cy="5198975"/>
          </a:xfrm>
          <a:prstGeom prst="rect">
            <a:avLst/>
          </a:prstGeom>
        </p:spPr>
      </p:pic>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TEST CASES</a:t>
            </a:r>
          </a:p>
        </p:txBody>
      </p:sp>
      <p:sp>
        <p:nvSpPr>
          <p:cNvPr id="6" name="Rectangle 5"/>
          <p:cNvSpPr/>
          <p:nvPr/>
        </p:nvSpPr>
        <p:spPr>
          <a:xfrm>
            <a:off x="746975" y="1071195"/>
            <a:ext cx="10777367" cy="51989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126531"/>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6976" y="841829"/>
            <a:ext cx="10777365" cy="5370283"/>
          </a:xfrm>
          <a:prstGeom prst="rect">
            <a:avLst/>
          </a:prstGeom>
        </p:spPr>
      </p:pic>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TEST REPORT</a:t>
            </a:r>
          </a:p>
        </p:txBody>
      </p:sp>
      <p:sp>
        <p:nvSpPr>
          <p:cNvPr id="12" name="Rectangle 11"/>
          <p:cNvSpPr/>
          <p:nvPr/>
        </p:nvSpPr>
        <p:spPr>
          <a:xfrm>
            <a:off x="746976" y="841829"/>
            <a:ext cx="10777365" cy="537028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646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46974" y="708339"/>
            <a:ext cx="10777368" cy="5561832"/>
          </a:xfrm>
          <a:prstGeom prst="rect">
            <a:avLst/>
          </a:prstGeom>
        </p:spPr>
      </p:pic>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TEST REPORT</a:t>
            </a:r>
          </a:p>
        </p:txBody>
      </p:sp>
      <p:sp>
        <p:nvSpPr>
          <p:cNvPr id="6" name="Rectangle 5"/>
          <p:cNvSpPr/>
          <p:nvPr/>
        </p:nvSpPr>
        <p:spPr>
          <a:xfrm>
            <a:off x="746975" y="708339"/>
            <a:ext cx="10777367" cy="55618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7087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6974" y="1071196"/>
            <a:ext cx="10777368" cy="5198975"/>
          </a:xfrm>
          <a:prstGeom prst="rect">
            <a:avLst/>
          </a:prstGeom>
        </p:spPr>
      </p:pic>
      <p:sp>
        <p:nvSpPr>
          <p:cNvPr id="2" name="Title 1"/>
          <p:cNvSpPr>
            <a:spLocks noGrp="1"/>
          </p:cNvSpPr>
          <p:nvPr>
            <p:ph type="title"/>
          </p:nvPr>
        </p:nvSpPr>
        <p:spPr>
          <a:xfrm>
            <a:off x="746976" y="1"/>
            <a:ext cx="10606824" cy="708338"/>
          </a:xfrm>
        </p:spPr>
        <p:txBody>
          <a:bodyPr>
            <a:normAutofit fontScale="90000"/>
          </a:bodyPr>
          <a:lstStyle/>
          <a:p>
            <a:r>
              <a:rPr lang="en-US" b="1" dirty="0">
                <a:effectLst>
                  <a:outerShdw blurRad="38100" dist="38100" dir="2700000" algn="tl">
                    <a:srgbClr val="000000">
                      <a:alpha val="43137"/>
                    </a:srgbClr>
                  </a:outerShdw>
                </a:effectLst>
              </a:rPr>
              <a:t>TEST REPORT</a:t>
            </a:r>
          </a:p>
        </p:txBody>
      </p:sp>
      <p:sp>
        <p:nvSpPr>
          <p:cNvPr id="6" name="Rectangle 5"/>
          <p:cNvSpPr/>
          <p:nvPr/>
        </p:nvSpPr>
        <p:spPr>
          <a:xfrm>
            <a:off x="746975" y="1071195"/>
            <a:ext cx="10777367" cy="51989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6958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N-PROCESS MODEL ANALYSIS</a:t>
            </a:r>
          </a:p>
        </p:txBody>
      </p:sp>
      <p:sp>
        <p:nvSpPr>
          <p:cNvPr id="3" name="Content Placeholder 2"/>
          <p:cNvSpPr>
            <a:spLocks noGrp="1"/>
          </p:cNvSpPr>
          <p:nvPr>
            <p:ph idx="1"/>
          </p:nvPr>
        </p:nvSpPr>
        <p:spPr>
          <a:xfrm>
            <a:off x="609600" y="940526"/>
            <a:ext cx="10972800" cy="5185638"/>
          </a:xfrm>
        </p:spPr>
        <p:txBody>
          <a:bodyPr>
            <a:normAutofit fontScale="92500" lnSpcReduction="20000"/>
          </a:bodyPr>
          <a:lstStyle/>
          <a:p>
            <a:pPr marL="0" indent="0">
              <a:buNone/>
            </a:pPr>
            <a:r>
              <a:rPr lang="en-US" sz="2600" dirty="0">
                <a:effectLst>
                  <a:outerShdw blurRad="38100" dist="38100" dir="2700000" algn="tl">
                    <a:srgbClr val="000000">
                      <a:alpha val="43137"/>
                    </a:srgbClr>
                  </a:outerShdw>
                </a:effectLst>
              </a:rPr>
              <a:t>Commitment Driven Approach:</a:t>
            </a:r>
          </a:p>
          <a:p>
            <a:pPr marL="0" indent="0">
              <a:buNone/>
            </a:pPr>
            <a:endParaRPr lang="en-US" sz="1200" dirty="0">
              <a:effectLst>
                <a:outerShdw blurRad="38100" dist="38100" dir="2700000" algn="tl">
                  <a:srgbClr val="000000">
                    <a:alpha val="43137"/>
                  </a:srgbClr>
                </a:outerShdw>
              </a:effectLst>
            </a:endParaRPr>
          </a:p>
          <a:p>
            <a:pPr marL="0" indent="0">
              <a:buNone/>
            </a:pPr>
            <a:endParaRPr lang="en-US" sz="700" dirty="0">
              <a:effectLst>
                <a:outerShdw blurRad="38100" dist="38100" dir="2700000" algn="tl">
                  <a:srgbClr val="000000">
                    <a:alpha val="43137"/>
                  </a:srgbClr>
                </a:outerShdw>
              </a:effectLst>
            </a:endParaRPr>
          </a:p>
          <a:p>
            <a:r>
              <a:rPr lang="en-US" sz="2400" dirty="0"/>
              <a:t>Velocity driven approach required historical data for planning, so team chose </a:t>
            </a:r>
            <a:r>
              <a:rPr lang="en-US" sz="2400" b="1" dirty="0"/>
              <a:t>commitment driven approach</a:t>
            </a:r>
            <a:r>
              <a:rPr lang="en-US" sz="2400" dirty="0"/>
              <a:t>.</a:t>
            </a:r>
          </a:p>
          <a:p>
            <a:r>
              <a:rPr lang="en-US" sz="2400" dirty="0"/>
              <a:t>Identified requirements as reused, modified and new</a:t>
            </a:r>
          </a:p>
          <a:p>
            <a:r>
              <a:rPr lang="en-US" sz="2400" dirty="0"/>
              <a:t>Derived relevant artifacts for all the requirements</a:t>
            </a:r>
          </a:p>
          <a:p>
            <a:r>
              <a:rPr lang="en-US" sz="2400" dirty="0"/>
              <a:t>Assigned requirements priorities critical, major, minor</a:t>
            </a:r>
          </a:p>
          <a:p>
            <a:r>
              <a:rPr lang="en-US" sz="2400" dirty="0"/>
              <a:t>Tasks of high priorities were chosen first</a:t>
            </a:r>
          </a:p>
          <a:p>
            <a:r>
              <a:rPr lang="en-US" sz="2400" dirty="0"/>
              <a:t>Estimated effort for each task to be accomplished</a:t>
            </a:r>
          </a:p>
          <a:p>
            <a:r>
              <a:rPr lang="en-US" sz="2400" dirty="0"/>
              <a:t>Discussed within the team and assigned tasks</a:t>
            </a:r>
          </a:p>
          <a:p>
            <a:r>
              <a:rPr lang="en-US" sz="2400" dirty="0"/>
              <a:t>Tasks were assigned iterations based on how much every individual in the team agreed to commit.</a:t>
            </a:r>
          </a:p>
          <a:p>
            <a:r>
              <a:rPr lang="en-US" sz="2400" dirty="0"/>
              <a:t>Tasks accomplished were discussed at the end of each iteration</a:t>
            </a:r>
          </a:p>
          <a:p>
            <a:r>
              <a:rPr lang="en-US" sz="2400" dirty="0"/>
              <a:t>Effort estimation was performed and tasks unaccomplished were reworked upon again for every iteration</a:t>
            </a:r>
          </a:p>
          <a:p>
            <a:r>
              <a:rPr lang="en-US" sz="2400" dirty="0"/>
              <a:t>Each iteration was 1 week duration (real time it is 2 – 4 weeks)</a:t>
            </a:r>
          </a:p>
          <a:p>
            <a:endParaRPr lang="en-US" sz="24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36750030"/>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1"/>
          <p:cNvSpPr txBox="1">
            <a:spLocks/>
          </p:cNvSpPr>
          <p:nvPr/>
        </p:nvSpPr>
        <p:spPr>
          <a:xfrm>
            <a:off x="0" y="1958264"/>
            <a:ext cx="12192000" cy="28557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9600" b="1" dirty="0">
                <a:effectLst>
                  <a:outerShdw blurRad="38100" dist="38100" dir="2700000" algn="tl">
                    <a:srgbClr val="000000">
                      <a:alpha val="43137"/>
                    </a:srgbClr>
                  </a:outerShdw>
                </a:effectLst>
                <a:latin typeface="+mn-lt"/>
              </a:rPr>
              <a:t>QUESTIONS???</a:t>
            </a:r>
          </a:p>
        </p:txBody>
      </p:sp>
    </p:spTree>
    <p:extLst>
      <p:ext uri="{BB962C8B-B14F-4D97-AF65-F5344CB8AC3E}">
        <p14:creationId xmlns:p14="http://schemas.microsoft.com/office/powerpoint/2010/main" val="26868371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46976" y="996034"/>
            <a:ext cx="10606824" cy="5537915"/>
          </a:xfrm>
          <a:prstGeom prst="rect">
            <a:avLst/>
          </a:prstGeom>
        </p:spPr>
      </p:pic>
      <p:sp>
        <p:nvSpPr>
          <p:cNvPr id="2" name="Title 1"/>
          <p:cNvSpPr>
            <a:spLocks noGrp="1"/>
          </p:cNvSpPr>
          <p:nvPr>
            <p:ph type="title"/>
          </p:nvPr>
        </p:nvSpPr>
        <p:spPr>
          <a:xfrm>
            <a:off x="746976" y="-40817"/>
            <a:ext cx="10606824" cy="708338"/>
          </a:xfrm>
        </p:spPr>
        <p:txBody>
          <a:bodyPr>
            <a:normAutofit fontScale="90000"/>
          </a:bodyPr>
          <a:lstStyle/>
          <a:p>
            <a:r>
              <a:rPr lang="en-US" b="1" dirty="0">
                <a:effectLst>
                  <a:outerShdw blurRad="38100" dist="38100" dir="2700000" algn="tl">
                    <a:srgbClr val="000000">
                      <a:alpha val="43137"/>
                    </a:srgbClr>
                  </a:outerShdw>
                </a:effectLst>
              </a:rPr>
              <a:t>ENHANCEMENT REQUIREMENT ANALYSIS</a:t>
            </a:r>
          </a:p>
        </p:txBody>
      </p:sp>
      <p:sp>
        <p:nvSpPr>
          <p:cNvPr id="4" name="TextBox 3"/>
          <p:cNvSpPr txBox="1"/>
          <p:nvPr/>
        </p:nvSpPr>
        <p:spPr>
          <a:xfrm>
            <a:off x="1403796" y="811369"/>
            <a:ext cx="2228045" cy="369332"/>
          </a:xfrm>
          <a:prstGeom prst="rect">
            <a:avLst/>
          </a:prstGeom>
          <a:noFill/>
        </p:spPr>
        <p:txBody>
          <a:bodyPr wrap="square" rtlCol="0">
            <a:spAutoFit/>
          </a:bodyPr>
          <a:lstStyle/>
          <a:p>
            <a:endParaRPr lang="en-US" dirty="0"/>
          </a:p>
        </p:txBody>
      </p:sp>
      <p:sp>
        <p:nvSpPr>
          <p:cNvPr id="7" name="Rectangle 6"/>
          <p:cNvSpPr/>
          <p:nvPr/>
        </p:nvSpPr>
        <p:spPr>
          <a:xfrm>
            <a:off x="746976" y="996035"/>
            <a:ext cx="10606824" cy="5537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52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46976" y="996035"/>
            <a:ext cx="10606824" cy="5537916"/>
          </a:xfrm>
          <a:prstGeom prst="rect">
            <a:avLst/>
          </a:prstGeom>
        </p:spPr>
      </p:pic>
      <p:sp>
        <p:nvSpPr>
          <p:cNvPr id="2" name="Title 1"/>
          <p:cNvSpPr>
            <a:spLocks noGrp="1"/>
          </p:cNvSpPr>
          <p:nvPr>
            <p:ph type="title"/>
          </p:nvPr>
        </p:nvSpPr>
        <p:spPr>
          <a:xfrm>
            <a:off x="746976" y="-40817"/>
            <a:ext cx="10606824" cy="708338"/>
          </a:xfrm>
        </p:spPr>
        <p:txBody>
          <a:bodyPr>
            <a:normAutofit fontScale="90000"/>
          </a:bodyPr>
          <a:lstStyle/>
          <a:p>
            <a:r>
              <a:rPr lang="en-US" b="1" dirty="0">
                <a:effectLst>
                  <a:outerShdw blurRad="38100" dist="38100" dir="2700000" algn="tl">
                    <a:srgbClr val="000000">
                      <a:alpha val="43137"/>
                    </a:srgbClr>
                  </a:outerShdw>
                </a:effectLst>
              </a:rPr>
              <a:t>ENHANCEMENT REQUIREMENT ANALYSIS</a:t>
            </a:r>
          </a:p>
        </p:txBody>
      </p:sp>
      <p:sp>
        <p:nvSpPr>
          <p:cNvPr id="4" name="TextBox 3"/>
          <p:cNvSpPr txBox="1"/>
          <p:nvPr/>
        </p:nvSpPr>
        <p:spPr>
          <a:xfrm>
            <a:off x="1403796" y="811369"/>
            <a:ext cx="2228045" cy="369332"/>
          </a:xfrm>
          <a:prstGeom prst="rect">
            <a:avLst/>
          </a:prstGeom>
          <a:noFill/>
        </p:spPr>
        <p:txBody>
          <a:bodyPr wrap="square" rtlCol="0">
            <a:spAutoFit/>
          </a:bodyPr>
          <a:lstStyle/>
          <a:p>
            <a:endParaRPr lang="en-US" dirty="0"/>
          </a:p>
        </p:txBody>
      </p:sp>
      <p:sp>
        <p:nvSpPr>
          <p:cNvPr id="7" name="Rectangle 6"/>
          <p:cNvSpPr/>
          <p:nvPr/>
        </p:nvSpPr>
        <p:spPr>
          <a:xfrm>
            <a:off x="746976" y="996035"/>
            <a:ext cx="10606824" cy="5537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45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46976" y="996036"/>
            <a:ext cx="10606824" cy="5537914"/>
          </a:xfrm>
          <a:prstGeom prst="rect">
            <a:avLst/>
          </a:prstGeom>
        </p:spPr>
      </p:pic>
      <p:sp>
        <p:nvSpPr>
          <p:cNvPr id="2" name="Title 1"/>
          <p:cNvSpPr>
            <a:spLocks noGrp="1"/>
          </p:cNvSpPr>
          <p:nvPr>
            <p:ph type="title"/>
          </p:nvPr>
        </p:nvSpPr>
        <p:spPr>
          <a:xfrm>
            <a:off x="746976" y="-40817"/>
            <a:ext cx="10606824" cy="708338"/>
          </a:xfrm>
        </p:spPr>
        <p:txBody>
          <a:bodyPr>
            <a:normAutofit fontScale="90000"/>
          </a:bodyPr>
          <a:lstStyle/>
          <a:p>
            <a:r>
              <a:rPr lang="en-US" b="1" dirty="0">
                <a:effectLst>
                  <a:outerShdw blurRad="38100" dist="38100" dir="2700000" algn="tl">
                    <a:srgbClr val="000000">
                      <a:alpha val="43137"/>
                    </a:srgbClr>
                  </a:outerShdw>
                </a:effectLst>
              </a:rPr>
              <a:t>ENHANCEMENT REQUIREMENT ANALYSIS</a:t>
            </a:r>
          </a:p>
        </p:txBody>
      </p:sp>
      <p:sp>
        <p:nvSpPr>
          <p:cNvPr id="4" name="TextBox 3"/>
          <p:cNvSpPr txBox="1"/>
          <p:nvPr/>
        </p:nvSpPr>
        <p:spPr>
          <a:xfrm>
            <a:off x="1403796" y="811369"/>
            <a:ext cx="2228045" cy="369332"/>
          </a:xfrm>
          <a:prstGeom prst="rect">
            <a:avLst/>
          </a:prstGeom>
          <a:noFill/>
        </p:spPr>
        <p:txBody>
          <a:bodyPr wrap="square" rtlCol="0">
            <a:spAutoFit/>
          </a:bodyPr>
          <a:lstStyle/>
          <a:p>
            <a:endParaRPr lang="en-US" dirty="0"/>
          </a:p>
        </p:txBody>
      </p:sp>
      <p:sp>
        <p:nvSpPr>
          <p:cNvPr id="7" name="Rectangle 6"/>
          <p:cNvSpPr/>
          <p:nvPr/>
        </p:nvSpPr>
        <p:spPr>
          <a:xfrm>
            <a:off x="746976" y="996035"/>
            <a:ext cx="10606824" cy="553791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792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746975" y="1034977"/>
            <a:ext cx="9709130" cy="5085714"/>
          </a:xfrm>
          <a:prstGeom prst="rect">
            <a:avLst/>
          </a:prstGeom>
        </p:spPr>
      </p:pic>
      <p:sp>
        <p:nvSpPr>
          <p:cNvPr id="2" name="Title 1"/>
          <p:cNvSpPr>
            <a:spLocks noGrp="1"/>
          </p:cNvSpPr>
          <p:nvPr>
            <p:ph type="title"/>
          </p:nvPr>
        </p:nvSpPr>
        <p:spPr>
          <a:xfrm>
            <a:off x="746976" y="1"/>
            <a:ext cx="10606824" cy="708338"/>
          </a:xfrm>
        </p:spPr>
        <p:txBody>
          <a:bodyPr>
            <a:normAutofit fontScale="90000"/>
          </a:bodyPr>
          <a:lstStyle/>
          <a:p>
            <a:pPr algn="ctr"/>
            <a:r>
              <a:rPr lang="en-US" altLang="en-US" b="1" dirty="0">
                <a:effectLst>
                  <a:outerShdw blurRad="38100" dist="38100" dir="2700000" algn="tl">
                    <a:srgbClr val="000000">
                      <a:alpha val="43137"/>
                    </a:srgbClr>
                  </a:outerShdw>
                </a:effectLst>
              </a:rPr>
              <a:t>REVERSE ENGINEERED DOMAIN MODEL</a:t>
            </a:r>
            <a:endParaRPr lang="en-US" dirty="0">
              <a:effectLst>
                <a:outerShdw blurRad="38100" dist="38100" dir="2700000" algn="tl">
                  <a:srgbClr val="000000">
                    <a:alpha val="43137"/>
                  </a:srgbClr>
                </a:outerShdw>
              </a:effectLst>
            </a:endParaRPr>
          </a:p>
        </p:txBody>
      </p:sp>
      <p:pic>
        <p:nvPicPr>
          <p:cNvPr id="17" name="Content Placeholder 16"/>
          <p:cNvPicPr>
            <a:picLocks noGrp="1" noChangeAspect="1"/>
          </p:cNvPicPr>
          <p:nvPr>
            <p:ph idx="1"/>
          </p:nvPr>
        </p:nvPicPr>
        <p:blipFill>
          <a:blip r:embed="rId4"/>
          <a:stretch>
            <a:fillRect/>
          </a:stretch>
        </p:blipFill>
        <p:spPr>
          <a:xfrm>
            <a:off x="10610850" y="1158459"/>
            <a:ext cx="742950" cy="581025"/>
          </a:xfrm>
          <a:prstGeom prst="rect">
            <a:avLst/>
          </a:prstGeom>
        </p:spPr>
      </p:pic>
      <p:sp>
        <p:nvSpPr>
          <p:cNvPr id="18" name="Rectangle 17"/>
          <p:cNvSpPr/>
          <p:nvPr/>
        </p:nvSpPr>
        <p:spPr>
          <a:xfrm>
            <a:off x="1603717" y="2511083"/>
            <a:ext cx="1167618" cy="1441940"/>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9" name="Rectangle 18"/>
          <p:cNvSpPr/>
          <p:nvPr/>
        </p:nvSpPr>
        <p:spPr>
          <a:xfrm>
            <a:off x="6549458" y="2509250"/>
            <a:ext cx="1103367" cy="1237957"/>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0" name="Rectangle 19"/>
          <p:cNvSpPr/>
          <p:nvPr/>
        </p:nvSpPr>
        <p:spPr>
          <a:xfrm>
            <a:off x="6540519" y="1590879"/>
            <a:ext cx="1112306" cy="591733"/>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1" name="Rectangle 20"/>
          <p:cNvSpPr/>
          <p:nvPr/>
        </p:nvSpPr>
        <p:spPr>
          <a:xfrm>
            <a:off x="3593817" y="4224445"/>
            <a:ext cx="2019192" cy="930813"/>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2" name="Rectangle 21"/>
          <p:cNvSpPr/>
          <p:nvPr/>
        </p:nvSpPr>
        <p:spPr>
          <a:xfrm>
            <a:off x="4016328" y="5672320"/>
            <a:ext cx="1132448" cy="354037"/>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Rectangle 22"/>
          <p:cNvSpPr/>
          <p:nvPr/>
        </p:nvSpPr>
        <p:spPr>
          <a:xfrm>
            <a:off x="7230794" y="4333472"/>
            <a:ext cx="1229057" cy="647113"/>
          </a:xfrm>
          <a:prstGeom prst="rect">
            <a:avLst/>
          </a:prstGeom>
          <a:noFill/>
          <a:ln w="47625" cmpd="sng">
            <a:solidFill>
              <a:schemeClr val="accent4">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4" name="Rectangle 23"/>
          <p:cNvSpPr/>
          <p:nvPr/>
        </p:nvSpPr>
        <p:spPr>
          <a:xfrm>
            <a:off x="2251739" y="1085747"/>
            <a:ext cx="1208913" cy="306881"/>
          </a:xfrm>
          <a:prstGeom prst="rect">
            <a:avLst/>
          </a:prstGeom>
          <a:noFill/>
          <a:ln w="47625" cmpd="sng">
            <a:solidFill>
              <a:schemeClr val="accent2">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5" name="Rectangle 24"/>
          <p:cNvSpPr/>
          <p:nvPr/>
        </p:nvSpPr>
        <p:spPr>
          <a:xfrm>
            <a:off x="4016328" y="1085747"/>
            <a:ext cx="1132447" cy="1010265"/>
          </a:xfrm>
          <a:prstGeom prst="rect">
            <a:avLst/>
          </a:prstGeom>
          <a:noFill/>
          <a:ln w="47625" cmpd="sng">
            <a:solidFill>
              <a:schemeClr val="accent2">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6" name="Rectangle 25"/>
          <p:cNvSpPr/>
          <p:nvPr/>
        </p:nvSpPr>
        <p:spPr>
          <a:xfrm>
            <a:off x="3953022" y="2354543"/>
            <a:ext cx="1195753" cy="731521"/>
          </a:xfrm>
          <a:prstGeom prst="rect">
            <a:avLst/>
          </a:prstGeom>
          <a:noFill/>
          <a:ln w="47625" cmpd="sng">
            <a:solidFill>
              <a:schemeClr val="accent2">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8" name="Rectangle 27"/>
          <p:cNvSpPr/>
          <p:nvPr/>
        </p:nvSpPr>
        <p:spPr>
          <a:xfrm>
            <a:off x="774153" y="4293389"/>
            <a:ext cx="1201879" cy="861869"/>
          </a:xfrm>
          <a:prstGeom prst="rect">
            <a:avLst/>
          </a:prstGeom>
          <a:noFill/>
          <a:ln w="47625" cmpd="sng">
            <a:solidFill>
              <a:schemeClr val="accent2">
                <a:lumMod val="75000"/>
              </a:schemeClr>
            </a:solidFill>
          </a:ln>
          <a:effectLst>
            <a:glow rad="31750">
              <a:schemeClr val="accent4">
                <a:lumMod val="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35039177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6976" y="1"/>
            <a:ext cx="10606824" cy="708338"/>
          </a:xfrm>
        </p:spPr>
        <p:txBody>
          <a:bodyPr>
            <a:normAutofit fontScale="90000"/>
          </a:bodyPr>
          <a:lstStyle/>
          <a:p>
            <a:pPr algn="ctr"/>
            <a:r>
              <a:rPr lang="en-US" b="1" dirty="0">
                <a:effectLst>
                  <a:outerShdw blurRad="38100" dist="38100" dir="2700000" algn="tl">
                    <a:srgbClr val="000000">
                      <a:alpha val="43137"/>
                    </a:srgbClr>
                  </a:outerShdw>
                </a:effectLst>
              </a:rPr>
              <a:t>LEGACY REQUIREMENTS AND USECASES</a:t>
            </a:r>
          </a:p>
        </p:txBody>
      </p:sp>
      <p:graphicFrame>
        <p:nvGraphicFramePr>
          <p:cNvPr id="16" name="Table 15"/>
          <p:cNvGraphicFramePr>
            <a:graphicFrameLocks noGrp="1"/>
          </p:cNvGraphicFramePr>
          <p:nvPr>
            <p:extLst>
              <p:ext uri="{D42A27DB-BD31-4B8C-83A1-F6EECF244321}">
                <p14:modId xmlns:p14="http://schemas.microsoft.com/office/powerpoint/2010/main" val="237073980"/>
              </p:ext>
            </p:extLst>
          </p:nvPr>
        </p:nvGraphicFramePr>
        <p:xfrm>
          <a:off x="746972" y="1032553"/>
          <a:ext cx="10606828" cy="5115029"/>
        </p:xfrm>
        <a:graphic>
          <a:graphicData uri="http://schemas.openxmlformats.org/drawingml/2006/table">
            <a:tbl>
              <a:tblPr firstRow="1" bandRow="1">
                <a:tableStyleId>{B301B821-A1FF-4177-AEE7-76D212191A09}</a:tableStyleId>
              </a:tblPr>
              <a:tblGrid>
                <a:gridCol w="5344335">
                  <a:extLst>
                    <a:ext uri="{9D8B030D-6E8A-4147-A177-3AD203B41FA5}">
                      <a16:colId xmlns:a16="http://schemas.microsoft.com/office/drawing/2014/main" val="20000"/>
                    </a:ext>
                  </a:extLst>
                </a:gridCol>
                <a:gridCol w="5262493">
                  <a:extLst>
                    <a:ext uri="{9D8B030D-6E8A-4147-A177-3AD203B41FA5}">
                      <a16:colId xmlns:a16="http://schemas.microsoft.com/office/drawing/2014/main" val="20001"/>
                    </a:ext>
                  </a:extLst>
                </a:gridCol>
              </a:tblGrid>
              <a:tr h="46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dirty="0">
                          <a:effectLst>
                            <a:outerShdw blurRad="38100" dist="38100" dir="2700000" algn="tl">
                              <a:srgbClr val="000000">
                                <a:alpha val="43137"/>
                              </a:srgbClr>
                            </a:outerShdw>
                          </a:effectLst>
                        </a:rPr>
                        <a:t>Legacy</a:t>
                      </a:r>
                      <a:r>
                        <a:rPr lang="en-US" sz="2400" b="1" baseline="0" dirty="0">
                          <a:effectLst>
                            <a:outerShdw blurRad="38100" dist="38100" dir="2700000" algn="tl">
                              <a:srgbClr val="000000">
                                <a:alpha val="43137"/>
                              </a:srgbClr>
                            </a:outerShdw>
                          </a:effectLst>
                        </a:rPr>
                        <a:t> Requirements</a:t>
                      </a:r>
                      <a:endParaRPr lang="en-US" sz="2400" b="1" dirty="0">
                        <a:effectLst>
                          <a:outerShdw blurRad="38100" dist="38100" dir="2700000" algn="tl">
                            <a:srgbClr val="000000">
                              <a:alpha val="43137"/>
                            </a:srgbClr>
                          </a:outerShdw>
                        </a:effectLs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baseline="0" dirty="0">
                          <a:effectLst>
                            <a:outerShdw blurRad="38100" dist="38100" dir="2700000" algn="tl">
                              <a:srgbClr val="000000">
                                <a:alpha val="43137"/>
                              </a:srgbClr>
                            </a:outerShdw>
                          </a:effectLst>
                        </a:rPr>
                        <a:t>Legacy </a:t>
                      </a:r>
                      <a:r>
                        <a:rPr lang="en-US" sz="2400" b="1" baseline="0" dirty="0" err="1">
                          <a:effectLst>
                            <a:outerShdw blurRad="38100" dist="38100" dir="2700000" algn="tl">
                              <a:srgbClr val="000000">
                                <a:alpha val="43137"/>
                              </a:srgbClr>
                            </a:outerShdw>
                          </a:effectLst>
                        </a:rPr>
                        <a:t>UseCases</a:t>
                      </a:r>
                      <a:endParaRPr lang="en-US" sz="2400" b="1"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10000"/>
                  </a:ext>
                </a:extLst>
              </a:tr>
              <a:tr h="834683">
                <a:tc>
                  <a:txBody>
                    <a:bodyPr/>
                    <a:lstStyle/>
                    <a:p>
                      <a:pPr marL="0" indent="0" algn="just">
                        <a:buNone/>
                      </a:pPr>
                      <a:endParaRPr lang="en-US" sz="1000" b="0" i="0" u="none" strike="noStrike" kern="1200" baseline="0" dirty="0">
                        <a:solidFill>
                          <a:schemeClr val="dk1"/>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R1. The application shall allow users to login and</a:t>
                      </a:r>
                    </a:p>
                    <a:p>
                      <a:pPr marL="0" indent="0" algn="just">
                        <a:buNone/>
                      </a:pPr>
                      <a:r>
                        <a:rPr lang="en-US" sz="1800" b="0" i="0" u="none" strike="noStrike" kern="1200" baseline="0" dirty="0">
                          <a:solidFill>
                            <a:schemeClr val="dk1"/>
                          </a:solidFill>
                          <a:latin typeface="+mn-lt"/>
                          <a:ea typeface="+mn-ea"/>
                          <a:cs typeface="+mn-cs"/>
                        </a:rPr>
                        <a:t>       manage their accounts based on respective roles.</a:t>
                      </a:r>
                      <a:endParaRPr lang="en-US" sz="20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UC1. Login User</a:t>
                      </a:r>
                    </a:p>
                    <a:p>
                      <a:pPr marL="0" indent="0" algn="just">
                        <a:buNone/>
                      </a:pPr>
                      <a:r>
                        <a:rPr lang="en-US" sz="1800" b="0" i="0" u="none" strike="noStrike" kern="1200" baseline="0" dirty="0">
                          <a:solidFill>
                            <a:schemeClr val="dk1"/>
                          </a:solidFill>
                          <a:latin typeface="+mn-lt"/>
                          <a:ea typeface="+mn-ea"/>
                          <a:cs typeface="+mn-cs"/>
                        </a:rPr>
                        <a:t>       UC3. Logout User</a:t>
                      </a:r>
                    </a:p>
                  </a:txBody>
                  <a:tcPr/>
                </a:tc>
                <a:extLst>
                  <a:ext uri="{0D108BD9-81ED-4DB2-BD59-A6C34878D82A}">
                    <a16:rowId xmlns:a16="http://schemas.microsoft.com/office/drawing/2014/main" val="10001"/>
                  </a:ext>
                </a:extLst>
              </a:tr>
              <a:tr h="815927">
                <a:tc>
                  <a:txBody>
                    <a:bodyPr/>
                    <a:lstStyle/>
                    <a:p>
                      <a:pPr marL="0" indent="0" algn="just">
                        <a:buNone/>
                      </a:pPr>
                      <a:endParaRPr lang="en-US" sz="1000" b="0" i="0" u="none" strike="noStrike" kern="1200" baseline="0" dirty="0">
                        <a:solidFill>
                          <a:schemeClr val="dk1"/>
                        </a:solidFill>
                        <a:latin typeface="+mn-lt"/>
                        <a:ea typeface="+mn-ea"/>
                        <a:cs typeface="+mn-cs"/>
                      </a:endParaRPr>
                    </a:p>
                    <a:p>
                      <a:pPr marL="0" indent="0" algn="just">
                        <a:buNone/>
                      </a:pPr>
                      <a:r>
                        <a:rPr lang="en-US" sz="1800" b="0" i="0" u="none" strike="noStrike" kern="1200" baseline="0" dirty="0">
                          <a:solidFill>
                            <a:schemeClr val="dk1"/>
                          </a:solidFill>
                          <a:latin typeface="+mn-lt"/>
                          <a:ea typeface="+mn-ea"/>
                          <a:cs typeface="+mn-cs"/>
                        </a:rPr>
                        <a:t>R1.3. The admin shall be able to add and delete advisor</a:t>
                      </a:r>
                    </a:p>
                    <a:p>
                      <a:pPr marL="0" indent="0" algn="just">
                        <a:buNone/>
                      </a:pPr>
                      <a:r>
                        <a:rPr lang="en-US" sz="1800" b="0" i="0" u="none" strike="noStrike" kern="1200" baseline="0" dirty="0">
                          <a:solidFill>
                            <a:schemeClr val="dk1"/>
                          </a:solidFill>
                          <a:latin typeface="+mn-lt"/>
                          <a:ea typeface="+mn-ea"/>
                          <a:cs typeface="+mn-cs"/>
                        </a:rPr>
                        <a:t>         account.</a:t>
                      </a:r>
                      <a:endParaRPr lang="en-US" sz="20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UC6.   Create Advisor Account</a:t>
                      </a:r>
                    </a:p>
                    <a:p>
                      <a:pPr marL="0" indent="0" algn="just">
                        <a:buNone/>
                      </a:pPr>
                      <a:r>
                        <a:rPr lang="en-US" sz="1800" b="0" i="0" u="none" strike="noStrike" kern="1200" baseline="0" dirty="0">
                          <a:solidFill>
                            <a:schemeClr val="dk1"/>
                          </a:solidFill>
                          <a:latin typeface="+mn-lt"/>
                          <a:ea typeface="+mn-ea"/>
                          <a:cs typeface="+mn-cs"/>
                        </a:rPr>
                        <a:t>       UC10. Delete Advisor Account</a:t>
                      </a:r>
                    </a:p>
                  </a:txBody>
                  <a:tcPr/>
                </a:tc>
                <a:extLst>
                  <a:ext uri="{0D108BD9-81ED-4DB2-BD59-A6C34878D82A}">
                    <a16:rowId xmlns:a16="http://schemas.microsoft.com/office/drawing/2014/main" val="10002"/>
                  </a:ext>
                </a:extLst>
              </a:tr>
              <a:tr h="1111347">
                <a:tc>
                  <a:txBody>
                    <a:bodyPr/>
                    <a:lstStyle/>
                    <a:p>
                      <a:pPr marL="0" indent="0" algn="just">
                        <a:buNone/>
                      </a:pPr>
                      <a:endParaRPr lang="en-US" sz="100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R1.4.The advisor shall be able to create, edit and delete</a:t>
                      </a:r>
                    </a:p>
                    <a:p>
                      <a:pPr algn="just"/>
                      <a:r>
                        <a:rPr lang="en-US" sz="1800" b="0" i="0" u="none" strike="noStrike" kern="1200" baseline="0" dirty="0">
                          <a:solidFill>
                            <a:schemeClr val="dk1"/>
                          </a:solidFill>
                          <a:latin typeface="+mn-lt"/>
                          <a:ea typeface="+mn-ea"/>
                          <a:cs typeface="+mn-cs"/>
                        </a:rPr>
                        <a:t>         appointment types/services and manage the</a:t>
                      </a:r>
                    </a:p>
                    <a:p>
                      <a:pPr algn="just"/>
                      <a:r>
                        <a:rPr lang="en-US" sz="1800" b="0" i="0" u="none" strike="noStrike" kern="1200" baseline="0" dirty="0">
                          <a:solidFill>
                            <a:schemeClr val="dk1"/>
                          </a:solidFill>
                          <a:latin typeface="+mn-lt"/>
                          <a:ea typeface="+mn-ea"/>
                          <a:cs typeface="+mn-cs"/>
                        </a:rPr>
                        <a:t>         appointments as well as related fields.</a:t>
                      </a: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UC7. Create Time Slot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       UC8. Edit Time Slot      </a:t>
                      </a:r>
                    </a:p>
                    <a:p>
                      <a:pPr marL="0" indent="0" algn="just">
                        <a:buNone/>
                      </a:pPr>
                      <a:r>
                        <a:rPr lang="en-US" sz="1800" b="0" i="0" u="none" strike="noStrike" kern="1200" baseline="0" dirty="0">
                          <a:solidFill>
                            <a:schemeClr val="dk1"/>
                          </a:solidFill>
                          <a:latin typeface="+mn-lt"/>
                          <a:ea typeface="+mn-ea"/>
                          <a:cs typeface="+mn-cs"/>
                        </a:rPr>
                        <a:t>       UC9. Delete Time Slot</a:t>
                      </a:r>
                    </a:p>
                  </a:txBody>
                  <a:tcPr/>
                </a:tc>
                <a:extLst>
                  <a:ext uri="{0D108BD9-81ED-4DB2-BD59-A6C34878D82A}">
                    <a16:rowId xmlns:a16="http://schemas.microsoft.com/office/drawing/2014/main" val="10003"/>
                  </a:ext>
                </a:extLst>
              </a:tr>
              <a:tr h="1885072">
                <a:tc>
                  <a:txBody>
                    <a:bodyPr/>
                    <a:lstStyle/>
                    <a:p>
                      <a:pPr marL="0" indent="0" algn="just">
                        <a:buNone/>
                      </a:pPr>
                      <a:endParaRPr lang="en-US" sz="100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R2.5. The application shall allow advisors/students to</a:t>
                      </a:r>
                    </a:p>
                    <a:p>
                      <a:pPr algn="just"/>
                      <a:r>
                        <a:rPr lang="en-US" sz="1800" b="0" i="0" u="none" strike="noStrike" kern="1200" baseline="0" dirty="0">
                          <a:solidFill>
                            <a:schemeClr val="dk1"/>
                          </a:solidFill>
                          <a:latin typeface="+mn-lt"/>
                          <a:ea typeface="+mn-ea"/>
                          <a:cs typeface="+mn-cs"/>
                        </a:rPr>
                        <a:t>          view the details provided by the student while</a:t>
                      </a:r>
                    </a:p>
                    <a:p>
                      <a:pPr algn="just"/>
                      <a:r>
                        <a:rPr lang="en-US" sz="1800" b="0" i="0" u="none" strike="noStrike" kern="1200" baseline="0" dirty="0">
                          <a:solidFill>
                            <a:schemeClr val="dk1"/>
                          </a:solidFill>
                          <a:latin typeface="+mn-lt"/>
                          <a:ea typeface="+mn-ea"/>
                          <a:cs typeface="+mn-cs"/>
                        </a:rPr>
                        <a:t>          scheduling appointment. </a:t>
                      </a:r>
                    </a:p>
                    <a:p>
                      <a:pPr marL="0" indent="0" algn="just">
                        <a:buNone/>
                      </a:pPr>
                      <a:endParaRPr lang="en-US" sz="1050" b="0" i="0" u="none" strike="noStrike" kern="1200" baseline="0" dirty="0">
                        <a:solidFill>
                          <a:schemeClr val="dk1"/>
                        </a:solidFill>
                        <a:latin typeface="+mn-lt"/>
                        <a:ea typeface="+mn-ea"/>
                        <a:cs typeface="+mn-cs"/>
                      </a:endParaRPr>
                    </a:p>
                    <a:p>
                      <a:pPr algn="just"/>
                      <a:r>
                        <a:rPr lang="en-US" sz="1800" b="0" i="0" u="none" strike="noStrike" kern="1200" baseline="0" dirty="0">
                          <a:solidFill>
                            <a:schemeClr val="dk1"/>
                          </a:solidFill>
                          <a:latin typeface="+mn-lt"/>
                          <a:ea typeface="+mn-ea"/>
                          <a:cs typeface="+mn-cs"/>
                        </a:rPr>
                        <a:t>R3. The application shall allow student to schedule an</a:t>
                      </a:r>
                    </a:p>
                    <a:p>
                      <a:pPr algn="just"/>
                      <a:r>
                        <a:rPr lang="en-US" sz="1800" b="0" i="0" u="none" strike="noStrike" kern="1200" baseline="0" dirty="0">
                          <a:solidFill>
                            <a:schemeClr val="dk1"/>
                          </a:solidFill>
                          <a:latin typeface="+mn-lt"/>
                          <a:ea typeface="+mn-ea"/>
                          <a:cs typeface="+mn-cs"/>
                        </a:rPr>
                        <a:t>       appointment. </a:t>
                      </a:r>
                      <a:endParaRPr lang="en-US" sz="1800" baseline="0" dirty="0">
                        <a:effectLst>
                          <a:outerShdw blurRad="38100" dist="38100" dir="2700000" algn="tl">
                            <a:srgbClr val="000000">
                              <a:alpha val="43137"/>
                            </a:srgbClr>
                          </a:outerShdw>
                        </a:effectLst>
                      </a:endParaRPr>
                    </a:p>
                  </a:txBody>
                  <a:tcPr/>
                </a:tc>
                <a:tc>
                  <a:txBody>
                    <a:bodyPr/>
                    <a:lstStyle/>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endParaRPr lang="en-US" sz="1000" baseline="0" dirty="0">
                        <a:effectLst>
                          <a:outerShdw blurRad="38100" dist="38100" dir="2700000" algn="tl">
                            <a:srgbClr val="000000">
                              <a:alpha val="43137"/>
                            </a:srgbClr>
                          </a:outerShdw>
                        </a:effectLst>
                      </a:endParaRPr>
                    </a:p>
                    <a:p>
                      <a:pPr marL="0" indent="0" algn="just">
                        <a:buNone/>
                      </a:pPr>
                      <a:r>
                        <a:rPr lang="en-US" sz="1800" b="0" i="0" u="none" strike="noStrike" kern="1200" baseline="0" dirty="0">
                          <a:solidFill>
                            <a:schemeClr val="dk1"/>
                          </a:solidFill>
                          <a:latin typeface="+mn-lt"/>
                          <a:ea typeface="+mn-ea"/>
                          <a:cs typeface="+mn-cs"/>
                        </a:rPr>
                        <a:t>       UC11. Show Appointment Details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2437714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2994</TotalTime>
  <Words>2857</Words>
  <Application>Microsoft Office PowerPoint</Application>
  <PresentationFormat>Widescreen</PresentationFormat>
  <Paragraphs>424</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Times New Roman</vt:lpstr>
      <vt:lpstr>1_Office Theme</vt:lpstr>
      <vt:lpstr>QUICK ASSESSMENT OUTCOME</vt:lpstr>
      <vt:lpstr>QUICK REQUIREMENT ANALYSIS</vt:lpstr>
      <vt:lpstr>PowerPoint Presentation</vt:lpstr>
      <vt:lpstr>ENHANCEMENT REQUIREMENT ANALYSIS</vt:lpstr>
      <vt:lpstr>ENHANCEMENT REQUIREMENT ANALYSIS</vt:lpstr>
      <vt:lpstr>ENHANCEMENT REQUIREMENT ANALYSIS</vt:lpstr>
      <vt:lpstr>ENHANCEMENT REQUIREMENT ANALYSIS</vt:lpstr>
      <vt:lpstr>REVERSE ENGINEERED DOMAIN MODEL</vt:lpstr>
      <vt:lpstr>LEGACY REQUIREMENTS AND USECASES</vt:lpstr>
      <vt:lpstr>LEGACY REQUIREMENTS AND USECASES</vt:lpstr>
      <vt:lpstr>ENHANCEMENT REQUIREMENTS AND USECASES</vt:lpstr>
      <vt:lpstr>ENHANCEMENT REQUIREMENTS AND USECASES</vt:lpstr>
      <vt:lpstr>ENHANCEMENT REQUIREMENTS AND USECASES</vt:lpstr>
      <vt:lpstr>ENHANCEMENT REQUIREMENTS AND USECASES</vt:lpstr>
      <vt:lpstr>USECASE DIAGRAM</vt:lpstr>
      <vt:lpstr>PowerPoint Presentation</vt:lpstr>
      <vt:lpstr>GITHUB FOR ITERATIVE PLANNING</vt:lpstr>
      <vt:lpstr>EXPANDED ENHANCEMENT USECASE </vt:lpstr>
      <vt:lpstr>EXPANDED ENHANCEMENT USECASE </vt:lpstr>
      <vt:lpstr>EXPANDED ENHANCEMENT USECASE </vt:lpstr>
      <vt:lpstr>EXPANDED ENHANCEMENT USECASE </vt:lpstr>
      <vt:lpstr>EXPANDED ENHANCEMENT USECASE </vt:lpstr>
      <vt:lpstr>EXPANDED ENHANCEMENT USECASE </vt:lpstr>
      <vt:lpstr>EXPANDED ENHANCEMENT USECASE </vt:lpstr>
      <vt:lpstr>EXPANDED ENHANCEMENT USECASE </vt:lpstr>
      <vt:lpstr>EXPANDED ENHANCEMENT USECASE </vt:lpstr>
      <vt:lpstr>EXPANDED ENHANCEMENT USECASE </vt:lpstr>
      <vt:lpstr>EXPANDED ENHANCEMENT USECASE </vt:lpstr>
      <vt:lpstr>EXPANDED ENHANCEMENT USECASE </vt:lpstr>
      <vt:lpstr>IMPLEMENTATION SEQUENCE DIAGRAM (ISD/DSD)</vt:lpstr>
      <vt:lpstr>IMPLEMENTATION SEQUENCE DIAGRAM (ISD/DSD)</vt:lpstr>
      <vt:lpstr>IMPLEMENTATION SEQUENCE DIAGRAM</vt:lpstr>
      <vt:lpstr>IMPLEMENTATION SEQUENCE DIAGRAM (ISD/DSD)</vt:lpstr>
      <vt:lpstr>IMPLEMENTATION SEQUENCE DIAGRAM (ISD/DSD)</vt:lpstr>
      <vt:lpstr>IMPLEMENTATION SEQUENCE DIAGRAM (ISD/DSD)</vt:lpstr>
      <vt:lpstr>IMPLEMENTATION SEQUENCE DIAGRAM (ISD/DSD)</vt:lpstr>
      <vt:lpstr>IMPLEMENTATION SEQUENCE DIAGRAM (ISD/DSD)</vt:lpstr>
      <vt:lpstr>IMPLEMENTATION SEQUENCE DIAGRAM (ISD/DSD)</vt:lpstr>
      <vt:lpstr>IMPLEMENTATION CLASS DIAGRAM (ICD/DCD)</vt:lpstr>
      <vt:lpstr>PowerPoint Presentation</vt:lpstr>
      <vt:lpstr>TEST CASES</vt:lpstr>
      <vt:lpstr>TEST CASES</vt:lpstr>
      <vt:lpstr>TEST CASES</vt:lpstr>
      <vt:lpstr>TEST REPORT</vt:lpstr>
      <vt:lpstr>TEST REPORT</vt:lpstr>
      <vt:lpstr>TEST REPORT</vt:lpstr>
      <vt:lpstr>N-PROCESS MODEL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Vaidyanathan, Aishwarya</cp:lastModifiedBy>
  <cp:revision>172</cp:revision>
  <dcterms:created xsi:type="dcterms:W3CDTF">2016-04-11T09:53:22Z</dcterms:created>
  <dcterms:modified xsi:type="dcterms:W3CDTF">2017-02-04T22:40:42Z</dcterms:modified>
</cp:coreProperties>
</file>