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313" r:id="rId5"/>
    <p:sldId id="311" r:id="rId6"/>
    <p:sldId id="312" r:id="rId7"/>
    <p:sldId id="316" r:id="rId8"/>
    <p:sldId id="270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1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1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1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5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0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8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DE2E-888F-4C36-8F06-A01BD550FA3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E999-780B-4171-9DE0-9AD4C960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htm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3.xml"/><Relationship Id="rId7" Type="http://schemas.openxmlformats.org/officeDocument/2006/relationships/hyperlink" Target="ctime.svg" TargetMode="Externa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class.svg" TargetMode="External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3.xml"/><Relationship Id="rId7" Type="http://schemas.openxmlformats.org/officeDocument/2006/relationships/hyperlink" Target="rtime.svg" TargetMode="Externa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hyperlink" Target="reg.svg" TargetMode="Externa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3047"/>
            <a:ext cx="12192000" cy="2855742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CSE 6363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Machine Learning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Study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Naïve Bayes v/s K-NN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05330"/>
            <a:ext cx="12192000" cy="203808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Presented By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Aishwarya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Vaidyanathan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Jubin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Sanghvi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83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83024" cy="1081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976" y="1586568"/>
            <a:ext cx="1068302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  <a:p>
            <a:pPr algn="just"/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Implement K-Nearest Neighbors (kNN) and Naïve Bayes (NB)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Compare the algorithms for the following machine learning tasks: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	1. Classification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	2. Regression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Analyze and compare their performances</a:t>
            </a:r>
          </a:p>
        </p:txBody>
      </p:sp>
    </p:spTree>
    <p:extLst>
      <p:ext uri="{BB962C8B-B14F-4D97-AF65-F5344CB8AC3E}">
        <p14:creationId xmlns:p14="http://schemas.microsoft.com/office/powerpoint/2010/main" val="2843663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74232" cy="1081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976" y="1403688"/>
            <a:ext cx="1067423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set not confined to one particular set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Source: </a:t>
            </a:r>
            <a:r>
              <a:rPr lang="en-US" sz="2800" dirty="0">
                <a:hlinkClick r:id="rId3"/>
              </a:rPr>
              <a:t>http://archive.ics.uci.edu/ml/datasets.html</a:t>
            </a:r>
            <a:endParaRPr lang="en-US" sz="2800" dirty="0"/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Different data sets for both classification and regression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Pre-Processing: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- Normalization of Data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10-FCV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K-NN validation before testing to get a better k value</a:t>
            </a:r>
          </a:p>
        </p:txBody>
      </p:sp>
    </p:spTree>
    <p:extLst>
      <p:ext uri="{BB962C8B-B14F-4D97-AF65-F5344CB8AC3E}">
        <p14:creationId xmlns:p14="http://schemas.microsoft.com/office/powerpoint/2010/main" val="137998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06824" cy="97468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56646"/>
              </p:ext>
            </p:extLst>
          </p:nvPr>
        </p:nvGraphicFramePr>
        <p:xfrm>
          <a:off x="746976" y="1254033"/>
          <a:ext cx="10606825" cy="532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1">
                  <a:extLst>
                    <a:ext uri="{9D8B030D-6E8A-4147-A177-3AD203B41FA5}">
                      <a16:colId xmlns:a16="http://schemas.microsoft.com/office/drawing/2014/main" val="2240794891"/>
                    </a:ext>
                  </a:extLst>
                </a:gridCol>
                <a:gridCol w="2427890">
                  <a:extLst>
                    <a:ext uri="{9D8B030D-6E8A-4147-A177-3AD203B41FA5}">
                      <a16:colId xmlns:a16="http://schemas.microsoft.com/office/drawing/2014/main" val="909492392"/>
                    </a:ext>
                  </a:extLst>
                </a:gridCol>
                <a:gridCol w="2160326">
                  <a:extLst>
                    <a:ext uri="{9D8B030D-6E8A-4147-A177-3AD203B41FA5}">
                      <a16:colId xmlns:a16="http://schemas.microsoft.com/office/drawing/2014/main" val="160592962"/>
                    </a:ext>
                  </a:extLst>
                </a:gridCol>
                <a:gridCol w="2058489">
                  <a:extLst>
                    <a:ext uri="{9D8B030D-6E8A-4147-A177-3AD203B41FA5}">
                      <a16:colId xmlns:a16="http://schemas.microsoft.com/office/drawing/2014/main" val="2350857417"/>
                    </a:ext>
                  </a:extLst>
                </a:gridCol>
                <a:gridCol w="2058489">
                  <a:extLst>
                    <a:ext uri="{9D8B030D-6E8A-4147-A177-3AD203B41FA5}">
                      <a16:colId xmlns:a16="http://schemas.microsoft.com/office/drawing/2014/main" val="4195814675"/>
                    </a:ext>
                  </a:extLst>
                </a:gridCol>
              </a:tblGrid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ACCURACY (%)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NB ACCURACY (%)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TIME (seconds)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NB TIME (seconds)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426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ecoli.csv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81.2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80.39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234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fertility.csv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680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glass.csv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710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ilpd.csv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5064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ionosphere.csv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56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532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parkinsons.csv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6392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popfailure.csv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92.32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89.66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3.51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0.09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3083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9276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wine.csv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95.56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97.22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21874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762"/>
              </p:ext>
            </p:extLst>
          </p:nvPr>
        </p:nvGraphicFramePr>
        <p:xfrm>
          <a:off x="11480855" y="2541916"/>
          <a:ext cx="5270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5" imgW="527400" imgH="491040" progId="Package">
                  <p:embed/>
                </p:oleObj>
              </mc:Choice>
              <mc:Fallback>
                <p:oleObj name="Packager Shell Object" showAsIcon="1" r:id="rId5" imgW="5274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80855" y="2541916"/>
                        <a:ext cx="5270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rId7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98195"/>
              </p:ext>
            </p:extLst>
          </p:nvPr>
        </p:nvGraphicFramePr>
        <p:xfrm>
          <a:off x="11480855" y="4213061"/>
          <a:ext cx="590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8" imgW="591120" imgH="491040" progId="Package">
                  <p:embed/>
                </p:oleObj>
              </mc:Choice>
              <mc:Fallback>
                <p:oleObj name="Packager Shell Object" showAsIcon="1" r:id="rId8" imgW="591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80855" y="4213061"/>
                        <a:ext cx="590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80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6" y="0"/>
            <a:ext cx="10606824" cy="98473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43200"/>
              </p:ext>
            </p:extLst>
          </p:nvPr>
        </p:nvGraphicFramePr>
        <p:xfrm>
          <a:off x="746976" y="1254033"/>
          <a:ext cx="10606825" cy="532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396">
                  <a:extLst>
                    <a:ext uri="{9D8B030D-6E8A-4147-A177-3AD203B41FA5}">
                      <a16:colId xmlns:a16="http://schemas.microsoft.com/office/drawing/2014/main" val="2240794891"/>
                    </a:ext>
                  </a:extLst>
                </a:gridCol>
                <a:gridCol w="2301766">
                  <a:extLst>
                    <a:ext uri="{9D8B030D-6E8A-4147-A177-3AD203B41FA5}">
                      <a16:colId xmlns:a16="http://schemas.microsoft.com/office/drawing/2014/main" val="909492392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510756156"/>
                    </a:ext>
                  </a:extLst>
                </a:gridCol>
                <a:gridCol w="2128345">
                  <a:extLst>
                    <a:ext uri="{9D8B030D-6E8A-4147-A177-3AD203B41FA5}">
                      <a16:colId xmlns:a16="http://schemas.microsoft.com/office/drawing/2014/main" val="2350857417"/>
                    </a:ext>
                  </a:extLst>
                </a:gridCol>
                <a:gridCol w="2115208">
                  <a:extLst>
                    <a:ext uri="{9D8B030D-6E8A-4147-A177-3AD203B41FA5}">
                      <a16:colId xmlns:a16="http://schemas.microsoft.com/office/drawing/2014/main" val="724034778"/>
                    </a:ext>
                  </a:extLst>
                </a:gridCol>
              </a:tblGrid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RMS ERROR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NB RMS ERROR (%)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TIME (seconds)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NB TIME (seconds)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426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airfoil.csv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234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ERA.csv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1.68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1.88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4.25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0.17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680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ESL.csv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710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5064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slump.csv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561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1.85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1.23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532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wdbc.csv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63924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yacht.csv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3083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glass.csv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28236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ilpd.csv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13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79068"/>
              </p:ext>
            </p:extLst>
          </p:nvPr>
        </p:nvGraphicFramePr>
        <p:xfrm>
          <a:off x="11480745" y="2683259"/>
          <a:ext cx="4365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5" imgW="436320" imgH="491040" progId="Package">
                  <p:embed/>
                </p:oleObj>
              </mc:Choice>
              <mc:Fallback>
                <p:oleObj name="Packager Shell Object" showAsIcon="1" r:id="rId5" imgW="4363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80745" y="2683259"/>
                        <a:ext cx="4365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rId7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75681"/>
              </p:ext>
            </p:extLst>
          </p:nvPr>
        </p:nvGraphicFramePr>
        <p:xfrm>
          <a:off x="11447790" y="4323529"/>
          <a:ext cx="5635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ackager Shell Object" showAsIcon="1" r:id="rId8" imgW="563760" imgH="491040" progId="Package">
                  <p:embed/>
                </p:oleObj>
              </mc:Choice>
              <mc:Fallback>
                <p:oleObj name="Packager Shell Object" showAsIcon="1" r:id="rId8" imgW="56376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47790" y="4323529"/>
                        <a:ext cx="5635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03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0"/>
            <a:ext cx="10698097" cy="9405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0525"/>
            <a:ext cx="10972800" cy="5807115"/>
          </a:xfrm>
        </p:spPr>
        <p:txBody>
          <a:bodyPr>
            <a:normAutofit/>
          </a:bodyPr>
          <a:lstStyle/>
          <a:p>
            <a:r>
              <a:rPr lang="en-US" sz="2800" dirty="0"/>
              <a:t>NB can be a viable option for numerical classification and regression.</a:t>
            </a:r>
          </a:p>
          <a:p>
            <a:endParaRPr lang="en-US" sz="2800" dirty="0"/>
          </a:p>
          <a:p>
            <a:r>
              <a:rPr lang="en-US" sz="2800" dirty="0"/>
              <a:t>Depending on the data, NB may or may not out perform KNN.</a:t>
            </a:r>
          </a:p>
          <a:p>
            <a:endParaRPr lang="en-US" sz="2800" dirty="0"/>
          </a:p>
          <a:p>
            <a:r>
              <a:rPr lang="en-US" sz="2800" dirty="0"/>
              <a:t>But, NB will always be faster than KNN irrespective of the data.</a:t>
            </a:r>
          </a:p>
          <a:p>
            <a:endParaRPr lang="en-US" sz="2800" dirty="0"/>
          </a:p>
          <a:p>
            <a:r>
              <a:rPr lang="en-US" sz="2800" dirty="0"/>
              <a:t>NB a good option when:</a:t>
            </a:r>
          </a:p>
          <a:p>
            <a:pPr lvl="1"/>
            <a:r>
              <a:rPr lang="en-US" dirty="0"/>
              <a:t>Changes to the data are minimal or none.</a:t>
            </a:r>
          </a:p>
          <a:p>
            <a:pPr lvl="1"/>
            <a:r>
              <a:rPr lang="en-US" dirty="0"/>
              <a:t>Real-time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0"/>
            <a:ext cx="10698097" cy="9405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0525"/>
            <a:ext cx="10972800" cy="5807115"/>
          </a:xfrm>
        </p:spPr>
        <p:txBody>
          <a:bodyPr>
            <a:normAutofit/>
          </a:bodyPr>
          <a:lstStyle/>
          <a:p>
            <a:r>
              <a:rPr lang="en-US" sz="2800" dirty="0"/>
              <a:t>NB optimization:</a:t>
            </a:r>
          </a:p>
          <a:p>
            <a:pPr lvl="1"/>
            <a:r>
              <a:rPr lang="en-US" sz="2400" dirty="0"/>
              <a:t>Data domain specific parameters that further improve NB regression results.</a:t>
            </a:r>
          </a:p>
          <a:p>
            <a:pPr lvl="1"/>
            <a:r>
              <a:rPr lang="en-US" sz="2400" dirty="0"/>
              <a:t>Probability distribution for each attribute of a data set.</a:t>
            </a:r>
          </a:p>
          <a:p>
            <a:endParaRPr lang="en-US" sz="2800" dirty="0"/>
          </a:p>
          <a:p>
            <a:r>
              <a:rPr lang="en-US" sz="2800" dirty="0"/>
              <a:t>Feature selection can be used to improve both the algorithms.</a:t>
            </a:r>
          </a:p>
          <a:p>
            <a:endParaRPr lang="en-US" sz="2800" dirty="0"/>
          </a:p>
          <a:p>
            <a:r>
              <a:rPr lang="en-US" sz="2800" dirty="0"/>
              <a:t>Missing values</a:t>
            </a:r>
          </a:p>
          <a:p>
            <a:endParaRPr lang="en-US" sz="2800" dirty="0"/>
          </a:p>
          <a:p>
            <a:r>
              <a:rPr lang="en-US" sz="2800" dirty="0"/>
              <a:t>Algorithms were implemented on AWS:</a:t>
            </a:r>
          </a:p>
          <a:p>
            <a:pPr lvl="1"/>
            <a:r>
              <a:rPr lang="en-US" sz="2400" dirty="0"/>
              <a:t>Hadoop/Spark can be used to speed up the calculations</a:t>
            </a:r>
          </a:p>
          <a:p>
            <a:pPr lvl="1"/>
            <a:r>
              <a:rPr lang="en-US" sz="2400" dirty="0"/>
              <a:t>KNN distance calculations and NB probability distribution calculations.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958264"/>
            <a:ext cx="12192000" cy="2855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008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326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Packager Shell Object</vt:lpstr>
      <vt:lpstr>CSE 6363 Machine Learning Comparison Study Naïve Bayes v/s K-NN</vt:lpstr>
      <vt:lpstr>PROBLEM STATEMENT</vt:lpstr>
      <vt:lpstr>DATA DESCRIPTION</vt:lpstr>
      <vt:lpstr>CLASSIFICATION RESULTS</vt:lpstr>
      <vt:lpstr>REGRESSION RESULTS</vt:lpstr>
      <vt:lpstr>ANALYSIS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Jubin Sanghvi</cp:lastModifiedBy>
  <cp:revision>253</cp:revision>
  <dcterms:created xsi:type="dcterms:W3CDTF">2016-04-11T09:53:22Z</dcterms:created>
  <dcterms:modified xsi:type="dcterms:W3CDTF">2016-11-30T16:03:47Z</dcterms:modified>
</cp:coreProperties>
</file>