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313" r:id="rId5"/>
    <p:sldId id="309" r:id="rId6"/>
    <p:sldId id="311" r:id="rId7"/>
    <p:sldId id="314" r:id="rId8"/>
    <p:sldId id="312" r:id="rId9"/>
    <p:sldId id="270" r:id="rId10"/>
    <p:sldId id="30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DE2E-888F-4C36-8F06-A01BD550FA37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5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DE2E-888F-4C36-8F06-A01BD550FA37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1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DE2E-888F-4C36-8F06-A01BD550FA37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43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DE2E-888F-4C36-8F06-A01BD550FA37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23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DE2E-888F-4C36-8F06-A01BD550FA37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41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DE2E-888F-4C36-8F06-A01BD550FA37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36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DE2E-888F-4C36-8F06-A01BD550FA37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31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DE2E-888F-4C36-8F06-A01BD550FA37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94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DE2E-888F-4C36-8F06-A01BD550FA37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81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DE2E-888F-4C36-8F06-A01BD550FA37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75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DE2E-888F-4C36-8F06-A01BD550FA37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1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DE2E-888F-4C36-8F06-A01BD550FA37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20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DE2E-888F-4C36-8F06-A01BD550FA37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3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DE2E-888F-4C36-8F06-A01BD550FA37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78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DE2E-888F-4C36-8F06-A01BD550FA37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8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DE2E-888F-4C36-8F06-A01BD550FA37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3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DE2E-888F-4C36-8F06-A01BD550FA37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9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DE2E-888F-4C36-8F06-A01BD550FA37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6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DE2E-888F-4C36-8F06-A01BD550FA37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3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DE2E-888F-4C36-8F06-A01BD550FA37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0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DE2E-888F-4C36-8F06-A01BD550FA37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4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DE2E-888F-4C36-8F06-A01BD550FA37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9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9DE2E-888F-4C36-8F06-A01BD550FA37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3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9DE2E-888F-4C36-8F06-A01BD550FA37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3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datasets.html" TargetMode="Externa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3047"/>
            <a:ext cx="12192000" cy="2855742"/>
          </a:xfrm>
        </p:spPr>
        <p:txBody>
          <a:bodyPr>
            <a:no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CSE 6363</a:t>
            </a:r>
            <a:b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Machine Learning</a:t>
            </a:r>
            <a:b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Comparison Study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Naïve Bayes v/s K-NN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05330"/>
            <a:ext cx="12192000" cy="2038081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Presented By</a:t>
            </a:r>
          </a:p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Aishwarya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Vaidyanathan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Jubin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Sanghvi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983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6" y="0"/>
            <a:ext cx="10683024" cy="108145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746976" y="1586568"/>
            <a:ext cx="10683024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Goals</a:t>
            </a:r>
          </a:p>
          <a:p>
            <a:pPr algn="just"/>
            <a:endParaRPr 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sz="2800" dirty="0"/>
              <a:t>Implement K Nearest Neighbors (</a:t>
            </a:r>
            <a:r>
              <a:rPr lang="en-US" sz="2800" dirty="0" err="1"/>
              <a:t>kNN</a:t>
            </a:r>
            <a:r>
              <a:rPr lang="en-US" sz="2800" dirty="0"/>
              <a:t>) and Naïve Bayes (NB)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sz="2800" dirty="0"/>
              <a:t>Compare above algorithms for 2 machine learning tasks: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		1. Classification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		2. Regression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sz="2800" dirty="0"/>
              <a:t>Analyze and compare their performances</a:t>
            </a:r>
          </a:p>
        </p:txBody>
      </p:sp>
    </p:spTree>
    <p:extLst>
      <p:ext uri="{BB962C8B-B14F-4D97-AF65-F5344CB8AC3E}">
        <p14:creationId xmlns:p14="http://schemas.microsoft.com/office/powerpoint/2010/main" val="2843663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6" y="0"/>
            <a:ext cx="10674232" cy="108145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46976" y="1403688"/>
            <a:ext cx="1067423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Data set not confined to one particular set</a:t>
            </a:r>
          </a:p>
          <a:p>
            <a:pPr marL="514350" indent="-5143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Data Source: </a:t>
            </a:r>
            <a:r>
              <a:rPr lang="en-US" sz="2800" dirty="0">
                <a:hlinkClick r:id="rId3"/>
              </a:rPr>
              <a:t>http://archive.ics.uci.edu/ml/datasets.html</a:t>
            </a:r>
            <a:endParaRPr lang="en-US" sz="2800" dirty="0"/>
          </a:p>
          <a:p>
            <a:pPr marL="514350" indent="-5143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Different data sets for both classification and regression</a:t>
            </a:r>
          </a:p>
          <a:p>
            <a:pPr marL="514350" indent="-5143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Data Pre-Processing: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	- Normalization of Data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10-FCV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kNN</a:t>
            </a:r>
            <a:r>
              <a:rPr lang="en-US" sz="2800" dirty="0"/>
              <a:t> validation before testing to get a better k value</a:t>
            </a:r>
          </a:p>
        </p:txBody>
      </p:sp>
    </p:spTree>
    <p:extLst>
      <p:ext uri="{BB962C8B-B14F-4D97-AF65-F5344CB8AC3E}">
        <p14:creationId xmlns:p14="http://schemas.microsoft.com/office/powerpoint/2010/main" val="1379985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979657"/>
              </p:ext>
            </p:extLst>
          </p:nvPr>
        </p:nvGraphicFramePr>
        <p:xfrm>
          <a:off x="746975" y="1264063"/>
          <a:ext cx="10700612" cy="486486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33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6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TASKS ACHEIVED</a:t>
                      </a:r>
                      <a:endParaRPr lang="en-US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TASKS TO BE ACHEIVED</a:t>
                      </a:r>
                      <a:endParaRPr lang="en-US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5743"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endParaRPr lang="en-US" sz="2000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indent="0" algn="just">
                        <a:buNone/>
                      </a:pPr>
                      <a:r>
                        <a:rPr lang="en-US" sz="3000" dirty="0"/>
                        <a:t>        - </a:t>
                      </a:r>
                      <a:r>
                        <a:rPr lang="en-US" sz="3000" dirty="0" err="1"/>
                        <a:t>kNN</a:t>
                      </a:r>
                      <a:r>
                        <a:rPr lang="en-US" sz="3000" dirty="0"/>
                        <a:t> implementation for</a:t>
                      </a:r>
                    </a:p>
                    <a:p>
                      <a:pPr marL="0" indent="0" algn="just">
                        <a:buNone/>
                      </a:pPr>
                      <a:r>
                        <a:rPr lang="en-US" sz="3000" dirty="0"/>
                        <a:t>          classification</a:t>
                      </a:r>
                    </a:p>
                    <a:p>
                      <a:pPr marL="0" indent="0" algn="just">
                        <a:buNone/>
                      </a:pPr>
                      <a:endParaRPr lang="en-US" sz="1500" dirty="0"/>
                    </a:p>
                    <a:p>
                      <a:pPr marL="0" indent="0" algn="just">
                        <a:buNone/>
                      </a:pPr>
                      <a:r>
                        <a:rPr lang="en-US" sz="3000" dirty="0"/>
                        <a:t>        - NB implementation for</a:t>
                      </a:r>
                    </a:p>
                    <a:p>
                      <a:pPr marL="0" indent="0" algn="just">
                        <a:buNone/>
                      </a:pPr>
                      <a:r>
                        <a:rPr lang="en-US" sz="3000" dirty="0"/>
                        <a:t>          classification</a:t>
                      </a:r>
                    </a:p>
                    <a:p>
                      <a:pPr marL="0" indent="0" algn="just">
                        <a:buNone/>
                      </a:pPr>
                      <a:endParaRPr lang="en-US" sz="1500" dirty="0"/>
                    </a:p>
                    <a:p>
                      <a:pPr marL="0" indent="0" algn="just">
                        <a:buNone/>
                      </a:pPr>
                      <a:r>
                        <a:rPr lang="en-US" sz="3000" dirty="0"/>
                        <a:t>        - </a:t>
                      </a:r>
                      <a:r>
                        <a:rPr lang="en-US" sz="3000" dirty="0" err="1"/>
                        <a:t>kNN</a:t>
                      </a:r>
                      <a:r>
                        <a:rPr lang="en-US" sz="3000" dirty="0"/>
                        <a:t> implementation for</a:t>
                      </a:r>
                    </a:p>
                    <a:p>
                      <a:pPr marL="0" indent="0" algn="just">
                        <a:buNone/>
                      </a:pPr>
                      <a:r>
                        <a:rPr lang="en-US" sz="3000" dirty="0"/>
                        <a:t>          regression</a:t>
                      </a:r>
                    </a:p>
                    <a:p>
                      <a:pPr marL="0" indent="0" algn="just">
                        <a:buNone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endParaRPr lang="en-US" sz="2000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indent="0" algn="just" defTabSz="914400" rtl="0" eaLnBrk="1" latinLnBrk="0" hangingPunct="1">
                        <a:buNone/>
                      </a:pPr>
                      <a:r>
                        <a:rPr lang="en-US" sz="3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- NB implementation for</a:t>
                      </a:r>
                    </a:p>
                    <a:p>
                      <a:pPr marL="0" indent="0" algn="just" defTabSz="914400" rtl="0" eaLnBrk="1" latinLnBrk="0" hangingPunct="1">
                        <a:buNone/>
                      </a:pPr>
                      <a:r>
                        <a:rPr lang="en-US" sz="3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regression</a:t>
                      </a:r>
                    </a:p>
                    <a:p>
                      <a:pPr marL="0" indent="0" algn="just">
                        <a:buNone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5" y="0"/>
            <a:ext cx="10700609" cy="93449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 ANALYSIS</a:t>
            </a:r>
          </a:p>
        </p:txBody>
      </p:sp>
    </p:spTree>
    <p:extLst>
      <p:ext uri="{BB962C8B-B14F-4D97-AF65-F5344CB8AC3E}">
        <p14:creationId xmlns:p14="http://schemas.microsoft.com/office/powerpoint/2010/main" val="3408913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6" y="0"/>
            <a:ext cx="10606824" cy="97468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PRELIMINARY RESULT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26776"/>
              </p:ext>
            </p:extLst>
          </p:nvPr>
        </p:nvGraphicFramePr>
        <p:xfrm>
          <a:off x="746976" y="1254033"/>
          <a:ext cx="10606824" cy="4966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573">
                  <a:extLst>
                    <a:ext uri="{9D8B030D-6E8A-4147-A177-3AD203B41FA5}">
                      <a16:colId xmlns:a16="http://schemas.microsoft.com/office/drawing/2014/main" val="2240794891"/>
                    </a:ext>
                  </a:extLst>
                </a:gridCol>
                <a:gridCol w="3936274">
                  <a:extLst>
                    <a:ext uri="{9D8B030D-6E8A-4147-A177-3AD203B41FA5}">
                      <a16:colId xmlns:a16="http://schemas.microsoft.com/office/drawing/2014/main" val="909492392"/>
                    </a:ext>
                  </a:extLst>
                </a:gridCol>
                <a:gridCol w="4116977">
                  <a:extLst>
                    <a:ext uri="{9D8B030D-6E8A-4147-A177-3AD203B41FA5}">
                      <a16:colId xmlns:a16="http://schemas.microsoft.com/office/drawing/2014/main" val="2350857417"/>
                    </a:ext>
                  </a:extLst>
                </a:gridCol>
              </a:tblGrid>
              <a:tr h="4615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KNN ACCURACY (%)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NB ACCURACY (%)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364264"/>
                  </a:ext>
                </a:extLst>
              </a:tr>
              <a:tr h="450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ecoli.csv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80.39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302345"/>
                  </a:ext>
                </a:extLst>
              </a:tr>
              <a:tr h="450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fertility.csv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88.18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61.82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386805"/>
                  </a:ext>
                </a:extLst>
              </a:tr>
              <a:tr h="450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glass.csv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34.32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7101"/>
                  </a:ext>
                </a:extLst>
              </a:tr>
              <a:tr h="450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ilpd.csv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55.09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50641"/>
                  </a:ext>
                </a:extLst>
              </a:tr>
              <a:tr h="450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ionosphere.csv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84.91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80.65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99561"/>
                  </a:ext>
                </a:extLst>
              </a:tr>
              <a:tr h="450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libras.csv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7532"/>
                  </a:ext>
                </a:extLst>
              </a:tr>
              <a:tr h="450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parkinsons.csv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70.17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963924"/>
                  </a:ext>
                </a:extLst>
              </a:tr>
              <a:tr h="450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popfailure.csv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89.66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330835"/>
                  </a:ext>
                </a:extLst>
              </a:tr>
              <a:tr h="450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sonar.csv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66.32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169276"/>
                  </a:ext>
                </a:extLst>
              </a:tr>
              <a:tr h="450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wine.csv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21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805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6" y="0"/>
            <a:ext cx="10606824" cy="9746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PRELIMINARY RESULT GRAPH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9022"/>
            <a:ext cx="12192000" cy="571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87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6" y="0"/>
            <a:ext cx="10606824" cy="984737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 PRELIMINARY RESULT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44107"/>
              </p:ext>
            </p:extLst>
          </p:nvPr>
        </p:nvGraphicFramePr>
        <p:xfrm>
          <a:off x="746976" y="1254033"/>
          <a:ext cx="10606824" cy="4966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573">
                  <a:extLst>
                    <a:ext uri="{9D8B030D-6E8A-4147-A177-3AD203B41FA5}">
                      <a16:colId xmlns:a16="http://schemas.microsoft.com/office/drawing/2014/main" val="2240794891"/>
                    </a:ext>
                  </a:extLst>
                </a:gridCol>
                <a:gridCol w="3936274">
                  <a:extLst>
                    <a:ext uri="{9D8B030D-6E8A-4147-A177-3AD203B41FA5}">
                      <a16:colId xmlns:a16="http://schemas.microsoft.com/office/drawing/2014/main" val="909492392"/>
                    </a:ext>
                  </a:extLst>
                </a:gridCol>
                <a:gridCol w="4116977">
                  <a:extLst>
                    <a:ext uri="{9D8B030D-6E8A-4147-A177-3AD203B41FA5}">
                      <a16:colId xmlns:a16="http://schemas.microsoft.com/office/drawing/2014/main" val="2350857417"/>
                    </a:ext>
                  </a:extLst>
                </a:gridCol>
              </a:tblGrid>
              <a:tr h="4615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KNN ERROR (%)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NB ERROR (%)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364264"/>
                  </a:ext>
                </a:extLst>
              </a:tr>
              <a:tr h="450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airfoil.csv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6.26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302345"/>
                  </a:ext>
                </a:extLst>
              </a:tr>
              <a:tr h="450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ERA.csv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386805"/>
                  </a:ext>
                </a:extLst>
              </a:tr>
              <a:tr h="450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ESL.csv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7101"/>
                  </a:ext>
                </a:extLst>
              </a:tr>
              <a:tr h="450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LEV.csv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50641"/>
                  </a:ext>
                </a:extLst>
              </a:tr>
              <a:tr h="450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slump.csv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7.66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99561"/>
                  </a:ext>
                </a:extLst>
              </a:tr>
              <a:tr h="450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student.csv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7532"/>
                  </a:ext>
                </a:extLst>
              </a:tr>
              <a:tr h="450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wdbc.csv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963924"/>
                  </a:ext>
                </a:extLst>
              </a:tr>
              <a:tr h="450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yacht.csv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330835"/>
                  </a:ext>
                </a:extLst>
              </a:tr>
              <a:tr h="450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glass.csv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428236"/>
                  </a:ext>
                </a:extLst>
              </a:tr>
              <a:tr h="450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ilpd.csv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264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031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5" y="0"/>
            <a:ext cx="10698097" cy="94052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0526"/>
            <a:ext cx="10972800" cy="5185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Challenges: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NB for classification using numerical data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Gaussian estimate</a:t>
            </a:r>
          </a:p>
          <a:p>
            <a:pPr marL="0" indent="0">
              <a:buNone/>
            </a:pP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Tasks: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NB for regression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Methods for NB improvements</a:t>
            </a: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50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1958264"/>
            <a:ext cx="12192000" cy="2855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QUESTIONS???</a:t>
            </a:r>
          </a:p>
        </p:txBody>
      </p:sp>
    </p:spTree>
    <p:extLst>
      <p:ext uri="{BB962C8B-B14F-4D97-AF65-F5344CB8AC3E}">
        <p14:creationId xmlns:p14="http://schemas.microsoft.com/office/powerpoint/2010/main" val="268683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3134</TotalTime>
  <Words>205</Words>
  <Application>Microsoft Office PowerPoint</Application>
  <PresentationFormat>Widescreen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1_Office Theme</vt:lpstr>
      <vt:lpstr>CSE 6363 Machine Learning Comparison Study Naïve Bayes v/s K-NN</vt:lpstr>
      <vt:lpstr>PROBLEM STATEMENT</vt:lpstr>
      <vt:lpstr>DATA DESCRIPTION</vt:lpstr>
      <vt:lpstr>PROTOTYPE ANALYSIS</vt:lpstr>
      <vt:lpstr>CLASSIFICATION PRELIMINARY RESULT</vt:lpstr>
      <vt:lpstr>CLASSIFICATION PRELIMINARY RESULT GRAPH</vt:lpstr>
      <vt:lpstr>REGRESSION PRELIMINARY RESULT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Jubin Sanghvi</cp:lastModifiedBy>
  <cp:revision>205</cp:revision>
  <dcterms:created xsi:type="dcterms:W3CDTF">2016-04-11T09:53:22Z</dcterms:created>
  <dcterms:modified xsi:type="dcterms:W3CDTF">2016-11-28T00:46:07Z</dcterms:modified>
</cp:coreProperties>
</file>