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62" r:id="rId3"/>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Helvetica Neue" panose="020B060402020202020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HMFangLYL2ZpQ20wtY46wh4tl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B44912-CBF8-4820-A9B3-2AC68A3A9470}">
  <a:tblStyle styleId="{EAB44912-CBF8-4820-A9B3-2AC68A3A947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9" name="Google Shape;23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0" name="Google Shape;30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5" name="Google Shape;32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0eeca88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0eeca88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5"/>
          <p:cNvSpPr>
            <a:spLocks noGrp="1"/>
          </p:cNvSpPr>
          <p:nvPr>
            <p:ph type="pic" idx="2"/>
          </p:nvPr>
        </p:nvSpPr>
        <p:spPr>
          <a:xfrm>
            <a:off x="5183188" y="987425"/>
            <a:ext cx="6172200" cy="4873625"/>
          </a:xfrm>
          <a:prstGeom prst="rect">
            <a:avLst/>
          </a:prstGeom>
          <a:noFill/>
          <a:ln>
            <a:noFill/>
          </a:ln>
        </p:spPr>
      </p:sp>
      <p:sp>
        <p:nvSpPr>
          <p:cNvPr id="76" name="Google Shape;76;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8"/>
        <p:cNvGrpSpPr/>
        <p:nvPr/>
      </p:nvGrpSpPr>
      <p:grpSpPr>
        <a:xfrm>
          <a:off x="0" y="0"/>
          <a:ext cx="0" cy="0"/>
          <a:chOff x="0" y="0"/>
          <a:chExt cx="0" cy="0"/>
        </a:xfrm>
      </p:grpSpPr>
      <p:sp>
        <p:nvSpPr>
          <p:cNvPr id="99" name="Google Shape;99;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1" name="Google Shape;10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9" name="Google Shape;69;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4" name="Google Shape;94;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hyperlink" Target="https://medium.com/analytics-vidhya/time-series-analysis-of-cryptocurrencies-using-deep-learning-fbprophet-48abdb2e7ebf"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www.analyticsvidhya.com/blog/2017/12/fundamentals-of-deep-learning-introduction-to-lstm/" TargetMode="External"/><Relationship Id="rId5" Type="http://schemas.openxmlformats.org/officeDocument/2006/relationships/hyperlink" Target="https://www.machinelearningplus.com/time-series/arima-model-time-series-forecasting-python/" TargetMode="External"/><Relationship Id="rId4" Type="http://schemas.openxmlformats.org/officeDocument/2006/relationships/hyperlink" Target="https://machinelearningmastery.com/arima-for-time-series-forecasting-with-pyth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
        <p:cNvGrpSpPr/>
        <p:nvPr/>
      </p:nvGrpSpPr>
      <p:grpSpPr>
        <a:xfrm>
          <a:off x="0" y="0"/>
          <a:ext cx="0" cy="0"/>
          <a:chOff x="0" y="0"/>
          <a:chExt cx="0" cy="0"/>
        </a:xfrm>
      </p:grpSpPr>
      <p:sp>
        <p:nvSpPr>
          <p:cNvPr id="108" name="Google Shape;108;p1"/>
          <p:cNvSpPr/>
          <p:nvPr/>
        </p:nvSpPr>
        <p:spPr>
          <a:xfrm>
            <a:off x="0" y="-1"/>
            <a:ext cx="12192000" cy="685800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9" name="Google Shape;109;p1" descr="Orange and blue numbers and graphs"/>
          <p:cNvPicPr preferRelativeResize="0"/>
          <p:nvPr/>
        </p:nvPicPr>
        <p:blipFill rotWithShape="1">
          <a:blip r:embed="rId3">
            <a:alphaModFix/>
          </a:blip>
          <a:srcRect t="6568" b="1593"/>
          <a:stretch/>
        </p:blipFill>
        <p:spPr>
          <a:xfrm>
            <a:off x="20" y="10"/>
            <a:ext cx="12191980" cy="6857989"/>
          </a:xfrm>
          <a:prstGeom prst="rect">
            <a:avLst/>
          </a:prstGeom>
          <a:noFill/>
          <a:ln>
            <a:noFill/>
          </a:ln>
        </p:spPr>
      </p:pic>
      <p:sp>
        <p:nvSpPr>
          <p:cNvPr id="110" name="Google Shape;110;p1"/>
          <p:cNvSpPr/>
          <p:nvPr/>
        </p:nvSpPr>
        <p:spPr>
          <a:xfrm>
            <a:off x="0" y="0"/>
            <a:ext cx="12192000" cy="6858000"/>
          </a:xfrm>
          <a:prstGeom prst="rect">
            <a:avLst/>
          </a:prstGeom>
          <a:blipFill rotWithShape="1">
            <a:blip r:embed="rId4">
              <a:alphaModFix amt="27000"/>
            </a:blip>
            <a:tile tx="0" ty="-254000" sx="92000" sy="89000" flip="xy" algn="ctr"/>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1"/>
          <p:cNvSpPr txBox="1">
            <a:spLocks noGrp="1"/>
          </p:cNvSpPr>
          <p:nvPr>
            <p:ph type="ctrTitle"/>
          </p:nvPr>
        </p:nvSpPr>
        <p:spPr>
          <a:xfrm>
            <a:off x="1112520" y="2152955"/>
            <a:ext cx="9966960" cy="2552091"/>
          </a:xfrm>
          <a:prstGeom prst="rect">
            <a:avLst/>
          </a:prstGeom>
          <a:noFill/>
          <a:ln>
            <a:noFill/>
          </a:ln>
        </p:spPr>
        <p:txBody>
          <a:bodyPr spcFirstLastPara="1" wrap="square" lIns="91425" tIns="45700" rIns="91425" bIns="45700" anchor="ctr" anchorCtr="0">
            <a:normAutofit/>
          </a:bodyPr>
          <a:lstStyle/>
          <a:p>
            <a:pPr lvl="0">
              <a:buClr>
                <a:srgbClr val="FFFFFF"/>
              </a:buClr>
              <a:buSzPts val="8000"/>
            </a:pPr>
            <a:r>
              <a:rPr lang="en-US" sz="8000">
                <a:solidFill>
                  <a:srgbClr val="FFFFFF"/>
                </a:solidFill>
              </a:rPr>
              <a:t>Crypto Time Series Analysis and Prediction</a:t>
            </a:r>
            <a:endParaRPr dirty="0"/>
          </a:p>
        </p:txBody>
      </p:sp>
      <p:sp>
        <p:nvSpPr>
          <p:cNvPr id="112" name="Google Shape;112;p1"/>
          <p:cNvSpPr txBox="1">
            <a:spLocks noGrp="1"/>
          </p:cNvSpPr>
          <p:nvPr>
            <p:ph type="subTitle" idx="1"/>
          </p:nvPr>
        </p:nvSpPr>
        <p:spPr>
          <a:xfrm>
            <a:off x="2150375" y="5114825"/>
            <a:ext cx="7891200" cy="1594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ct val="61111"/>
              <a:buFont typeface="Arial"/>
              <a:buNone/>
            </a:pPr>
            <a:r>
              <a:rPr lang="en-US" sz="1800">
                <a:solidFill>
                  <a:srgbClr val="FFFFFF"/>
                </a:solidFill>
              </a:rPr>
              <a:t>Aiswarya Kale</a:t>
            </a:r>
            <a:endParaRPr sz="1800">
              <a:solidFill>
                <a:srgbClr val="FFFFFF"/>
              </a:solidFill>
            </a:endParaRPr>
          </a:p>
          <a:p>
            <a:pPr marL="0" lvl="0" indent="0" algn="ctr" rtl="0">
              <a:spcBef>
                <a:spcPts val="1000"/>
              </a:spcBef>
              <a:spcAft>
                <a:spcPts val="0"/>
              </a:spcAft>
              <a:buClr>
                <a:schemeClr val="dk1"/>
              </a:buClr>
              <a:buSzPct val="61111"/>
              <a:buFont typeface="Arial"/>
              <a:buNone/>
            </a:pPr>
            <a:r>
              <a:rPr lang="en-US" sz="1800">
                <a:solidFill>
                  <a:srgbClr val="FFFFFF"/>
                </a:solidFill>
              </a:rPr>
              <a:t>Naga Sireesha Chinthala</a:t>
            </a:r>
            <a:endParaRPr sz="1800">
              <a:solidFill>
                <a:srgbClr val="FFFFFF"/>
              </a:solidFill>
            </a:endParaRPr>
          </a:p>
          <a:p>
            <a:pPr marL="0" lvl="0" indent="0" algn="ctr" rtl="0">
              <a:spcBef>
                <a:spcPts val="1000"/>
              </a:spcBef>
              <a:spcAft>
                <a:spcPts val="0"/>
              </a:spcAft>
              <a:buClr>
                <a:schemeClr val="dk1"/>
              </a:buClr>
              <a:buSzPct val="61111"/>
              <a:buFont typeface="Arial"/>
              <a:buNone/>
            </a:pPr>
            <a:r>
              <a:rPr lang="en-US" sz="1800">
                <a:solidFill>
                  <a:srgbClr val="FFFFFF"/>
                </a:solidFill>
              </a:rPr>
              <a:t>Data 690: Financial Data Science</a:t>
            </a:r>
            <a:endParaRPr sz="1800">
              <a:solidFill>
                <a:srgbClr val="FFFFFF"/>
              </a:solidFill>
            </a:endParaRPr>
          </a:p>
          <a:p>
            <a:pPr marL="0" lvl="0" indent="0" algn="ctr" rtl="0">
              <a:spcBef>
                <a:spcPts val="1000"/>
              </a:spcBef>
              <a:spcAft>
                <a:spcPts val="0"/>
              </a:spcAft>
              <a:buClr>
                <a:schemeClr val="dk1"/>
              </a:buClr>
              <a:buSzPct val="61111"/>
              <a:buFont typeface="Arial"/>
              <a:buNone/>
            </a:pPr>
            <a:r>
              <a:rPr lang="en-US" sz="1800">
                <a:solidFill>
                  <a:srgbClr val="FFFFFF"/>
                </a:solidFill>
              </a:rPr>
              <a:t>Prof Abdullah Karasan</a:t>
            </a:r>
            <a:endParaRPr sz="1800">
              <a:solidFill>
                <a:srgbClr val="FFFFFF"/>
              </a:solidFill>
            </a:endParaRPr>
          </a:p>
          <a:p>
            <a:pPr marL="0" lvl="0" indent="0" algn="ctr" rtl="0">
              <a:lnSpc>
                <a:spcPct val="90000"/>
              </a:lnSpc>
              <a:spcBef>
                <a:spcPts val="1000"/>
              </a:spcBef>
              <a:spcAft>
                <a:spcPts val="0"/>
              </a:spcAft>
              <a:buClr>
                <a:srgbClr val="FFFFFF"/>
              </a:buClr>
              <a:buSzPct val="100000"/>
              <a:buNone/>
            </a:pPr>
            <a:endParaRPr sz="1700">
              <a:solidFill>
                <a:srgbClr val="FFFFFF"/>
              </a:solidFill>
            </a:endParaRPr>
          </a:p>
        </p:txBody>
      </p:sp>
      <p:sp>
        <p:nvSpPr>
          <p:cNvPr id="113" name="Google Shape;113;p1"/>
          <p:cNvSpPr/>
          <p:nvPr/>
        </p:nvSpPr>
        <p:spPr>
          <a:xfrm>
            <a:off x="984504" y="1955749"/>
            <a:ext cx="10222992" cy="80683"/>
          </a:xfrm>
          <a:prstGeom prst="rect">
            <a:avLst/>
          </a:prstGeom>
          <a:blipFill rotWithShape="1">
            <a:blip r:embed="rId5">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4" name="Google Shape;114;p1"/>
          <p:cNvSpPr/>
          <p:nvPr/>
        </p:nvSpPr>
        <p:spPr>
          <a:xfrm>
            <a:off x="984504" y="4808342"/>
            <a:ext cx="10222992" cy="80683"/>
          </a:xfrm>
          <a:prstGeom prst="rect">
            <a:avLst/>
          </a:prstGeom>
          <a:blipFill rotWithShape="1">
            <a:blip r:embed="rId5">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12">
                                            <p:txEl>
                                              <p:pRg st="0" end="0"/>
                                            </p:txEl>
                                          </p:spTgt>
                                        </p:tgtEl>
                                        <p:attrNameLst>
                                          <p:attrName>style.visibility</p:attrName>
                                        </p:attrNameLst>
                                      </p:cBhvr>
                                      <p:to>
                                        <p:strVal val="visible"/>
                                      </p:to>
                                    </p:set>
                                    <p:animEffect transition="in" filter="fade">
                                      <p:cBhvr>
                                        <p:cTn id="7" dur="700"/>
                                        <p:tgtEl>
                                          <p:spTgt spid="112">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112">
                                            <p:txEl>
                                              <p:pRg st="1" end="1"/>
                                            </p:txEl>
                                          </p:spTgt>
                                        </p:tgtEl>
                                        <p:attrNameLst>
                                          <p:attrName>style.visibility</p:attrName>
                                        </p:attrNameLst>
                                      </p:cBhvr>
                                      <p:to>
                                        <p:strVal val="visible"/>
                                      </p:to>
                                    </p:set>
                                    <p:animEffect transition="in" filter="fade">
                                      <p:cBhvr>
                                        <p:cTn id="10" dur="700"/>
                                        <p:tgtEl>
                                          <p:spTgt spid="112">
                                            <p:txEl>
                                              <p:pRg st="1" end="1"/>
                                            </p:txEl>
                                          </p:spTgt>
                                        </p:tgtEl>
                                      </p:cBhvr>
                                    </p:animEffect>
                                  </p:childTnLst>
                                </p:cTn>
                              </p:par>
                              <p:par>
                                <p:cTn id="11" presetID="10" presetClass="entr" presetSubtype="0" fill="hold" nodeType="withEffect">
                                  <p:stCondLst>
                                    <p:cond delay="1500"/>
                                  </p:stCondLst>
                                  <p:childTnLst>
                                    <p:set>
                                      <p:cBhvr>
                                        <p:cTn id="12" dur="1" fill="hold">
                                          <p:stCondLst>
                                            <p:cond delay="0"/>
                                          </p:stCondLst>
                                        </p:cTn>
                                        <p:tgtEl>
                                          <p:spTgt spid="112">
                                            <p:txEl>
                                              <p:pRg st="2" end="2"/>
                                            </p:txEl>
                                          </p:spTgt>
                                        </p:tgtEl>
                                        <p:attrNameLst>
                                          <p:attrName>style.visibility</p:attrName>
                                        </p:attrNameLst>
                                      </p:cBhvr>
                                      <p:to>
                                        <p:strVal val="visible"/>
                                      </p:to>
                                    </p:set>
                                    <p:animEffect transition="in" filter="fade">
                                      <p:cBhvr>
                                        <p:cTn id="13" dur="700"/>
                                        <p:tgtEl>
                                          <p:spTgt spid="112">
                                            <p:txEl>
                                              <p:pRg st="2" end="2"/>
                                            </p:txEl>
                                          </p:spTgt>
                                        </p:tgtEl>
                                      </p:cBhvr>
                                    </p:animEffect>
                                  </p:childTnLst>
                                </p:cTn>
                              </p:par>
                              <p:par>
                                <p:cTn id="14" presetID="10" presetClass="entr" presetSubtype="0" fill="hold" nodeType="withEffect">
                                  <p:stCondLst>
                                    <p:cond delay="1500"/>
                                  </p:stCondLst>
                                  <p:childTnLst>
                                    <p:set>
                                      <p:cBhvr>
                                        <p:cTn id="15" dur="1" fill="hold">
                                          <p:stCondLst>
                                            <p:cond delay="0"/>
                                          </p:stCondLst>
                                        </p:cTn>
                                        <p:tgtEl>
                                          <p:spTgt spid="112">
                                            <p:txEl>
                                              <p:pRg st="3" end="3"/>
                                            </p:txEl>
                                          </p:spTgt>
                                        </p:tgtEl>
                                        <p:attrNameLst>
                                          <p:attrName>style.visibility</p:attrName>
                                        </p:attrNameLst>
                                      </p:cBhvr>
                                      <p:to>
                                        <p:strVal val="visible"/>
                                      </p:to>
                                    </p:set>
                                    <p:animEffect transition="in" filter="fade">
                                      <p:cBhvr>
                                        <p:cTn id="16" dur="700"/>
                                        <p:tgtEl>
                                          <p:spTgt spid="112">
                                            <p:txEl>
                                              <p:pRg st="3" end="3"/>
                                            </p:txEl>
                                          </p:spTgt>
                                        </p:tgtEl>
                                      </p:cBhvr>
                                    </p:animEffect>
                                  </p:childTnLst>
                                </p:cTn>
                              </p:par>
                              <p:par>
                                <p:cTn id="17" presetID="10" presetClass="entr" presetSubtype="0" fill="hold" nodeType="withEffect">
                                  <p:stCondLst>
                                    <p:cond delay="1500"/>
                                  </p:stCondLst>
                                  <p:childTnLst>
                                    <p:set>
                                      <p:cBhvr>
                                        <p:cTn id="18" dur="1" fill="hold">
                                          <p:stCondLst>
                                            <p:cond delay="0"/>
                                          </p:stCondLst>
                                        </p:cTn>
                                        <p:tgtEl>
                                          <p:spTgt spid="112">
                                            <p:txEl>
                                              <p:pRg st="4" end="4"/>
                                            </p:txEl>
                                          </p:spTgt>
                                        </p:tgtEl>
                                        <p:attrNameLst>
                                          <p:attrName>style.visibility</p:attrName>
                                        </p:attrNameLst>
                                      </p:cBhvr>
                                      <p:to>
                                        <p:strVal val="visible"/>
                                      </p:to>
                                    </p:set>
                                    <p:animEffect transition="in" filter="fade">
                                      <p:cBhvr>
                                        <p:cTn id="19" dur="700"/>
                                        <p:tgtEl>
                                          <p:spTgt spid="112">
                                            <p:txEl>
                                              <p:pRg st="4" end="4"/>
                                            </p:txEl>
                                          </p:spTgt>
                                        </p:tgtEl>
                                      </p:cBhvr>
                                    </p:animEffect>
                                  </p:childTnLst>
                                </p:cTn>
                              </p:par>
                              <p:par>
                                <p:cTn id="20" presetID="10" presetClass="entr" presetSubtype="0" fill="hold" nodeType="withEffect">
                                  <p:stCondLst>
                                    <p:cond delay="100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7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9"/>
          <p:cNvSpPr/>
          <p:nvPr/>
        </p:nvSpPr>
        <p:spPr>
          <a:xfrm>
            <a:off x="554416" y="288350"/>
            <a:ext cx="11167447" cy="2089317"/>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7" name="Google Shape;217;p9"/>
          <p:cNvSpPr txBox="1">
            <a:spLocks noGrp="1"/>
          </p:cNvSpPr>
          <p:nvPr>
            <p:ph type="title"/>
          </p:nvPr>
        </p:nvSpPr>
        <p:spPr>
          <a:xfrm>
            <a:off x="841248" y="510047"/>
            <a:ext cx="3300984"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ARIMA Results - Bitcoin</a:t>
            </a:r>
            <a:endParaRPr/>
          </a:p>
        </p:txBody>
      </p:sp>
      <p:sp>
        <p:nvSpPr>
          <p:cNvPr id="218" name="Google Shape;218;p9"/>
          <p:cNvSpPr/>
          <p:nvPr/>
        </p:nvSpPr>
        <p:spPr>
          <a:xfrm>
            <a:off x="490408" y="980964"/>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9" name="Google Shape;219;p9"/>
          <p:cNvSpPr/>
          <p:nvPr/>
        </p:nvSpPr>
        <p:spPr>
          <a:xfrm rot="5400000">
            <a:off x="3610864" y="1323863"/>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0" name="Google Shape;220;p9"/>
          <p:cNvSpPr txBox="1">
            <a:spLocks noGrp="1"/>
          </p:cNvSpPr>
          <p:nvPr>
            <p:ph type="body" idx="1"/>
          </p:nvPr>
        </p:nvSpPr>
        <p:spPr>
          <a:xfrm>
            <a:off x="4581144" y="510047"/>
            <a:ext cx="6858000" cy="164592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Char char="•"/>
            </a:pPr>
            <a:r>
              <a:rPr lang="en-US" sz="1800"/>
              <a:t>Parameters based on low AIC are : p = 4, d = 2, q = 3</a:t>
            </a:r>
            <a:endParaRPr/>
          </a:p>
          <a:p>
            <a:pPr marL="228600" lvl="0" indent="-228600" algn="l" rtl="0">
              <a:lnSpc>
                <a:spcPct val="90000"/>
              </a:lnSpc>
              <a:spcBef>
                <a:spcPts val="1000"/>
              </a:spcBef>
              <a:spcAft>
                <a:spcPts val="0"/>
              </a:spcAft>
              <a:buClr>
                <a:schemeClr val="dk1"/>
              </a:buClr>
              <a:buSzPts val="1800"/>
              <a:buChar char="•"/>
            </a:pPr>
            <a:r>
              <a:rPr lang="en-US" sz="1800"/>
              <a:t>Based on p-values except for auto regressor lag 3, all the remaining lag coefficients are statistically significant.</a:t>
            </a:r>
            <a:endParaRPr/>
          </a:p>
          <a:p>
            <a:pPr marL="228600" lvl="0" indent="-228600" algn="l" rtl="0">
              <a:lnSpc>
                <a:spcPct val="90000"/>
              </a:lnSpc>
              <a:spcBef>
                <a:spcPts val="1000"/>
              </a:spcBef>
              <a:spcAft>
                <a:spcPts val="0"/>
              </a:spcAft>
              <a:buClr>
                <a:schemeClr val="dk1"/>
              </a:buClr>
              <a:buSzPts val="1800"/>
              <a:buChar char="•"/>
            </a:pPr>
            <a:r>
              <a:rPr lang="en-US" sz="1800"/>
              <a:t>The out-of-sample forecast showed an upward trend, meaning it is a good idea to invest in Bitcoin.</a:t>
            </a:r>
            <a:endParaRPr/>
          </a:p>
          <a:p>
            <a:pPr marL="0" lvl="0" indent="0" algn="l" rtl="0">
              <a:lnSpc>
                <a:spcPct val="90000"/>
              </a:lnSpc>
              <a:spcBef>
                <a:spcPts val="1000"/>
              </a:spcBef>
              <a:spcAft>
                <a:spcPts val="0"/>
              </a:spcAft>
              <a:buClr>
                <a:schemeClr val="dk1"/>
              </a:buClr>
              <a:buSzPts val="1800"/>
              <a:buNone/>
            </a:pPr>
            <a:endParaRPr sz="1800"/>
          </a:p>
        </p:txBody>
      </p:sp>
      <p:pic>
        <p:nvPicPr>
          <p:cNvPr id="221" name="Google Shape;221;p9" descr="Table&#10;&#10;Description automatically generated"/>
          <p:cNvPicPr preferRelativeResize="0"/>
          <p:nvPr/>
        </p:nvPicPr>
        <p:blipFill rotWithShape="1">
          <a:blip r:embed="rId3">
            <a:alphaModFix/>
          </a:blip>
          <a:srcRect/>
          <a:stretch/>
        </p:blipFill>
        <p:spPr>
          <a:xfrm>
            <a:off x="590272" y="2606462"/>
            <a:ext cx="3519472" cy="3639312"/>
          </a:xfrm>
          <a:prstGeom prst="rect">
            <a:avLst/>
          </a:prstGeom>
          <a:noFill/>
          <a:ln>
            <a:noFill/>
          </a:ln>
        </p:spPr>
      </p:pic>
      <p:pic>
        <p:nvPicPr>
          <p:cNvPr id="222" name="Google Shape;222;p9" descr="Chart, line chart&#10;&#10;Description automatically generated"/>
          <p:cNvPicPr preferRelativeResize="0"/>
          <p:nvPr/>
        </p:nvPicPr>
        <p:blipFill rotWithShape="1">
          <a:blip r:embed="rId4">
            <a:alphaModFix/>
          </a:blip>
          <a:srcRect/>
          <a:stretch/>
        </p:blipFill>
        <p:spPr>
          <a:xfrm>
            <a:off x="4566424" y="3153737"/>
            <a:ext cx="3584448" cy="2653194"/>
          </a:xfrm>
          <a:prstGeom prst="rect">
            <a:avLst/>
          </a:prstGeom>
          <a:noFill/>
          <a:ln>
            <a:noFill/>
          </a:ln>
        </p:spPr>
      </p:pic>
      <p:pic>
        <p:nvPicPr>
          <p:cNvPr id="223" name="Google Shape;223;p9" descr="Chart&#10;&#10;Description automatically generated"/>
          <p:cNvPicPr preferRelativeResize="0"/>
          <p:nvPr/>
        </p:nvPicPr>
        <p:blipFill rotWithShape="1">
          <a:blip r:embed="rId5">
            <a:alphaModFix/>
          </a:blip>
          <a:srcRect/>
          <a:stretch/>
        </p:blipFill>
        <p:spPr>
          <a:xfrm>
            <a:off x="8186962" y="3070764"/>
            <a:ext cx="3584448" cy="2598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9" name="Google Shape;229;p10"/>
          <p:cNvSpPr/>
          <p:nvPr/>
        </p:nvSpPr>
        <p:spPr>
          <a:xfrm>
            <a:off x="554416" y="288350"/>
            <a:ext cx="11167447" cy="2089317"/>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0" name="Google Shape;230;p10"/>
          <p:cNvSpPr txBox="1">
            <a:spLocks noGrp="1"/>
          </p:cNvSpPr>
          <p:nvPr>
            <p:ph type="title"/>
          </p:nvPr>
        </p:nvSpPr>
        <p:spPr>
          <a:xfrm>
            <a:off x="841248" y="510047"/>
            <a:ext cx="3300984"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ARIMA Results - Ethereum</a:t>
            </a:r>
            <a:endParaRPr/>
          </a:p>
        </p:txBody>
      </p:sp>
      <p:sp>
        <p:nvSpPr>
          <p:cNvPr id="231" name="Google Shape;231;p10"/>
          <p:cNvSpPr/>
          <p:nvPr/>
        </p:nvSpPr>
        <p:spPr>
          <a:xfrm>
            <a:off x="490408" y="980964"/>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2" name="Google Shape;232;p10"/>
          <p:cNvSpPr/>
          <p:nvPr/>
        </p:nvSpPr>
        <p:spPr>
          <a:xfrm rot="5400000">
            <a:off x="3610864" y="1323863"/>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3" name="Google Shape;233;p10"/>
          <p:cNvSpPr txBox="1">
            <a:spLocks noGrp="1"/>
          </p:cNvSpPr>
          <p:nvPr>
            <p:ph type="body" idx="1"/>
          </p:nvPr>
        </p:nvSpPr>
        <p:spPr>
          <a:xfrm>
            <a:off x="4581144" y="510047"/>
            <a:ext cx="6858000" cy="164592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Char char="•"/>
            </a:pPr>
            <a:r>
              <a:rPr lang="en-US" sz="1800"/>
              <a:t>Parameters: p = 3, d = 2, q = 5</a:t>
            </a:r>
            <a:endParaRPr/>
          </a:p>
          <a:p>
            <a:pPr marL="228600" lvl="0" indent="-228600" algn="l" rtl="0">
              <a:lnSpc>
                <a:spcPct val="90000"/>
              </a:lnSpc>
              <a:spcBef>
                <a:spcPts val="1000"/>
              </a:spcBef>
              <a:spcAft>
                <a:spcPts val="0"/>
              </a:spcAft>
              <a:buClr>
                <a:schemeClr val="dk1"/>
              </a:buClr>
              <a:buSzPts val="1800"/>
              <a:buChar char="•"/>
            </a:pPr>
            <a:r>
              <a:rPr lang="en-US" sz="1800"/>
              <a:t>All the lag coefficients are statistically significant</a:t>
            </a:r>
            <a:endParaRPr/>
          </a:p>
          <a:p>
            <a:pPr marL="228600" lvl="0" indent="-228600" algn="l" rtl="0">
              <a:lnSpc>
                <a:spcPct val="90000"/>
              </a:lnSpc>
              <a:spcBef>
                <a:spcPts val="1000"/>
              </a:spcBef>
              <a:spcAft>
                <a:spcPts val="0"/>
              </a:spcAft>
              <a:buClr>
                <a:schemeClr val="dk1"/>
              </a:buClr>
              <a:buSzPts val="1800"/>
              <a:buChar char="•"/>
            </a:pPr>
            <a:r>
              <a:rPr lang="en-US" sz="1800"/>
              <a:t>Ethereum also showed upward trend for out of sample forecast.</a:t>
            </a:r>
            <a:endParaRPr/>
          </a:p>
          <a:p>
            <a:pPr marL="0" lvl="0" indent="0" algn="l" rtl="0">
              <a:lnSpc>
                <a:spcPct val="90000"/>
              </a:lnSpc>
              <a:spcBef>
                <a:spcPts val="1000"/>
              </a:spcBef>
              <a:spcAft>
                <a:spcPts val="0"/>
              </a:spcAft>
              <a:buClr>
                <a:schemeClr val="dk1"/>
              </a:buClr>
              <a:buSzPts val="1800"/>
              <a:buNone/>
            </a:pPr>
            <a:endParaRPr sz="1800"/>
          </a:p>
        </p:txBody>
      </p:sp>
      <p:pic>
        <p:nvPicPr>
          <p:cNvPr id="234" name="Google Shape;234;p10" descr="Table&#10;&#10;Description automatically generated"/>
          <p:cNvPicPr preferRelativeResize="0"/>
          <p:nvPr/>
        </p:nvPicPr>
        <p:blipFill rotWithShape="1">
          <a:blip r:embed="rId3">
            <a:alphaModFix/>
          </a:blip>
          <a:srcRect/>
          <a:stretch/>
        </p:blipFill>
        <p:spPr>
          <a:xfrm>
            <a:off x="618424" y="2757141"/>
            <a:ext cx="3584448" cy="3530681"/>
          </a:xfrm>
          <a:prstGeom prst="rect">
            <a:avLst/>
          </a:prstGeom>
          <a:noFill/>
          <a:ln>
            <a:noFill/>
          </a:ln>
        </p:spPr>
      </p:pic>
      <p:pic>
        <p:nvPicPr>
          <p:cNvPr id="235" name="Google Shape;235;p10" descr="Chart, line chart&#10;&#10;Description automatically generated"/>
          <p:cNvPicPr preferRelativeResize="0"/>
          <p:nvPr/>
        </p:nvPicPr>
        <p:blipFill rotWithShape="1">
          <a:blip r:embed="rId4">
            <a:alphaModFix/>
          </a:blip>
          <a:srcRect/>
          <a:stretch/>
        </p:blipFill>
        <p:spPr>
          <a:xfrm>
            <a:off x="7989128" y="3001276"/>
            <a:ext cx="3584448" cy="2699509"/>
          </a:xfrm>
          <a:prstGeom prst="rect">
            <a:avLst/>
          </a:prstGeom>
          <a:noFill/>
          <a:ln>
            <a:noFill/>
          </a:ln>
        </p:spPr>
      </p:pic>
      <p:pic>
        <p:nvPicPr>
          <p:cNvPr id="236" name="Google Shape;236;p10" descr="Chart, histogram&#10;&#10;Description automatically generated"/>
          <p:cNvPicPr preferRelativeResize="0"/>
          <p:nvPr/>
        </p:nvPicPr>
        <p:blipFill rotWithShape="1">
          <a:blip r:embed="rId5">
            <a:alphaModFix/>
          </a:blip>
          <a:srcRect/>
          <a:stretch/>
        </p:blipFill>
        <p:spPr>
          <a:xfrm>
            <a:off x="4303776" y="3077147"/>
            <a:ext cx="3584448" cy="25477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0"/>
        <p:cNvGrpSpPr/>
        <p:nvPr/>
      </p:nvGrpSpPr>
      <p:grpSpPr>
        <a:xfrm>
          <a:off x="0" y="0"/>
          <a:ext cx="0" cy="0"/>
          <a:chOff x="0" y="0"/>
          <a:chExt cx="0" cy="0"/>
        </a:xfrm>
      </p:grpSpPr>
      <p:sp>
        <p:nvSpPr>
          <p:cNvPr id="241" name="Google Shape;241;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2" name="Google Shape;242;p11"/>
          <p:cNvSpPr/>
          <p:nvPr/>
        </p:nvSpPr>
        <p:spPr>
          <a:xfrm>
            <a:off x="554416" y="288350"/>
            <a:ext cx="11167447" cy="2089317"/>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3" name="Google Shape;243;p11"/>
          <p:cNvSpPr txBox="1">
            <a:spLocks noGrp="1"/>
          </p:cNvSpPr>
          <p:nvPr>
            <p:ph type="title"/>
          </p:nvPr>
        </p:nvSpPr>
        <p:spPr>
          <a:xfrm>
            <a:off x="841248" y="510047"/>
            <a:ext cx="3300984"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ARIMA Results – Ethereum Classic</a:t>
            </a:r>
            <a:endParaRPr/>
          </a:p>
        </p:txBody>
      </p:sp>
      <p:sp>
        <p:nvSpPr>
          <p:cNvPr id="244" name="Google Shape;244;p11"/>
          <p:cNvSpPr/>
          <p:nvPr/>
        </p:nvSpPr>
        <p:spPr>
          <a:xfrm>
            <a:off x="490408" y="980964"/>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5" name="Google Shape;245;p11"/>
          <p:cNvSpPr/>
          <p:nvPr/>
        </p:nvSpPr>
        <p:spPr>
          <a:xfrm rot="5400000">
            <a:off x="3610864" y="1323863"/>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6" name="Google Shape;246;p11"/>
          <p:cNvSpPr txBox="1">
            <a:spLocks noGrp="1"/>
          </p:cNvSpPr>
          <p:nvPr>
            <p:ph type="body" idx="1"/>
          </p:nvPr>
        </p:nvSpPr>
        <p:spPr>
          <a:xfrm>
            <a:off x="4581144" y="510047"/>
            <a:ext cx="6858000" cy="164592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Char char="•"/>
            </a:pPr>
            <a:r>
              <a:rPr lang="en-US" sz="1800"/>
              <a:t>Parameters: p = 5, d = 1, q = 5</a:t>
            </a:r>
            <a:endParaRPr/>
          </a:p>
          <a:p>
            <a:pPr marL="228600" lvl="0" indent="-228600" algn="l" rtl="0">
              <a:lnSpc>
                <a:spcPct val="90000"/>
              </a:lnSpc>
              <a:spcBef>
                <a:spcPts val="1000"/>
              </a:spcBef>
              <a:spcAft>
                <a:spcPts val="0"/>
              </a:spcAft>
              <a:buClr>
                <a:schemeClr val="dk1"/>
              </a:buClr>
              <a:buSzPts val="1800"/>
              <a:buChar char="•"/>
            </a:pPr>
            <a:r>
              <a:rPr lang="en-US" sz="1800"/>
              <a:t>Except for the moving average lag 5, all other coefficients are statistically significant</a:t>
            </a:r>
            <a:endParaRPr/>
          </a:p>
          <a:p>
            <a:pPr marL="228600" lvl="0" indent="-228600" algn="l" rtl="0">
              <a:lnSpc>
                <a:spcPct val="90000"/>
              </a:lnSpc>
              <a:spcBef>
                <a:spcPts val="1000"/>
              </a:spcBef>
              <a:spcAft>
                <a:spcPts val="0"/>
              </a:spcAft>
              <a:buClr>
                <a:schemeClr val="dk1"/>
              </a:buClr>
              <a:buSzPts val="1800"/>
              <a:buChar char="•"/>
            </a:pPr>
            <a:r>
              <a:rPr lang="en-US" sz="1800"/>
              <a:t>Ethereum Classic has shown a downward trend for out-of-sample forecast.</a:t>
            </a:r>
            <a:endParaRPr/>
          </a:p>
          <a:p>
            <a:pPr marL="0" lvl="0" indent="0" algn="l" rtl="0">
              <a:lnSpc>
                <a:spcPct val="90000"/>
              </a:lnSpc>
              <a:spcBef>
                <a:spcPts val="1000"/>
              </a:spcBef>
              <a:spcAft>
                <a:spcPts val="0"/>
              </a:spcAft>
              <a:buClr>
                <a:schemeClr val="dk1"/>
              </a:buClr>
              <a:buSzPts val="1800"/>
              <a:buNone/>
            </a:pPr>
            <a:endParaRPr sz="1800"/>
          </a:p>
        </p:txBody>
      </p:sp>
      <p:pic>
        <p:nvPicPr>
          <p:cNvPr id="247" name="Google Shape;247;p11" descr="Text, table&#10;&#10;Description automatically generated"/>
          <p:cNvPicPr preferRelativeResize="0"/>
          <p:nvPr/>
        </p:nvPicPr>
        <p:blipFill rotWithShape="1">
          <a:blip r:embed="rId3">
            <a:alphaModFix/>
          </a:blip>
          <a:srcRect/>
          <a:stretch/>
        </p:blipFill>
        <p:spPr>
          <a:xfrm>
            <a:off x="554416" y="2757141"/>
            <a:ext cx="3302676" cy="3639312"/>
          </a:xfrm>
          <a:prstGeom prst="rect">
            <a:avLst/>
          </a:prstGeom>
          <a:noFill/>
          <a:ln>
            <a:noFill/>
          </a:ln>
        </p:spPr>
      </p:pic>
      <p:pic>
        <p:nvPicPr>
          <p:cNvPr id="248" name="Google Shape;248;p11" descr="Chart, line chart&#10;&#10;Description automatically generated"/>
          <p:cNvPicPr preferRelativeResize="0"/>
          <p:nvPr/>
        </p:nvPicPr>
        <p:blipFill rotWithShape="1">
          <a:blip r:embed="rId4">
            <a:alphaModFix/>
          </a:blip>
          <a:srcRect/>
          <a:stretch/>
        </p:blipFill>
        <p:spPr>
          <a:xfrm>
            <a:off x="8010144" y="3257905"/>
            <a:ext cx="3584448" cy="2719857"/>
          </a:xfrm>
          <a:prstGeom prst="rect">
            <a:avLst/>
          </a:prstGeom>
          <a:noFill/>
          <a:ln>
            <a:noFill/>
          </a:ln>
        </p:spPr>
      </p:pic>
      <p:pic>
        <p:nvPicPr>
          <p:cNvPr id="249" name="Google Shape;249;p11" descr="Histogram&#10;&#10;Description automatically generated with medium confidence"/>
          <p:cNvPicPr preferRelativeResize="0"/>
          <p:nvPr/>
        </p:nvPicPr>
        <p:blipFill rotWithShape="1">
          <a:blip r:embed="rId5">
            <a:alphaModFix/>
          </a:blip>
          <a:srcRect/>
          <a:stretch/>
        </p:blipFill>
        <p:spPr>
          <a:xfrm>
            <a:off x="4118154" y="3280675"/>
            <a:ext cx="3584448" cy="25922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1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5" name="Google Shape;255;p12"/>
          <p:cNvSpPr txBox="1">
            <a:spLocks noGrp="1"/>
          </p:cNvSpPr>
          <p:nvPr>
            <p:ph type="title"/>
          </p:nvPr>
        </p:nvSpPr>
        <p:spPr>
          <a:xfrm>
            <a:off x="4400550" y="329184"/>
            <a:ext cx="7148322" cy="173237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Calibri"/>
              <a:buNone/>
            </a:pPr>
            <a:r>
              <a:rPr lang="en-US" sz="4800"/>
              <a:t>Prediction Using LSTM</a:t>
            </a:r>
            <a:endParaRPr/>
          </a:p>
        </p:txBody>
      </p:sp>
      <p:pic>
        <p:nvPicPr>
          <p:cNvPr id="256" name="Google Shape;256;p12" descr="3D spheres connected with a red line"/>
          <p:cNvPicPr preferRelativeResize="0"/>
          <p:nvPr/>
        </p:nvPicPr>
        <p:blipFill rotWithShape="1">
          <a:blip r:embed="rId3">
            <a:alphaModFix/>
          </a:blip>
          <a:srcRect l="27476" r="21591"/>
          <a:stretch/>
        </p:blipFill>
        <p:spPr>
          <a:xfrm>
            <a:off x="1" y="10"/>
            <a:ext cx="3676649" cy="6857990"/>
          </a:xfrm>
          <a:custGeom>
            <a:avLst/>
            <a:gdLst/>
            <a:ahLst/>
            <a:cxnLst/>
            <a:rect l="l" t="t" r="r" b="b"/>
            <a:pathLst>
              <a:path w="4657344" h="6858000" extrusionOk="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257" name="Google Shape;257;p12"/>
          <p:cNvSpPr/>
          <p:nvPr/>
        </p:nvSpPr>
        <p:spPr>
          <a:xfrm>
            <a:off x="5297762" y="2374947"/>
            <a:ext cx="4243589" cy="18288"/>
          </a:xfrm>
          <a:custGeom>
            <a:avLst/>
            <a:gdLst/>
            <a:ahLst/>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8" name="Google Shape;258;p12"/>
          <p:cNvSpPr txBox="1">
            <a:spLocks noGrp="1"/>
          </p:cNvSpPr>
          <p:nvPr>
            <p:ph type="body" idx="1"/>
          </p:nvPr>
        </p:nvSpPr>
        <p:spPr>
          <a:xfrm>
            <a:off x="4400550" y="2706624"/>
            <a:ext cx="7148322" cy="348386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b="0" i="0"/>
              <a:t>LSTM performs very well for sequential data such as time series. RNNs are able to form a much deeper understanding of a sequence and its context compared to other algorithms.</a:t>
            </a:r>
            <a:endParaRPr/>
          </a:p>
          <a:p>
            <a:pPr marL="228600" lvl="0" indent="-228600" algn="l" rtl="0">
              <a:lnSpc>
                <a:spcPct val="90000"/>
              </a:lnSpc>
              <a:spcBef>
                <a:spcPts val="1000"/>
              </a:spcBef>
              <a:spcAft>
                <a:spcPts val="0"/>
              </a:spcAft>
              <a:buClr>
                <a:schemeClr val="dk1"/>
              </a:buClr>
              <a:buSzPts val="1800"/>
              <a:buChar char="•"/>
            </a:pPr>
            <a:r>
              <a:rPr lang="en-US" sz="1800" b="0" i="0"/>
              <a:t>In an RNN, the information goes through a cycle. When making a decision, it considers the current input and also what it has learned from the inputs it has received previously.</a:t>
            </a:r>
            <a:endParaRPr sz="1800"/>
          </a:p>
          <a:p>
            <a:pPr marL="228600" lvl="0" indent="-228600" algn="l" rtl="0">
              <a:lnSpc>
                <a:spcPct val="90000"/>
              </a:lnSpc>
              <a:spcBef>
                <a:spcPts val="1000"/>
              </a:spcBef>
              <a:spcAft>
                <a:spcPts val="0"/>
              </a:spcAft>
              <a:buClr>
                <a:schemeClr val="dk1"/>
              </a:buClr>
              <a:buSzPts val="1800"/>
              <a:buChar char="•"/>
            </a:pPr>
            <a:r>
              <a:rPr lang="en-US" sz="1800" b="0" i="0"/>
              <a:t>In an LSTM you have three gates: input, forget and output gate. These gates determine whether or not to let new input in (input gate), delete the information because it isn’t important (forget gate), or let it impact the output at the current timestep (output gate).</a:t>
            </a:r>
            <a:endParaRPr/>
          </a:p>
          <a:p>
            <a:pPr marL="228600" lvl="0" indent="-228600" algn="l" rtl="0">
              <a:lnSpc>
                <a:spcPct val="90000"/>
              </a:lnSpc>
              <a:spcBef>
                <a:spcPts val="1000"/>
              </a:spcBef>
              <a:spcAft>
                <a:spcPts val="0"/>
              </a:spcAft>
              <a:buClr>
                <a:schemeClr val="dk1"/>
              </a:buClr>
              <a:buSzPts val="1800"/>
              <a:buChar char="•"/>
            </a:pPr>
            <a:r>
              <a:rPr lang="en-US" sz="1800"/>
              <a:t>Data is divided into 80% training and 20% testing.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4" name="Google Shape;264;p29"/>
          <p:cNvSpPr txBox="1">
            <a:spLocks noGrp="1"/>
          </p:cNvSpPr>
          <p:nvPr>
            <p:ph type="ctrTitle"/>
          </p:nvPr>
        </p:nvSpPr>
        <p:spPr>
          <a:xfrm>
            <a:off x="6399276" y="638100"/>
            <a:ext cx="5158800" cy="1476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sz="5400">
                <a:solidFill>
                  <a:schemeClr val="dk1"/>
                </a:solidFill>
                <a:latin typeface="Arial"/>
                <a:ea typeface="Arial"/>
                <a:cs typeface="Arial"/>
                <a:sym typeface="Arial"/>
              </a:rPr>
              <a:t>Methodology</a:t>
            </a:r>
            <a:endParaRPr/>
          </a:p>
        </p:txBody>
      </p:sp>
      <p:sp>
        <p:nvSpPr>
          <p:cNvPr id="265" name="Google Shape;265;p29"/>
          <p:cNvSpPr/>
          <p:nvPr/>
        </p:nvSpPr>
        <p:spPr>
          <a:xfrm>
            <a:off x="6739128" y="2372868"/>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66" name="Google Shape;266;p29"/>
          <p:cNvGrpSpPr/>
          <p:nvPr/>
        </p:nvGrpSpPr>
        <p:grpSpPr>
          <a:xfrm>
            <a:off x="2617051" y="1534440"/>
            <a:ext cx="5458968" cy="5467358"/>
            <a:chOff x="2675581" y="676586"/>
            <a:chExt cx="3793942" cy="3790328"/>
          </a:xfrm>
        </p:grpSpPr>
        <p:sp>
          <p:nvSpPr>
            <p:cNvPr id="267" name="Google Shape;267;p29"/>
            <p:cNvSpPr/>
            <p:nvPr/>
          </p:nvSpPr>
          <p:spPr>
            <a:xfrm rot="-7199815">
              <a:off x="3183352" y="1184485"/>
              <a:ext cx="2774659" cy="2774659"/>
            </a:xfrm>
            <a:prstGeom prst="blockArc">
              <a:avLst>
                <a:gd name="adj1" fmla="val 12622480"/>
                <a:gd name="adj2" fmla="val 18176457"/>
                <a:gd name="adj3" fmla="val 20786"/>
              </a:avLst>
            </a:prstGeom>
            <a:solidFill>
              <a:srgbClr val="1D7E7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9"/>
            <p:cNvSpPr/>
            <p:nvPr/>
          </p:nvSpPr>
          <p:spPr>
            <a:xfrm rot="-1799815">
              <a:off x="3183352" y="1184357"/>
              <a:ext cx="2774659" cy="2774659"/>
            </a:xfrm>
            <a:prstGeom prst="blockArc">
              <a:avLst>
                <a:gd name="adj1" fmla="val 12622480"/>
                <a:gd name="adj2" fmla="val 18176457"/>
                <a:gd name="adj3" fmla="val 20786"/>
              </a:avLst>
            </a:prstGeom>
            <a:solidFill>
              <a:srgbClr val="1F887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9"/>
            <p:cNvSpPr/>
            <p:nvPr/>
          </p:nvSpPr>
          <p:spPr>
            <a:xfrm rot="3600185">
              <a:off x="3187094" y="1184439"/>
              <a:ext cx="2774659" cy="2774659"/>
            </a:xfrm>
            <a:prstGeom prst="blockArc">
              <a:avLst>
                <a:gd name="adj1" fmla="val 12564381"/>
                <a:gd name="adj2" fmla="val 18346131"/>
                <a:gd name="adj3" fmla="val 20844"/>
              </a:avLst>
            </a:prstGeom>
            <a:solidFill>
              <a:srgbClr val="155B5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9"/>
            <p:cNvSpPr/>
            <p:nvPr/>
          </p:nvSpPr>
          <p:spPr>
            <a:xfrm rot="9000185">
              <a:off x="3185977" y="1184485"/>
              <a:ext cx="2774659" cy="2774659"/>
            </a:xfrm>
            <a:prstGeom prst="blockArc">
              <a:avLst>
                <a:gd name="adj1" fmla="val 12622480"/>
                <a:gd name="adj2" fmla="val 18081133"/>
                <a:gd name="adj3" fmla="val 20809"/>
              </a:avLst>
            </a:prstGeom>
            <a:solidFill>
              <a:srgbClr val="1B786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1" name="Google Shape;271;p29"/>
            <p:cNvGrpSpPr/>
            <p:nvPr/>
          </p:nvGrpSpPr>
          <p:grpSpPr>
            <a:xfrm rot="5400000">
              <a:off x="5379664" y="2278950"/>
              <a:ext cx="585000" cy="585471"/>
              <a:chOff x="1967628" y="812211"/>
              <a:chExt cx="587999" cy="587999"/>
            </a:xfrm>
          </p:grpSpPr>
          <p:sp>
            <p:nvSpPr>
              <p:cNvPr id="272" name="Google Shape;272;p29"/>
              <p:cNvSpPr/>
              <p:nvPr/>
            </p:nvSpPr>
            <p:spPr>
              <a:xfrm rot="39023">
                <a:off x="1970909" y="815492"/>
                <a:ext cx="581437" cy="581437"/>
              </a:xfrm>
              <a:prstGeom prst="pie">
                <a:avLst>
                  <a:gd name="adj1" fmla="val 6190354"/>
                  <a:gd name="adj2" fmla="val 14996165"/>
                </a:avLst>
              </a:prstGeom>
              <a:solidFill>
                <a:srgbClr val="1B786E"/>
              </a:solidFill>
              <a:ln>
                <a:noFill/>
              </a:ln>
              <a:effectLst>
                <a:outerShdw blurRad="142875" algn="bl" rotWithShape="0">
                  <a:srgbClr val="000000">
                    <a:alpha val="42745"/>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9"/>
              <p:cNvSpPr/>
              <p:nvPr/>
            </p:nvSpPr>
            <p:spPr>
              <a:xfrm rot="10800000">
                <a:off x="1970875" y="815525"/>
                <a:ext cx="581400" cy="581400"/>
              </a:xfrm>
              <a:prstGeom prst="pie">
                <a:avLst>
                  <a:gd name="adj1" fmla="val 4028252"/>
                  <a:gd name="adj2" fmla="val 17183677"/>
                </a:avLst>
              </a:prstGeom>
              <a:solidFill>
                <a:srgbClr val="1B786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4" name="Google Shape;274;p29"/>
            <p:cNvGrpSpPr/>
            <p:nvPr/>
          </p:nvGrpSpPr>
          <p:grpSpPr>
            <a:xfrm rot="10800000">
              <a:off x="4280710" y="3378530"/>
              <a:ext cx="585000" cy="585471"/>
              <a:chOff x="1967628" y="812211"/>
              <a:chExt cx="587999" cy="587999"/>
            </a:xfrm>
          </p:grpSpPr>
          <p:sp>
            <p:nvSpPr>
              <p:cNvPr id="275" name="Google Shape;275;p29"/>
              <p:cNvSpPr/>
              <p:nvPr/>
            </p:nvSpPr>
            <p:spPr>
              <a:xfrm rot="39023">
                <a:off x="1970909" y="815492"/>
                <a:ext cx="581437" cy="581437"/>
              </a:xfrm>
              <a:prstGeom prst="pie">
                <a:avLst>
                  <a:gd name="adj1" fmla="val 6190354"/>
                  <a:gd name="adj2" fmla="val 14996165"/>
                </a:avLst>
              </a:prstGeom>
              <a:solidFill>
                <a:srgbClr val="1D7E74"/>
              </a:solidFill>
              <a:ln>
                <a:noFill/>
              </a:ln>
              <a:effectLst>
                <a:outerShdw blurRad="142875" algn="bl" rotWithShape="0">
                  <a:srgbClr val="000000">
                    <a:alpha val="42745"/>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9"/>
              <p:cNvSpPr/>
              <p:nvPr/>
            </p:nvSpPr>
            <p:spPr>
              <a:xfrm rot="10800000">
                <a:off x="1970875" y="815525"/>
                <a:ext cx="581400" cy="581400"/>
              </a:xfrm>
              <a:prstGeom prst="pie">
                <a:avLst>
                  <a:gd name="adj1" fmla="val 4028252"/>
                  <a:gd name="adj2" fmla="val 17183677"/>
                </a:avLst>
              </a:prstGeom>
              <a:solidFill>
                <a:srgbClr val="1D7E7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7" name="Google Shape;277;p29"/>
            <p:cNvGrpSpPr/>
            <p:nvPr/>
          </p:nvGrpSpPr>
          <p:grpSpPr>
            <a:xfrm rot="-5400000">
              <a:off x="3179921" y="2281480"/>
              <a:ext cx="585000" cy="585471"/>
              <a:chOff x="1967628" y="812211"/>
              <a:chExt cx="587999" cy="587999"/>
            </a:xfrm>
          </p:grpSpPr>
          <p:sp>
            <p:nvSpPr>
              <p:cNvPr id="278" name="Google Shape;278;p29"/>
              <p:cNvSpPr/>
              <p:nvPr/>
            </p:nvSpPr>
            <p:spPr>
              <a:xfrm rot="39023">
                <a:off x="1970909" y="815492"/>
                <a:ext cx="581437" cy="581437"/>
              </a:xfrm>
              <a:prstGeom prst="pie">
                <a:avLst>
                  <a:gd name="adj1" fmla="val 6190354"/>
                  <a:gd name="adj2" fmla="val 14996165"/>
                </a:avLst>
              </a:prstGeom>
              <a:solidFill>
                <a:srgbClr val="1F887E"/>
              </a:solidFill>
              <a:ln>
                <a:noFill/>
              </a:ln>
              <a:effectLst>
                <a:outerShdw blurRad="142875" algn="bl" rotWithShape="0">
                  <a:srgbClr val="000000">
                    <a:alpha val="42745"/>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9"/>
              <p:cNvSpPr/>
              <p:nvPr/>
            </p:nvSpPr>
            <p:spPr>
              <a:xfrm rot="10800000">
                <a:off x="1970875" y="815525"/>
                <a:ext cx="581400" cy="581400"/>
              </a:xfrm>
              <a:prstGeom prst="pie">
                <a:avLst>
                  <a:gd name="adj1" fmla="val 4028252"/>
                  <a:gd name="adj2" fmla="val 17183677"/>
                </a:avLst>
              </a:prstGeom>
              <a:solidFill>
                <a:srgbClr val="1F887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0" name="Google Shape;280;p29"/>
            <p:cNvSpPr txBox="1"/>
            <p:nvPr/>
          </p:nvSpPr>
          <p:spPr>
            <a:xfrm>
              <a:off x="3214513" y="2360618"/>
              <a:ext cx="507900" cy="266100"/>
            </a:xfrm>
            <a:prstGeom prst="rect">
              <a:avLst/>
            </a:prstGeom>
            <a:noFill/>
            <a:ln>
              <a:noFill/>
            </a:ln>
          </p:spPr>
          <p:txBody>
            <a:bodyPr spcFirstLastPara="1" wrap="square" lIns="121900" tIns="121900" rIns="121900" bIns="121900" anchor="t" anchorCtr="0">
              <a:noAutofit/>
            </a:bodyPr>
            <a:lstStyle/>
            <a:p>
              <a:pPr marL="0" marR="0" lvl="0" indent="0" algn="ctr" rtl="0">
                <a:lnSpc>
                  <a:spcPct val="90000"/>
                </a:lnSpc>
                <a:spcBef>
                  <a:spcPts val="0"/>
                </a:spcBef>
                <a:spcAft>
                  <a:spcPts val="60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01</a:t>
              </a:r>
              <a:endParaRPr sz="1800" b="1" i="0" u="none" strike="noStrike" cap="none">
                <a:solidFill>
                  <a:srgbClr val="FFFFFF"/>
                </a:solidFill>
                <a:latin typeface="Calibri"/>
                <a:ea typeface="Calibri"/>
                <a:cs typeface="Calibri"/>
                <a:sym typeface="Calibri"/>
              </a:endParaRPr>
            </a:p>
          </p:txBody>
        </p:sp>
        <p:sp>
          <p:nvSpPr>
            <p:cNvPr id="281" name="Google Shape;281;p29"/>
            <p:cNvSpPr txBox="1"/>
            <p:nvPr/>
          </p:nvSpPr>
          <p:spPr>
            <a:xfrm>
              <a:off x="4316731" y="3496436"/>
              <a:ext cx="507900" cy="266100"/>
            </a:xfrm>
            <a:prstGeom prst="rect">
              <a:avLst/>
            </a:prstGeom>
            <a:noFill/>
            <a:ln>
              <a:noFill/>
            </a:ln>
          </p:spPr>
          <p:txBody>
            <a:bodyPr spcFirstLastPara="1" wrap="square" lIns="121900" tIns="121900" rIns="121900" bIns="121900" anchor="t" anchorCtr="0">
              <a:noAutofit/>
            </a:bodyPr>
            <a:lstStyle/>
            <a:p>
              <a:pPr marL="0" marR="0" lvl="0" indent="0" algn="ctr" rtl="0">
                <a:lnSpc>
                  <a:spcPct val="90000"/>
                </a:lnSpc>
                <a:spcBef>
                  <a:spcPts val="0"/>
                </a:spcBef>
                <a:spcAft>
                  <a:spcPts val="60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02</a:t>
              </a:r>
              <a:endParaRPr sz="1800" b="1" i="0" u="none" strike="noStrike" cap="none">
                <a:solidFill>
                  <a:srgbClr val="FFFFFF"/>
                </a:solidFill>
                <a:latin typeface="Calibri"/>
                <a:ea typeface="Calibri"/>
                <a:cs typeface="Calibri"/>
                <a:sym typeface="Calibri"/>
              </a:endParaRPr>
            </a:p>
          </p:txBody>
        </p:sp>
        <p:sp>
          <p:nvSpPr>
            <p:cNvPr id="282" name="Google Shape;282;p29"/>
            <p:cNvSpPr txBox="1"/>
            <p:nvPr/>
          </p:nvSpPr>
          <p:spPr>
            <a:xfrm>
              <a:off x="5419402" y="2360618"/>
              <a:ext cx="507900" cy="266100"/>
            </a:xfrm>
            <a:prstGeom prst="rect">
              <a:avLst/>
            </a:prstGeom>
            <a:noFill/>
            <a:ln>
              <a:noFill/>
            </a:ln>
          </p:spPr>
          <p:txBody>
            <a:bodyPr spcFirstLastPara="1" wrap="square" lIns="121900" tIns="121900" rIns="121900" bIns="121900" anchor="t" anchorCtr="0">
              <a:noAutofit/>
            </a:bodyPr>
            <a:lstStyle/>
            <a:p>
              <a:pPr marL="0" marR="0" lvl="0" indent="0" algn="ctr" rtl="0">
                <a:lnSpc>
                  <a:spcPct val="90000"/>
                </a:lnSpc>
                <a:spcBef>
                  <a:spcPts val="0"/>
                </a:spcBef>
                <a:spcAft>
                  <a:spcPts val="60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03</a:t>
              </a:r>
              <a:endParaRPr sz="1800" b="1" i="0" u="none" strike="noStrike" cap="none">
                <a:solidFill>
                  <a:srgbClr val="FFFFFF"/>
                </a:solidFill>
                <a:latin typeface="Calibri"/>
                <a:ea typeface="Calibri"/>
                <a:cs typeface="Calibri"/>
                <a:sym typeface="Calibri"/>
              </a:endParaRPr>
            </a:p>
          </p:txBody>
        </p:sp>
        <p:grpSp>
          <p:nvGrpSpPr>
            <p:cNvPr id="283" name="Google Shape;283;p29"/>
            <p:cNvGrpSpPr/>
            <p:nvPr/>
          </p:nvGrpSpPr>
          <p:grpSpPr>
            <a:xfrm>
              <a:off x="4261688" y="1180927"/>
              <a:ext cx="585000" cy="585530"/>
              <a:chOff x="1967628" y="812211"/>
              <a:chExt cx="587999" cy="587999"/>
            </a:xfrm>
          </p:grpSpPr>
          <p:sp>
            <p:nvSpPr>
              <p:cNvPr id="284" name="Google Shape;284;p29"/>
              <p:cNvSpPr/>
              <p:nvPr/>
            </p:nvSpPr>
            <p:spPr>
              <a:xfrm rot="39023">
                <a:off x="1970909" y="815492"/>
                <a:ext cx="581437" cy="581437"/>
              </a:xfrm>
              <a:prstGeom prst="pie">
                <a:avLst>
                  <a:gd name="adj1" fmla="val 6190354"/>
                  <a:gd name="adj2" fmla="val 14996165"/>
                </a:avLst>
              </a:prstGeom>
              <a:solidFill>
                <a:srgbClr val="155B54"/>
              </a:solidFill>
              <a:ln>
                <a:noFill/>
              </a:ln>
              <a:effectLst>
                <a:outerShdw blurRad="142875" algn="bl" rotWithShape="0">
                  <a:srgbClr val="000000">
                    <a:alpha val="42745"/>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9"/>
              <p:cNvSpPr/>
              <p:nvPr/>
            </p:nvSpPr>
            <p:spPr>
              <a:xfrm rot="10800000">
                <a:off x="1970875" y="815525"/>
                <a:ext cx="581400" cy="581400"/>
              </a:xfrm>
              <a:prstGeom prst="pie">
                <a:avLst>
                  <a:gd name="adj1" fmla="val 4028252"/>
                  <a:gd name="adj2" fmla="val 17183677"/>
                </a:avLst>
              </a:prstGeom>
              <a:solidFill>
                <a:srgbClr val="155B5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6" name="Google Shape;286;p29"/>
            <p:cNvSpPr txBox="1"/>
            <p:nvPr/>
          </p:nvSpPr>
          <p:spPr>
            <a:xfrm>
              <a:off x="4335750" y="1254446"/>
              <a:ext cx="507603" cy="327902"/>
            </a:xfrm>
            <a:prstGeom prst="rect">
              <a:avLst/>
            </a:prstGeom>
            <a:noFill/>
            <a:ln>
              <a:noFill/>
            </a:ln>
          </p:spPr>
          <p:txBody>
            <a:bodyPr spcFirstLastPara="1" wrap="square" lIns="121900" tIns="121900" rIns="121900" bIns="121900" anchor="t" anchorCtr="0">
              <a:noAutofit/>
            </a:bodyPr>
            <a:lstStyle/>
            <a:p>
              <a:pPr marL="0" marR="0" lvl="0" indent="0" algn="ctr" rtl="0">
                <a:lnSpc>
                  <a:spcPct val="90000"/>
                </a:lnSpc>
                <a:spcBef>
                  <a:spcPts val="0"/>
                </a:spcBef>
                <a:spcAft>
                  <a:spcPts val="60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04</a:t>
              </a:r>
              <a:endParaRPr sz="1800" b="1" i="0" u="none" strike="noStrike" cap="none">
                <a:solidFill>
                  <a:srgbClr val="FFFFFF"/>
                </a:solidFill>
                <a:latin typeface="Calibri"/>
                <a:ea typeface="Calibri"/>
                <a:cs typeface="Calibri"/>
                <a:sym typeface="Calibri"/>
              </a:endParaRPr>
            </a:p>
          </p:txBody>
        </p:sp>
      </p:grpSp>
      <p:sp>
        <p:nvSpPr>
          <p:cNvPr id="287" name="Google Shape;287;p29"/>
          <p:cNvSpPr txBox="1"/>
          <p:nvPr/>
        </p:nvSpPr>
        <p:spPr>
          <a:xfrm>
            <a:off x="785734" y="2395147"/>
            <a:ext cx="2366341" cy="1034374"/>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Roboto"/>
                <a:ea typeface="Roboto"/>
                <a:cs typeface="Roboto"/>
                <a:sym typeface="Roboto"/>
              </a:rPr>
              <a:t>DATA PREPARATION </a:t>
            </a:r>
            <a:endParaRPr sz="1600" b="1" i="0" u="none" strike="noStrike" cap="none">
              <a:solidFill>
                <a:srgbClr val="000000"/>
              </a:solidFill>
              <a:latin typeface="Roboto"/>
              <a:ea typeface="Roboto"/>
              <a:cs typeface="Roboto"/>
              <a:sym typeface="Roboto"/>
            </a:endParaRPr>
          </a:p>
          <a:p>
            <a:pPr marL="457200" marR="0" lvl="0" indent="-330200" algn="l" rtl="0">
              <a:lnSpc>
                <a:spcPct val="100000"/>
              </a:lnSpc>
              <a:spcBef>
                <a:spcPts val="0"/>
              </a:spcBef>
              <a:spcAft>
                <a:spcPts val="0"/>
              </a:spcAft>
              <a:buClr>
                <a:srgbClr val="000000"/>
              </a:buClr>
              <a:buSzPts val="1600"/>
              <a:buFont typeface="Roboto"/>
              <a:buChar char="-"/>
            </a:pPr>
            <a:r>
              <a:rPr lang="en-US" sz="1600" b="1" i="0" u="none" strike="noStrike" cap="none">
                <a:solidFill>
                  <a:srgbClr val="000000"/>
                </a:solidFill>
                <a:latin typeface="Roboto"/>
                <a:ea typeface="Roboto"/>
                <a:cs typeface="Roboto"/>
                <a:sym typeface="Roboto"/>
              </a:rPr>
              <a:t>Standardization</a:t>
            </a:r>
            <a:endParaRPr sz="1600" b="1" i="0" u="none" strike="noStrike" cap="none">
              <a:solidFill>
                <a:srgbClr val="000000"/>
              </a:solidFill>
              <a:latin typeface="Roboto"/>
              <a:ea typeface="Roboto"/>
              <a:cs typeface="Roboto"/>
              <a:sym typeface="Roboto"/>
            </a:endParaRPr>
          </a:p>
          <a:p>
            <a:pPr marL="457200" marR="0" lvl="0" indent="-330200" algn="l" rtl="0">
              <a:lnSpc>
                <a:spcPct val="100000"/>
              </a:lnSpc>
              <a:spcBef>
                <a:spcPts val="0"/>
              </a:spcBef>
              <a:spcAft>
                <a:spcPts val="0"/>
              </a:spcAft>
              <a:buClr>
                <a:srgbClr val="000000"/>
              </a:buClr>
              <a:buSzPts val="1600"/>
              <a:buFont typeface="Roboto"/>
              <a:buChar char="-"/>
            </a:pPr>
            <a:r>
              <a:rPr lang="en-US" sz="1600" b="1" i="0" u="none" strike="noStrike" cap="none">
                <a:solidFill>
                  <a:srgbClr val="000000"/>
                </a:solidFill>
                <a:latin typeface="Roboto"/>
                <a:ea typeface="Roboto"/>
                <a:cs typeface="Roboto"/>
                <a:sym typeface="Roboto"/>
              </a:rPr>
              <a:t>Data Split into 80% and 20%</a:t>
            </a:r>
            <a:endParaRPr sz="1600" b="1" i="0" u="none" strike="noStrike" cap="none">
              <a:solidFill>
                <a:srgbClr val="000000"/>
              </a:solidFill>
              <a:latin typeface="Roboto"/>
              <a:ea typeface="Roboto"/>
              <a:cs typeface="Roboto"/>
              <a:sym typeface="Roboto"/>
            </a:endParaRPr>
          </a:p>
        </p:txBody>
      </p:sp>
      <p:cxnSp>
        <p:nvCxnSpPr>
          <p:cNvPr id="288" name="Google Shape;288;p29"/>
          <p:cNvCxnSpPr/>
          <p:nvPr/>
        </p:nvCxnSpPr>
        <p:spPr>
          <a:xfrm rot="10800000">
            <a:off x="2990464" y="2739944"/>
            <a:ext cx="1392365" cy="0"/>
          </a:xfrm>
          <a:prstGeom prst="straightConnector1">
            <a:avLst/>
          </a:prstGeom>
          <a:noFill/>
          <a:ln w="9525" cap="flat" cmpd="sng">
            <a:solidFill>
              <a:srgbClr val="1F887E"/>
            </a:solidFill>
            <a:prstDash val="solid"/>
            <a:round/>
            <a:headEnd type="none" w="sm" len="sm"/>
            <a:tailEnd type="oval" w="med" len="med"/>
          </a:ln>
        </p:spPr>
      </p:cxnSp>
      <p:grpSp>
        <p:nvGrpSpPr>
          <p:cNvPr id="289" name="Google Shape;289;p29"/>
          <p:cNvGrpSpPr/>
          <p:nvPr/>
        </p:nvGrpSpPr>
        <p:grpSpPr>
          <a:xfrm>
            <a:off x="6807390" y="2766855"/>
            <a:ext cx="3529598" cy="1194390"/>
            <a:chOff x="5161636" y="1660885"/>
            <a:chExt cx="2998809" cy="1035000"/>
          </a:xfrm>
        </p:grpSpPr>
        <p:sp>
          <p:nvSpPr>
            <p:cNvPr id="290" name="Google Shape;290;p29"/>
            <p:cNvSpPr txBox="1"/>
            <p:nvPr/>
          </p:nvSpPr>
          <p:spPr>
            <a:xfrm>
              <a:off x="6448345" y="1660885"/>
              <a:ext cx="1712100" cy="10350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Roboto"/>
                  <a:ea typeface="Roboto"/>
                  <a:cs typeface="Roboto"/>
                  <a:sym typeface="Roboto"/>
                </a:rPr>
                <a:t>Univariate Prediction of the expected close value of cryptocurrency</a:t>
              </a:r>
              <a:endParaRPr sz="16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2100"/>
                </a:spcAft>
                <a:buClr>
                  <a:srgbClr val="000000"/>
                </a:buClr>
                <a:buSzPts val="1100"/>
                <a:buFont typeface="Arial"/>
                <a:buNone/>
              </a:pPr>
              <a:endParaRPr sz="1100" b="1" i="0" u="none" strike="noStrike" cap="none">
                <a:solidFill>
                  <a:srgbClr val="000000"/>
                </a:solidFill>
                <a:latin typeface="Roboto"/>
                <a:ea typeface="Roboto"/>
                <a:cs typeface="Roboto"/>
                <a:sym typeface="Roboto"/>
              </a:endParaRPr>
            </a:p>
          </p:txBody>
        </p:sp>
        <p:cxnSp>
          <p:nvCxnSpPr>
            <p:cNvPr id="291" name="Google Shape;291;p29"/>
            <p:cNvCxnSpPr/>
            <p:nvPr/>
          </p:nvCxnSpPr>
          <p:spPr>
            <a:xfrm>
              <a:off x="5161636" y="2178381"/>
              <a:ext cx="1286700" cy="0"/>
            </a:xfrm>
            <a:prstGeom prst="straightConnector1">
              <a:avLst/>
            </a:prstGeom>
            <a:noFill/>
            <a:ln w="9525" cap="flat" cmpd="sng">
              <a:solidFill>
                <a:srgbClr val="155B54"/>
              </a:solidFill>
              <a:prstDash val="solid"/>
              <a:round/>
              <a:headEnd type="none" w="sm" len="sm"/>
              <a:tailEnd type="oval" w="med" len="med"/>
            </a:ln>
          </p:spPr>
        </p:cxnSp>
      </p:grpSp>
      <p:grpSp>
        <p:nvGrpSpPr>
          <p:cNvPr id="292" name="Google Shape;292;p29"/>
          <p:cNvGrpSpPr/>
          <p:nvPr/>
        </p:nvGrpSpPr>
        <p:grpSpPr>
          <a:xfrm>
            <a:off x="480296" y="4588596"/>
            <a:ext cx="4160842" cy="1546761"/>
            <a:chOff x="832203" y="2957830"/>
            <a:chExt cx="3120710" cy="1160100"/>
          </a:xfrm>
        </p:grpSpPr>
        <p:sp>
          <p:nvSpPr>
            <p:cNvPr id="293" name="Google Shape;293;p29"/>
            <p:cNvSpPr txBox="1"/>
            <p:nvPr/>
          </p:nvSpPr>
          <p:spPr>
            <a:xfrm>
              <a:off x="832203" y="2957830"/>
              <a:ext cx="1906800" cy="11601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Roboto"/>
                  <a:ea typeface="Roboto"/>
                  <a:cs typeface="Roboto"/>
                  <a:sym typeface="Roboto"/>
                </a:rPr>
                <a:t>Building the model</a:t>
              </a:r>
              <a:endParaRPr sz="16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Roboto"/>
                  <a:ea typeface="Roboto"/>
                  <a:cs typeface="Roboto"/>
                  <a:sym typeface="Roboto"/>
                </a:rPr>
                <a:t>-LSTM with 50 neurons 2 Dense Layers </a:t>
              </a:r>
              <a:endParaRPr sz="1600" b="1" i="0" u="none" strike="noStrike" cap="none">
                <a:solidFill>
                  <a:srgbClr val="000000"/>
                </a:solidFill>
                <a:latin typeface="Roboto"/>
                <a:ea typeface="Roboto"/>
                <a:cs typeface="Roboto"/>
                <a:sym typeface="Roboto"/>
              </a:endParaRPr>
            </a:p>
            <a:p>
              <a:pPr marL="0" marR="0" lvl="0" indent="0" algn="r"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Roboto"/>
                <a:ea typeface="Roboto"/>
                <a:cs typeface="Roboto"/>
                <a:sym typeface="Roboto"/>
              </a:endParaRPr>
            </a:p>
            <a:p>
              <a:pPr marL="0" marR="0" lvl="0" indent="0" algn="r" rtl="0">
                <a:lnSpc>
                  <a:spcPct val="100000"/>
                </a:lnSpc>
                <a:spcBef>
                  <a:spcPts val="0"/>
                </a:spcBef>
                <a:spcAft>
                  <a:spcPts val="2100"/>
                </a:spcAft>
                <a:buClr>
                  <a:srgbClr val="000000"/>
                </a:buClr>
                <a:buSzPts val="1100"/>
                <a:buFont typeface="Arial"/>
                <a:buNone/>
              </a:pPr>
              <a:endParaRPr sz="1100" b="1" i="0" u="none" strike="noStrike" cap="none">
                <a:solidFill>
                  <a:srgbClr val="000000"/>
                </a:solidFill>
                <a:latin typeface="Roboto"/>
                <a:ea typeface="Roboto"/>
                <a:cs typeface="Roboto"/>
                <a:sym typeface="Roboto"/>
              </a:endParaRPr>
            </a:p>
          </p:txBody>
        </p:sp>
        <p:cxnSp>
          <p:nvCxnSpPr>
            <p:cNvPr id="294" name="Google Shape;294;p29"/>
            <p:cNvCxnSpPr/>
            <p:nvPr/>
          </p:nvCxnSpPr>
          <p:spPr>
            <a:xfrm rot="10800000">
              <a:off x="2641913" y="3489425"/>
              <a:ext cx="1311000" cy="0"/>
            </a:xfrm>
            <a:prstGeom prst="straightConnector1">
              <a:avLst/>
            </a:prstGeom>
            <a:noFill/>
            <a:ln w="9525" cap="flat" cmpd="sng">
              <a:solidFill>
                <a:srgbClr val="1D7E74"/>
              </a:solidFill>
              <a:prstDash val="solid"/>
              <a:round/>
              <a:headEnd type="none" w="sm" len="sm"/>
              <a:tailEnd type="oval" w="med" len="med"/>
            </a:ln>
          </p:spPr>
        </p:cxnSp>
      </p:grpSp>
      <p:grpSp>
        <p:nvGrpSpPr>
          <p:cNvPr id="295" name="Google Shape;295;p29"/>
          <p:cNvGrpSpPr/>
          <p:nvPr/>
        </p:nvGrpSpPr>
        <p:grpSpPr>
          <a:xfrm>
            <a:off x="6471382" y="4605850"/>
            <a:ext cx="4216304" cy="1102372"/>
            <a:chOff x="4858891" y="2963359"/>
            <a:chExt cx="3162307" cy="826800"/>
          </a:xfrm>
        </p:grpSpPr>
        <p:sp>
          <p:nvSpPr>
            <p:cNvPr id="296" name="Google Shape;296;p29"/>
            <p:cNvSpPr txBox="1"/>
            <p:nvPr/>
          </p:nvSpPr>
          <p:spPr>
            <a:xfrm>
              <a:off x="6145598" y="2963359"/>
              <a:ext cx="1875600" cy="8268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Roboto"/>
                  <a:ea typeface="Roboto"/>
                  <a:cs typeface="Roboto"/>
                  <a:sym typeface="Roboto"/>
                </a:rPr>
                <a:t>Training the model</a:t>
              </a:r>
              <a:endParaRPr sz="1600" b="1" i="0" u="none" strike="noStrike" cap="none">
                <a:solidFill>
                  <a:srgbClr val="000000"/>
                </a:solidFill>
                <a:latin typeface="Roboto"/>
                <a:ea typeface="Roboto"/>
                <a:cs typeface="Roboto"/>
                <a:sym typeface="Roboto"/>
              </a:endParaRPr>
            </a:p>
            <a:p>
              <a:pPr marL="457200" marR="0" lvl="0" indent="-330200" algn="l" rtl="0">
                <a:lnSpc>
                  <a:spcPct val="100000"/>
                </a:lnSpc>
                <a:spcBef>
                  <a:spcPts val="0"/>
                </a:spcBef>
                <a:spcAft>
                  <a:spcPts val="0"/>
                </a:spcAft>
                <a:buClr>
                  <a:srgbClr val="000000"/>
                </a:buClr>
                <a:buSzPts val="1600"/>
                <a:buFont typeface="Roboto"/>
                <a:buChar char="-"/>
              </a:pPr>
              <a:r>
                <a:rPr lang="en-US" sz="1600" b="1" i="0" u="none" strike="noStrike" cap="none">
                  <a:solidFill>
                    <a:srgbClr val="000000"/>
                  </a:solidFill>
                  <a:latin typeface="Roboto"/>
                  <a:ea typeface="Roboto"/>
                  <a:cs typeface="Roboto"/>
                  <a:sym typeface="Roboto"/>
                </a:rPr>
                <a:t>Past 60 day’s close value of cryptocurrency</a:t>
              </a:r>
              <a:endParaRPr sz="1600" b="1" i="0" u="none" strike="noStrike" cap="none">
                <a:solidFill>
                  <a:srgbClr val="000000"/>
                </a:solidFill>
                <a:latin typeface="Roboto"/>
                <a:ea typeface="Roboto"/>
                <a:cs typeface="Roboto"/>
                <a:sym typeface="Roboto"/>
              </a:endParaRPr>
            </a:p>
          </p:txBody>
        </p:sp>
        <p:cxnSp>
          <p:nvCxnSpPr>
            <p:cNvPr id="297" name="Google Shape;297;p29"/>
            <p:cNvCxnSpPr/>
            <p:nvPr/>
          </p:nvCxnSpPr>
          <p:spPr>
            <a:xfrm>
              <a:off x="4858891" y="3608211"/>
              <a:ext cx="1286700" cy="0"/>
            </a:xfrm>
            <a:prstGeom prst="straightConnector1">
              <a:avLst/>
            </a:prstGeom>
            <a:noFill/>
            <a:ln w="9525" cap="flat" cmpd="sng">
              <a:solidFill>
                <a:srgbClr val="1B786E"/>
              </a:solidFill>
              <a:prstDash val="solid"/>
              <a:round/>
              <a:headEnd type="none" w="sm" len="sm"/>
              <a:tailEnd type="oval"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1"/>
        <p:cNvGrpSpPr/>
        <p:nvPr/>
      </p:nvGrpSpPr>
      <p:grpSpPr>
        <a:xfrm>
          <a:off x="0" y="0"/>
          <a:ext cx="0" cy="0"/>
          <a:chOff x="0" y="0"/>
          <a:chExt cx="0" cy="0"/>
        </a:xfrm>
      </p:grpSpPr>
      <p:sp>
        <p:nvSpPr>
          <p:cNvPr id="302" name="Google Shape;302;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3" name="Google Shape;303;p30"/>
          <p:cNvSpPr/>
          <p:nvPr/>
        </p:nvSpPr>
        <p:spPr>
          <a:xfrm>
            <a:off x="554425" y="229351"/>
            <a:ext cx="11167500" cy="1719300"/>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4" name="Google Shape;304;p30"/>
          <p:cNvSpPr txBox="1">
            <a:spLocks noGrp="1"/>
          </p:cNvSpPr>
          <p:nvPr>
            <p:ph type="title"/>
          </p:nvPr>
        </p:nvSpPr>
        <p:spPr>
          <a:xfrm>
            <a:off x="841248" y="510047"/>
            <a:ext cx="3300984"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LSTM Results – Bitcoin</a:t>
            </a:r>
            <a:endParaRPr/>
          </a:p>
        </p:txBody>
      </p:sp>
      <p:sp>
        <p:nvSpPr>
          <p:cNvPr id="305" name="Google Shape;305;p30"/>
          <p:cNvSpPr/>
          <p:nvPr/>
        </p:nvSpPr>
        <p:spPr>
          <a:xfrm>
            <a:off x="490408" y="980964"/>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6" name="Google Shape;306;p30"/>
          <p:cNvSpPr/>
          <p:nvPr/>
        </p:nvSpPr>
        <p:spPr>
          <a:xfrm rot="5400000">
            <a:off x="3610864" y="1323863"/>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307" name="Google Shape;307;p30"/>
          <p:cNvPicPr preferRelativeResize="0"/>
          <p:nvPr/>
        </p:nvPicPr>
        <p:blipFill rotWithShape="1">
          <a:blip r:embed="rId3">
            <a:alphaModFix/>
          </a:blip>
          <a:srcRect/>
          <a:stretch/>
        </p:blipFill>
        <p:spPr>
          <a:xfrm>
            <a:off x="554425" y="1948649"/>
            <a:ext cx="4652200" cy="3006025"/>
          </a:xfrm>
          <a:prstGeom prst="rect">
            <a:avLst/>
          </a:prstGeom>
          <a:noFill/>
          <a:ln>
            <a:noFill/>
          </a:ln>
        </p:spPr>
      </p:pic>
      <p:pic>
        <p:nvPicPr>
          <p:cNvPr id="308" name="Google Shape;308;p30"/>
          <p:cNvPicPr preferRelativeResize="0"/>
          <p:nvPr/>
        </p:nvPicPr>
        <p:blipFill rotWithShape="1">
          <a:blip r:embed="rId4">
            <a:alphaModFix/>
          </a:blip>
          <a:srcRect/>
          <a:stretch/>
        </p:blipFill>
        <p:spPr>
          <a:xfrm>
            <a:off x="5727125" y="1948649"/>
            <a:ext cx="6221400" cy="4320225"/>
          </a:xfrm>
          <a:prstGeom prst="rect">
            <a:avLst/>
          </a:prstGeom>
          <a:noFill/>
          <a:ln>
            <a:noFill/>
          </a:ln>
        </p:spPr>
      </p:pic>
      <p:sp>
        <p:nvSpPr>
          <p:cNvPr id="309" name="Google Shape;309;p30"/>
          <p:cNvSpPr txBox="1"/>
          <p:nvPr/>
        </p:nvSpPr>
        <p:spPr>
          <a:xfrm>
            <a:off x="5601110" y="601487"/>
            <a:ext cx="5280600" cy="10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212121"/>
                </a:solidFill>
                <a:highlight>
                  <a:srgbClr val="FFFFFF"/>
                </a:highlight>
                <a:latin typeface="Courier New"/>
                <a:ea typeface="Courier New"/>
                <a:cs typeface="Courier New"/>
                <a:sym typeface="Courier New"/>
              </a:rPr>
              <a:t>RMSE:  1944.0829271354098</a:t>
            </a:r>
            <a:endParaRPr sz="1850" b="1" i="0" u="none" strike="noStrike" cap="none">
              <a:solidFill>
                <a:srgbClr val="21212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212121"/>
                </a:solidFill>
                <a:highlight>
                  <a:srgbClr val="FFFFFF"/>
                </a:highlight>
                <a:latin typeface="Courier New"/>
                <a:ea typeface="Courier New"/>
                <a:cs typeface="Courier New"/>
                <a:sym typeface="Courier New"/>
              </a:rPr>
              <a:t>MAE:  1516.2626016695206</a:t>
            </a:r>
            <a:endParaRPr sz="1850" b="1" i="0" u="none" strike="noStrike" cap="none">
              <a:solidFill>
                <a:srgbClr val="21212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212121"/>
                </a:solidFill>
                <a:highlight>
                  <a:srgbClr val="FFFFFF"/>
                </a:highlight>
                <a:latin typeface="Courier New"/>
                <a:ea typeface="Courier New"/>
                <a:cs typeface="Courier New"/>
                <a:sym typeface="Courier New"/>
              </a:rPr>
              <a:t>R2 score: 0.9198929474919921</a:t>
            </a:r>
            <a:endParaRPr sz="2200" b="1" i="0" u="none" strike="noStrike" cap="none">
              <a:solidFill>
                <a:srgbClr val="000000"/>
              </a:solidFill>
              <a:latin typeface="Calibri"/>
              <a:ea typeface="Calibri"/>
              <a:cs typeface="Calibri"/>
              <a:sym typeface="Calibri"/>
            </a:endParaRPr>
          </a:p>
        </p:txBody>
      </p:sp>
      <p:pic>
        <p:nvPicPr>
          <p:cNvPr id="310" name="Google Shape;310;p30"/>
          <p:cNvPicPr preferRelativeResize="0"/>
          <p:nvPr/>
        </p:nvPicPr>
        <p:blipFill>
          <a:blip r:embed="rId5">
            <a:alphaModFix/>
          </a:blip>
          <a:stretch>
            <a:fillRect/>
          </a:stretch>
        </p:blipFill>
        <p:spPr>
          <a:xfrm>
            <a:off x="99925" y="5218275"/>
            <a:ext cx="5897050" cy="139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4"/>
        <p:cNvGrpSpPr/>
        <p:nvPr/>
      </p:nvGrpSpPr>
      <p:grpSpPr>
        <a:xfrm>
          <a:off x="0" y="0"/>
          <a:ext cx="0" cy="0"/>
          <a:chOff x="0" y="0"/>
          <a:chExt cx="0" cy="0"/>
        </a:xfrm>
      </p:grpSpPr>
      <p:sp>
        <p:nvSpPr>
          <p:cNvPr id="315" name="Google Shape;315;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6" name="Google Shape;316;p31"/>
          <p:cNvSpPr/>
          <p:nvPr/>
        </p:nvSpPr>
        <p:spPr>
          <a:xfrm>
            <a:off x="554416" y="199860"/>
            <a:ext cx="11167447" cy="2089317"/>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7" name="Google Shape;317;p31"/>
          <p:cNvSpPr txBox="1">
            <a:spLocks noGrp="1"/>
          </p:cNvSpPr>
          <p:nvPr>
            <p:ph type="title"/>
          </p:nvPr>
        </p:nvSpPr>
        <p:spPr>
          <a:xfrm>
            <a:off x="841248" y="510047"/>
            <a:ext cx="3300984"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LSTM Results – Ethereum</a:t>
            </a:r>
            <a:endParaRPr/>
          </a:p>
        </p:txBody>
      </p:sp>
      <p:sp>
        <p:nvSpPr>
          <p:cNvPr id="318" name="Google Shape;318;p31"/>
          <p:cNvSpPr/>
          <p:nvPr/>
        </p:nvSpPr>
        <p:spPr>
          <a:xfrm>
            <a:off x="490408" y="980964"/>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9" name="Google Shape;319;p31"/>
          <p:cNvSpPr/>
          <p:nvPr/>
        </p:nvSpPr>
        <p:spPr>
          <a:xfrm rot="5400000">
            <a:off x="3610864" y="1323863"/>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320" name="Google Shape;320;p31"/>
          <p:cNvPicPr preferRelativeResize="0"/>
          <p:nvPr/>
        </p:nvPicPr>
        <p:blipFill rotWithShape="1">
          <a:blip r:embed="rId3">
            <a:alphaModFix/>
          </a:blip>
          <a:srcRect/>
          <a:stretch/>
        </p:blipFill>
        <p:spPr>
          <a:xfrm>
            <a:off x="554416" y="2690804"/>
            <a:ext cx="4467225" cy="3490950"/>
          </a:xfrm>
          <a:prstGeom prst="rect">
            <a:avLst/>
          </a:prstGeom>
          <a:noFill/>
          <a:ln>
            <a:noFill/>
          </a:ln>
        </p:spPr>
      </p:pic>
      <p:pic>
        <p:nvPicPr>
          <p:cNvPr id="321" name="Google Shape;321;p31"/>
          <p:cNvPicPr preferRelativeResize="0"/>
          <p:nvPr/>
        </p:nvPicPr>
        <p:blipFill rotWithShape="1">
          <a:blip r:embed="rId4">
            <a:alphaModFix/>
          </a:blip>
          <a:srcRect/>
          <a:stretch/>
        </p:blipFill>
        <p:spPr>
          <a:xfrm>
            <a:off x="5211097" y="2566910"/>
            <a:ext cx="6510766" cy="3951877"/>
          </a:xfrm>
          <a:prstGeom prst="rect">
            <a:avLst/>
          </a:prstGeom>
          <a:noFill/>
          <a:ln>
            <a:noFill/>
          </a:ln>
        </p:spPr>
      </p:pic>
      <p:sp>
        <p:nvSpPr>
          <p:cNvPr id="322" name="Google Shape;322;p31"/>
          <p:cNvSpPr txBox="1"/>
          <p:nvPr/>
        </p:nvSpPr>
        <p:spPr>
          <a:xfrm>
            <a:off x="5507101" y="692352"/>
            <a:ext cx="4467300" cy="9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50"/>
              <a:buFont typeface="Arial"/>
              <a:buNone/>
            </a:pPr>
            <a:r>
              <a:rPr lang="en-US" sz="1750" b="1" i="0" u="none" strike="noStrike" cap="none">
                <a:solidFill>
                  <a:srgbClr val="212121"/>
                </a:solidFill>
                <a:highlight>
                  <a:srgbClr val="FFFFFF"/>
                </a:highlight>
                <a:latin typeface="Courier New"/>
                <a:ea typeface="Courier New"/>
                <a:cs typeface="Courier New"/>
                <a:sym typeface="Courier New"/>
              </a:rPr>
              <a:t>RMSE:  171.84604520273467</a:t>
            </a:r>
            <a:endParaRPr sz="1750" b="1" i="0" u="none" strike="noStrike" cap="none">
              <a:solidFill>
                <a:srgbClr val="21212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50"/>
              <a:buFont typeface="Arial"/>
              <a:buNone/>
            </a:pPr>
            <a:r>
              <a:rPr lang="en-US" sz="1750" b="1" i="0" u="none" strike="noStrike" cap="none">
                <a:solidFill>
                  <a:srgbClr val="212121"/>
                </a:solidFill>
                <a:highlight>
                  <a:srgbClr val="FFFFFF"/>
                </a:highlight>
                <a:latin typeface="Courier New"/>
                <a:ea typeface="Courier New"/>
                <a:cs typeface="Courier New"/>
                <a:sym typeface="Courier New"/>
              </a:rPr>
              <a:t>MAE:  140.30372097067635</a:t>
            </a:r>
            <a:endParaRPr sz="1750" b="1" i="0" u="none" strike="noStrike" cap="none">
              <a:solidFill>
                <a:srgbClr val="21212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750"/>
              <a:buFont typeface="Arial"/>
              <a:buNone/>
            </a:pPr>
            <a:r>
              <a:rPr lang="en-US" sz="1750" b="1" i="0" u="none" strike="noStrike" cap="none">
                <a:solidFill>
                  <a:srgbClr val="212121"/>
                </a:solidFill>
                <a:highlight>
                  <a:srgbClr val="FFFFFF"/>
                </a:highlight>
                <a:latin typeface="Courier New"/>
                <a:ea typeface="Courier New"/>
                <a:cs typeface="Courier New"/>
                <a:sym typeface="Courier New"/>
              </a:rPr>
              <a:t>R2 score: 0.8890275882520761</a:t>
            </a:r>
            <a:endParaRPr sz="2550" b="1" i="0" u="none" strike="noStrike" cap="none">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6"/>
        <p:cNvGrpSpPr/>
        <p:nvPr/>
      </p:nvGrpSpPr>
      <p:grpSpPr>
        <a:xfrm>
          <a:off x="0" y="0"/>
          <a:ext cx="0" cy="0"/>
          <a:chOff x="0" y="0"/>
          <a:chExt cx="0" cy="0"/>
        </a:xfrm>
      </p:grpSpPr>
      <p:sp>
        <p:nvSpPr>
          <p:cNvPr id="327" name="Google Shape;327;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8" name="Google Shape;328;p32"/>
          <p:cNvSpPr/>
          <p:nvPr/>
        </p:nvSpPr>
        <p:spPr>
          <a:xfrm>
            <a:off x="534150" y="66650"/>
            <a:ext cx="11167500" cy="1645800"/>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9" name="Google Shape;329;p32"/>
          <p:cNvSpPr txBox="1">
            <a:spLocks noGrp="1"/>
          </p:cNvSpPr>
          <p:nvPr>
            <p:ph type="title"/>
          </p:nvPr>
        </p:nvSpPr>
        <p:spPr>
          <a:xfrm>
            <a:off x="841248" y="510047"/>
            <a:ext cx="3300984"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LSTM Results – Ethereum Classic</a:t>
            </a:r>
            <a:endParaRPr/>
          </a:p>
        </p:txBody>
      </p:sp>
      <p:sp>
        <p:nvSpPr>
          <p:cNvPr id="330" name="Google Shape;330;p32"/>
          <p:cNvSpPr/>
          <p:nvPr/>
        </p:nvSpPr>
        <p:spPr>
          <a:xfrm>
            <a:off x="490408" y="980964"/>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1" name="Google Shape;331;p32"/>
          <p:cNvSpPr/>
          <p:nvPr/>
        </p:nvSpPr>
        <p:spPr>
          <a:xfrm rot="5400000">
            <a:off x="3610864" y="1323863"/>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332" name="Google Shape;332;p32"/>
          <p:cNvPicPr preferRelativeResize="0"/>
          <p:nvPr/>
        </p:nvPicPr>
        <p:blipFill rotWithShape="1">
          <a:blip r:embed="rId3">
            <a:alphaModFix/>
          </a:blip>
          <a:srcRect/>
          <a:stretch/>
        </p:blipFill>
        <p:spPr>
          <a:xfrm>
            <a:off x="5242800" y="722244"/>
            <a:ext cx="4383045" cy="926559"/>
          </a:xfrm>
          <a:prstGeom prst="rect">
            <a:avLst/>
          </a:prstGeom>
          <a:noFill/>
          <a:ln>
            <a:noFill/>
          </a:ln>
        </p:spPr>
      </p:pic>
      <p:pic>
        <p:nvPicPr>
          <p:cNvPr id="333" name="Google Shape;333;p32"/>
          <p:cNvPicPr preferRelativeResize="0"/>
          <p:nvPr/>
        </p:nvPicPr>
        <p:blipFill rotWithShape="1">
          <a:blip r:embed="rId4">
            <a:alphaModFix/>
          </a:blip>
          <a:srcRect/>
          <a:stretch/>
        </p:blipFill>
        <p:spPr>
          <a:xfrm>
            <a:off x="490399" y="2155985"/>
            <a:ext cx="4299774" cy="2945515"/>
          </a:xfrm>
          <a:prstGeom prst="rect">
            <a:avLst/>
          </a:prstGeom>
          <a:noFill/>
          <a:ln>
            <a:noFill/>
          </a:ln>
        </p:spPr>
      </p:pic>
      <p:pic>
        <p:nvPicPr>
          <p:cNvPr id="334" name="Google Shape;334;p32"/>
          <p:cNvPicPr preferRelativeResize="0"/>
          <p:nvPr/>
        </p:nvPicPr>
        <p:blipFill rotWithShape="1">
          <a:blip r:embed="rId5">
            <a:alphaModFix/>
          </a:blip>
          <a:srcRect/>
          <a:stretch/>
        </p:blipFill>
        <p:spPr>
          <a:xfrm>
            <a:off x="4664625" y="1812674"/>
            <a:ext cx="6606850" cy="3861076"/>
          </a:xfrm>
          <a:prstGeom prst="rect">
            <a:avLst/>
          </a:prstGeom>
          <a:noFill/>
          <a:ln>
            <a:noFill/>
          </a:ln>
        </p:spPr>
      </p:pic>
      <p:pic>
        <p:nvPicPr>
          <p:cNvPr id="335" name="Google Shape;335;p32"/>
          <p:cNvPicPr preferRelativeResize="0"/>
          <p:nvPr/>
        </p:nvPicPr>
        <p:blipFill>
          <a:blip r:embed="rId6">
            <a:alphaModFix/>
          </a:blip>
          <a:stretch>
            <a:fillRect/>
          </a:stretch>
        </p:blipFill>
        <p:spPr>
          <a:xfrm>
            <a:off x="534150" y="5673750"/>
            <a:ext cx="7870994" cy="1184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9"/>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6" name="Rectangle 15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8" name="Rectangle 15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0" name="Google Shape;340;g120eeca8850_0_0"/>
          <p:cNvSpPr txBox="1">
            <a:spLocks noGrp="1"/>
          </p:cNvSpPr>
          <p:nvPr>
            <p:ph type="title"/>
          </p:nvPr>
        </p:nvSpPr>
        <p:spPr>
          <a:xfrm>
            <a:off x="1115568" y="548640"/>
            <a:ext cx="10168128" cy="1179576"/>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4000" dirty="0"/>
              <a:t>Conclusion</a:t>
            </a:r>
          </a:p>
        </p:txBody>
      </p:sp>
      <p:sp>
        <p:nvSpPr>
          <p:cNvPr id="160" name="Rectangle 15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1" name="Google Shape;341;g120eeca8850_0_0"/>
          <p:cNvSpPr txBox="1">
            <a:spLocks noGrp="1"/>
          </p:cNvSpPr>
          <p:nvPr>
            <p:ph type="body" idx="1"/>
          </p:nvPr>
        </p:nvSpPr>
        <p:spPr>
          <a:xfrm>
            <a:off x="1115568" y="2481943"/>
            <a:ext cx="10168128" cy="3695020"/>
          </a:xfrm>
          <a:prstGeom prst="rect">
            <a:avLst/>
          </a:prstGeom>
        </p:spPr>
        <p:txBody>
          <a:bodyPr spcFirstLastPara="1" lIns="91425" tIns="45700" rIns="91425" bIns="45700" anchorCtr="0">
            <a:normAutofit/>
          </a:bodyPr>
          <a:lstStyle/>
          <a:p>
            <a:pPr marL="457200" lvl="0" indent="-342900" rtl="0">
              <a:spcBef>
                <a:spcPts val="1000"/>
              </a:spcBef>
              <a:spcAft>
                <a:spcPts val="0"/>
              </a:spcAft>
              <a:buSzPts val="1800"/>
              <a:buChar char="●"/>
            </a:pPr>
            <a:r>
              <a:rPr lang="en-US" sz="2200" dirty="0"/>
              <a:t>All the cryptos are highly cointegrated.</a:t>
            </a:r>
          </a:p>
          <a:p>
            <a:pPr marL="457200" lvl="0" indent="-342900" rtl="0">
              <a:spcBef>
                <a:spcPts val="0"/>
              </a:spcBef>
              <a:spcAft>
                <a:spcPts val="0"/>
              </a:spcAft>
              <a:buSzPts val="1800"/>
              <a:buChar char="●"/>
            </a:pPr>
            <a:r>
              <a:rPr lang="en-US" sz="2200" dirty="0"/>
              <a:t>Both models performed certainly well.</a:t>
            </a:r>
          </a:p>
          <a:p>
            <a:pPr marL="457200" lvl="0" indent="-342900" rtl="0">
              <a:spcBef>
                <a:spcPts val="0"/>
              </a:spcBef>
              <a:spcAft>
                <a:spcPts val="0"/>
              </a:spcAft>
              <a:buSzPts val="1800"/>
              <a:buChar char="●"/>
            </a:pPr>
            <a:r>
              <a:rPr lang="en-US" sz="2200" dirty="0"/>
              <a:t>ARIMA has done well in predicting the trend, though not the actual price. LSTM has done a good job in predicting the price closer to actual prices.</a:t>
            </a:r>
          </a:p>
          <a:p>
            <a:pPr marL="457200" lvl="0" indent="-342900" rtl="0">
              <a:spcBef>
                <a:spcPts val="0"/>
              </a:spcBef>
              <a:spcAft>
                <a:spcPts val="0"/>
              </a:spcAft>
              <a:buSzPts val="1800"/>
              <a:buChar char="●"/>
            </a:pPr>
            <a:r>
              <a:rPr lang="en-US" sz="2200" dirty="0"/>
              <a:t>Bitcoin and Ethereum showed an upward trend for forecasted data, meaning it is a good idea to invest in them. </a:t>
            </a:r>
          </a:p>
          <a:p>
            <a:pPr marL="457200" lvl="0" indent="-342900" rtl="0">
              <a:spcBef>
                <a:spcPts val="0"/>
              </a:spcBef>
              <a:spcAft>
                <a:spcPts val="0"/>
              </a:spcAft>
              <a:buSzPts val="1800"/>
              <a:buChar char="●"/>
            </a:pPr>
            <a:r>
              <a:rPr lang="en-US" sz="2200" dirty="0"/>
              <a:t>Ethereum Classic has not shown a certain upward trend.</a:t>
            </a:r>
          </a:p>
          <a:p>
            <a:pPr marL="0" lvl="0" indent="0" rtl="0">
              <a:spcBef>
                <a:spcPts val="1000"/>
              </a:spcBef>
              <a:spcAft>
                <a:spcPts val="0"/>
              </a:spcAft>
              <a:buNone/>
            </a:pPr>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Google Shape;346;p33"/>
          <p:cNvSpPr txBox="1">
            <a:spLocks noGrp="1"/>
          </p:cNvSpPr>
          <p:nvPr>
            <p:ph type="ctrTitle"/>
          </p:nvPr>
        </p:nvSpPr>
        <p:spPr>
          <a:xfrm>
            <a:off x="5214579" y="629266"/>
            <a:ext cx="6422849" cy="1676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6000"/>
              <a:buNone/>
            </a:pPr>
            <a:r>
              <a:rPr lang="en-US" sz="4400">
                <a:solidFill>
                  <a:schemeClr val="dk1"/>
                </a:solidFill>
                <a:latin typeface="Arial"/>
                <a:ea typeface="Arial"/>
                <a:cs typeface="Arial"/>
                <a:sym typeface="Arial"/>
              </a:rPr>
              <a:t>References</a:t>
            </a:r>
            <a:endParaRPr/>
          </a:p>
        </p:txBody>
      </p:sp>
      <p:sp>
        <p:nvSpPr>
          <p:cNvPr id="347" name="Google Shape;347;p33"/>
          <p:cNvSpPr/>
          <p:nvPr/>
        </p:nvSpPr>
        <p:spPr>
          <a:xfrm>
            <a:off x="0" y="0"/>
            <a:ext cx="4636008" cy="6858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48" name="Google Shape;348;p33"/>
          <p:cNvSpPr/>
          <p:nvPr/>
        </p:nvSpPr>
        <p:spPr>
          <a:xfrm>
            <a:off x="484632" y="559407"/>
            <a:ext cx="3666744" cy="5739187"/>
          </a:xfrm>
          <a:prstGeom prst="roundRect">
            <a:avLst>
              <a:gd name="adj" fmla="val 0"/>
            </a:avLst>
          </a:prstGeom>
          <a:solidFill>
            <a:srgbClr val="FFFFFF"/>
          </a:solidFill>
          <a:ln w="9525" cap="flat" cmpd="sng">
            <a:solidFill>
              <a:srgbClr val="C8CACA"/>
            </a:solidFill>
            <a:prstDash val="solid"/>
            <a:round/>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349" name="Google Shape;349;p33" descr="Books"/>
          <p:cNvPicPr preferRelativeResize="0"/>
          <p:nvPr/>
        </p:nvPicPr>
        <p:blipFill rotWithShape="1">
          <a:blip r:embed="rId3">
            <a:alphaModFix/>
          </a:blip>
          <a:srcRect/>
          <a:stretch/>
        </p:blipFill>
        <p:spPr>
          <a:xfrm>
            <a:off x="761364" y="1872360"/>
            <a:ext cx="3113280" cy="3113280"/>
          </a:xfrm>
          <a:prstGeom prst="rect">
            <a:avLst/>
          </a:prstGeom>
          <a:noFill/>
          <a:ln>
            <a:noFill/>
          </a:ln>
        </p:spPr>
      </p:pic>
      <p:sp>
        <p:nvSpPr>
          <p:cNvPr id="350" name="Google Shape;350;p33"/>
          <p:cNvSpPr txBox="1">
            <a:spLocks noGrp="1"/>
          </p:cNvSpPr>
          <p:nvPr>
            <p:ph type="subTitle" idx="1"/>
          </p:nvPr>
        </p:nvSpPr>
        <p:spPr>
          <a:xfrm>
            <a:off x="5214581" y="2438400"/>
            <a:ext cx="6422848" cy="3785419"/>
          </a:xfrm>
          <a:prstGeom prst="rect">
            <a:avLst/>
          </a:prstGeom>
          <a:noFill/>
          <a:ln>
            <a:noFill/>
          </a:ln>
        </p:spPr>
        <p:txBody>
          <a:bodyPr spcFirstLastPara="1" wrap="square" lIns="91425" tIns="45700" rIns="91425" bIns="45700" anchor="t" anchorCtr="0">
            <a:normAutofit lnSpcReduction="10000"/>
          </a:bodyPr>
          <a:lstStyle/>
          <a:p>
            <a:pPr marL="508000" lvl="0" indent="-228600" algn="l" rtl="0">
              <a:lnSpc>
                <a:spcPct val="90000"/>
              </a:lnSpc>
              <a:spcBef>
                <a:spcPts val="1000"/>
              </a:spcBef>
              <a:spcAft>
                <a:spcPts val="0"/>
              </a:spcAft>
              <a:buSzPts val="2400"/>
              <a:buFont typeface="Arial"/>
              <a:buChar char="•"/>
            </a:pPr>
            <a:r>
              <a:rPr lang="en-US" sz="20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https://machinelearningmastery.com/arima-for-time-series-forecasting-with-python/</a:t>
            </a:r>
            <a:endParaRPr sz="2000">
              <a:solidFill>
                <a:schemeClr val="dk1"/>
              </a:solidFill>
              <a:latin typeface="Arial"/>
              <a:ea typeface="Arial"/>
              <a:cs typeface="Arial"/>
              <a:sym typeface="Arial"/>
            </a:endParaRPr>
          </a:p>
          <a:p>
            <a:pPr marL="508000" lvl="0" indent="-228600" algn="l" rtl="0">
              <a:lnSpc>
                <a:spcPct val="90000"/>
              </a:lnSpc>
              <a:spcBef>
                <a:spcPts val="1000"/>
              </a:spcBef>
              <a:spcAft>
                <a:spcPts val="0"/>
              </a:spcAft>
              <a:buSzPts val="2400"/>
              <a:buFont typeface="Arial"/>
              <a:buChar char="•"/>
            </a:pPr>
            <a:r>
              <a:rPr lang="en-US" sz="20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https://www.machinelearningplus.com/time-series/arima-model-time-series-forecasting-python/</a:t>
            </a:r>
            <a:endParaRPr sz="2000">
              <a:solidFill>
                <a:schemeClr val="dk1"/>
              </a:solidFill>
              <a:latin typeface="Arial"/>
              <a:ea typeface="Arial"/>
              <a:cs typeface="Arial"/>
              <a:sym typeface="Arial"/>
            </a:endParaRPr>
          </a:p>
          <a:p>
            <a:pPr marL="508000" lvl="0" indent="-228600" algn="l" rtl="0">
              <a:lnSpc>
                <a:spcPct val="90000"/>
              </a:lnSpc>
              <a:spcBef>
                <a:spcPts val="1000"/>
              </a:spcBef>
              <a:spcAft>
                <a:spcPts val="0"/>
              </a:spcAft>
              <a:buSzPts val="2400"/>
              <a:buFont typeface="Arial"/>
              <a:buChar char="•"/>
            </a:pPr>
            <a:r>
              <a:rPr lang="en-US" sz="2000" u="sng">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https://www.analyticsvidhya.com/blog/2017/12/fundamentals-of-deep-learning-introduction-to-lstm/</a:t>
            </a:r>
            <a:endParaRPr sz="2000">
              <a:solidFill>
                <a:schemeClr val="dk1"/>
              </a:solidFill>
              <a:latin typeface="Arial"/>
              <a:ea typeface="Arial"/>
              <a:cs typeface="Arial"/>
              <a:sym typeface="Arial"/>
            </a:endParaRPr>
          </a:p>
          <a:p>
            <a:pPr marL="508000" lvl="0" indent="-228600" algn="l" rtl="0">
              <a:lnSpc>
                <a:spcPct val="90000"/>
              </a:lnSpc>
              <a:spcBef>
                <a:spcPts val="1000"/>
              </a:spcBef>
              <a:spcAft>
                <a:spcPts val="0"/>
              </a:spcAft>
              <a:buSzPts val="2400"/>
              <a:buFont typeface="Arial"/>
              <a:buChar char="•"/>
            </a:pPr>
            <a:r>
              <a:rPr lang="en-US" sz="2000" u="sng">
                <a:solidFill>
                  <a:schemeClr val="dk1"/>
                </a:solidFill>
                <a:latin typeface="Arial"/>
                <a:ea typeface="Arial"/>
                <a:cs typeface="Arial"/>
                <a:sym typeface="Arial"/>
                <a:hlinkClick r:id="rId7">
                  <a:extLst>
                    <a:ext uri="{A12FA001-AC4F-418D-AE19-62706E023703}">
                      <ahyp:hlinkClr xmlns:ahyp="http://schemas.microsoft.com/office/drawing/2018/hyperlinkcolor" val="tx"/>
                    </a:ext>
                  </a:extLst>
                </a:hlinkClick>
              </a:rPr>
              <a:t>https://medium.com/analytics-vidhya/time-series-analysis-of-cryptocurrencies-using-deep-learning-fbprophet-48abdb2e7ebf</a:t>
            </a:r>
            <a:endParaRPr sz="2000">
              <a:latin typeface="Arial"/>
              <a:ea typeface="Arial"/>
              <a:cs typeface="Arial"/>
              <a:sym typeface="Arial"/>
            </a:endParaRPr>
          </a:p>
          <a:p>
            <a:pPr marL="508000" lvl="0" indent="-203200" algn="l" rtl="0">
              <a:lnSpc>
                <a:spcPct val="90000"/>
              </a:lnSpc>
              <a:spcBef>
                <a:spcPts val="1000"/>
              </a:spcBef>
              <a:spcAft>
                <a:spcPts val="0"/>
              </a:spcAft>
              <a:buSzPts val="2000"/>
              <a:buFont typeface="Arial"/>
              <a:buChar char="•"/>
            </a:pPr>
            <a:r>
              <a:rPr lang="en-US" sz="2000">
                <a:latin typeface="Arial"/>
                <a:ea typeface="Arial"/>
                <a:cs typeface="Arial"/>
                <a:sym typeface="Arial"/>
              </a:rPr>
              <a:t>https://machinelearningmastery.com/time-series-prediction-lstm-recurrent-neural-networks-python-keras/</a:t>
            </a:r>
            <a:endParaRPr sz="2000">
              <a:latin typeface="Arial"/>
              <a:ea typeface="Arial"/>
              <a:cs typeface="Arial"/>
              <a:sym typeface="Arial"/>
            </a:endParaRPr>
          </a:p>
          <a:p>
            <a:pPr marL="50800" lvl="0" indent="101600" algn="l" rtl="0">
              <a:lnSpc>
                <a:spcPct val="90000"/>
              </a:lnSpc>
              <a:spcBef>
                <a:spcPts val="1000"/>
              </a:spcBef>
              <a:spcAft>
                <a:spcPts val="0"/>
              </a:spcAft>
              <a:buSzPts val="2400"/>
              <a:buFont typeface="Arial"/>
              <a:buNone/>
            </a:pPr>
            <a:endParaRPr sz="2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0" name="Google Shape;12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5400"/>
              <a:t>Introduction</a:t>
            </a:r>
            <a:endParaRPr/>
          </a:p>
        </p:txBody>
      </p:sp>
      <p:sp>
        <p:nvSpPr>
          <p:cNvPr id="121" name="Google Shape;121;p2"/>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2" name="Google Shape;122;p2"/>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92929"/>
              </a:buClr>
              <a:buSzPts val="2000"/>
              <a:buChar char="•"/>
            </a:pPr>
            <a:r>
              <a:rPr lang="en-US" sz="2000" b="0" i="0">
                <a:latin typeface="Arial"/>
                <a:ea typeface="Arial"/>
                <a:cs typeface="Arial"/>
                <a:sym typeface="Arial"/>
              </a:rPr>
              <a:t>While the world was (and still is) in the grip of a pandemic in 2020, crypto’s have had a stellar run. Especially, Bitcoin From its spectacular crash in 2018 and a relatively uneventful year in 2019, it started 2020 with a price of USD$8,000 to an all-new record high of USD$65,000. That’s roughly more than an 800% return! It is one of the most successful investments of 2020.</a:t>
            </a:r>
            <a:endParaRPr sz="2000"/>
          </a:p>
          <a:p>
            <a:pPr marL="228600" lvl="0" indent="-228600" algn="l" rtl="0">
              <a:lnSpc>
                <a:spcPct val="90000"/>
              </a:lnSpc>
              <a:spcBef>
                <a:spcPts val="1000"/>
              </a:spcBef>
              <a:spcAft>
                <a:spcPts val="0"/>
              </a:spcAft>
              <a:buClr>
                <a:srgbClr val="292929"/>
              </a:buClr>
              <a:buSzPts val="2000"/>
              <a:buChar char="•"/>
            </a:pPr>
            <a:r>
              <a:rPr lang="en-US" sz="2000">
                <a:latin typeface="Arial"/>
                <a:ea typeface="Arial"/>
                <a:cs typeface="Arial"/>
                <a:sym typeface="Arial"/>
              </a:rPr>
              <a:t>Ethereum and Ethereum classic also followed similar patterns during the pandemic.</a:t>
            </a:r>
            <a:endParaRPr sz="2000"/>
          </a:p>
          <a:p>
            <a:pPr marL="228600" lvl="0" indent="-228600" algn="l" rtl="0">
              <a:lnSpc>
                <a:spcPct val="90000"/>
              </a:lnSpc>
              <a:spcBef>
                <a:spcPts val="1000"/>
              </a:spcBef>
              <a:spcAft>
                <a:spcPts val="0"/>
              </a:spcAft>
              <a:buClr>
                <a:srgbClr val="292929"/>
              </a:buClr>
              <a:buSzPts val="2000"/>
              <a:buChar char="•"/>
            </a:pPr>
            <a:r>
              <a:rPr lang="en-US" sz="2000">
                <a:latin typeface="Arial"/>
                <a:ea typeface="Arial"/>
                <a:cs typeface="Arial"/>
                <a:sym typeface="Arial"/>
              </a:rPr>
              <a:t>We will analyze trends of three popular crypto’s Bitcoin, Ethereum, and Ethereum classic.</a:t>
            </a:r>
            <a:endParaRPr sz="2000"/>
          </a:p>
          <a:p>
            <a:pPr marL="228600" lvl="0" indent="-228600" algn="l" rtl="0">
              <a:lnSpc>
                <a:spcPct val="90000"/>
              </a:lnSpc>
              <a:spcBef>
                <a:spcPts val="1000"/>
              </a:spcBef>
              <a:spcAft>
                <a:spcPts val="0"/>
              </a:spcAft>
              <a:buClr>
                <a:srgbClr val="292929"/>
              </a:buClr>
              <a:buSzPts val="2000"/>
              <a:buChar char="•"/>
            </a:pPr>
            <a:r>
              <a:rPr lang="en-US" sz="2000">
                <a:latin typeface="Arial"/>
                <a:ea typeface="Arial"/>
                <a:cs typeface="Arial"/>
                <a:sym typeface="Arial"/>
              </a:rPr>
              <a:t>We will predict the trend and price using the time series ARIMA model and RNN model LSTM.</a:t>
            </a:r>
            <a:endParaRPr sz="2000"/>
          </a:p>
          <a:p>
            <a:pPr marL="228600" lvl="0" indent="-228600" algn="l" rtl="0">
              <a:lnSpc>
                <a:spcPct val="90000"/>
              </a:lnSpc>
              <a:spcBef>
                <a:spcPts val="1000"/>
              </a:spcBef>
              <a:spcAft>
                <a:spcPts val="0"/>
              </a:spcAft>
              <a:buClr>
                <a:srgbClr val="292929"/>
              </a:buClr>
              <a:buSzPts val="2000"/>
              <a:buChar char="•"/>
            </a:pPr>
            <a:r>
              <a:rPr lang="en-US" sz="2000">
                <a:latin typeface="Arial"/>
                <a:ea typeface="Arial"/>
                <a:cs typeface="Arial"/>
                <a:sym typeface="Arial"/>
              </a:rPr>
              <a:t>The data has been downloaded from yfinance API for all the three crypto’s and closing price is considered throughout the analysis.</a:t>
            </a:r>
            <a:endParaRPr sz="2000"/>
          </a:p>
          <a:p>
            <a:pPr marL="228600" lvl="0" indent="-87629" algn="l" rtl="0">
              <a:lnSpc>
                <a:spcPct val="90000"/>
              </a:lnSpc>
              <a:spcBef>
                <a:spcPts val="1000"/>
              </a:spcBef>
              <a:spcAft>
                <a:spcPts val="0"/>
              </a:spcAft>
              <a:buClr>
                <a:schemeClr val="dk1"/>
              </a:buClr>
              <a:buSzPts val="2000"/>
              <a:buNone/>
            </a:pPr>
            <a:endParaRPr sz="2000">
              <a:latin typeface="Arial"/>
              <a:ea typeface="Arial"/>
              <a:cs typeface="Arial"/>
              <a:sym typeface="Arial"/>
            </a:endParaRPr>
          </a:p>
          <a:p>
            <a:pPr marL="228600" lvl="0" indent="-122872"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55" name="Google Shape;355;p34"/>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6" name="Google Shape;356;p34"/>
          <p:cNvSpPr txBox="1">
            <a:spLocks noGrp="1"/>
          </p:cNvSpPr>
          <p:nvPr>
            <p:ph type="ctrTitle"/>
          </p:nvPr>
        </p:nvSpPr>
        <p:spPr>
          <a:xfrm>
            <a:off x="804673" y="3320859"/>
            <a:ext cx="4573475" cy="207633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6000"/>
              <a:buNone/>
            </a:pPr>
            <a:r>
              <a:rPr lang="en-US" sz="4800">
                <a:solidFill>
                  <a:schemeClr val="lt1"/>
                </a:solidFill>
              </a:rPr>
              <a:t>Queries..?</a:t>
            </a:r>
            <a:endParaRPr/>
          </a:p>
        </p:txBody>
      </p:sp>
      <p:sp>
        <p:nvSpPr>
          <p:cNvPr id="357" name="Google Shape;357;p34"/>
          <p:cNvSpPr/>
          <p:nvPr/>
        </p:nvSpPr>
        <p:spPr>
          <a:xfrm>
            <a:off x="5857312" y="381000"/>
            <a:ext cx="6334689" cy="6477000"/>
          </a:xfrm>
          <a:custGeom>
            <a:avLst/>
            <a:gdLst/>
            <a:ahLst/>
            <a:cxnLst/>
            <a:rect l="l" t="t" r="r" b="b"/>
            <a:pathLst>
              <a:path w="6334689" h="6477000" extrusionOk="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58" name="Google Shape;358;p34"/>
          <p:cNvSpPr/>
          <p:nvPr/>
        </p:nvSpPr>
        <p:spPr>
          <a:xfrm>
            <a:off x="6021086" y="544777"/>
            <a:ext cx="6170914" cy="6313225"/>
          </a:xfrm>
          <a:custGeom>
            <a:avLst/>
            <a:gdLst/>
            <a:ahLst/>
            <a:cxnLst/>
            <a:rect l="l" t="t" r="r" b="b"/>
            <a:pathLst>
              <a:path w="6170914" h="6313225" extrusionOk="0">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359" name="Google Shape;359;p34" descr="Help"/>
          <p:cNvPicPr preferRelativeResize="0"/>
          <p:nvPr/>
        </p:nvPicPr>
        <p:blipFill rotWithShape="1">
          <a:blip r:embed="rId3">
            <a:alphaModFix/>
          </a:blip>
          <a:srcRect/>
          <a:stretch/>
        </p:blipFill>
        <p:spPr>
          <a:xfrm>
            <a:off x="7210424" y="1845770"/>
            <a:ext cx="4333875" cy="4333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700"/>
                                        <p:tgtEl>
                                          <p:spTgt spid="359"/>
                                        </p:tgtEl>
                                      </p:cBhvr>
                                    </p:animEffect>
                                  </p:childTnLst>
                                </p:cTn>
                              </p:par>
                              <p:par>
                                <p:cTn id="8" presetID="10" presetClass="entr" presetSubtype="0" fill="hold" nodeType="withEffect">
                                  <p:stCondLst>
                                    <p:cond delay="1000"/>
                                  </p:stCondLst>
                                  <p:childTnLst>
                                    <p:set>
                                      <p:cBhvr>
                                        <p:cTn id="9" dur="1" fill="hold">
                                          <p:stCondLst>
                                            <p:cond delay="0"/>
                                          </p:stCondLst>
                                        </p:cTn>
                                        <p:tgtEl>
                                          <p:spTgt spid="356"/>
                                        </p:tgtEl>
                                        <p:attrNameLst>
                                          <p:attrName>style.visibility</p:attrName>
                                        </p:attrNameLst>
                                      </p:cBhvr>
                                      <p:to>
                                        <p:strVal val="visible"/>
                                      </p:to>
                                    </p:set>
                                    <p:animEffect transition="in" filter="fade">
                                      <p:cBhvr>
                                        <p:cTn id="10" dur="7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35"/>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35"/>
          <p:cNvSpPr txBox="1">
            <a:spLocks noGrp="1"/>
          </p:cNvSpPr>
          <p:nvPr>
            <p:ph type="ctrTitle"/>
          </p:nvPr>
        </p:nvSpPr>
        <p:spPr>
          <a:xfrm>
            <a:off x="804673" y="3320859"/>
            <a:ext cx="4573475" cy="207633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6000"/>
              <a:buNone/>
            </a:pPr>
            <a:r>
              <a:rPr lang="en-US" sz="4800">
                <a:solidFill>
                  <a:schemeClr val="lt1"/>
                </a:solidFill>
              </a:rPr>
              <a:t>THANK YOU</a:t>
            </a:r>
            <a:endParaRPr/>
          </a:p>
        </p:txBody>
      </p:sp>
      <p:sp>
        <p:nvSpPr>
          <p:cNvPr id="366" name="Google Shape;366;p35"/>
          <p:cNvSpPr/>
          <p:nvPr/>
        </p:nvSpPr>
        <p:spPr>
          <a:xfrm>
            <a:off x="5857312" y="381000"/>
            <a:ext cx="6334689" cy="6477000"/>
          </a:xfrm>
          <a:custGeom>
            <a:avLst/>
            <a:gdLst/>
            <a:ahLst/>
            <a:cxnLst/>
            <a:rect l="l" t="t" r="r" b="b"/>
            <a:pathLst>
              <a:path w="6334689" h="6477000" extrusionOk="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67" name="Google Shape;367;p35"/>
          <p:cNvSpPr/>
          <p:nvPr/>
        </p:nvSpPr>
        <p:spPr>
          <a:xfrm>
            <a:off x="6021086" y="544777"/>
            <a:ext cx="6170914" cy="6313225"/>
          </a:xfrm>
          <a:custGeom>
            <a:avLst/>
            <a:gdLst/>
            <a:ahLst/>
            <a:cxnLst/>
            <a:rect l="l" t="t" r="r" b="b"/>
            <a:pathLst>
              <a:path w="6170914" h="6313225" extrusionOk="0">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368" name="Google Shape;368;p35" descr="Smiling Face with No Fill"/>
          <p:cNvPicPr preferRelativeResize="0"/>
          <p:nvPr/>
        </p:nvPicPr>
        <p:blipFill rotWithShape="1">
          <a:blip r:embed="rId3">
            <a:alphaModFix/>
          </a:blip>
          <a:srcRect/>
          <a:stretch/>
        </p:blipFill>
        <p:spPr>
          <a:xfrm>
            <a:off x="7210424" y="1845770"/>
            <a:ext cx="4333875" cy="4333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3"/>
          <p:cNvSpPr/>
          <p:nvPr/>
        </p:nvSpPr>
        <p:spPr>
          <a:xfrm>
            <a:off x="554416" y="258853"/>
            <a:ext cx="11167447" cy="2089317"/>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9" name="Google Shape;129;p3"/>
          <p:cNvSpPr txBox="1">
            <a:spLocks noGrp="1"/>
          </p:cNvSpPr>
          <p:nvPr>
            <p:ph type="title"/>
          </p:nvPr>
        </p:nvSpPr>
        <p:spPr>
          <a:xfrm>
            <a:off x="841248" y="510047"/>
            <a:ext cx="3300984"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Exploratory Data Analysis</a:t>
            </a:r>
            <a:endParaRPr/>
          </a:p>
        </p:txBody>
      </p:sp>
      <p:sp>
        <p:nvSpPr>
          <p:cNvPr id="130" name="Google Shape;130;p3"/>
          <p:cNvSpPr/>
          <p:nvPr/>
        </p:nvSpPr>
        <p:spPr>
          <a:xfrm>
            <a:off x="490408" y="980964"/>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1" name="Google Shape;131;p3"/>
          <p:cNvSpPr/>
          <p:nvPr/>
        </p:nvSpPr>
        <p:spPr>
          <a:xfrm rot="5400000">
            <a:off x="3610864" y="1323863"/>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2" name="Google Shape;132;p3"/>
          <p:cNvSpPr txBox="1">
            <a:spLocks noGrp="1"/>
          </p:cNvSpPr>
          <p:nvPr>
            <p:ph type="body" idx="1"/>
          </p:nvPr>
        </p:nvSpPr>
        <p:spPr>
          <a:xfrm>
            <a:off x="4581144" y="510047"/>
            <a:ext cx="6858000"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1800"/>
              <a:t>Bitcoin and Ethereum have an upward trend. Ethereum Classic also has a slight upward trend, but there was a sudden spike and drop in April 2021.</a:t>
            </a:r>
            <a:endParaRPr/>
          </a:p>
          <a:p>
            <a:pPr marL="0" lvl="0" indent="0" algn="l" rtl="0">
              <a:lnSpc>
                <a:spcPct val="90000"/>
              </a:lnSpc>
              <a:spcBef>
                <a:spcPts val="1000"/>
              </a:spcBef>
              <a:spcAft>
                <a:spcPts val="0"/>
              </a:spcAft>
              <a:buClr>
                <a:schemeClr val="dk1"/>
              </a:buClr>
              <a:buSzPts val="1800"/>
              <a:buNone/>
            </a:pPr>
            <a:r>
              <a:rPr lang="en-US" sz="1800"/>
              <a:t>Data does not look stationary from the trend.</a:t>
            </a:r>
            <a:endParaRPr/>
          </a:p>
          <a:p>
            <a:pPr marL="0" lvl="0" indent="0" algn="l" rtl="0">
              <a:lnSpc>
                <a:spcPct val="90000"/>
              </a:lnSpc>
              <a:spcBef>
                <a:spcPts val="1000"/>
              </a:spcBef>
              <a:spcAft>
                <a:spcPts val="0"/>
              </a:spcAft>
              <a:buClr>
                <a:schemeClr val="dk1"/>
              </a:buClr>
              <a:buSzPts val="1800"/>
              <a:buNone/>
            </a:pPr>
            <a:endParaRPr sz="1800"/>
          </a:p>
        </p:txBody>
      </p:sp>
      <p:pic>
        <p:nvPicPr>
          <p:cNvPr id="133" name="Google Shape;133;p3" descr="A picture containing shape&#10;&#10;Description automatically generated"/>
          <p:cNvPicPr preferRelativeResize="0"/>
          <p:nvPr/>
        </p:nvPicPr>
        <p:blipFill rotWithShape="1">
          <a:blip r:embed="rId3">
            <a:alphaModFix/>
          </a:blip>
          <a:srcRect/>
          <a:stretch/>
        </p:blipFill>
        <p:spPr>
          <a:xfrm>
            <a:off x="8140782" y="3227911"/>
            <a:ext cx="3584448" cy="2338851"/>
          </a:xfrm>
          <a:prstGeom prst="rect">
            <a:avLst/>
          </a:prstGeom>
          <a:noFill/>
          <a:ln>
            <a:noFill/>
          </a:ln>
        </p:spPr>
      </p:pic>
      <p:pic>
        <p:nvPicPr>
          <p:cNvPr id="134" name="Google Shape;134;p3" descr="Chart&#10;&#10;Description automatically generated"/>
          <p:cNvPicPr preferRelativeResize="0"/>
          <p:nvPr/>
        </p:nvPicPr>
        <p:blipFill rotWithShape="1">
          <a:blip r:embed="rId4">
            <a:alphaModFix/>
          </a:blip>
          <a:srcRect/>
          <a:stretch/>
        </p:blipFill>
        <p:spPr>
          <a:xfrm>
            <a:off x="4347599" y="3265653"/>
            <a:ext cx="3584448" cy="2320930"/>
          </a:xfrm>
          <a:prstGeom prst="rect">
            <a:avLst/>
          </a:prstGeom>
          <a:noFill/>
          <a:ln>
            <a:noFill/>
          </a:ln>
        </p:spPr>
      </p:pic>
      <p:pic>
        <p:nvPicPr>
          <p:cNvPr id="135" name="Google Shape;135;p3" descr="Chart&#10;&#10;Description automatically generated with medium confidence"/>
          <p:cNvPicPr preferRelativeResize="0"/>
          <p:nvPr/>
        </p:nvPicPr>
        <p:blipFill rotWithShape="1">
          <a:blip r:embed="rId5">
            <a:alphaModFix/>
          </a:blip>
          <a:srcRect/>
          <a:stretch/>
        </p:blipFill>
        <p:spPr>
          <a:xfrm>
            <a:off x="554416" y="3292537"/>
            <a:ext cx="3584448" cy="22940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1" name="Google Shape;141;p4"/>
          <p:cNvSpPr/>
          <p:nvPr/>
        </p:nvSpPr>
        <p:spPr>
          <a:xfrm>
            <a:off x="554416" y="365125"/>
            <a:ext cx="11167447" cy="2089317"/>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2" name="Google Shape;142;p4"/>
          <p:cNvSpPr txBox="1">
            <a:spLocks noGrp="1"/>
          </p:cNvSpPr>
          <p:nvPr>
            <p:ph type="title"/>
          </p:nvPr>
        </p:nvSpPr>
        <p:spPr>
          <a:xfrm>
            <a:off x="1051560" y="586822"/>
            <a:ext cx="3657600"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Exploratory Data Analysis (Cont..)</a:t>
            </a:r>
            <a:endParaRPr/>
          </a:p>
        </p:txBody>
      </p:sp>
      <p:sp>
        <p:nvSpPr>
          <p:cNvPr id="143" name="Google Shape;143;p4"/>
          <p:cNvSpPr/>
          <p:nvPr/>
        </p:nvSpPr>
        <p:spPr>
          <a:xfrm>
            <a:off x="490408" y="1057739"/>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4" name="Google Shape;144;p4"/>
          <p:cNvSpPr/>
          <p:nvPr/>
        </p:nvSpPr>
        <p:spPr>
          <a:xfrm rot="5400000">
            <a:off x="4243541" y="1400638"/>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5" name="Google Shape;145;p4"/>
          <p:cNvSpPr txBox="1">
            <a:spLocks noGrp="1"/>
          </p:cNvSpPr>
          <p:nvPr>
            <p:ph type="body" idx="1"/>
          </p:nvPr>
        </p:nvSpPr>
        <p:spPr>
          <a:xfrm>
            <a:off x="5250106" y="586822"/>
            <a:ext cx="6106742" cy="164592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Char char="•"/>
            </a:pPr>
            <a:r>
              <a:rPr lang="en-US" sz="1800"/>
              <a:t>All three cryptos has a very high positive correlation. Bitcoin and Ethereum are very highly correlated.</a:t>
            </a:r>
            <a:endParaRPr/>
          </a:p>
          <a:p>
            <a:pPr marL="228600" lvl="0" indent="-228600" algn="l" rtl="0">
              <a:lnSpc>
                <a:spcPct val="90000"/>
              </a:lnSpc>
              <a:spcBef>
                <a:spcPts val="1000"/>
              </a:spcBef>
              <a:spcAft>
                <a:spcPts val="0"/>
              </a:spcAft>
              <a:buClr>
                <a:schemeClr val="dk1"/>
              </a:buClr>
              <a:buSzPts val="1800"/>
              <a:buChar char="•"/>
            </a:pPr>
            <a:r>
              <a:rPr lang="en-US" sz="1800"/>
              <a:t>Returns on each of these cryptos followed similar patterns and almost overlapping.</a:t>
            </a:r>
            <a:endParaRPr/>
          </a:p>
        </p:txBody>
      </p:sp>
      <p:pic>
        <p:nvPicPr>
          <p:cNvPr id="146" name="Google Shape;146;p4" descr="Shape&#10;&#10;Description automatically generated"/>
          <p:cNvPicPr preferRelativeResize="0"/>
          <p:nvPr/>
        </p:nvPicPr>
        <p:blipFill rotWithShape="1">
          <a:blip r:embed="rId3">
            <a:alphaModFix/>
          </a:blip>
          <a:srcRect/>
          <a:stretch/>
        </p:blipFill>
        <p:spPr>
          <a:xfrm>
            <a:off x="6714712" y="2819567"/>
            <a:ext cx="4235701" cy="3483864"/>
          </a:xfrm>
          <a:prstGeom prst="rect">
            <a:avLst/>
          </a:prstGeom>
          <a:noFill/>
          <a:ln>
            <a:noFill/>
          </a:ln>
        </p:spPr>
      </p:pic>
      <p:pic>
        <p:nvPicPr>
          <p:cNvPr id="147" name="Google Shape;147;p4" descr="A picture containing square&#10;&#10;Description automatically generated"/>
          <p:cNvPicPr preferRelativeResize="0"/>
          <p:nvPr/>
        </p:nvPicPr>
        <p:blipFill rotWithShape="1">
          <a:blip r:embed="rId4">
            <a:alphaModFix/>
          </a:blip>
          <a:srcRect/>
          <a:stretch/>
        </p:blipFill>
        <p:spPr>
          <a:xfrm>
            <a:off x="949595" y="2819567"/>
            <a:ext cx="5146405" cy="34838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p5"/>
          <p:cNvSpPr/>
          <p:nvPr/>
        </p:nvSpPr>
        <p:spPr>
          <a:xfrm>
            <a:off x="409573" y="633619"/>
            <a:ext cx="6852464" cy="5495925"/>
          </a:xfrm>
          <a:prstGeom prst="rect">
            <a:avLst/>
          </a:prstGeom>
          <a:solidFill>
            <a:schemeClr val="lt1"/>
          </a:solidFill>
          <a:ln w="9525" cap="flat" cmpd="sng">
            <a:solidFill>
              <a:srgbClr val="DEDEDE"/>
            </a:solidFill>
            <a:prstDash val="solid"/>
            <a:miter lim="800000"/>
            <a:headEnd type="none" w="sm" len="sm"/>
            <a:tailEnd type="none" w="sm" len="sm"/>
          </a:ln>
          <a:effectLst>
            <a:outerShdw blurRad="50800" dist="38100" dir="2700000" algn="tl" rotWithShape="0">
              <a:srgbClr val="D8D8D8">
                <a:alpha val="4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4" name="Google Shape;154;p5"/>
          <p:cNvSpPr txBox="1">
            <a:spLocks noGrp="1"/>
          </p:cNvSpPr>
          <p:nvPr>
            <p:ph type="title"/>
          </p:nvPr>
        </p:nvSpPr>
        <p:spPr>
          <a:xfrm>
            <a:off x="838196" y="978408"/>
            <a:ext cx="6007608" cy="11064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Exploratory Data Analysis (Cont..)</a:t>
            </a:r>
            <a:endParaRPr/>
          </a:p>
        </p:txBody>
      </p:sp>
      <p:sp>
        <p:nvSpPr>
          <p:cNvPr id="155" name="Google Shape;155;p5"/>
          <p:cNvSpPr/>
          <p:nvPr/>
        </p:nvSpPr>
        <p:spPr>
          <a:xfrm>
            <a:off x="345565" y="1181536"/>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6" name="Google Shape;156;p5"/>
          <p:cNvSpPr/>
          <p:nvPr/>
        </p:nvSpPr>
        <p:spPr>
          <a:xfrm>
            <a:off x="877454" y="2121408"/>
            <a:ext cx="5824728" cy="9144"/>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7" name="Google Shape;157;p5"/>
          <p:cNvSpPr txBox="1">
            <a:spLocks noGrp="1"/>
          </p:cNvSpPr>
          <p:nvPr>
            <p:ph type="body" idx="1"/>
          </p:nvPr>
        </p:nvSpPr>
        <p:spPr>
          <a:xfrm>
            <a:off x="841244" y="2359152"/>
            <a:ext cx="6007608" cy="3429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To understand the correlation between these cryptos we have used the OLS stats model. The model results suggest that the changes in one crypto are considerably impacting the other.</a:t>
            </a:r>
            <a:endParaRPr/>
          </a:p>
          <a:p>
            <a:pPr marL="228600" lvl="0" indent="-228600" algn="l" rtl="0">
              <a:lnSpc>
                <a:spcPct val="90000"/>
              </a:lnSpc>
              <a:spcBef>
                <a:spcPts val="1000"/>
              </a:spcBef>
              <a:spcAft>
                <a:spcPts val="0"/>
              </a:spcAft>
              <a:buClr>
                <a:schemeClr val="dk1"/>
              </a:buClr>
              <a:buSzPts val="2000"/>
              <a:buChar char="•"/>
            </a:pPr>
            <a:r>
              <a:rPr lang="en-US" sz="2000"/>
              <a:t>Based on the model results, Ethereum explains 63% of the variance in Bitcoin price changes and Ethereum Classic explains 46% of the variance in Ethereum price.</a:t>
            </a:r>
            <a:endParaRPr/>
          </a:p>
          <a:p>
            <a:pPr marL="228600" lvl="0" indent="-228600" algn="l" rtl="0">
              <a:lnSpc>
                <a:spcPct val="90000"/>
              </a:lnSpc>
              <a:spcBef>
                <a:spcPts val="1000"/>
              </a:spcBef>
              <a:spcAft>
                <a:spcPts val="0"/>
              </a:spcAft>
              <a:buClr>
                <a:schemeClr val="dk1"/>
              </a:buClr>
              <a:buSzPts val="2000"/>
              <a:buChar char="•"/>
            </a:pPr>
            <a:r>
              <a:rPr lang="en-US" sz="2000"/>
              <a:t>We can say that these three cryptos are highly cointegrated.</a:t>
            </a:r>
            <a:endParaRPr/>
          </a:p>
          <a:p>
            <a:pPr marL="0" lvl="0" indent="0" algn="l" rtl="0">
              <a:lnSpc>
                <a:spcPct val="90000"/>
              </a:lnSpc>
              <a:spcBef>
                <a:spcPts val="1000"/>
              </a:spcBef>
              <a:spcAft>
                <a:spcPts val="0"/>
              </a:spcAft>
              <a:buClr>
                <a:schemeClr val="dk1"/>
              </a:buClr>
              <a:buSzPts val="2000"/>
              <a:buNone/>
            </a:pPr>
            <a:endParaRPr sz="2000"/>
          </a:p>
        </p:txBody>
      </p:sp>
      <p:pic>
        <p:nvPicPr>
          <p:cNvPr id="158" name="Google Shape;158;p5" descr="Table&#10;&#10;Description automatically generated"/>
          <p:cNvPicPr preferRelativeResize="0"/>
          <p:nvPr/>
        </p:nvPicPr>
        <p:blipFill rotWithShape="1">
          <a:blip r:embed="rId3">
            <a:alphaModFix/>
          </a:blip>
          <a:srcRect/>
          <a:stretch/>
        </p:blipFill>
        <p:spPr>
          <a:xfrm>
            <a:off x="8081447" y="633619"/>
            <a:ext cx="3432698" cy="2651760"/>
          </a:xfrm>
          <a:prstGeom prst="rect">
            <a:avLst/>
          </a:prstGeom>
          <a:noFill/>
          <a:ln>
            <a:noFill/>
          </a:ln>
        </p:spPr>
      </p:pic>
      <p:pic>
        <p:nvPicPr>
          <p:cNvPr id="159" name="Google Shape;159;p5" descr="Table&#10;&#10;Description automatically generated with medium confidence"/>
          <p:cNvPicPr preferRelativeResize="0"/>
          <p:nvPr/>
        </p:nvPicPr>
        <p:blipFill rotWithShape="1">
          <a:blip r:embed="rId4">
            <a:alphaModFix/>
          </a:blip>
          <a:srcRect/>
          <a:stretch/>
        </p:blipFill>
        <p:spPr>
          <a:xfrm>
            <a:off x="8207297" y="3477784"/>
            <a:ext cx="3180998" cy="26517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6"/>
          <p:cNvSpPr/>
          <p:nvPr/>
        </p:nvSpPr>
        <p:spPr>
          <a:xfrm>
            <a:off x="294967" y="6616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5" name="Google Shape;165;p6"/>
          <p:cNvSpPr/>
          <p:nvPr/>
        </p:nvSpPr>
        <p:spPr>
          <a:xfrm>
            <a:off x="512276" y="288348"/>
            <a:ext cx="11167447" cy="2089317"/>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6" name="Google Shape;166;p6"/>
          <p:cNvSpPr txBox="1">
            <a:spLocks noGrp="1"/>
          </p:cNvSpPr>
          <p:nvPr>
            <p:ph type="title"/>
          </p:nvPr>
        </p:nvSpPr>
        <p:spPr>
          <a:xfrm>
            <a:off x="841248" y="510047"/>
            <a:ext cx="3300984"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Stationarity Check</a:t>
            </a:r>
            <a:endParaRPr/>
          </a:p>
        </p:txBody>
      </p:sp>
      <p:sp>
        <p:nvSpPr>
          <p:cNvPr id="167" name="Google Shape;167;p6"/>
          <p:cNvSpPr/>
          <p:nvPr/>
        </p:nvSpPr>
        <p:spPr>
          <a:xfrm>
            <a:off x="490408" y="980964"/>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8" name="Google Shape;168;p6"/>
          <p:cNvSpPr/>
          <p:nvPr/>
        </p:nvSpPr>
        <p:spPr>
          <a:xfrm rot="5400000">
            <a:off x="3610864" y="1323863"/>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9" name="Google Shape;169;p6"/>
          <p:cNvSpPr txBox="1">
            <a:spLocks noGrp="1"/>
          </p:cNvSpPr>
          <p:nvPr>
            <p:ph type="body" idx="1"/>
          </p:nvPr>
        </p:nvSpPr>
        <p:spPr>
          <a:xfrm>
            <a:off x="4581144" y="510047"/>
            <a:ext cx="6858000" cy="164592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Char char="•"/>
            </a:pPr>
            <a:r>
              <a:rPr lang="en-US" sz="1800"/>
              <a:t>Initial analysis suggests that the data is not stationary. We have used Auto-Correlation, Partial Auto-Correlation, and Augmented Dickey-Fuller test (ADF) to check the stationarity. Results of all three tests confirm that the data is not stationary.</a:t>
            </a:r>
            <a:endParaRPr/>
          </a:p>
        </p:txBody>
      </p:sp>
      <p:graphicFrame>
        <p:nvGraphicFramePr>
          <p:cNvPr id="170" name="Google Shape;170;p6"/>
          <p:cNvGraphicFramePr/>
          <p:nvPr/>
        </p:nvGraphicFramePr>
        <p:xfrm>
          <a:off x="895738" y="5888268"/>
          <a:ext cx="3000000" cy="3000000"/>
        </p:xfrm>
        <a:graphic>
          <a:graphicData uri="http://schemas.openxmlformats.org/drawingml/2006/table">
            <a:tbl>
              <a:tblPr firstRow="1" bandRow="1">
                <a:noFill/>
                <a:tableStyleId>{EAB44912-CBF8-4820-A9B3-2AC68A3A9470}</a:tableStyleId>
              </a:tblPr>
              <a:tblGrid>
                <a:gridCol w="3423800">
                  <a:extLst>
                    <a:ext uri="{9D8B030D-6E8A-4147-A177-3AD203B41FA5}">
                      <a16:colId xmlns:a16="http://schemas.microsoft.com/office/drawing/2014/main" val="20000"/>
                    </a:ext>
                  </a:extLst>
                </a:gridCol>
                <a:gridCol w="3657350">
                  <a:extLst>
                    <a:ext uri="{9D8B030D-6E8A-4147-A177-3AD203B41FA5}">
                      <a16:colId xmlns:a16="http://schemas.microsoft.com/office/drawing/2014/main" val="20001"/>
                    </a:ext>
                  </a:extLst>
                </a:gridCol>
                <a:gridCol w="3462250">
                  <a:extLst>
                    <a:ext uri="{9D8B030D-6E8A-4147-A177-3AD203B41FA5}">
                      <a16:colId xmlns:a16="http://schemas.microsoft.com/office/drawing/2014/main" val="20002"/>
                    </a:ext>
                  </a:extLst>
                </a:gridCol>
              </a:tblGrid>
              <a:tr h="459675">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The p-value of ADF test for BTC 0.073</a:t>
                      </a:r>
                      <a:br>
                        <a:rPr lang="en-US" sz="1400" b="0" u="none" strike="noStrike" cap="none">
                          <a:solidFill>
                            <a:schemeClr val="dk1"/>
                          </a:solidFill>
                        </a:rPr>
                      </a:br>
                      <a:endParaRPr sz="14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The p-value of ADF test for ETH 0.91</a:t>
                      </a:r>
                      <a:br>
                        <a:rPr lang="en-US" sz="1400" b="0" u="none" strike="noStrike" cap="none">
                          <a:solidFill>
                            <a:schemeClr val="dk1"/>
                          </a:solidFill>
                        </a:rPr>
                      </a:br>
                      <a:endParaRPr sz="14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alibri"/>
                          <a:ea typeface="Calibri"/>
                          <a:cs typeface="Calibri"/>
                          <a:sym typeface="Calibri"/>
                        </a:rPr>
                        <a:t>The p-value of ADF test for ETC 0.38</a:t>
                      </a:r>
                      <a:endParaRPr sz="1400" u="none" strike="noStrike" cap="none"/>
                    </a:p>
                    <a:p>
                      <a:pPr marL="0" marR="0" lvl="0" indent="0" algn="ctr" rtl="0">
                        <a:lnSpc>
                          <a:spcPct val="100000"/>
                        </a:lnSpc>
                        <a:spcBef>
                          <a:spcPts val="0"/>
                        </a:spcBef>
                        <a:spcAft>
                          <a:spcPts val="0"/>
                        </a:spcAft>
                        <a:buClr>
                          <a:srgbClr val="000000"/>
                        </a:buClr>
                        <a:buSzPts val="1400"/>
                        <a:buFont typeface="Arial"/>
                        <a:buNone/>
                      </a:pPr>
                      <a:br>
                        <a:rPr lang="en-US" sz="1400" b="0" i="0" u="none" strike="noStrike" cap="none">
                          <a:solidFill>
                            <a:schemeClr val="dk1"/>
                          </a:solidFill>
                          <a:latin typeface="Calibri"/>
                          <a:ea typeface="Calibri"/>
                          <a:cs typeface="Calibri"/>
                          <a:sym typeface="Calibri"/>
                        </a:rPr>
                      </a:br>
                      <a:endParaRPr sz="14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71" name="Google Shape;171;p6" descr="A picture containing diagram&#10;&#10;Description automatically generated"/>
          <p:cNvPicPr preferRelativeResize="0"/>
          <p:nvPr/>
        </p:nvPicPr>
        <p:blipFill rotWithShape="1">
          <a:blip r:embed="rId3">
            <a:alphaModFix/>
          </a:blip>
          <a:srcRect/>
          <a:stretch/>
        </p:blipFill>
        <p:spPr>
          <a:xfrm>
            <a:off x="403555" y="2395890"/>
            <a:ext cx="3843029" cy="2628393"/>
          </a:xfrm>
          <a:prstGeom prst="rect">
            <a:avLst/>
          </a:prstGeom>
          <a:noFill/>
          <a:ln>
            <a:noFill/>
          </a:ln>
        </p:spPr>
      </p:pic>
      <p:pic>
        <p:nvPicPr>
          <p:cNvPr id="172" name="Google Shape;172;p6" descr="A picture containing diagram&#10;&#10;Description automatically generated"/>
          <p:cNvPicPr preferRelativeResize="0"/>
          <p:nvPr/>
        </p:nvPicPr>
        <p:blipFill rotWithShape="1">
          <a:blip r:embed="rId4">
            <a:alphaModFix/>
          </a:blip>
          <a:srcRect/>
          <a:stretch/>
        </p:blipFill>
        <p:spPr>
          <a:xfrm>
            <a:off x="8131389" y="2388977"/>
            <a:ext cx="3590474" cy="2455661"/>
          </a:xfrm>
          <a:prstGeom prst="rect">
            <a:avLst/>
          </a:prstGeom>
          <a:noFill/>
          <a:ln>
            <a:noFill/>
          </a:ln>
        </p:spPr>
      </p:pic>
      <p:pic>
        <p:nvPicPr>
          <p:cNvPr id="173" name="Google Shape;173;p6" descr="A picture containing diagram&#10;&#10;Description automatically generated"/>
          <p:cNvPicPr preferRelativeResize="0"/>
          <p:nvPr/>
        </p:nvPicPr>
        <p:blipFill rotWithShape="1">
          <a:blip r:embed="rId5">
            <a:alphaModFix/>
          </a:blip>
          <a:srcRect/>
          <a:stretch/>
        </p:blipFill>
        <p:spPr>
          <a:xfrm>
            <a:off x="4333240" y="2509441"/>
            <a:ext cx="3612178" cy="24705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9" name="Google Shape;179;p28"/>
          <p:cNvSpPr/>
          <p:nvPr/>
        </p:nvSpPr>
        <p:spPr>
          <a:xfrm>
            <a:off x="554416" y="288350"/>
            <a:ext cx="11167447" cy="2089317"/>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0" name="Google Shape;180;p28"/>
          <p:cNvSpPr txBox="1">
            <a:spLocks noGrp="1"/>
          </p:cNvSpPr>
          <p:nvPr>
            <p:ph type="title"/>
          </p:nvPr>
        </p:nvSpPr>
        <p:spPr>
          <a:xfrm>
            <a:off x="841248" y="510047"/>
            <a:ext cx="3300984"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Stationarity Check</a:t>
            </a:r>
            <a:endParaRPr/>
          </a:p>
        </p:txBody>
      </p:sp>
      <p:sp>
        <p:nvSpPr>
          <p:cNvPr id="181" name="Google Shape;181;p28"/>
          <p:cNvSpPr/>
          <p:nvPr/>
        </p:nvSpPr>
        <p:spPr>
          <a:xfrm>
            <a:off x="490408" y="980964"/>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2" name="Google Shape;182;p28"/>
          <p:cNvSpPr/>
          <p:nvPr/>
        </p:nvSpPr>
        <p:spPr>
          <a:xfrm rot="5400000">
            <a:off x="3610864" y="1323863"/>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3" name="Google Shape;183;p28"/>
          <p:cNvSpPr txBox="1">
            <a:spLocks noGrp="1"/>
          </p:cNvSpPr>
          <p:nvPr>
            <p:ph type="body" idx="1"/>
          </p:nvPr>
        </p:nvSpPr>
        <p:spPr>
          <a:xfrm>
            <a:off x="4581144" y="510047"/>
            <a:ext cx="6858000" cy="164592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1000"/>
              </a:spcBef>
              <a:spcAft>
                <a:spcPts val="0"/>
              </a:spcAft>
              <a:buClr>
                <a:schemeClr val="dk1"/>
              </a:buClr>
              <a:buSzPts val="1800"/>
              <a:buChar char="•"/>
            </a:pPr>
            <a:r>
              <a:rPr lang="en-US" sz="1800"/>
              <a:t>To make the data stationary, we took the differenced prices of stocks.</a:t>
            </a:r>
            <a:endParaRPr/>
          </a:p>
          <a:p>
            <a:pPr marL="228600" lvl="0" indent="-228600" algn="l" rtl="0">
              <a:lnSpc>
                <a:spcPct val="90000"/>
              </a:lnSpc>
              <a:spcBef>
                <a:spcPts val="1000"/>
              </a:spcBef>
              <a:spcAft>
                <a:spcPts val="0"/>
              </a:spcAft>
              <a:buSzPts val="1800"/>
              <a:buChar char="•"/>
            </a:pPr>
            <a:r>
              <a:rPr lang="en-US" sz="1800"/>
              <a:t>And we again verified the stationarity on differenced data using Auto-Correlation, Partial Auto-Correlation, and Augmented Dickey-Fuller test (ADF). Results of all three tests confirm that the differenced data is stationary.</a:t>
            </a:r>
            <a:endParaRPr/>
          </a:p>
        </p:txBody>
      </p:sp>
      <p:pic>
        <p:nvPicPr>
          <p:cNvPr id="184" name="Google Shape;184;p28" descr="A picture containing chart&#10;&#10;Description automatically generated"/>
          <p:cNvPicPr preferRelativeResize="0"/>
          <p:nvPr/>
        </p:nvPicPr>
        <p:blipFill rotWithShape="1">
          <a:blip r:embed="rId3">
            <a:alphaModFix/>
          </a:blip>
          <a:srcRect/>
          <a:stretch/>
        </p:blipFill>
        <p:spPr>
          <a:xfrm>
            <a:off x="557784" y="3219110"/>
            <a:ext cx="3584448" cy="2414016"/>
          </a:xfrm>
          <a:prstGeom prst="rect">
            <a:avLst/>
          </a:prstGeom>
          <a:noFill/>
          <a:ln>
            <a:noFill/>
          </a:ln>
        </p:spPr>
      </p:pic>
      <p:pic>
        <p:nvPicPr>
          <p:cNvPr id="185" name="Google Shape;185;p28" descr="A picture containing chart&#10;&#10;Description automatically generated"/>
          <p:cNvPicPr preferRelativeResize="0"/>
          <p:nvPr/>
        </p:nvPicPr>
        <p:blipFill rotWithShape="1">
          <a:blip r:embed="rId4">
            <a:alphaModFix/>
          </a:blip>
          <a:srcRect/>
          <a:stretch/>
        </p:blipFill>
        <p:spPr>
          <a:xfrm>
            <a:off x="4347599" y="3246200"/>
            <a:ext cx="3584448" cy="2359836"/>
          </a:xfrm>
          <a:prstGeom prst="rect">
            <a:avLst/>
          </a:prstGeom>
          <a:noFill/>
          <a:ln>
            <a:noFill/>
          </a:ln>
        </p:spPr>
      </p:pic>
      <p:pic>
        <p:nvPicPr>
          <p:cNvPr id="186" name="Google Shape;186;p28" descr="Chart&#10;&#10;Description automatically generated with low confidence"/>
          <p:cNvPicPr preferRelativeResize="0"/>
          <p:nvPr/>
        </p:nvPicPr>
        <p:blipFill rotWithShape="1">
          <a:blip r:embed="rId5">
            <a:alphaModFix/>
          </a:blip>
          <a:srcRect/>
          <a:stretch/>
        </p:blipFill>
        <p:spPr>
          <a:xfrm>
            <a:off x="8137415" y="3310205"/>
            <a:ext cx="3584448" cy="2231826"/>
          </a:xfrm>
          <a:prstGeom prst="rect">
            <a:avLst/>
          </a:prstGeom>
          <a:noFill/>
          <a:ln>
            <a:noFill/>
          </a:ln>
        </p:spPr>
      </p:pic>
      <p:graphicFrame>
        <p:nvGraphicFramePr>
          <p:cNvPr id="187" name="Google Shape;187;p28"/>
          <p:cNvGraphicFramePr/>
          <p:nvPr/>
        </p:nvGraphicFramePr>
        <p:xfrm>
          <a:off x="895738" y="5888268"/>
          <a:ext cx="3000000" cy="3000000"/>
        </p:xfrm>
        <a:graphic>
          <a:graphicData uri="http://schemas.openxmlformats.org/drawingml/2006/table">
            <a:tbl>
              <a:tblPr firstRow="1" bandRow="1">
                <a:noFill/>
                <a:tableStyleId>{EAB44912-CBF8-4820-A9B3-2AC68A3A9470}</a:tableStyleId>
              </a:tblPr>
              <a:tblGrid>
                <a:gridCol w="3423800">
                  <a:extLst>
                    <a:ext uri="{9D8B030D-6E8A-4147-A177-3AD203B41FA5}">
                      <a16:colId xmlns:a16="http://schemas.microsoft.com/office/drawing/2014/main" val="20000"/>
                    </a:ext>
                  </a:extLst>
                </a:gridCol>
                <a:gridCol w="3657350">
                  <a:extLst>
                    <a:ext uri="{9D8B030D-6E8A-4147-A177-3AD203B41FA5}">
                      <a16:colId xmlns:a16="http://schemas.microsoft.com/office/drawing/2014/main" val="20001"/>
                    </a:ext>
                  </a:extLst>
                </a:gridCol>
                <a:gridCol w="3462250">
                  <a:extLst>
                    <a:ext uri="{9D8B030D-6E8A-4147-A177-3AD203B41FA5}">
                      <a16:colId xmlns:a16="http://schemas.microsoft.com/office/drawing/2014/main" val="20002"/>
                    </a:ext>
                  </a:extLst>
                </a:gridCol>
              </a:tblGrid>
              <a:tr h="459675">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The p-value of ADF test for BTC 0.0 </a:t>
                      </a:r>
                      <a:br>
                        <a:rPr lang="en-US" sz="1400" b="0" u="none" strike="noStrike" cap="none">
                          <a:solidFill>
                            <a:schemeClr val="dk1"/>
                          </a:solidFill>
                        </a:rPr>
                      </a:br>
                      <a:endParaRPr sz="14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The p-value of ADF test for ETH 0.0 </a:t>
                      </a:r>
                      <a:br>
                        <a:rPr lang="en-US" sz="1400" b="0" u="none" strike="noStrike" cap="none">
                          <a:solidFill>
                            <a:schemeClr val="dk1"/>
                          </a:solidFill>
                        </a:rPr>
                      </a:br>
                      <a:endParaRPr sz="14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alibri"/>
                          <a:ea typeface="Calibri"/>
                          <a:cs typeface="Calibri"/>
                          <a:sym typeface="Calibri"/>
                        </a:rPr>
                        <a:t>The p-value of ADF test for ETC 0.0 </a:t>
                      </a:r>
                      <a:endParaRPr sz="1400" u="none" strike="noStrike" cap="none"/>
                    </a:p>
                    <a:p>
                      <a:pPr marL="0" marR="0" lvl="0" indent="0" algn="ctr" rtl="0">
                        <a:lnSpc>
                          <a:spcPct val="100000"/>
                        </a:lnSpc>
                        <a:spcBef>
                          <a:spcPts val="0"/>
                        </a:spcBef>
                        <a:spcAft>
                          <a:spcPts val="0"/>
                        </a:spcAft>
                        <a:buClr>
                          <a:srgbClr val="000000"/>
                        </a:buClr>
                        <a:buSzPts val="1400"/>
                        <a:buFont typeface="Arial"/>
                        <a:buNone/>
                      </a:pPr>
                      <a:br>
                        <a:rPr lang="en-US" sz="1400" b="0" i="0" u="none" strike="noStrike" cap="none">
                          <a:solidFill>
                            <a:schemeClr val="dk1"/>
                          </a:solidFill>
                          <a:latin typeface="Calibri"/>
                          <a:ea typeface="Calibri"/>
                          <a:cs typeface="Calibri"/>
                          <a:sym typeface="Calibri"/>
                        </a:rPr>
                      </a:br>
                      <a:endParaRPr sz="14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 name="Google Shape;193;p7"/>
          <p:cNvSpPr/>
          <p:nvPr/>
        </p:nvSpPr>
        <p:spPr>
          <a:xfrm>
            <a:off x="554416" y="288350"/>
            <a:ext cx="11167447" cy="2089317"/>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4" name="Google Shape;194;p7"/>
          <p:cNvSpPr txBox="1">
            <a:spLocks noGrp="1"/>
          </p:cNvSpPr>
          <p:nvPr>
            <p:ph type="title"/>
          </p:nvPr>
        </p:nvSpPr>
        <p:spPr>
          <a:xfrm>
            <a:off x="841248" y="510047"/>
            <a:ext cx="3300984"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Seasonality Check</a:t>
            </a:r>
            <a:endParaRPr/>
          </a:p>
        </p:txBody>
      </p:sp>
      <p:sp>
        <p:nvSpPr>
          <p:cNvPr id="195" name="Google Shape;195;p7"/>
          <p:cNvSpPr/>
          <p:nvPr/>
        </p:nvSpPr>
        <p:spPr>
          <a:xfrm>
            <a:off x="490408" y="980964"/>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6" name="Google Shape;196;p7"/>
          <p:cNvSpPr/>
          <p:nvPr/>
        </p:nvSpPr>
        <p:spPr>
          <a:xfrm rot="5400000">
            <a:off x="3610864" y="1323863"/>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7" name="Google Shape;197;p7"/>
          <p:cNvSpPr txBox="1">
            <a:spLocks noGrp="1"/>
          </p:cNvSpPr>
          <p:nvPr>
            <p:ph type="body" idx="1"/>
          </p:nvPr>
        </p:nvSpPr>
        <p:spPr>
          <a:xfrm>
            <a:off x="4581144" y="510047"/>
            <a:ext cx="6858000"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1800"/>
              <a:t>There is no seasonal behavior observed in any crypto prices. </a:t>
            </a:r>
            <a:endParaRPr/>
          </a:p>
          <a:p>
            <a:pPr marL="0" lvl="0" indent="0" algn="l" rtl="0">
              <a:lnSpc>
                <a:spcPct val="90000"/>
              </a:lnSpc>
              <a:spcBef>
                <a:spcPts val="1000"/>
              </a:spcBef>
              <a:spcAft>
                <a:spcPts val="0"/>
              </a:spcAft>
              <a:buClr>
                <a:schemeClr val="dk1"/>
              </a:buClr>
              <a:buSzPts val="1800"/>
              <a:buNone/>
            </a:pPr>
            <a:endParaRPr sz="1800"/>
          </a:p>
        </p:txBody>
      </p:sp>
      <p:pic>
        <p:nvPicPr>
          <p:cNvPr id="198" name="Google Shape;198;p7" descr="Background pattern&#10;&#10;Description automatically generated with medium confidence"/>
          <p:cNvPicPr preferRelativeResize="0"/>
          <p:nvPr/>
        </p:nvPicPr>
        <p:blipFill rotWithShape="1">
          <a:blip r:embed="rId3">
            <a:alphaModFix/>
          </a:blip>
          <a:srcRect/>
          <a:stretch/>
        </p:blipFill>
        <p:spPr>
          <a:xfrm>
            <a:off x="557784" y="3242574"/>
            <a:ext cx="3584448" cy="2367088"/>
          </a:xfrm>
          <a:prstGeom prst="rect">
            <a:avLst/>
          </a:prstGeom>
          <a:noFill/>
          <a:ln>
            <a:noFill/>
          </a:ln>
        </p:spPr>
      </p:pic>
      <p:pic>
        <p:nvPicPr>
          <p:cNvPr id="199" name="Google Shape;199;p7" descr="Background pattern&#10;&#10;Description automatically generated"/>
          <p:cNvPicPr preferRelativeResize="0"/>
          <p:nvPr/>
        </p:nvPicPr>
        <p:blipFill rotWithShape="1">
          <a:blip r:embed="rId4">
            <a:alphaModFix/>
          </a:blip>
          <a:srcRect/>
          <a:stretch/>
        </p:blipFill>
        <p:spPr>
          <a:xfrm>
            <a:off x="4347599" y="3242574"/>
            <a:ext cx="3584448" cy="2367088"/>
          </a:xfrm>
          <a:prstGeom prst="rect">
            <a:avLst/>
          </a:prstGeom>
          <a:noFill/>
          <a:ln>
            <a:noFill/>
          </a:ln>
        </p:spPr>
      </p:pic>
      <p:pic>
        <p:nvPicPr>
          <p:cNvPr id="200" name="Google Shape;200;p7" descr="Background pattern&#10;&#10;Description automatically generated"/>
          <p:cNvPicPr preferRelativeResize="0"/>
          <p:nvPr/>
        </p:nvPicPr>
        <p:blipFill rotWithShape="1">
          <a:blip r:embed="rId5">
            <a:alphaModFix/>
          </a:blip>
          <a:srcRect/>
          <a:stretch/>
        </p:blipFill>
        <p:spPr>
          <a:xfrm>
            <a:off x="8137415" y="3242574"/>
            <a:ext cx="3584448" cy="23670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p:cNvGrpSpPr/>
        <p:nvPr/>
      </p:nvGrpSpPr>
      <p:grpSpPr>
        <a:xfrm>
          <a:off x="0" y="0"/>
          <a:ext cx="0" cy="0"/>
          <a:chOff x="0" y="0"/>
          <a:chExt cx="0" cy="0"/>
        </a:xfrm>
      </p:grpSpPr>
      <p:sp>
        <p:nvSpPr>
          <p:cNvPr id="205" name="Google Shape;205;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6" name="Google Shape;206;p8"/>
          <p:cNvSpPr/>
          <p:nvPr/>
        </p:nvSpPr>
        <p:spPr>
          <a:xfrm>
            <a:off x="558209" y="0"/>
            <a:ext cx="11167447" cy="2018806"/>
          </a:xfrm>
          <a:prstGeom prst="rect">
            <a:avLst/>
          </a:prstGeom>
          <a:solidFill>
            <a:schemeClr val="lt1"/>
          </a:solidFill>
          <a:ln w="9525" cap="flat" cmpd="sng">
            <a:solidFill>
              <a:srgbClr val="E1E1E1"/>
            </a:solidFill>
            <a:prstDash val="solid"/>
            <a:miter lim="800000"/>
            <a:headEnd type="none" w="sm" len="sm"/>
            <a:tailEnd type="none" w="sm" len="sm"/>
          </a:ln>
          <a:effectLst>
            <a:outerShdw blurRad="50800" dist="38100" dir="2700000" algn="tl" rotWithShape="0">
              <a:srgbClr val="D8D8D8">
                <a:alpha val="4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7" name="Google Shape;207;p8"/>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8" name="Google Shape;208;p8"/>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Prediction Using ARIMA</a:t>
            </a:r>
            <a:endParaRPr/>
          </a:p>
        </p:txBody>
      </p:sp>
      <p:sp>
        <p:nvSpPr>
          <p:cNvPr id="209" name="Google Shape;209;p8"/>
          <p:cNvSpPr/>
          <p:nvPr/>
        </p:nvSpPr>
        <p:spPr>
          <a:xfrm>
            <a:off x="498834" y="758952"/>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10" name="Google Shape;210;p8"/>
          <p:cNvSpPr txBox="1">
            <a:spLocks noGrp="1"/>
          </p:cNvSpPr>
          <p:nvPr>
            <p:ph type="body" idx="1"/>
          </p:nvPr>
        </p:nvSpPr>
        <p:spPr>
          <a:xfrm>
            <a:off x="1115568" y="2481943"/>
            <a:ext cx="10168128" cy="369502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200"/>
              <a:buChar char="•"/>
            </a:pPr>
            <a:r>
              <a:rPr lang="en-US" sz="2200"/>
              <a:t>ARIMA (</a:t>
            </a:r>
            <a:r>
              <a:rPr lang="en-US" sz="2200">
                <a:latin typeface="Helvetica Neue"/>
                <a:ea typeface="Helvetica Neue"/>
                <a:cs typeface="Helvetica Neue"/>
                <a:sym typeface="Helvetica Neue"/>
              </a:rPr>
              <a:t>Autoregressive Integrated Moving Average Model) takes 3 parameters</a:t>
            </a:r>
            <a:endParaRPr/>
          </a:p>
          <a:p>
            <a:pPr marL="0" lvl="0" indent="0" algn="l" rtl="0">
              <a:lnSpc>
                <a:spcPct val="90000"/>
              </a:lnSpc>
              <a:spcBef>
                <a:spcPts val="1000"/>
              </a:spcBef>
              <a:spcAft>
                <a:spcPts val="0"/>
              </a:spcAft>
              <a:buClr>
                <a:schemeClr val="dk1"/>
              </a:buClr>
              <a:buSzPts val="2200"/>
              <a:buNone/>
            </a:pPr>
            <a:r>
              <a:rPr lang="en-US" sz="2200" b="1" i="0">
                <a:latin typeface="Helvetica Neue"/>
                <a:ea typeface="Helvetica Neue"/>
                <a:cs typeface="Helvetica Neue"/>
                <a:sym typeface="Helvetica Neue"/>
              </a:rPr>
              <a:t>	p</a:t>
            </a:r>
            <a:r>
              <a:rPr lang="en-US" sz="2200" b="0" i="0">
                <a:latin typeface="Helvetica Neue"/>
                <a:ea typeface="Helvetica Neue"/>
                <a:cs typeface="Helvetica Neue"/>
                <a:sym typeface="Helvetica Neue"/>
              </a:rPr>
              <a:t>: The number of lag observations included in the model also called the lag order.</a:t>
            </a:r>
            <a:endParaRPr/>
          </a:p>
          <a:p>
            <a:pPr marL="0" lvl="0" indent="0" algn="l" rtl="0">
              <a:lnSpc>
                <a:spcPct val="90000"/>
              </a:lnSpc>
              <a:spcBef>
                <a:spcPts val="1000"/>
              </a:spcBef>
              <a:spcAft>
                <a:spcPts val="0"/>
              </a:spcAft>
              <a:buClr>
                <a:schemeClr val="dk1"/>
              </a:buClr>
              <a:buSzPts val="2200"/>
              <a:buNone/>
            </a:pPr>
            <a:r>
              <a:rPr lang="en-US" sz="2200" b="1">
                <a:latin typeface="Helvetica Neue"/>
                <a:ea typeface="Helvetica Neue"/>
                <a:cs typeface="Helvetica Neue"/>
                <a:sym typeface="Helvetica Neue"/>
              </a:rPr>
              <a:t>	</a:t>
            </a:r>
            <a:r>
              <a:rPr lang="en-US" sz="2200" b="1" i="0">
                <a:latin typeface="Helvetica Neue"/>
                <a:ea typeface="Helvetica Neue"/>
                <a:cs typeface="Helvetica Neue"/>
                <a:sym typeface="Helvetica Neue"/>
              </a:rPr>
              <a:t>d</a:t>
            </a:r>
            <a:r>
              <a:rPr lang="en-US" sz="2200" b="0" i="0">
                <a:latin typeface="Helvetica Neue"/>
                <a:ea typeface="Helvetica Neue"/>
                <a:cs typeface="Helvetica Neue"/>
                <a:sym typeface="Helvetica Neue"/>
              </a:rPr>
              <a:t>: The number of times that the raw observations are differenced, also called the degree of difference.</a:t>
            </a:r>
            <a:endParaRPr/>
          </a:p>
          <a:p>
            <a:pPr marL="0" lvl="0" indent="0" algn="l" rtl="0">
              <a:lnSpc>
                <a:spcPct val="90000"/>
              </a:lnSpc>
              <a:spcBef>
                <a:spcPts val="1000"/>
              </a:spcBef>
              <a:spcAft>
                <a:spcPts val="0"/>
              </a:spcAft>
              <a:buClr>
                <a:schemeClr val="dk1"/>
              </a:buClr>
              <a:buSzPts val="2200"/>
              <a:buNone/>
            </a:pPr>
            <a:r>
              <a:rPr lang="en-US" sz="2200" b="1" i="0">
                <a:latin typeface="Helvetica Neue"/>
                <a:ea typeface="Helvetica Neue"/>
                <a:cs typeface="Helvetica Neue"/>
                <a:sym typeface="Helvetica Neue"/>
              </a:rPr>
              <a:t>	q</a:t>
            </a:r>
            <a:r>
              <a:rPr lang="en-US" sz="2200" b="0" i="0">
                <a:latin typeface="Helvetica Neue"/>
                <a:ea typeface="Helvetica Neue"/>
                <a:cs typeface="Helvetica Neue"/>
                <a:sym typeface="Helvetica Neue"/>
              </a:rPr>
              <a:t>: The size of the moving average window, also called the order of moving average.</a:t>
            </a:r>
            <a:endParaRPr/>
          </a:p>
          <a:p>
            <a:pPr marL="228600" lvl="0" indent="-228600" algn="l" rtl="0">
              <a:lnSpc>
                <a:spcPct val="90000"/>
              </a:lnSpc>
              <a:spcBef>
                <a:spcPts val="1000"/>
              </a:spcBef>
              <a:spcAft>
                <a:spcPts val="0"/>
              </a:spcAft>
              <a:buClr>
                <a:schemeClr val="dk1"/>
              </a:buClr>
              <a:buSzPts val="2200"/>
              <a:buChar char="•"/>
            </a:pPr>
            <a:r>
              <a:rPr lang="en-US" sz="2200" b="0" i="0">
                <a:latin typeface="Helvetica Neue"/>
                <a:ea typeface="Helvetica Neue"/>
                <a:cs typeface="Helvetica Neue"/>
                <a:sym typeface="Helvetica Neue"/>
              </a:rPr>
              <a:t>These parameters are selected based on low AIC values.</a:t>
            </a:r>
            <a:endParaRPr sz="2200" b="1" i="0">
              <a:latin typeface="Helvetica Neue"/>
              <a:ea typeface="Helvetica Neue"/>
              <a:cs typeface="Helvetica Neue"/>
              <a:sym typeface="Helvetica Neue"/>
            </a:endParaRPr>
          </a:p>
          <a:p>
            <a:pPr marL="228600" lvl="0" indent="-228600" algn="l" rtl="0">
              <a:lnSpc>
                <a:spcPct val="90000"/>
              </a:lnSpc>
              <a:spcBef>
                <a:spcPts val="1000"/>
              </a:spcBef>
              <a:spcAft>
                <a:spcPts val="0"/>
              </a:spcAft>
              <a:buClr>
                <a:schemeClr val="dk1"/>
              </a:buClr>
              <a:buSzPts val="2200"/>
              <a:buChar char="•"/>
            </a:pPr>
            <a:r>
              <a:rPr lang="en-US" sz="2200">
                <a:latin typeface="Helvetica Neue"/>
                <a:ea typeface="Helvetica Neue"/>
                <a:cs typeface="Helvetica Neue"/>
                <a:sym typeface="Helvetica Neue"/>
              </a:rPr>
              <a:t>The model has been run for all the three cryptos and forecasted values for out of sample data.</a:t>
            </a:r>
            <a:endParaRPr sz="2200" i="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1077</Words>
  <Application>Microsoft Office PowerPoint</Application>
  <PresentationFormat>Widescreen</PresentationFormat>
  <Paragraphs>96</Paragraphs>
  <Slides>21</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Calibri</vt:lpstr>
      <vt:lpstr>Roboto</vt:lpstr>
      <vt:lpstr>Helvetica Neue</vt:lpstr>
      <vt:lpstr>Courier New</vt:lpstr>
      <vt:lpstr>Arial</vt:lpstr>
      <vt:lpstr>Office Theme</vt:lpstr>
      <vt:lpstr>Office Theme</vt:lpstr>
      <vt:lpstr>Office Theme</vt:lpstr>
      <vt:lpstr>Crypto Time Series Analysis and Prediction</vt:lpstr>
      <vt:lpstr>Introduction</vt:lpstr>
      <vt:lpstr>Exploratory Data Analysis</vt:lpstr>
      <vt:lpstr>Exploratory Data Analysis (Cont..)</vt:lpstr>
      <vt:lpstr>Exploratory Data Analysis (Cont..)</vt:lpstr>
      <vt:lpstr>Stationarity Check</vt:lpstr>
      <vt:lpstr>Stationarity Check</vt:lpstr>
      <vt:lpstr>Seasonality Check</vt:lpstr>
      <vt:lpstr>Prediction Using ARIMA</vt:lpstr>
      <vt:lpstr>ARIMA Results - Bitcoin</vt:lpstr>
      <vt:lpstr>ARIMA Results - Ethereum</vt:lpstr>
      <vt:lpstr>ARIMA Results – Ethereum Classic</vt:lpstr>
      <vt:lpstr>Prediction Using LSTM</vt:lpstr>
      <vt:lpstr>Methodology</vt:lpstr>
      <vt:lpstr>LSTM Results – Bitcoin</vt:lpstr>
      <vt:lpstr>LSTM Results – Ethereum</vt:lpstr>
      <vt:lpstr>LSTM Results – Ethereum Classic</vt:lpstr>
      <vt:lpstr>Conclusion</vt:lpstr>
      <vt:lpstr>References</vt:lpstr>
      <vt:lpstr>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Analysis and Time Series Prediction</dc:title>
  <dc:creator>BHARATH</dc:creator>
  <cp:lastModifiedBy>BHARATH</cp:lastModifiedBy>
  <cp:revision>5</cp:revision>
  <dcterms:created xsi:type="dcterms:W3CDTF">2022-03-28T20:37:35Z</dcterms:created>
  <dcterms:modified xsi:type="dcterms:W3CDTF">2022-03-30T23:49:39Z</dcterms:modified>
</cp:coreProperties>
</file>