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4"/>
  </p:sldMasterIdLst>
  <p:notesMasterIdLst>
    <p:notesMasterId r:id="rId14"/>
  </p:notesMasterIdLst>
  <p:handoutMasterIdLst>
    <p:handoutMasterId r:id="rId15"/>
  </p:handoutMasterIdLst>
  <p:sldIdLst>
    <p:sldId id="303" r:id="rId5"/>
    <p:sldId id="957" r:id="rId6"/>
    <p:sldId id="867" r:id="rId7"/>
    <p:sldId id="967" r:id="rId8"/>
    <p:sldId id="963" r:id="rId9"/>
    <p:sldId id="966" r:id="rId10"/>
    <p:sldId id="968" r:id="rId11"/>
    <p:sldId id="969" r:id="rId12"/>
    <p:sldId id="88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303E"/>
    <a:srgbClr val="01958A"/>
    <a:srgbClr val="00A1DA"/>
    <a:srgbClr val="009899"/>
    <a:srgbClr val="4C9BD3"/>
    <a:srgbClr val="A5A5A5"/>
    <a:srgbClr val="595959"/>
    <a:srgbClr val="1F4E79"/>
    <a:srgbClr val="F7F7F7"/>
    <a:srgbClr val="000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E32735-816B-4EE1-42AD-EA379C3B903F}" v="597" dt="2020-06-01T10:41:18.913"/>
    <p1510:client id="{27F09326-CE4A-DBF3-EF5A-CB86BD4481E8}" v="281" dt="2020-06-01T09:33:11.547"/>
    <p1510:client id="{D40007C5-D57E-4013-4932-C7A92FB28EC8}" v="18" dt="2020-06-01T10:27:26.010"/>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B7B11C9-B862-4931-B6E9-A4D6AD97000C}" type="datetimeFigureOut">
              <a:rPr lang="en-US" smtClean="0"/>
              <a:pPr/>
              <a:t>6/1/2020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FF4BBB-3E72-474F-82A7-5F72680C6F55}" type="slidenum">
              <a:rPr lang="en-US" smtClean="0"/>
              <a:pPr/>
              <a:t>‹#›</a:t>
            </a:fld>
            <a:endParaRPr lang="en-US"/>
          </a:p>
        </p:txBody>
      </p:sp>
    </p:spTree>
    <p:extLst>
      <p:ext uri="{BB962C8B-B14F-4D97-AF65-F5344CB8AC3E}">
        <p14:creationId xmlns:p14="http://schemas.microsoft.com/office/powerpoint/2010/main" val="40437435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4BE042-725D-432A-B85B-0F68F40F3EE2}" type="datetimeFigureOut">
              <a:rPr lang="en-IN" smtClean="0"/>
              <a:pPr/>
              <a:t>01-06-2020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52C4E-6DD2-487A-AAC6-54C421DAD67B}" type="slidenum">
              <a:rPr lang="en-IN" smtClean="0"/>
              <a:pPr/>
              <a:t>‹#›</a:t>
            </a:fld>
            <a:endParaRPr lang="en-IN"/>
          </a:p>
        </p:txBody>
      </p:sp>
    </p:spTree>
    <p:extLst>
      <p:ext uri="{BB962C8B-B14F-4D97-AF65-F5344CB8AC3E}">
        <p14:creationId xmlns:p14="http://schemas.microsoft.com/office/powerpoint/2010/main" val="3870555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76300"/>
          </a:xfrm>
        </p:spPr>
        <p:txBody>
          <a:bodyPr>
            <a:normAutofit/>
          </a:bodyPr>
          <a:lstStyle>
            <a:lvl1pPr algn="ctr">
              <a:defRPr sz="3200" b="1">
                <a:solidFill>
                  <a:schemeClr val="tx2">
                    <a:lumMod val="75000"/>
                  </a:schemeClr>
                </a:solidFill>
                <a:latin typeface="Agency FB" panose="020B0503020202020204" pitchFamily="34" charset="0"/>
              </a:defRPr>
            </a:lvl1pPr>
          </a:lstStyle>
          <a:p>
            <a:r>
              <a:rPr lang="en-US"/>
              <a:t>Click to edit Master title style</a:t>
            </a:r>
          </a:p>
        </p:txBody>
      </p:sp>
      <p:sp>
        <p:nvSpPr>
          <p:cNvPr id="3" name="Date Placeholder 2"/>
          <p:cNvSpPr>
            <a:spLocks noGrp="1"/>
          </p:cNvSpPr>
          <p:nvPr>
            <p:ph type="dt" sz="half" idx="10"/>
          </p:nvPr>
        </p:nvSpPr>
        <p:spPr/>
        <p:txBody>
          <a:bodyPr/>
          <a:lstStyle/>
          <a:p>
            <a:fld id="{CBC27114-DEA4-4ACB-A321-745B1080C5B1}" type="datetimeFigureOut">
              <a:rPr lang="en-US" smtClean="0"/>
              <a:pPr/>
              <a:t>6/1/2020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A0062F-3FA4-4497-A306-8CE92272FE2F}" type="slidenum">
              <a:rPr lang="en-US" smtClean="0"/>
              <a:pPr/>
              <a:t>‹#›</a:t>
            </a:fld>
            <a:endParaRPr lang="en-US"/>
          </a:p>
        </p:txBody>
      </p:sp>
    </p:spTree>
    <p:extLst>
      <p:ext uri="{BB962C8B-B14F-4D97-AF65-F5344CB8AC3E}">
        <p14:creationId xmlns:p14="http://schemas.microsoft.com/office/powerpoint/2010/main" val="90337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Logos">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63A2254-032B-45AB-B393-1883E6B44B5A}"/>
              </a:ext>
            </a:extLst>
          </p:cNvPr>
          <p:cNvGraphicFramePr>
            <a:graphicFrameLocks noChangeAspect="1"/>
          </p:cNvGraphicFramePr>
          <p:nvPr userDrawn="1">
            <p:custDataLst>
              <p:tags r:id="rId2"/>
            </p:custDataLst>
          </p:nvPr>
        </p:nvGraphicFramePr>
        <p:xfrm>
          <a:off x="1059" y="794"/>
          <a:ext cx="1058" cy="794"/>
        </p:xfrm>
        <a:graphic>
          <a:graphicData uri="http://schemas.openxmlformats.org/presentationml/2006/ole">
            <mc:AlternateContent xmlns:mc="http://schemas.openxmlformats.org/markup-compatibility/2006">
              <mc:Choice xmlns:v="urn:schemas-microsoft-com:vml" Requires="v">
                <p:oleObj spid="_x0000_s11265" name="think-cell Slide" r:id="rId4" imgW="360" imgH="360" progId="">
                  <p:embed/>
                </p:oleObj>
              </mc:Choice>
              <mc:Fallback>
                <p:oleObj name="think-cell Slide" r:id="rId4" imgW="360" imgH="360" progId="">
                  <p:embed/>
                  <p:pic>
                    <p:nvPicPr>
                      <p:cNvPr id="2" name="Object 1" hidden="1">
                        <a:extLst>
                          <a:ext uri="{FF2B5EF4-FFF2-40B4-BE49-F238E27FC236}">
                            <a16:creationId xmlns:a16="http://schemas.microsoft.com/office/drawing/2014/main" id="{D63A2254-032B-45AB-B393-1883E6B44B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9" y="794"/>
                        <a:ext cx="1058" cy="7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Picture Placeholder 17"/>
          <p:cNvSpPr>
            <a:spLocks noGrp="1"/>
          </p:cNvSpPr>
          <p:nvPr>
            <p:ph type="pic" sz="quarter" idx="19"/>
          </p:nvPr>
        </p:nvSpPr>
        <p:spPr>
          <a:xfrm>
            <a:off x="3213802" y="1841130"/>
            <a:ext cx="2341474" cy="3130307"/>
          </a:xfrm>
          <a:solidFill>
            <a:schemeClr val="bg1">
              <a:lumMod val="95000"/>
            </a:schemeClr>
          </a:solidFill>
        </p:spPr>
        <p:txBody>
          <a:bodyPr>
            <a:normAutofit/>
          </a:bodyPr>
          <a:lstStyle>
            <a:lvl1pPr marL="0" indent="0">
              <a:buNone/>
              <a:defRPr sz="750">
                <a:solidFill>
                  <a:schemeClr val="tx1"/>
                </a:solidFill>
              </a:defRPr>
            </a:lvl1pPr>
          </a:lstStyle>
          <a:p>
            <a:endParaRPr lang="en-US"/>
          </a:p>
        </p:txBody>
      </p:sp>
      <p:sp>
        <p:nvSpPr>
          <p:cNvPr id="12" name="Picture Placeholder 17"/>
          <p:cNvSpPr>
            <a:spLocks noGrp="1"/>
          </p:cNvSpPr>
          <p:nvPr>
            <p:ph type="pic" sz="quarter" idx="18"/>
          </p:nvPr>
        </p:nvSpPr>
        <p:spPr>
          <a:xfrm>
            <a:off x="1181603" y="1837934"/>
            <a:ext cx="2341474" cy="3133503"/>
          </a:xfrm>
          <a:solidFill>
            <a:schemeClr val="bg1">
              <a:lumMod val="95000"/>
            </a:schemeClr>
          </a:solidFill>
        </p:spPr>
        <p:txBody>
          <a:bodyPr>
            <a:normAutofit/>
          </a:bodyPr>
          <a:lstStyle>
            <a:lvl1pPr marL="0" indent="0">
              <a:buNone/>
              <a:defRPr sz="750">
                <a:solidFill>
                  <a:schemeClr val="tx1"/>
                </a:solidFill>
              </a:defRPr>
            </a:lvl1pPr>
          </a:lstStyle>
          <a:p>
            <a:endParaRPr lang="en-US"/>
          </a:p>
        </p:txBody>
      </p:sp>
    </p:spTree>
    <p:extLst>
      <p:ext uri="{BB962C8B-B14F-4D97-AF65-F5344CB8AC3E}">
        <p14:creationId xmlns:p14="http://schemas.microsoft.com/office/powerpoint/2010/main" val="3343675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hank You Slide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216386" cy="6858000"/>
          </a:xfrm>
          <a:prstGeom prst="rect">
            <a:avLst/>
          </a:prstGeom>
        </p:spPr>
      </p:pic>
      <p:sp>
        <p:nvSpPr>
          <p:cNvPr id="2" name="Title 1"/>
          <p:cNvSpPr>
            <a:spLocks noGrp="1"/>
          </p:cNvSpPr>
          <p:nvPr>
            <p:ph type="ctrTitle" hasCustomPrompt="1"/>
          </p:nvPr>
        </p:nvSpPr>
        <p:spPr>
          <a:xfrm>
            <a:off x="6083502" y="2387864"/>
            <a:ext cx="5987183" cy="2082273"/>
          </a:xfrm>
        </p:spPr>
        <p:txBody>
          <a:bodyPr anchor="ctr"/>
          <a:lstStyle>
            <a:lvl1pPr algn="ctr">
              <a:defRPr sz="8300" b="1" baseline="0">
                <a:solidFill>
                  <a:schemeClr val="bg1"/>
                </a:solidFill>
                <a:effectLst>
                  <a:outerShdw blurRad="38100" dist="38100" dir="2700000" algn="tl">
                    <a:srgbClr val="000000">
                      <a:alpha val="43137"/>
                    </a:srgbClr>
                  </a:outerShdw>
                </a:effectLst>
                <a:latin typeface="+mn-lt"/>
              </a:defRPr>
            </a:lvl1pPr>
          </a:lstStyle>
          <a:p>
            <a:r>
              <a:rPr lang="en-US"/>
              <a:t>THANK YOU</a:t>
            </a:r>
          </a:p>
        </p:txBody>
      </p:sp>
      <p:sp>
        <p:nvSpPr>
          <p:cNvPr id="6" name="Rectangle 5"/>
          <p:cNvSpPr/>
          <p:nvPr userDrawn="1"/>
        </p:nvSpPr>
        <p:spPr>
          <a:xfrm>
            <a:off x="-6880" y="-28742"/>
            <a:ext cx="4639939" cy="6886742"/>
          </a:xfrm>
          <a:prstGeom prst="rect">
            <a:avLst/>
          </a:prstGeom>
          <a:solidFill>
            <a:srgbClr val="B61F24">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lIns="45711" tIns="22855" rIns="45711" bIns="22855" rtlCol="0" anchor="ctr"/>
          <a:lstStyle/>
          <a:p>
            <a:pPr algn="ctr"/>
            <a:endParaRPr lang="en-US">
              <a:latin typeface="Open Sans Light"/>
            </a:endParaRPr>
          </a:p>
        </p:txBody>
      </p:sp>
    </p:spTree>
    <p:extLst>
      <p:ext uri="{BB962C8B-B14F-4D97-AF65-F5344CB8AC3E}">
        <p14:creationId xmlns:p14="http://schemas.microsoft.com/office/powerpoint/2010/main" val="20251314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BC27114-DEA4-4ACB-A321-745B1080C5B1}" type="datetimeFigureOut">
              <a:rPr lang="en-US" smtClean="0"/>
              <a:pPr/>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A0062F-3FA4-4497-A306-8CE92272FE2F}" type="slidenum">
              <a:rPr lang="en-US" smtClean="0"/>
              <a:pPr/>
              <a:t>‹#›</a:t>
            </a:fld>
            <a:endParaRPr lang="en-US"/>
          </a:p>
        </p:txBody>
      </p:sp>
    </p:spTree>
    <p:extLst>
      <p:ext uri="{BB962C8B-B14F-4D97-AF65-F5344CB8AC3E}">
        <p14:creationId xmlns:p14="http://schemas.microsoft.com/office/powerpoint/2010/main" val="829069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C27114-DEA4-4ACB-A321-745B1080C5B1}" type="datetimeFigureOut">
              <a:rPr lang="en-US" smtClean="0"/>
              <a:pPr/>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A0062F-3FA4-4497-A306-8CE92272FE2F}" type="slidenum">
              <a:rPr lang="en-US" smtClean="0"/>
              <a:pPr/>
              <a:t>‹#›</a:t>
            </a:fld>
            <a:endParaRPr lang="en-US"/>
          </a:p>
        </p:txBody>
      </p:sp>
    </p:spTree>
    <p:extLst>
      <p:ext uri="{BB962C8B-B14F-4D97-AF65-F5344CB8AC3E}">
        <p14:creationId xmlns:p14="http://schemas.microsoft.com/office/powerpoint/2010/main" val="3618797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27114-DEA4-4ACB-A321-745B1080C5B1}" type="datetimeFigureOut">
              <a:rPr lang="en-US" smtClean="0"/>
              <a:pPr/>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A0062F-3FA4-4497-A306-8CE92272FE2F}" type="slidenum">
              <a:rPr lang="en-US" smtClean="0"/>
              <a:pPr/>
              <a:t>‹#›</a:t>
            </a:fld>
            <a:endParaRPr lang="en-US"/>
          </a:p>
        </p:txBody>
      </p:sp>
    </p:spTree>
    <p:extLst>
      <p:ext uri="{BB962C8B-B14F-4D97-AF65-F5344CB8AC3E}">
        <p14:creationId xmlns:p14="http://schemas.microsoft.com/office/powerpoint/2010/main" val="1524221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BC27114-DEA4-4ACB-A321-745B1080C5B1}" type="datetimeFigureOut">
              <a:rPr lang="en-US" smtClean="0"/>
              <a:pPr/>
              <a:t>6/1/2020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A0062F-3FA4-4497-A306-8CE92272FE2F}" type="slidenum">
              <a:rPr lang="en-US" smtClean="0"/>
              <a:pPr/>
              <a:t>‹#›</a:t>
            </a:fld>
            <a:endParaRPr lang="en-US"/>
          </a:p>
        </p:txBody>
      </p:sp>
    </p:spTree>
    <p:extLst>
      <p:ext uri="{BB962C8B-B14F-4D97-AF65-F5344CB8AC3E}">
        <p14:creationId xmlns:p14="http://schemas.microsoft.com/office/powerpoint/2010/main" val="1704664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BC27114-DEA4-4ACB-A321-745B1080C5B1}" type="datetimeFigureOut">
              <a:rPr lang="en-US" smtClean="0"/>
              <a:pPr/>
              <a:t>6/1/2020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A0062F-3FA4-4497-A306-8CE92272FE2F}" type="slidenum">
              <a:rPr lang="en-US" smtClean="0"/>
              <a:pPr/>
              <a:t>‹#›</a:t>
            </a:fld>
            <a:endParaRPr lang="en-US"/>
          </a:p>
        </p:txBody>
      </p:sp>
    </p:spTree>
    <p:extLst>
      <p:ext uri="{BB962C8B-B14F-4D97-AF65-F5344CB8AC3E}">
        <p14:creationId xmlns:p14="http://schemas.microsoft.com/office/powerpoint/2010/main" val="1535044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9BE4F605-4F9C-4ADC-AB51-589E727B645D}" type="datetimeFigureOut">
              <a:rPr lang="en-US" smtClean="0">
                <a:solidFill>
                  <a:prstClr val="black">
                    <a:tint val="75000"/>
                  </a:prstClr>
                </a:solidFill>
              </a:rPr>
              <a:pPr>
                <a:defRPr/>
              </a:pPr>
              <a:t>6/1/2020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FD56B4F7-62A7-4FB4-A9D3-00A67C4EA6AF}" type="slidenum">
              <a:rPr lang="en-US" smtClean="0">
                <a:solidFill>
                  <a:prstClr val="black">
                    <a:tint val="75000"/>
                  </a:prstClr>
                </a:solidFill>
              </a:rPr>
              <a:pPr>
                <a:defRPr/>
              </a:pPr>
              <a:t>‹#›</a:t>
            </a:fld>
            <a:endParaRPr lang="en-US">
              <a:solidFill>
                <a:prstClr val="black">
                  <a:tint val="75000"/>
                </a:prstClr>
              </a:solidFill>
            </a:endParaRPr>
          </a:p>
        </p:txBody>
      </p:sp>
      <p:sp>
        <p:nvSpPr>
          <p:cNvPr id="6" name="Title 1"/>
          <p:cNvSpPr>
            <a:spLocks noGrp="1"/>
          </p:cNvSpPr>
          <p:nvPr>
            <p:ph type="title" hasCustomPrompt="1"/>
          </p:nvPr>
        </p:nvSpPr>
        <p:spPr>
          <a:xfrm>
            <a:off x="1610435" y="0"/>
            <a:ext cx="10581565" cy="1009933"/>
          </a:xfrm>
          <a:prstGeom prst="rect">
            <a:avLst/>
          </a:prstGeom>
        </p:spPr>
        <p:txBody>
          <a:bodyPr>
            <a:normAutofit/>
          </a:bodyPr>
          <a:lstStyle>
            <a:lvl1pPr algn="r">
              <a:defRPr sz="3600">
                <a:solidFill>
                  <a:schemeClr val="bg2"/>
                </a:solidFill>
                <a:latin typeface="Segoe UI Light" panose="020B0502040204020203" pitchFamily="34" charset="0"/>
              </a:defRPr>
            </a:lvl1pPr>
          </a:lstStyle>
          <a:p>
            <a:r>
              <a:rPr lang="en-US"/>
              <a:t>Click to edit title style</a:t>
            </a:r>
          </a:p>
        </p:txBody>
      </p:sp>
    </p:spTree>
    <p:extLst>
      <p:ext uri="{BB962C8B-B14F-4D97-AF65-F5344CB8AC3E}">
        <p14:creationId xmlns:p14="http://schemas.microsoft.com/office/powerpoint/2010/main" val="354103366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Logos">
    <p:spTree>
      <p:nvGrpSpPr>
        <p:cNvPr id="1" name=""/>
        <p:cNvGrpSpPr/>
        <p:nvPr/>
      </p:nvGrpSpPr>
      <p:grpSpPr>
        <a:xfrm>
          <a:off x="0" y="0"/>
          <a:ext cx="0" cy="0"/>
          <a:chOff x="0" y="0"/>
          <a:chExt cx="0" cy="0"/>
        </a:xfrm>
      </p:grpSpPr>
      <p:sp>
        <p:nvSpPr>
          <p:cNvPr id="6" name="Picture Placeholder 17"/>
          <p:cNvSpPr>
            <a:spLocks noGrp="1"/>
          </p:cNvSpPr>
          <p:nvPr>
            <p:ph type="pic" sz="quarter" idx="18"/>
          </p:nvPr>
        </p:nvSpPr>
        <p:spPr>
          <a:xfrm>
            <a:off x="5120542" y="2488555"/>
            <a:ext cx="1926914" cy="2606041"/>
          </a:xfrm>
          <a:solidFill>
            <a:schemeClr val="bg1">
              <a:lumMod val="95000"/>
            </a:schemeClr>
          </a:solidFill>
        </p:spPr>
        <p:txBody>
          <a:bodyPr>
            <a:normAutofit/>
          </a:bodyPr>
          <a:lstStyle>
            <a:lvl1pPr marL="0" indent="0">
              <a:buNone/>
              <a:defRPr sz="750">
                <a:solidFill>
                  <a:schemeClr val="tx1"/>
                </a:solidFill>
              </a:defRPr>
            </a:lvl1pPr>
          </a:lstStyle>
          <a:p>
            <a:endParaRPr lang="en-US"/>
          </a:p>
        </p:txBody>
      </p:sp>
    </p:spTree>
    <p:extLst>
      <p:ext uri="{BB962C8B-B14F-4D97-AF65-F5344CB8AC3E}">
        <p14:creationId xmlns:p14="http://schemas.microsoft.com/office/powerpoint/2010/main" val="3643739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Logos">
    <p:spTree>
      <p:nvGrpSpPr>
        <p:cNvPr id="1" name=""/>
        <p:cNvGrpSpPr/>
        <p:nvPr/>
      </p:nvGrpSpPr>
      <p:grpSpPr>
        <a:xfrm>
          <a:off x="0" y="0"/>
          <a:ext cx="0" cy="0"/>
          <a:chOff x="0" y="0"/>
          <a:chExt cx="0" cy="0"/>
        </a:xfrm>
      </p:grpSpPr>
      <p:sp>
        <p:nvSpPr>
          <p:cNvPr id="5" name="Picture Placeholder 17"/>
          <p:cNvSpPr>
            <a:spLocks noGrp="1"/>
          </p:cNvSpPr>
          <p:nvPr>
            <p:ph type="pic" sz="quarter" idx="19"/>
          </p:nvPr>
        </p:nvSpPr>
        <p:spPr>
          <a:xfrm>
            <a:off x="8718905" y="1837934"/>
            <a:ext cx="2341474" cy="3130307"/>
          </a:xfrm>
          <a:solidFill>
            <a:schemeClr val="bg1">
              <a:lumMod val="95000"/>
            </a:schemeClr>
          </a:solidFill>
        </p:spPr>
        <p:txBody>
          <a:bodyPr>
            <a:normAutofit/>
          </a:bodyPr>
          <a:lstStyle>
            <a:lvl1pPr marL="0" indent="0">
              <a:buNone/>
              <a:defRPr sz="750">
                <a:solidFill>
                  <a:schemeClr val="tx1"/>
                </a:solidFill>
              </a:defRPr>
            </a:lvl1pPr>
          </a:lstStyle>
          <a:p>
            <a:endParaRPr lang="en-US"/>
          </a:p>
        </p:txBody>
      </p:sp>
      <p:sp>
        <p:nvSpPr>
          <p:cNvPr id="8" name="Picture Placeholder 17"/>
          <p:cNvSpPr>
            <a:spLocks noGrp="1"/>
          </p:cNvSpPr>
          <p:nvPr>
            <p:ph type="pic" sz="quarter" idx="18"/>
          </p:nvPr>
        </p:nvSpPr>
        <p:spPr>
          <a:xfrm>
            <a:off x="6686706" y="1834738"/>
            <a:ext cx="2341474" cy="3133503"/>
          </a:xfrm>
          <a:solidFill>
            <a:schemeClr val="bg1">
              <a:lumMod val="95000"/>
            </a:schemeClr>
          </a:solidFill>
        </p:spPr>
        <p:txBody>
          <a:bodyPr>
            <a:normAutofit/>
          </a:bodyPr>
          <a:lstStyle>
            <a:lvl1pPr marL="0" indent="0">
              <a:buNone/>
              <a:defRPr sz="750">
                <a:solidFill>
                  <a:schemeClr val="tx1"/>
                </a:solidFill>
              </a:defRPr>
            </a:lvl1pPr>
          </a:lstStyle>
          <a:p>
            <a:endParaRPr lang="en-US"/>
          </a:p>
        </p:txBody>
      </p:sp>
    </p:spTree>
    <p:extLst>
      <p:ext uri="{BB962C8B-B14F-4D97-AF65-F5344CB8AC3E}">
        <p14:creationId xmlns:p14="http://schemas.microsoft.com/office/powerpoint/2010/main" val="1538230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6/1/2020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a:p>
        </p:txBody>
      </p:sp>
      <p:pic>
        <p:nvPicPr>
          <p:cNvPr id="10" name="Picture 9"/>
          <p:cNvPicPr>
            <a:picLocks noChangeAspect="1"/>
          </p:cNvPicPr>
          <p:nvPr userDrawn="1"/>
        </p:nvPicPr>
        <p:blipFill>
          <a:blip r:embed="rId13"/>
          <a:stretch>
            <a:fillRect/>
          </a:stretch>
        </p:blipFill>
        <p:spPr>
          <a:xfrm>
            <a:off x="0" y="0"/>
            <a:ext cx="12192000" cy="876300"/>
          </a:xfrm>
          <a:prstGeom prst="rect">
            <a:avLst/>
          </a:prstGeom>
        </p:spPr>
      </p:pic>
      <p:pic>
        <p:nvPicPr>
          <p:cNvPr id="11" name="Picture 10"/>
          <p:cNvPicPr>
            <a:picLocks noChangeAspect="1"/>
          </p:cNvPicPr>
          <p:nvPr userDrawn="1"/>
        </p:nvPicPr>
        <p:blipFill>
          <a:blip r:embed="rId14">
            <a:clrChange>
              <a:clrFrom>
                <a:srgbClr val="FFFFFF"/>
              </a:clrFrom>
              <a:clrTo>
                <a:srgbClr val="FFFFFF">
                  <a:alpha val="0"/>
                </a:srgbClr>
              </a:clrTo>
            </a:clrChange>
          </a:blip>
          <a:stretch>
            <a:fillRect/>
          </a:stretch>
        </p:blipFill>
        <p:spPr>
          <a:xfrm>
            <a:off x="10741029" y="107986"/>
            <a:ext cx="1360383" cy="695306"/>
          </a:xfrm>
          <a:prstGeom prst="rect">
            <a:avLst/>
          </a:prstGeom>
        </p:spPr>
      </p:pic>
    </p:spTree>
    <p:extLst>
      <p:ext uri="{BB962C8B-B14F-4D97-AF65-F5344CB8AC3E}">
        <p14:creationId xmlns:p14="http://schemas.microsoft.com/office/powerpoint/2010/main" val="1327285531"/>
      </p:ext>
    </p:extLst>
  </p:cSld>
  <p:clrMap bg1="lt1" tx1="dk1" bg2="lt2" tx2="dk2" accent1="accent1" accent2="accent2" accent3="accent3" accent4="accent4" accent5="accent5" accent6="accent6" hlink="hlink" folHlink="folHlink"/>
  <p:sldLayoutIdLst>
    <p:sldLayoutId id="2147483856" r:id="rId1"/>
    <p:sldLayoutId id="2147483851" r:id="rId2"/>
    <p:sldLayoutId id="2147483852" r:id="rId3"/>
    <p:sldLayoutId id="2147483853" r:id="rId4"/>
    <p:sldLayoutId id="2147483854" r:id="rId5"/>
    <p:sldLayoutId id="2147483855" r:id="rId6"/>
    <p:sldLayoutId id="2147483858" r:id="rId7"/>
    <p:sldLayoutId id="2147483860" r:id="rId8"/>
    <p:sldLayoutId id="2147483861" r:id="rId9"/>
    <p:sldLayoutId id="2147483862" r:id="rId10"/>
    <p:sldLayoutId id="21474838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3.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mobile.facebook.co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1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pic>
        <p:nvPicPr>
          <p:cNvPr id="5" name="Picture 4" descr="nitor-logo2.fw.png"/>
          <p:cNvPicPr>
            <a:picLocks noChangeAspect="1"/>
          </p:cNvPicPr>
          <p:nvPr/>
        </p:nvPicPr>
        <p:blipFill>
          <a:blip r:embed="rId3" cstate="email">
            <a:extLst>
              <a:ext uri="{BEBA8EAE-BF5A-486C-A8C5-ECC9F3942E4B}">
                <a14:imgProps xmlns:a14="http://schemas.microsoft.com/office/drawing/2010/main">
                  <a14:imgLayer r:embed="rId4">
                    <a14:imgEffect>
                      <a14:sharpenSoften amount="50000"/>
                    </a14:imgEffect>
                    <a14:imgEffect>
                      <a14:saturation sat="300000"/>
                    </a14:imgEffect>
                  </a14:imgLayer>
                </a14:imgProps>
              </a:ext>
              <a:ext uri="{28A0092B-C50C-407E-A947-70E740481C1C}">
                <a14:useLocalDpi xmlns:a14="http://schemas.microsoft.com/office/drawing/2010/main"/>
              </a:ext>
            </a:extLst>
          </a:blip>
          <a:stretch>
            <a:fillRect/>
          </a:stretch>
        </p:blipFill>
        <p:spPr>
          <a:xfrm>
            <a:off x="10348660" y="208250"/>
            <a:ext cx="1617749" cy="899333"/>
          </a:xfrm>
          <a:prstGeom prst="rect">
            <a:avLst/>
          </a:prstGeom>
          <a:ln>
            <a:noFill/>
          </a:ln>
          <a:effectLst>
            <a:outerShdw blurRad="50800" dist="38100" algn="l" rotWithShape="0">
              <a:prstClr val="black">
                <a:alpha val="40000"/>
              </a:prstClr>
            </a:outerShdw>
          </a:effectLst>
        </p:spPr>
      </p:pic>
      <p:sp>
        <p:nvSpPr>
          <p:cNvPr id="6" name="Rectangle 5"/>
          <p:cNvSpPr/>
          <p:nvPr/>
        </p:nvSpPr>
        <p:spPr>
          <a:xfrm>
            <a:off x="-1" y="3602185"/>
            <a:ext cx="12192001" cy="2441910"/>
          </a:xfrm>
          <a:prstGeom prst="rect">
            <a:avLst/>
          </a:prstGeom>
          <a:solidFill>
            <a:srgbClr val="C00000">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err="1">
                <a:solidFill>
                  <a:schemeClr val="bg1"/>
                </a:solidFill>
                <a:effectLst>
                  <a:outerShdw blurRad="38100" dist="38100" dir="2700000" algn="tl">
                    <a:srgbClr val="000000">
                      <a:alpha val="43137"/>
                    </a:srgbClr>
                  </a:outerShdw>
                </a:effectLst>
                <a:latin typeface="Agency FB" panose="020B0503020202020204" pitchFamily="34" charset="0"/>
                <a:cs typeface="Aharoni" panose="02010803020104030203" pitchFamily="2" charset="-79"/>
              </a:rPr>
              <a:t>Facebook</a:t>
            </a:r>
            <a:r>
              <a:rPr lang="en-US" sz="6600" b="1">
                <a:solidFill>
                  <a:schemeClr val="bg1"/>
                </a:solidFill>
                <a:effectLst>
                  <a:outerShdw blurRad="38100" dist="38100" dir="2700000" algn="tl">
                    <a:srgbClr val="000000">
                      <a:alpha val="43137"/>
                    </a:srgbClr>
                  </a:outerShdw>
                </a:effectLst>
                <a:latin typeface="Agency FB" panose="020B0503020202020204" pitchFamily="34" charset="0"/>
                <a:cs typeface="Aharoni" panose="02010803020104030203" pitchFamily="2" charset="-79"/>
              </a:rPr>
              <a:t> Web Scrapper</a:t>
            </a:r>
          </a:p>
        </p:txBody>
      </p:sp>
    </p:spTree>
    <p:extLst>
      <p:ext uri="{BB962C8B-B14F-4D97-AF65-F5344CB8AC3E}">
        <p14:creationId xmlns:p14="http://schemas.microsoft.com/office/powerpoint/2010/main" val="234674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73E312-3B9F-42F0-B24B-CBC32365DF4E}"/>
              </a:ext>
            </a:extLst>
          </p:cNvPr>
          <p:cNvSpPr>
            <a:spLocks noGrp="1"/>
          </p:cNvSpPr>
          <p:nvPr>
            <p:ph type="title"/>
          </p:nvPr>
        </p:nvSpPr>
        <p:spPr>
          <a:xfrm>
            <a:off x="0" y="1"/>
            <a:ext cx="12192000" cy="876300"/>
          </a:xfrm>
        </p:spPr>
        <p:txBody>
          <a:bodyPr vert="horz" lIns="91440" tIns="45720" rIns="91440" bIns="45720" rtlCol="0" anchor="ctr">
            <a:normAutofit/>
          </a:bodyPr>
          <a:lstStyle/>
          <a:p>
            <a:r>
              <a:rPr lang="en-US">
                <a:solidFill>
                  <a:srgbClr val="44546A">
                    <a:lumMod val="75000"/>
                  </a:srgbClr>
                </a:solidFill>
              </a:rPr>
              <a:t>Table of Contents</a:t>
            </a:r>
            <a:endParaRPr lang="en-IN">
              <a:solidFill>
                <a:srgbClr val="44546A">
                  <a:lumMod val="75000"/>
                </a:srgbClr>
              </a:solidFill>
            </a:endParaRPr>
          </a:p>
        </p:txBody>
      </p:sp>
      <p:sp>
        <p:nvSpPr>
          <p:cNvPr id="35" name="TextBox 34">
            <a:extLst>
              <a:ext uri="{FF2B5EF4-FFF2-40B4-BE49-F238E27FC236}">
                <a16:creationId xmlns:a16="http://schemas.microsoft.com/office/drawing/2014/main" id="{3BB84564-C43F-4636-BC7E-D5025DCCC05B}"/>
              </a:ext>
            </a:extLst>
          </p:cNvPr>
          <p:cNvSpPr txBox="1"/>
          <p:nvPr/>
        </p:nvSpPr>
        <p:spPr>
          <a:xfrm>
            <a:off x="913651" y="1704205"/>
            <a:ext cx="831870" cy="584775"/>
          </a:xfrm>
          <a:prstGeom prst="rect">
            <a:avLst/>
          </a:prstGeom>
          <a:solidFill>
            <a:srgbClr val="DA303E"/>
          </a:solidFill>
          <a:ln>
            <a:noFill/>
          </a:ln>
        </p:spPr>
        <p:txBody>
          <a:bodyPr wrap="square" lIns="108000" rIns="108000" rtlCol="0">
            <a:spAutoFit/>
          </a:bodyPr>
          <a:lstStyle/>
          <a:p>
            <a:pPr algn="ctr"/>
            <a:r>
              <a:rPr lang="en-US" altLang="ko-KR" sz="3200" b="1">
                <a:solidFill>
                  <a:schemeClr val="bg1"/>
                </a:solidFill>
                <a:cs typeface="Arial" pitchFamily="34" charset="0"/>
              </a:rPr>
              <a:t>02</a:t>
            </a:r>
            <a:endParaRPr lang="ko-KR" altLang="en-US" sz="3200" b="1">
              <a:solidFill>
                <a:schemeClr val="bg1"/>
              </a:solidFill>
              <a:cs typeface="Arial" pitchFamily="34" charset="0"/>
            </a:endParaRPr>
          </a:p>
        </p:txBody>
      </p:sp>
      <p:sp>
        <p:nvSpPr>
          <p:cNvPr id="37" name="TextBox 36">
            <a:extLst>
              <a:ext uri="{FF2B5EF4-FFF2-40B4-BE49-F238E27FC236}">
                <a16:creationId xmlns:a16="http://schemas.microsoft.com/office/drawing/2014/main" id="{9B4D827D-5026-4671-BC33-BF1EFB2F8B22}"/>
              </a:ext>
            </a:extLst>
          </p:cNvPr>
          <p:cNvSpPr txBox="1"/>
          <p:nvPr/>
        </p:nvSpPr>
        <p:spPr>
          <a:xfrm>
            <a:off x="913651" y="3861263"/>
            <a:ext cx="831870" cy="584775"/>
          </a:xfrm>
          <a:prstGeom prst="rect">
            <a:avLst/>
          </a:prstGeom>
          <a:solidFill>
            <a:schemeClr val="tx1">
              <a:lumMod val="50000"/>
              <a:lumOff val="50000"/>
            </a:schemeClr>
          </a:solidFill>
          <a:ln>
            <a:noFill/>
          </a:ln>
        </p:spPr>
        <p:txBody>
          <a:bodyPr wrap="square" lIns="108000" rIns="108000" rtlCol="0">
            <a:spAutoFit/>
          </a:bodyPr>
          <a:lstStyle/>
          <a:p>
            <a:pPr algn="ctr"/>
            <a:r>
              <a:rPr lang="en-US" altLang="ko-KR" sz="3200" b="1">
                <a:solidFill>
                  <a:schemeClr val="bg1"/>
                </a:solidFill>
                <a:cs typeface="Arial" pitchFamily="34" charset="0"/>
              </a:rPr>
              <a:t>05</a:t>
            </a:r>
            <a:endParaRPr lang="ko-KR" altLang="en-US" sz="3200" b="1">
              <a:solidFill>
                <a:schemeClr val="bg1"/>
              </a:solidFill>
              <a:cs typeface="Arial" pitchFamily="34" charset="0"/>
            </a:endParaRPr>
          </a:p>
        </p:txBody>
      </p:sp>
      <p:sp>
        <p:nvSpPr>
          <p:cNvPr id="41" name="TextBox 40">
            <a:extLst>
              <a:ext uri="{FF2B5EF4-FFF2-40B4-BE49-F238E27FC236}">
                <a16:creationId xmlns:a16="http://schemas.microsoft.com/office/drawing/2014/main" id="{5B3F90F0-B4AC-4EFB-8420-E0029A10E4A2}"/>
              </a:ext>
            </a:extLst>
          </p:cNvPr>
          <p:cNvSpPr txBox="1"/>
          <p:nvPr/>
        </p:nvSpPr>
        <p:spPr>
          <a:xfrm>
            <a:off x="913651" y="2387821"/>
            <a:ext cx="831870" cy="584775"/>
          </a:xfrm>
          <a:prstGeom prst="rect">
            <a:avLst/>
          </a:prstGeom>
          <a:solidFill>
            <a:schemeClr val="tx1">
              <a:lumMod val="50000"/>
              <a:lumOff val="50000"/>
            </a:schemeClr>
          </a:solidFill>
          <a:ln>
            <a:noFill/>
          </a:ln>
        </p:spPr>
        <p:txBody>
          <a:bodyPr wrap="square" lIns="108000" rIns="108000" rtlCol="0">
            <a:spAutoFit/>
          </a:bodyPr>
          <a:lstStyle/>
          <a:p>
            <a:pPr algn="ctr"/>
            <a:r>
              <a:rPr lang="en-US" altLang="ko-KR" sz="3200" b="1">
                <a:solidFill>
                  <a:schemeClr val="bg1"/>
                </a:solidFill>
                <a:cs typeface="Arial" pitchFamily="34" charset="0"/>
              </a:rPr>
              <a:t>03</a:t>
            </a:r>
            <a:endParaRPr lang="ko-KR" altLang="en-US" sz="3200" b="1">
              <a:solidFill>
                <a:schemeClr val="bg1"/>
              </a:solidFill>
              <a:cs typeface="Arial" pitchFamily="34" charset="0"/>
            </a:endParaRPr>
          </a:p>
        </p:txBody>
      </p:sp>
      <p:sp>
        <p:nvSpPr>
          <p:cNvPr id="50" name="TextBox 49">
            <a:extLst>
              <a:ext uri="{FF2B5EF4-FFF2-40B4-BE49-F238E27FC236}">
                <a16:creationId xmlns:a16="http://schemas.microsoft.com/office/drawing/2014/main" id="{6B075464-2B30-4067-9FD9-189682715F4F}"/>
              </a:ext>
            </a:extLst>
          </p:cNvPr>
          <p:cNvSpPr txBox="1"/>
          <p:nvPr/>
        </p:nvSpPr>
        <p:spPr>
          <a:xfrm>
            <a:off x="913651" y="3149391"/>
            <a:ext cx="831870" cy="584775"/>
          </a:xfrm>
          <a:prstGeom prst="rect">
            <a:avLst/>
          </a:prstGeom>
          <a:solidFill>
            <a:srgbClr val="DA303E"/>
          </a:solidFill>
          <a:ln>
            <a:noFill/>
          </a:ln>
        </p:spPr>
        <p:txBody>
          <a:bodyPr wrap="square" lIns="108000" rIns="108000" rtlCol="0">
            <a:spAutoFit/>
          </a:bodyPr>
          <a:lstStyle/>
          <a:p>
            <a:pPr algn="ctr"/>
            <a:r>
              <a:rPr lang="en-US" altLang="ko-KR" sz="3200" b="1">
                <a:solidFill>
                  <a:schemeClr val="bg1"/>
                </a:solidFill>
                <a:cs typeface="Arial" pitchFamily="34" charset="0"/>
              </a:rPr>
              <a:t>04</a:t>
            </a:r>
            <a:endParaRPr lang="ko-KR" altLang="en-US" sz="3200" b="1">
              <a:solidFill>
                <a:schemeClr val="bg1"/>
              </a:solidFill>
              <a:cs typeface="Arial" pitchFamily="34" charset="0"/>
            </a:endParaRPr>
          </a:p>
        </p:txBody>
      </p:sp>
      <p:sp>
        <p:nvSpPr>
          <p:cNvPr id="18" name="Rectangle 17">
            <a:extLst>
              <a:ext uri="{FF2B5EF4-FFF2-40B4-BE49-F238E27FC236}">
                <a16:creationId xmlns:a16="http://schemas.microsoft.com/office/drawing/2014/main" id="{498C6446-71C6-4FDF-B820-07AC52B77A71}"/>
              </a:ext>
            </a:extLst>
          </p:cNvPr>
          <p:cNvSpPr/>
          <p:nvPr/>
        </p:nvSpPr>
        <p:spPr>
          <a:xfrm>
            <a:off x="1814796" y="3149391"/>
            <a:ext cx="8146624" cy="646331"/>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2">
                    <a:lumMod val="75000"/>
                  </a:schemeClr>
                </a:solidFill>
                <a:cs typeface="Calibri"/>
              </a:rPr>
              <a:t>Solution Architecture</a:t>
            </a:r>
          </a:p>
        </p:txBody>
      </p:sp>
      <p:sp>
        <p:nvSpPr>
          <p:cNvPr id="19" name="Rectangle 18">
            <a:extLst>
              <a:ext uri="{FF2B5EF4-FFF2-40B4-BE49-F238E27FC236}">
                <a16:creationId xmlns:a16="http://schemas.microsoft.com/office/drawing/2014/main" id="{9024D48C-C82B-49A1-82CD-8462A108CD07}"/>
              </a:ext>
            </a:extLst>
          </p:cNvPr>
          <p:cNvSpPr/>
          <p:nvPr/>
        </p:nvSpPr>
        <p:spPr>
          <a:xfrm>
            <a:off x="1814796" y="3861114"/>
            <a:ext cx="8146624" cy="646331"/>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a:solidFill>
                  <a:schemeClr val="tx2">
                    <a:lumMod val="75000"/>
                  </a:schemeClr>
                </a:solidFill>
              </a:rPr>
              <a:t>Workflow and Data Captured</a:t>
            </a:r>
          </a:p>
        </p:txBody>
      </p:sp>
      <p:sp>
        <p:nvSpPr>
          <p:cNvPr id="25" name="Rectangle 24">
            <a:extLst>
              <a:ext uri="{FF2B5EF4-FFF2-40B4-BE49-F238E27FC236}">
                <a16:creationId xmlns:a16="http://schemas.microsoft.com/office/drawing/2014/main" id="{6FD8C131-8EEA-4440-B7A7-1139323E9A76}"/>
              </a:ext>
            </a:extLst>
          </p:cNvPr>
          <p:cNvSpPr/>
          <p:nvPr/>
        </p:nvSpPr>
        <p:spPr>
          <a:xfrm>
            <a:off x="1814796" y="1691906"/>
            <a:ext cx="8146624" cy="646331"/>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a:solidFill>
                <a:schemeClr val="tx2">
                  <a:lumMod val="75000"/>
                </a:schemeClr>
              </a:solidFill>
            </a:endParaRPr>
          </a:p>
          <a:p>
            <a:r>
              <a:rPr lang="en-US" b="1">
                <a:solidFill>
                  <a:schemeClr val="tx2">
                    <a:lumMod val="75000"/>
                  </a:schemeClr>
                </a:solidFill>
              </a:rPr>
              <a:t>Scope</a:t>
            </a:r>
            <a:endParaRPr lang="en-IN" b="1">
              <a:solidFill>
                <a:schemeClr val="tx2">
                  <a:lumMod val="75000"/>
                </a:schemeClr>
              </a:solidFill>
            </a:endParaRPr>
          </a:p>
          <a:p>
            <a:endParaRPr lang="en-IN" b="1">
              <a:solidFill>
                <a:schemeClr val="tx2">
                  <a:lumMod val="75000"/>
                </a:schemeClr>
              </a:solidFill>
            </a:endParaRPr>
          </a:p>
        </p:txBody>
      </p:sp>
      <p:sp>
        <p:nvSpPr>
          <p:cNvPr id="22" name="TextBox 21">
            <a:extLst>
              <a:ext uri="{FF2B5EF4-FFF2-40B4-BE49-F238E27FC236}">
                <a16:creationId xmlns:a16="http://schemas.microsoft.com/office/drawing/2014/main" id="{3826AC32-CF53-45CF-925A-E88DBA417C43}"/>
              </a:ext>
            </a:extLst>
          </p:cNvPr>
          <p:cNvSpPr txBox="1"/>
          <p:nvPr/>
        </p:nvSpPr>
        <p:spPr>
          <a:xfrm>
            <a:off x="914699" y="956938"/>
            <a:ext cx="831870" cy="584775"/>
          </a:xfrm>
          <a:prstGeom prst="rect">
            <a:avLst/>
          </a:prstGeom>
          <a:solidFill>
            <a:schemeClr val="tx1">
              <a:lumMod val="50000"/>
              <a:lumOff val="50000"/>
            </a:schemeClr>
          </a:solidFill>
          <a:ln>
            <a:noFill/>
          </a:ln>
        </p:spPr>
        <p:txBody>
          <a:bodyPr wrap="square" lIns="108000" rIns="108000" rtlCol="0">
            <a:spAutoFit/>
          </a:bodyPr>
          <a:lstStyle/>
          <a:p>
            <a:pPr algn="ctr"/>
            <a:r>
              <a:rPr lang="en-US" altLang="ko-KR" sz="3200" b="1">
                <a:solidFill>
                  <a:schemeClr val="bg1"/>
                </a:solidFill>
                <a:cs typeface="Arial" pitchFamily="34" charset="0"/>
              </a:rPr>
              <a:t>01</a:t>
            </a:r>
            <a:endParaRPr lang="ko-KR" altLang="en-US" sz="3200" b="1">
              <a:solidFill>
                <a:schemeClr val="bg1"/>
              </a:solidFill>
              <a:cs typeface="Arial" pitchFamily="34" charset="0"/>
            </a:endParaRPr>
          </a:p>
        </p:txBody>
      </p:sp>
      <p:sp>
        <p:nvSpPr>
          <p:cNvPr id="23" name="Rectangle 22">
            <a:extLst>
              <a:ext uri="{FF2B5EF4-FFF2-40B4-BE49-F238E27FC236}">
                <a16:creationId xmlns:a16="http://schemas.microsoft.com/office/drawing/2014/main" id="{B551E867-2EB8-4CDD-89EB-B7456B9EFC0C}"/>
              </a:ext>
            </a:extLst>
          </p:cNvPr>
          <p:cNvSpPr/>
          <p:nvPr/>
        </p:nvSpPr>
        <p:spPr>
          <a:xfrm>
            <a:off x="1847928" y="942082"/>
            <a:ext cx="8146624" cy="646331"/>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2">
                    <a:lumMod val="75000"/>
                  </a:schemeClr>
                </a:solidFill>
              </a:rPr>
              <a:t>Introduction</a:t>
            </a:r>
            <a:endParaRPr lang="en-IN" b="1">
              <a:solidFill>
                <a:schemeClr val="tx2">
                  <a:lumMod val="75000"/>
                </a:schemeClr>
              </a:solidFill>
            </a:endParaRPr>
          </a:p>
        </p:txBody>
      </p:sp>
      <p:sp>
        <p:nvSpPr>
          <p:cNvPr id="17" name="Rectangle 16">
            <a:extLst>
              <a:ext uri="{FF2B5EF4-FFF2-40B4-BE49-F238E27FC236}">
                <a16:creationId xmlns:a16="http://schemas.microsoft.com/office/drawing/2014/main" id="{55FCEFCA-DAE2-4DA7-89D2-27A6EA87FC64}"/>
              </a:ext>
            </a:extLst>
          </p:cNvPr>
          <p:cNvSpPr/>
          <p:nvPr/>
        </p:nvSpPr>
        <p:spPr>
          <a:xfrm>
            <a:off x="1847928" y="2405168"/>
            <a:ext cx="8146624" cy="646331"/>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a:solidFill>
                <a:schemeClr val="tx2">
                  <a:lumMod val="75000"/>
                </a:schemeClr>
              </a:solidFill>
            </a:endParaRPr>
          </a:p>
          <a:p>
            <a:r>
              <a:rPr lang="en-US" b="1">
                <a:solidFill>
                  <a:schemeClr val="tx2">
                    <a:lumMod val="75000"/>
                  </a:schemeClr>
                </a:solidFill>
              </a:rPr>
              <a:t>Technology Stack</a:t>
            </a:r>
            <a:endParaRPr lang="en-IN" b="1">
              <a:solidFill>
                <a:schemeClr val="tx2">
                  <a:lumMod val="75000"/>
                </a:schemeClr>
              </a:solidFill>
            </a:endParaRPr>
          </a:p>
          <a:p>
            <a:endParaRPr lang="en-IN" b="1">
              <a:solidFill>
                <a:schemeClr val="tx2">
                  <a:lumMod val="75000"/>
                </a:schemeClr>
              </a:solidFill>
            </a:endParaRPr>
          </a:p>
        </p:txBody>
      </p:sp>
    </p:spTree>
    <p:extLst>
      <p:ext uri="{BB962C8B-B14F-4D97-AF65-F5344CB8AC3E}">
        <p14:creationId xmlns:p14="http://schemas.microsoft.com/office/powerpoint/2010/main" val="1717602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Introduction</a:t>
            </a:r>
            <a:endParaRPr lang="en-US"/>
          </a:p>
        </p:txBody>
      </p:sp>
      <p:sp>
        <p:nvSpPr>
          <p:cNvPr id="3" name="Rectangle 2"/>
          <p:cNvSpPr/>
          <p:nvPr/>
        </p:nvSpPr>
        <p:spPr>
          <a:xfrm>
            <a:off x="270297" y="1133356"/>
            <a:ext cx="11602637" cy="5509200"/>
          </a:xfrm>
          <a:prstGeom prst="rect">
            <a:avLst/>
          </a:prstGeom>
          <a:solidFill>
            <a:schemeClr val="bg1"/>
          </a:solidFill>
          <a:ln>
            <a:noFill/>
          </a:ln>
        </p:spPr>
        <p:txBody>
          <a:bodyPr wrap="square">
            <a:spAutoFit/>
          </a:bodyPr>
          <a:lstStyle/>
          <a:p>
            <a:pPr marL="285750" lvl="0" indent="-285750" algn="just">
              <a:buFont typeface="Arial" panose="020B0604020202020204" pitchFamily="34" charset="0"/>
              <a:buChar char="•"/>
              <a:defRPr/>
            </a:pPr>
            <a:r>
              <a:rPr lang="en-US" sz="1600" b="1">
                <a:solidFill>
                  <a:prstClr val="black"/>
                </a:solidFill>
                <a:ea typeface="Times New Roman" panose="02020603050405020304" pitchFamily="18" charset="0"/>
                <a:cs typeface="Tahoma" panose="020B0604030504040204" pitchFamily="34" charset="0"/>
              </a:rPr>
              <a:t>What is Web Scraping -</a:t>
            </a:r>
          </a:p>
          <a:p>
            <a:pPr marL="285750" lvl="0" indent="-285750" algn="just">
              <a:defRPr/>
            </a:pPr>
            <a:r>
              <a:rPr lang="en-US" sz="1600">
                <a:solidFill>
                  <a:prstClr val="black"/>
                </a:solidFill>
                <a:ea typeface="Times New Roman" panose="02020603050405020304" pitchFamily="18" charset="0"/>
                <a:cs typeface="Tahoma" panose="020B0604030504040204" pitchFamily="34" charset="0"/>
              </a:rPr>
              <a:t>	Web Scraping (also termed Screen Scraping, Web Data Extraction, Web Harvesting etc.) is a technique used to extract large amounts of data from websites whereby the data is extracted and saved to a local file in your computer or to a database in table (spreadsheet) format.</a:t>
            </a:r>
          </a:p>
          <a:p>
            <a:pPr marL="285750" lvl="0" indent="-285750" algn="just">
              <a:buFont typeface="Arial" panose="020B0604020202020204" pitchFamily="34" charset="0"/>
              <a:buChar char="•"/>
              <a:defRPr/>
            </a:pPr>
            <a:endParaRPr lang="en-US" sz="1600">
              <a:solidFill>
                <a:prstClr val="black"/>
              </a:solidFill>
              <a:latin typeface="Calibri" panose="020F0502020204030204"/>
              <a:ea typeface="Times New Roman" panose="02020603050405020304" pitchFamily="18" charset="0"/>
              <a:cs typeface="Tahoma" panose="020B060403050404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a:solidFill>
                  <a:prstClr val="black"/>
                </a:solidFill>
                <a:latin typeface="Calibri" panose="020F0502020204030204"/>
                <a:ea typeface="Times New Roman" panose="02020603050405020304" pitchFamily="18" charset="0"/>
                <a:cs typeface="Tahoma" panose="020B0604030504040204" pitchFamily="34" charset="0"/>
              </a:rPr>
              <a:t>Use of Web Scraping -</a:t>
            </a:r>
          </a:p>
          <a:p>
            <a:pPr marL="742950" lvl="1" indent="-285750" algn="just">
              <a:buFont typeface="Arial" panose="020B0604020202020204" pitchFamily="34" charset="0"/>
              <a:buChar char="•"/>
              <a:defRPr/>
            </a:pPr>
            <a:r>
              <a:rPr lang="en-US" sz="1600">
                <a:solidFill>
                  <a:prstClr val="black"/>
                </a:solidFill>
                <a:latin typeface="Calibri" panose="020F0502020204030204"/>
                <a:ea typeface="Times New Roman" panose="02020603050405020304" pitchFamily="18" charset="0"/>
                <a:cs typeface="Tahoma" panose="020B0604030504040204" pitchFamily="34" charset="0"/>
              </a:rPr>
              <a:t>Data plays a crucial role in business hence it’s important to have the right data in the right format for analysis and further use</a:t>
            </a:r>
          </a:p>
          <a:p>
            <a:pPr marL="742950" lvl="1" indent="-285750" algn="just">
              <a:buFont typeface="Arial" panose="020B0604020202020204" pitchFamily="34" charset="0"/>
              <a:buChar char="•"/>
              <a:defRPr/>
            </a:pPr>
            <a:r>
              <a:rPr lang="en-US" sz="1600">
                <a:solidFill>
                  <a:prstClr val="black"/>
                </a:solidFill>
                <a:latin typeface="Calibri" panose="020F0502020204030204"/>
                <a:ea typeface="Times New Roman" panose="02020603050405020304" pitchFamily="18" charset="0"/>
                <a:cs typeface="Tahoma" panose="020B0604030504040204" pitchFamily="34" charset="0"/>
              </a:rPr>
              <a:t>This collected data can be used in various ways like:</a:t>
            </a:r>
          </a:p>
          <a:p>
            <a:pPr marL="1200150" lvl="2" indent="-285750" algn="just">
              <a:buFont typeface="Arial" panose="020B0604020202020204" pitchFamily="34" charset="0"/>
              <a:buChar char="•"/>
              <a:defRPr/>
            </a:pPr>
            <a:r>
              <a:rPr lang="en-US" sz="1600" b="1">
                <a:solidFill>
                  <a:prstClr val="black"/>
                </a:solidFill>
                <a:latin typeface="Calibri" panose="020F0502020204030204"/>
                <a:ea typeface="Times New Roman" panose="02020603050405020304" pitchFamily="18" charset="0"/>
                <a:cs typeface="Tahoma" panose="020B0604030504040204" pitchFamily="34" charset="0"/>
              </a:rPr>
              <a:t>For Marketing: Lead Generation</a:t>
            </a:r>
          </a:p>
          <a:p>
            <a:pPr marL="1200150" lvl="2" indent="-285750" algn="just">
              <a:defRPr/>
            </a:pPr>
            <a:r>
              <a:rPr lang="en-US" sz="1600">
                <a:solidFill>
                  <a:prstClr val="black"/>
                </a:solidFill>
                <a:latin typeface="Calibri" panose="020F0502020204030204"/>
                <a:ea typeface="Times New Roman" panose="02020603050405020304" pitchFamily="18" charset="0"/>
                <a:cs typeface="Tahoma" panose="020B0604030504040204" pitchFamily="34" charset="0"/>
              </a:rPr>
              <a:t>	A web scraper can be used to gather contact details of businesses or individuals from websites like yellowpages.com etc. Details like email address, phone, website URL etc. can be easily extracted using a web scraper.</a:t>
            </a:r>
          </a:p>
          <a:p>
            <a:pPr marL="1200150" lvl="2" indent="-285750" algn="just">
              <a:buFont typeface="Arial" pitchFamily="34" charset="0"/>
              <a:buChar char="•"/>
              <a:defRPr/>
            </a:pPr>
            <a:endParaRPr lang="en-US" sz="1600" b="1">
              <a:solidFill>
                <a:prstClr val="black"/>
              </a:solidFill>
              <a:latin typeface="Calibri" panose="020F0502020204030204"/>
              <a:ea typeface="Times New Roman" panose="02020603050405020304" pitchFamily="18" charset="0"/>
              <a:cs typeface="Tahoma" panose="020B0604030504040204" pitchFamily="34" charset="0"/>
            </a:endParaRPr>
          </a:p>
          <a:p>
            <a:pPr marL="1200150" lvl="2" indent="-285750" algn="just">
              <a:buFont typeface="Arial" pitchFamily="34" charset="0"/>
              <a:buChar char="•"/>
              <a:defRPr/>
            </a:pPr>
            <a:r>
              <a:rPr lang="en-US" sz="1600" b="1">
                <a:solidFill>
                  <a:prstClr val="black"/>
                </a:solidFill>
                <a:latin typeface="Calibri" panose="020F0502020204030204"/>
                <a:ea typeface="Times New Roman" panose="02020603050405020304" pitchFamily="18" charset="0"/>
                <a:cs typeface="Tahoma" panose="020B0604030504040204" pitchFamily="34" charset="0"/>
              </a:rPr>
              <a:t>For Businesses / </a:t>
            </a:r>
            <a:r>
              <a:rPr lang="en-US" sz="1600" b="1" err="1">
                <a:solidFill>
                  <a:prstClr val="black"/>
                </a:solidFill>
                <a:latin typeface="Calibri" panose="020F0502020204030204"/>
                <a:ea typeface="Times New Roman" panose="02020603050405020304" pitchFamily="18" charset="0"/>
                <a:cs typeface="Tahoma" panose="020B0604030504040204" pitchFamily="34" charset="0"/>
              </a:rPr>
              <a:t>eCommerce</a:t>
            </a:r>
            <a:r>
              <a:rPr lang="en-US" sz="1600" b="1">
                <a:solidFill>
                  <a:prstClr val="black"/>
                </a:solidFill>
                <a:latin typeface="Calibri" panose="020F0502020204030204"/>
                <a:ea typeface="Times New Roman" panose="02020603050405020304" pitchFamily="18" charset="0"/>
                <a:cs typeface="Tahoma" panose="020B0604030504040204" pitchFamily="34" charset="0"/>
              </a:rPr>
              <a:t>:</a:t>
            </a:r>
          </a:p>
          <a:p>
            <a:pPr marL="1200150" lvl="2" indent="-285750" algn="just">
              <a:defRPr/>
            </a:pPr>
            <a:r>
              <a:rPr lang="en-US" sz="1600">
                <a:solidFill>
                  <a:prstClr val="black"/>
                </a:solidFill>
                <a:latin typeface="Calibri" panose="020F0502020204030204"/>
                <a:ea typeface="Times New Roman" panose="02020603050405020304" pitchFamily="18" charset="0"/>
                <a:cs typeface="Tahoma" panose="020B0604030504040204" pitchFamily="34" charset="0"/>
              </a:rPr>
              <a:t>	Market Analysis, Price Comparison, Competition Monitoring</a:t>
            </a:r>
          </a:p>
          <a:p>
            <a:pPr marL="1200150" lvl="2" indent="-285750" algn="just">
              <a:defRPr/>
            </a:pPr>
            <a:r>
              <a:rPr lang="en-US" sz="1600">
                <a:solidFill>
                  <a:prstClr val="black"/>
                </a:solidFill>
                <a:latin typeface="Calibri" panose="020F0502020204030204"/>
                <a:ea typeface="Times New Roman" panose="02020603050405020304" pitchFamily="18" charset="0"/>
                <a:cs typeface="Tahoma" panose="020B0604030504040204" pitchFamily="34" charset="0"/>
              </a:rPr>
              <a:t>	Companies catering products or services related to a specific domain need to have a comprehensive data of similar products and services which appear in the market every day. A Web Scraper software can be used to keep a constant watch on this data. You can get all the required information from a variety of sources at the click of a button</a:t>
            </a:r>
          </a:p>
          <a:p>
            <a:pPr marL="1200150" lvl="2" indent="-285750" algn="just">
              <a:defRPr/>
            </a:pPr>
            <a:endParaRPr lang="en-US" sz="1600" b="1">
              <a:solidFill>
                <a:prstClr val="black"/>
              </a:solidFill>
              <a:latin typeface="Calibri" panose="020F0502020204030204"/>
              <a:ea typeface="Times New Roman" panose="02020603050405020304" pitchFamily="18" charset="0"/>
              <a:cs typeface="Tahoma" panose="020B0604030504040204" pitchFamily="34" charset="0"/>
            </a:endParaRPr>
          </a:p>
          <a:p>
            <a:pPr marL="1200150" lvl="2" indent="-285750" algn="just">
              <a:buFont typeface="Arial" pitchFamily="34" charset="0"/>
              <a:buChar char="•"/>
              <a:defRPr/>
            </a:pPr>
            <a:r>
              <a:rPr lang="en-US" sz="1600" b="1">
                <a:solidFill>
                  <a:prstClr val="black"/>
                </a:solidFill>
                <a:latin typeface="Calibri" panose="020F0502020204030204"/>
                <a:ea typeface="Times New Roman" panose="02020603050405020304" pitchFamily="18" charset="0"/>
                <a:cs typeface="Tahoma" panose="020B0604030504040204" pitchFamily="34" charset="0"/>
              </a:rPr>
              <a:t>For Research</a:t>
            </a:r>
          </a:p>
          <a:p>
            <a:pPr marL="1200150" lvl="2" indent="-285750" algn="just">
              <a:defRPr/>
            </a:pPr>
            <a:r>
              <a:rPr lang="en-US" sz="1600">
                <a:solidFill>
                  <a:prstClr val="black"/>
                </a:solidFill>
                <a:latin typeface="Calibri" panose="020F0502020204030204"/>
                <a:ea typeface="Times New Roman" panose="02020603050405020304" pitchFamily="18" charset="0"/>
                <a:cs typeface="Tahoma" panose="020B0604030504040204" pitchFamily="34" charset="0"/>
              </a:rPr>
              <a:t>	Scrape hospital/clinic websites to build a catalog of health physicians including their contact details</a:t>
            </a:r>
          </a:p>
          <a:p>
            <a:pPr marL="1200150" lvl="2" indent="-285750" algn="just">
              <a:defRPr/>
            </a:pPr>
            <a:r>
              <a:rPr lang="en-US" sz="1600">
                <a:solidFill>
                  <a:prstClr val="black"/>
                </a:solidFill>
                <a:latin typeface="Calibri" panose="020F0502020204030204"/>
                <a:ea typeface="Times New Roman" panose="02020603050405020304" pitchFamily="18" charset="0"/>
                <a:cs typeface="Tahoma" panose="020B0604030504040204" pitchFamily="34" charset="0"/>
              </a:rPr>
              <a:t>	Scrape reviews of products and places/hotels/restaurants</a:t>
            </a:r>
          </a:p>
          <a:p>
            <a:pPr marL="1200150" lvl="2" indent="-285750" algn="just">
              <a:defRPr/>
            </a:pPr>
            <a:r>
              <a:rPr lang="en-US" sz="1600">
                <a:solidFill>
                  <a:prstClr val="black"/>
                </a:solidFill>
                <a:latin typeface="Calibri" panose="020F0502020204030204"/>
                <a:ea typeface="Times New Roman" panose="02020603050405020304" pitchFamily="18" charset="0"/>
                <a:cs typeface="Tahoma" panose="020B0604030504040204" pitchFamily="34" charset="0"/>
              </a:rPr>
              <a:t>	Potential customers</a:t>
            </a:r>
            <a:endParaRPr lang="en-US" sz="1400">
              <a:solidFill>
                <a:prstClr val="black"/>
              </a:solidFill>
              <a:latin typeface="Calibri" panose="020F0502020204030204"/>
              <a:ea typeface="Times New Roman" panose="02020603050405020304" pitchFamily="18" charset="0"/>
              <a:cs typeface="Tahoma" panose="020B0604030504040204" pitchFamily="34" charset="0"/>
            </a:endParaRPr>
          </a:p>
        </p:txBody>
      </p:sp>
    </p:spTree>
    <p:extLst>
      <p:ext uri="{BB962C8B-B14F-4D97-AF65-F5344CB8AC3E}">
        <p14:creationId xmlns:p14="http://schemas.microsoft.com/office/powerpoint/2010/main" val="70902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Scope</a:t>
            </a:r>
            <a:endParaRPr lang="en-US"/>
          </a:p>
        </p:txBody>
      </p:sp>
      <p:sp>
        <p:nvSpPr>
          <p:cNvPr id="3" name="Rectangle 2"/>
          <p:cNvSpPr/>
          <p:nvPr/>
        </p:nvSpPr>
        <p:spPr>
          <a:xfrm>
            <a:off x="283784" y="880792"/>
            <a:ext cx="11602637" cy="4924425"/>
          </a:xfrm>
          <a:prstGeom prst="rect">
            <a:avLst/>
          </a:prstGeom>
          <a:solidFill>
            <a:schemeClr val="bg1"/>
          </a:solidFill>
          <a:ln>
            <a:noFill/>
          </a:ln>
        </p:spPr>
        <p:txBody>
          <a:bodyPr wrap="square" anchor="t">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400">
              <a:solidFill>
                <a:prstClr val="black"/>
              </a:solidFill>
              <a:latin typeface="Calibri" panose="020F0502020204030204"/>
              <a:ea typeface="Times New Roman" panose="02020603050405020304" pitchFamily="18" charset="0"/>
              <a:cs typeface="Tahoma" panose="020B0604030504040204" pitchFamily="34" charset="0"/>
            </a:endParaRPr>
          </a:p>
          <a:p>
            <a:pPr algn="just">
              <a:defRPr/>
            </a:pPr>
            <a:r>
              <a:rPr lang="en-US" sz="1600" b="1">
                <a:latin typeface="Calibri" panose="020F0502020204030204"/>
                <a:ea typeface="Times New Roman" panose="02020603050405020304" pitchFamily="18" charset="0"/>
                <a:cs typeface="Tahoma"/>
              </a:rPr>
              <a:t>Phase 1 - To build a reusable scrapper for Facebook, organize the collected data in proper format </a:t>
            </a:r>
            <a:endParaRPr lang="en-US" sz="1600" b="1">
              <a:latin typeface="Calibri" panose="020F0502020204030204"/>
              <a:ea typeface="Times New Roman" panose="02020603050405020304" pitchFamily="18" charset="0"/>
              <a:cs typeface="Tahoma" panose="020B0604030504040204" pitchFamily="34" charset="0"/>
            </a:endParaRPr>
          </a:p>
          <a:p>
            <a:pPr lvl="0"/>
            <a:r>
              <a:rPr lang="en-US" sz="1600" b="1">
                <a:solidFill>
                  <a:prstClr val="black"/>
                </a:solidFill>
                <a:ea typeface="Times New Roman" panose="02020603050405020304" pitchFamily="18" charset="0"/>
                <a:cs typeface="Tahoma" panose="020B0604030504040204" pitchFamily="34" charset="0"/>
              </a:rPr>
              <a:t>Phase 2 – Implementation of data analytics for effective marketing and customer reach</a:t>
            </a:r>
          </a:p>
          <a:p>
            <a:endParaRPr lang="en-US" sz="1600" b="1">
              <a:solidFill>
                <a:prstClr val="black"/>
              </a:solidFill>
              <a:latin typeface="Calibri" panose="020F0502020204030204"/>
              <a:cs typeface="Tahoma" panose="020B0604030504040204" pitchFamily="34" charset="0"/>
            </a:endParaRPr>
          </a:p>
          <a:p>
            <a:r>
              <a:rPr lang="en-US" sz="1600"/>
              <a:t>1) Facebook Analytics:</a:t>
            </a:r>
          </a:p>
          <a:p>
            <a:r>
              <a:rPr lang="en-US" sz="1600"/>
              <a:t>You can see details of reach and engagements on posts and comments on Facebook Pages, as well as statistics of the people who like your page and its post.</a:t>
            </a:r>
            <a:endParaRPr lang="en-US" sz="1600">
              <a:cs typeface="Calibri"/>
            </a:endParaRPr>
          </a:p>
          <a:p>
            <a:endParaRPr lang="en-US" sz="1600"/>
          </a:p>
          <a:p>
            <a:r>
              <a:rPr lang="en-US" sz="1600"/>
              <a:t>2) </a:t>
            </a:r>
            <a:r>
              <a:rPr lang="en-US" sz="1600">
                <a:ea typeface="+mn-lt"/>
                <a:cs typeface="+mn-lt"/>
              </a:rPr>
              <a:t>Evaluation of Post / Event:</a:t>
            </a:r>
          </a:p>
          <a:p>
            <a:r>
              <a:rPr lang="en-US" sz="1600">
                <a:ea typeface="+mn-lt"/>
                <a:cs typeface="+mn-lt"/>
              </a:rPr>
              <a:t>Evaluate the users social support as positive, negative through reactions</a:t>
            </a:r>
            <a:endParaRPr lang="en-US"/>
          </a:p>
          <a:p>
            <a:endParaRPr lang="en-US" sz="1600"/>
          </a:p>
          <a:p>
            <a:r>
              <a:rPr lang="en-US" sz="1600"/>
              <a:t>3)  </a:t>
            </a:r>
            <a:r>
              <a:rPr lang="en-US" sz="1600">
                <a:ea typeface="+mn-lt"/>
                <a:cs typeface="+mn-lt"/>
              </a:rPr>
              <a:t>Sentiment classification/Sentiment Analysis and Opinion Mining:</a:t>
            </a:r>
          </a:p>
          <a:p>
            <a:r>
              <a:rPr lang="en-US" sz="1600">
                <a:ea typeface="+mn-lt"/>
                <a:cs typeface="+mn-lt"/>
              </a:rPr>
              <a:t>Understanding their sentiments through post /comments can help us mine knowledge and capture users' ideas without necessarily going through all data, which will save us a huge amount of time.</a:t>
            </a:r>
            <a:endParaRPr lang="en-US"/>
          </a:p>
          <a:p>
            <a:endParaRPr lang="en-US" sz="1600"/>
          </a:p>
          <a:p>
            <a:pPr lvl="0" algn="just">
              <a:defRPr/>
            </a:pPr>
            <a:r>
              <a:rPr lang="en-US" sz="1600">
                <a:solidFill>
                  <a:prstClr val="black"/>
                </a:solidFill>
                <a:latin typeface="Calibri" panose="020F0502020204030204"/>
                <a:ea typeface="Times New Roman" panose="02020603050405020304" pitchFamily="18" charset="0"/>
                <a:cs typeface="Tahoma" panose="020B0604030504040204" pitchFamily="34" charset="0"/>
              </a:rPr>
              <a:t>4) </a:t>
            </a:r>
            <a:r>
              <a:rPr lang="en-US" sz="1600"/>
              <a:t>Segmentation of audiences and personalized advertisements for finding potential customers</a:t>
            </a:r>
          </a:p>
          <a:p>
            <a:pPr lvl="0" algn="just">
              <a:defRPr/>
            </a:pPr>
            <a:endParaRPr lang="en-US" sz="1600">
              <a:solidFill>
                <a:prstClr val="black"/>
              </a:solidFill>
              <a:latin typeface="Calibri" panose="020F0502020204030204"/>
              <a:ea typeface="Times New Roman" panose="02020603050405020304" pitchFamily="18" charset="0"/>
              <a:cs typeface="Tahoma" panose="020B0604030504040204" pitchFamily="34" charset="0"/>
            </a:endParaRPr>
          </a:p>
          <a:p>
            <a:pPr lvl="0" algn="just">
              <a:defRPr/>
            </a:pPr>
            <a:r>
              <a:rPr lang="en-US" sz="1600"/>
              <a:t>5) Have a real-time overview of people’s requirements of products /services based on comment discussions/ post</a:t>
            </a:r>
            <a:endParaRPr lang="en-US" sz="1600">
              <a:solidFill>
                <a:prstClr val="black"/>
              </a:solidFill>
              <a:latin typeface="Calibri" panose="020F0502020204030204"/>
              <a:ea typeface="Times New Roman" panose="02020603050405020304" pitchFamily="18" charset="0"/>
              <a:cs typeface="Tahoma" panose="020B0604030504040204" pitchFamily="34" charset="0"/>
            </a:endParaRPr>
          </a:p>
          <a:p>
            <a:pPr marL="742950" lvl="1" indent="-285750" fontAlgn="b">
              <a:buFont typeface="Arial" panose="020B0604020202020204" pitchFamily="34" charset="0"/>
              <a:buChar char="•"/>
            </a:pPr>
            <a:endParaRPr kumimoji="0" lang="en-US" sz="1400" b="0" i="0" u="none" strike="noStrike" kern="1200" cap="none" spc="0" normalizeH="0" baseline="0" noProof="0">
              <a:ln>
                <a:noFill/>
              </a:ln>
              <a:solidFill>
                <a:prstClr val="black"/>
              </a:solidFill>
              <a:effectLst/>
              <a:uLnTx/>
              <a:uFillTx/>
              <a:latin typeface="Calibri" panose="020F0502020204030204"/>
              <a:ea typeface="Times New Roman" panose="02020603050405020304" pitchFamily="18" charset="0"/>
              <a:cs typeface="Tahoma" panose="020B0604030504040204" pitchFamily="34" charset="0"/>
            </a:endParaRPr>
          </a:p>
          <a:p>
            <a:pPr marL="742950" lvl="1" indent="-285750" fontAlgn="b">
              <a:buFont typeface="Arial" panose="020B0604020202020204" pitchFamily="34" charset="0"/>
              <a:buChar char="•"/>
            </a:pPr>
            <a:endParaRPr kumimoji="0" lang="en-US" sz="1400" b="0" i="0" u="none" strike="noStrike" kern="1200" cap="none" spc="0" normalizeH="0" baseline="0" noProof="0">
              <a:ln>
                <a:noFill/>
              </a:ln>
              <a:solidFill>
                <a:prstClr val="black"/>
              </a:solidFill>
              <a:effectLst/>
              <a:uLnTx/>
              <a:uFillTx/>
              <a:latin typeface="Calibri" panose="020F0502020204030204"/>
              <a:ea typeface="Times New Roman" panose="02020603050405020304" pitchFamily="18" charset="0"/>
              <a:cs typeface="Tahoma" panose="020B0604030504040204" pitchFamily="34" charset="0"/>
            </a:endParaRPr>
          </a:p>
        </p:txBody>
      </p:sp>
    </p:spTree>
    <p:extLst>
      <p:ext uri="{BB962C8B-B14F-4D97-AF65-F5344CB8AC3E}">
        <p14:creationId xmlns:p14="http://schemas.microsoft.com/office/powerpoint/2010/main" val="2804603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Technology Stack</a:t>
            </a:r>
          </a:p>
        </p:txBody>
      </p:sp>
      <p:sp>
        <p:nvSpPr>
          <p:cNvPr id="3" name="Rectangle 2"/>
          <p:cNvSpPr/>
          <p:nvPr/>
        </p:nvSpPr>
        <p:spPr>
          <a:xfrm>
            <a:off x="283784" y="880792"/>
            <a:ext cx="11602637" cy="307777"/>
          </a:xfrm>
          <a:prstGeom prst="rect">
            <a:avLst/>
          </a:prstGeom>
          <a:solidFill>
            <a:schemeClr val="bg1"/>
          </a:solidFill>
          <a:ln>
            <a:noFill/>
          </a:ln>
        </p:spPr>
        <p:txBody>
          <a:bodyPr wrap="square">
            <a:spAutoFit/>
          </a:bodyPr>
          <a:lstStyle/>
          <a:p>
            <a:pPr lvl="0" algn="just">
              <a:defRPr/>
            </a:pPr>
            <a:endParaRPr lang="en-US" sz="1400">
              <a:solidFill>
                <a:prstClr val="black"/>
              </a:solidFill>
              <a:latin typeface="Calibri" panose="020F0502020204030204"/>
              <a:ea typeface="Times New Roman" panose="02020603050405020304" pitchFamily="18" charset="0"/>
              <a:cs typeface="Tahoma" panose="020B0604030504040204" pitchFamily="34" charset="0"/>
            </a:endParaRPr>
          </a:p>
        </p:txBody>
      </p:sp>
      <p:sp>
        <p:nvSpPr>
          <p:cNvPr id="4" name="Rectangle 3"/>
          <p:cNvSpPr/>
          <p:nvPr/>
        </p:nvSpPr>
        <p:spPr>
          <a:xfrm>
            <a:off x="283784" y="880792"/>
            <a:ext cx="11602637" cy="4185761"/>
          </a:xfrm>
          <a:prstGeom prst="rect">
            <a:avLst/>
          </a:prstGeom>
          <a:solidFill>
            <a:schemeClr val="bg1"/>
          </a:solidFill>
          <a:ln>
            <a:noFill/>
          </a:ln>
        </p:spPr>
        <p:txBody>
          <a:bodyPr wrap="square" anchor="t">
            <a:spAutoFit/>
          </a:bodyPr>
          <a:lstStyle/>
          <a:p>
            <a:pPr>
              <a:defRPr/>
            </a:pPr>
            <a:r>
              <a:rPr lang="en-US" b="1">
                <a:ea typeface="+mn-lt"/>
                <a:cs typeface="+mn-lt"/>
              </a:rPr>
              <a:t>Technologies used:</a:t>
            </a:r>
            <a:endParaRPr lang="en-US">
              <a:ea typeface="+mn-lt"/>
              <a:cs typeface="+mn-lt"/>
            </a:endParaRPr>
          </a:p>
          <a:p>
            <a:pPr>
              <a:defRPr/>
            </a:pPr>
            <a:endParaRPr lang="en-US" b="1">
              <a:ea typeface="+mn-lt"/>
              <a:cs typeface="+mn-lt"/>
            </a:endParaRPr>
          </a:p>
          <a:p>
            <a:pPr marL="285750" indent="-285750">
              <a:buFont typeface="Wingdings"/>
              <a:buChar char="Ø"/>
              <a:defRPr/>
            </a:pPr>
            <a:r>
              <a:rPr lang="en-US">
                <a:ea typeface="+mn-lt"/>
                <a:cs typeface="+mn-lt"/>
              </a:rPr>
              <a:t>Python 3</a:t>
            </a:r>
          </a:p>
          <a:p>
            <a:pPr marL="285750" indent="-285750">
              <a:buFont typeface="Wingdings"/>
              <a:buChar char="Ø"/>
              <a:defRPr/>
            </a:pPr>
            <a:r>
              <a:rPr lang="en-US" err="1">
                <a:ea typeface="+mn-lt"/>
                <a:cs typeface="+mn-lt"/>
              </a:rPr>
              <a:t>Scrapy</a:t>
            </a:r>
            <a:r>
              <a:rPr lang="en-US">
                <a:ea typeface="+mn-lt"/>
                <a:cs typeface="+mn-lt"/>
              </a:rPr>
              <a:t>: </a:t>
            </a:r>
            <a:r>
              <a:rPr lang="en-US" err="1">
                <a:ea typeface="+mn-lt"/>
                <a:cs typeface="+mn-lt"/>
              </a:rPr>
              <a:t>Scrapy</a:t>
            </a:r>
            <a:r>
              <a:rPr lang="en-US">
                <a:ea typeface="+mn-lt"/>
                <a:cs typeface="+mn-lt"/>
              </a:rPr>
              <a:t> is a fast-high-level web crawling and web scraping framework, used to crawl websites and extract structured data from the web pages.</a:t>
            </a:r>
          </a:p>
          <a:p>
            <a:pPr algn="just"/>
            <a:endParaRPr lang="en-US" b="1">
              <a:solidFill>
                <a:srgbClr val="FF0000"/>
              </a:solidFill>
              <a:latin typeface="Calibri" panose="020F0502020204030204" pitchFamily="34" charset="0"/>
              <a:cs typeface="Tahoma"/>
            </a:endParaRPr>
          </a:p>
          <a:p>
            <a:pPr>
              <a:defRPr/>
            </a:pPr>
            <a:endParaRPr lang="en-US">
              <a:ea typeface="+mn-lt"/>
              <a:cs typeface="+mn-lt"/>
            </a:endParaRPr>
          </a:p>
          <a:p>
            <a:pPr>
              <a:defRPr/>
            </a:pPr>
            <a:r>
              <a:rPr lang="en-US" b="1">
                <a:ea typeface="+mn-lt"/>
                <a:cs typeface="+mn-lt"/>
              </a:rPr>
              <a:t>Challenges faced:</a:t>
            </a:r>
            <a:endParaRPr lang="en-US">
              <a:ea typeface="+mn-lt"/>
              <a:cs typeface="+mn-lt"/>
            </a:endParaRPr>
          </a:p>
          <a:p>
            <a:pPr>
              <a:defRPr/>
            </a:pPr>
            <a:endParaRPr lang="en-US">
              <a:ea typeface="+mn-lt"/>
              <a:cs typeface="+mn-lt"/>
            </a:endParaRPr>
          </a:p>
          <a:p>
            <a:pPr>
              <a:defRPr/>
            </a:pPr>
            <a:r>
              <a:rPr lang="en-US">
                <a:ea typeface="+mn-lt"/>
                <a:cs typeface="+mn-lt"/>
              </a:rPr>
              <a:t>There were challenges in terms of technicality like:</a:t>
            </a:r>
          </a:p>
          <a:p>
            <a:pPr>
              <a:defRPr/>
            </a:pPr>
            <a:r>
              <a:rPr lang="en-US">
                <a:ea typeface="+mn-lt"/>
                <a:cs typeface="+mn-lt"/>
              </a:rPr>
              <a:t>1) Login into website form</a:t>
            </a:r>
          </a:p>
          <a:p>
            <a:pPr>
              <a:defRPr/>
            </a:pPr>
            <a:r>
              <a:rPr lang="en-US">
                <a:ea typeface="+mn-lt"/>
                <a:cs typeface="+mn-lt"/>
              </a:rPr>
              <a:t>2) access to Facebook data, </a:t>
            </a:r>
          </a:p>
          <a:p>
            <a:pPr>
              <a:defRPr/>
            </a:pPr>
            <a:r>
              <a:rPr lang="en-US">
                <a:ea typeface="+mn-lt"/>
                <a:cs typeface="+mn-lt"/>
              </a:rPr>
              <a:t>3) dealing with JavaScript, ajax calls.</a:t>
            </a:r>
          </a:p>
          <a:p>
            <a:pPr>
              <a:defRPr/>
            </a:pPr>
            <a:r>
              <a:rPr lang="en-US">
                <a:ea typeface="+mn-lt"/>
                <a:cs typeface="+mn-lt"/>
              </a:rPr>
              <a:t>4) With Selenium, Facebook denied access to more data from their server within few pages.</a:t>
            </a:r>
            <a:endParaRPr lang="en-US"/>
          </a:p>
          <a:p>
            <a:pPr>
              <a:defRPr/>
            </a:pPr>
            <a:endParaRPr lang="en-US" sz="1400">
              <a:latin typeface="Calibri" panose="020F0502020204030204"/>
              <a:ea typeface="Times New Roman" panose="02020603050405020304" pitchFamily="18" charset="0"/>
              <a:cs typeface="Tahoma" panose="020B0604030504040204" pitchFamily="34" charset="0"/>
            </a:endParaRPr>
          </a:p>
        </p:txBody>
      </p:sp>
    </p:spTree>
    <p:extLst>
      <p:ext uri="{BB962C8B-B14F-4D97-AF65-F5344CB8AC3E}">
        <p14:creationId xmlns:p14="http://schemas.microsoft.com/office/powerpoint/2010/main" val="1061198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atin typeface="Agency FB"/>
              </a:rPr>
              <a:t>Technology Stack (continued…)</a:t>
            </a:r>
            <a:endParaRPr lang="en-US">
              <a:latin typeface="Agency FB"/>
            </a:endParaRPr>
          </a:p>
        </p:txBody>
      </p:sp>
      <p:sp>
        <p:nvSpPr>
          <p:cNvPr id="3" name="Rectangle 2"/>
          <p:cNvSpPr/>
          <p:nvPr/>
        </p:nvSpPr>
        <p:spPr>
          <a:xfrm>
            <a:off x="294681" y="876301"/>
            <a:ext cx="11602637" cy="5786199"/>
          </a:xfrm>
          <a:prstGeom prst="rect">
            <a:avLst/>
          </a:prstGeom>
          <a:solidFill>
            <a:schemeClr val="bg1"/>
          </a:solidFill>
          <a:ln>
            <a:noFill/>
          </a:ln>
        </p:spPr>
        <p:txBody>
          <a:bodyPr wrap="square" anchor="t">
            <a:spAutoFit/>
          </a:bodyPr>
          <a:lstStyle/>
          <a:p>
            <a:pPr>
              <a:defRPr/>
            </a:pPr>
            <a:endParaRPr lang="en-US" b="1">
              <a:ea typeface="+mn-lt"/>
              <a:cs typeface="+mn-lt"/>
            </a:endParaRPr>
          </a:p>
          <a:p>
            <a:pPr>
              <a:defRPr/>
            </a:pPr>
            <a:endParaRPr lang="en-US">
              <a:ea typeface="+mn-lt"/>
              <a:cs typeface="+mn-lt"/>
            </a:endParaRPr>
          </a:p>
          <a:p>
            <a:r>
              <a:rPr lang="en-US" b="1">
                <a:latin typeface="Calibri"/>
                <a:cs typeface="Calibri"/>
              </a:rPr>
              <a:t>WHY SCRAPY:</a:t>
            </a:r>
            <a:endParaRPr lang="en-US">
              <a:latin typeface="Calibri"/>
              <a:ea typeface="+mn-lt"/>
              <a:cs typeface="+mn-lt"/>
            </a:endParaRPr>
          </a:p>
          <a:p>
            <a:endParaRPr lang="en-US">
              <a:ea typeface="+mn-lt"/>
              <a:cs typeface="+mn-lt"/>
            </a:endParaRPr>
          </a:p>
          <a:p>
            <a:pPr marL="285750" indent="-285750">
              <a:buFont typeface="Wingdings,Sans-Serif"/>
              <a:buChar char="Ø"/>
            </a:pPr>
            <a:r>
              <a:rPr lang="en-US">
                <a:latin typeface="Calibri"/>
                <a:cs typeface="Calibri"/>
              </a:rPr>
              <a:t>The biggest feature is that it is built on Twisted, an asynchronous networking library, which makes the speed and performance of scraping better.</a:t>
            </a:r>
            <a:endParaRPr lang="en-US">
              <a:latin typeface="Calibri"/>
              <a:ea typeface="+mn-lt"/>
              <a:cs typeface="+mn-lt"/>
            </a:endParaRPr>
          </a:p>
          <a:p>
            <a:pPr marL="285750" indent="-285750">
              <a:buFont typeface="Wingdings,Sans-Serif"/>
              <a:buChar char="Ø"/>
            </a:pPr>
            <a:r>
              <a:rPr lang="en-US">
                <a:latin typeface="Calibri"/>
                <a:cs typeface="Calibri"/>
              </a:rPr>
              <a:t>Some websites like Facebook will be behind a login wall. </a:t>
            </a:r>
            <a:r>
              <a:rPr lang="en-US" err="1">
                <a:latin typeface="Calibri"/>
                <a:cs typeface="Calibri"/>
              </a:rPr>
              <a:t>Scrapy</a:t>
            </a:r>
            <a:r>
              <a:rPr lang="en-US">
                <a:latin typeface="Calibri"/>
                <a:cs typeface="Calibri"/>
              </a:rPr>
              <a:t> has built in form handling which you can setup to login to the websites before beginning your scrape.</a:t>
            </a:r>
            <a:endParaRPr lang="en-US">
              <a:latin typeface="Calibri"/>
              <a:ea typeface="+mn-lt"/>
              <a:cs typeface="+mn-lt"/>
            </a:endParaRPr>
          </a:p>
          <a:p>
            <a:pPr marL="285750" indent="-285750">
              <a:buFont typeface="Wingdings,Sans-Serif"/>
              <a:buChar char="Ø"/>
            </a:pPr>
            <a:r>
              <a:rPr lang="en-US" err="1">
                <a:latin typeface="Calibri"/>
                <a:cs typeface="Calibri"/>
              </a:rPr>
              <a:t>Scrapy</a:t>
            </a:r>
            <a:r>
              <a:rPr lang="en-US">
                <a:latin typeface="Calibri"/>
                <a:cs typeface="Calibri"/>
              </a:rPr>
              <a:t> is fault-tolerant, it lets you handle errors gracefully without interrupting the scraping if one request fail.</a:t>
            </a:r>
            <a:endParaRPr lang="en-US">
              <a:latin typeface="Calibri"/>
              <a:ea typeface="+mn-lt"/>
              <a:cs typeface="+mn-lt"/>
            </a:endParaRPr>
          </a:p>
          <a:p>
            <a:pPr marL="285750" indent="-285750">
              <a:buFont typeface="Wingdings,Sans-Serif"/>
              <a:buChar char="Ø"/>
            </a:pPr>
            <a:r>
              <a:rPr lang="en-US" err="1">
                <a:latin typeface="Calibri"/>
                <a:cs typeface="Calibri"/>
              </a:rPr>
              <a:t>Scrapy</a:t>
            </a:r>
            <a:r>
              <a:rPr lang="en-US">
                <a:latin typeface="Calibri"/>
                <a:cs typeface="Calibri"/>
              </a:rPr>
              <a:t> can do multiple requests at the same time being asynchronous which allows scraping runs to be much faster.</a:t>
            </a:r>
            <a:endParaRPr lang="en-US">
              <a:latin typeface="Calibri"/>
              <a:ea typeface="+mn-lt"/>
              <a:cs typeface="+mn-lt"/>
            </a:endParaRPr>
          </a:p>
          <a:p>
            <a:pPr marL="285750" indent="-285750">
              <a:buFont typeface="Wingdings,Sans-Serif"/>
              <a:buChar char="Ø"/>
            </a:pPr>
            <a:r>
              <a:rPr lang="en-US" err="1">
                <a:latin typeface="Calibri"/>
                <a:cs typeface="Calibri"/>
              </a:rPr>
              <a:t>Scrapy</a:t>
            </a:r>
            <a:r>
              <a:rPr lang="en-US">
                <a:latin typeface="Calibri"/>
                <a:cs typeface="Calibri"/>
              </a:rPr>
              <a:t> enables you to easily post-process any data you find. (it may have extra line breaks, extra commas in random places). </a:t>
            </a:r>
            <a:r>
              <a:rPr lang="en-US" err="1">
                <a:latin typeface="Calibri"/>
                <a:cs typeface="Calibri"/>
              </a:rPr>
              <a:t>Scrapy</a:t>
            </a:r>
            <a:r>
              <a:rPr lang="en-US">
                <a:latin typeface="Calibri"/>
                <a:cs typeface="Calibri"/>
              </a:rPr>
              <a:t> will let you handle these cases in a straightforward fashion.</a:t>
            </a:r>
            <a:endParaRPr lang="en-US">
              <a:latin typeface="Calibri"/>
              <a:ea typeface="+mn-lt"/>
              <a:cs typeface="+mn-lt"/>
            </a:endParaRPr>
          </a:p>
          <a:p>
            <a:pPr algn="just"/>
            <a:endParaRPr lang="en-US">
              <a:ea typeface="+mn-lt"/>
              <a:cs typeface="+mn-lt"/>
            </a:endParaRPr>
          </a:p>
          <a:p>
            <a:endParaRPr lang="en-US">
              <a:latin typeface="Calibri" panose="020F0502020204030204" pitchFamily="34" charset="0"/>
              <a:cs typeface="Calibri"/>
            </a:endParaRPr>
          </a:p>
          <a:p>
            <a:r>
              <a:rPr lang="en-US" b="1">
                <a:ea typeface="+mn-lt"/>
                <a:cs typeface="+mn-lt"/>
              </a:rPr>
              <a:t>Facebook site</a:t>
            </a:r>
            <a:r>
              <a:rPr lang="en-US">
                <a:ea typeface="+mn-lt"/>
                <a:cs typeface="+mn-lt"/>
              </a:rPr>
              <a:t>: </a:t>
            </a:r>
          </a:p>
          <a:p>
            <a:endParaRPr lang="en-US">
              <a:ea typeface="+mn-lt"/>
              <a:cs typeface="+mn-lt"/>
            </a:endParaRPr>
          </a:p>
          <a:p>
            <a:r>
              <a:rPr lang="en-US">
                <a:ea typeface="+mn-lt"/>
                <a:cs typeface="+mn-lt"/>
              </a:rPr>
              <a:t>Using Mobile-optimized website’  </a:t>
            </a:r>
            <a:r>
              <a:rPr lang="en-US" u="sng">
                <a:ea typeface="+mn-lt"/>
                <a:cs typeface="+mn-lt"/>
                <a:hlinkClick r:id="rId2"/>
              </a:rPr>
              <a:t>m.facebook.com</a:t>
            </a:r>
            <a:r>
              <a:rPr lang="en-US">
                <a:ea typeface="+mn-lt"/>
                <a:cs typeface="+mn-lt"/>
              </a:rPr>
              <a:t> which doesn’t use any AJAX using </a:t>
            </a:r>
            <a:r>
              <a:rPr lang="en-US" err="1">
                <a:ea typeface="+mn-lt"/>
                <a:cs typeface="+mn-lt"/>
              </a:rPr>
              <a:t>Scrapy</a:t>
            </a:r>
            <a:r>
              <a:rPr lang="en-US">
                <a:ea typeface="+mn-lt"/>
                <a:cs typeface="+mn-lt"/>
              </a:rPr>
              <a:t>.</a:t>
            </a:r>
            <a:endParaRPr lang="en-US"/>
          </a:p>
          <a:p>
            <a:endParaRPr lang="en-US" sz="1600">
              <a:ea typeface="+mn-lt"/>
              <a:cs typeface="+mn-lt"/>
            </a:endParaRPr>
          </a:p>
          <a:p>
            <a:endParaRPr lang="en-US" sz="1600">
              <a:latin typeface="Calibri" panose="020F0502020204030204" pitchFamily="34" charset="0"/>
              <a:ea typeface="Times New Roman" panose="02020603050405020304" pitchFamily="18" charset="0"/>
              <a:cs typeface="Calibri"/>
            </a:endParaRPr>
          </a:p>
          <a:p>
            <a:pPr algn="just"/>
            <a:endParaRPr lang="en-US" sz="1600" b="1">
              <a:solidFill>
                <a:prstClr val="black"/>
              </a:solidFill>
              <a:latin typeface="Calibri" panose="020F0502020204030204" pitchFamily="34" charset="0"/>
              <a:ea typeface="Times New Roman" panose="02020603050405020304" pitchFamily="18" charset="0"/>
              <a:cs typeface="Tahoma" panose="020B0604030504040204" pitchFamily="34" charset="0"/>
            </a:endParaRPr>
          </a:p>
          <a:p>
            <a:pPr marL="742950" lvl="1" indent="-285750" fontAlgn="b">
              <a:buFont typeface="Arial" panose="020B0604020202020204" pitchFamily="34" charset="0"/>
              <a:buChar char="•"/>
            </a:pPr>
            <a:endParaRPr lang="en-US" sz="1600">
              <a:solidFill>
                <a:prstClr val="black"/>
              </a:solidFill>
              <a:latin typeface="Calibri" panose="020F0502020204030204"/>
              <a:ea typeface="Times New Roman" panose="02020603050405020304" pitchFamily="18" charset="0"/>
              <a:cs typeface="Tahoma" panose="020B0604030504040204" pitchFamily="34" charset="0"/>
            </a:endParaRPr>
          </a:p>
        </p:txBody>
      </p:sp>
    </p:spTree>
    <p:extLst>
      <p:ext uri="{BB962C8B-B14F-4D97-AF65-F5344CB8AC3E}">
        <p14:creationId xmlns:p14="http://schemas.microsoft.com/office/powerpoint/2010/main" val="3188216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Solution Architecture</a:t>
            </a:r>
            <a:endParaRPr lang="en-US"/>
          </a:p>
        </p:txBody>
      </p:sp>
      <p:sp>
        <p:nvSpPr>
          <p:cNvPr id="3" name="Rectangle 2"/>
          <p:cNvSpPr/>
          <p:nvPr/>
        </p:nvSpPr>
        <p:spPr>
          <a:xfrm>
            <a:off x="294681" y="876301"/>
            <a:ext cx="11602637" cy="584775"/>
          </a:xfrm>
          <a:prstGeom prst="rect">
            <a:avLst/>
          </a:prstGeom>
          <a:solidFill>
            <a:schemeClr val="bg1"/>
          </a:solidFill>
          <a:ln>
            <a:noFill/>
          </a:ln>
        </p:spPr>
        <p:txBody>
          <a:bodyPr wrap="square" anchor="t">
            <a:spAutoFit/>
          </a:bodyPr>
          <a:lstStyle/>
          <a:p>
            <a:pPr lvl="0" algn="just">
              <a:defRPr/>
            </a:pPr>
            <a:endParaRPr lang="en-US" sz="1600" b="1">
              <a:solidFill>
                <a:prstClr val="black"/>
              </a:solidFill>
              <a:latin typeface="Calibri" panose="020F0502020204030204"/>
              <a:ea typeface="Times New Roman" panose="02020603050405020304" pitchFamily="18" charset="0"/>
              <a:cs typeface="Calibri"/>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600">
              <a:solidFill>
                <a:prstClr val="black"/>
              </a:solidFill>
              <a:latin typeface="Calibri" panose="020F0502020204030204"/>
              <a:ea typeface="Times New Roman" panose="02020603050405020304" pitchFamily="18" charset="0"/>
              <a:cs typeface="Tahoma" panose="020B0604030504040204" pitchFamily="34" charset="0"/>
            </a:endParaRPr>
          </a:p>
        </p:txBody>
      </p:sp>
      <p:pic>
        <p:nvPicPr>
          <p:cNvPr id="5" name="Picture 5" descr="A close up of a map&#10;&#10;Description generated with high confidence">
            <a:extLst>
              <a:ext uri="{FF2B5EF4-FFF2-40B4-BE49-F238E27FC236}">
                <a16:creationId xmlns:a16="http://schemas.microsoft.com/office/drawing/2014/main" id="{5DA239CA-412C-4EFF-B805-4A5A2DD43865}"/>
              </a:ext>
            </a:extLst>
          </p:cNvPr>
          <p:cNvPicPr>
            <a:picLocks noChangeAspect="1"/>
          </p:cNvPicPr>
          <p:nvPr/>
        </p:nvPicPr>
        <p:blipFill>
          <a:blip r:embed="rId2"/>
          <a:stretch>
            <a:fillRect/>
          </a:stretch>
        </p:blipFill>
        <p:spPr>
          <a:xfrm>
            <a:off x="943155" y="926560"/>
            <a:ext cx="10305690" cy="6097560"/>
          </a:xfrm>
          <a:prstGeom prst="rect">
            <a:avLst/>
          </a:prstGeom>
        </p:spPr>
      </p:pic>
    </p:spTree>
    <p:extLst>
      <p:ext uri="{BB962C8B-B14F-4D97-AF65-F5344CB8AC3E}">
        <p14:creationId xmlns:p14="http://schemas.microsoft.com/office/powerpoint/2010/main" val="980838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atin typeface="Agency FB"/>
              </a:rPr>
              <a:t>Workflow and Data Captured</a:t>
            </a:r>
            <a:endParaRPr lang="en-US"/>
          </a:p>
        </p:txBody>
      </p:sp>
      <p:sp>
        <p:nvSpPr>
          <p:cNvPr id="3" name="Rectangle 2"/>
          <p:cNvSpPr/>
          <p:nvPr/>
        </p:nvSpPr>
        <p:spPr>
          <a:xfrm>
            <a:off x="294681" y="876301"/>
            <a:ext cx="11602637" cy="3570208"/>
          </a:xfrm>
          <a:prstGeom prst="rect">
            <a:avLst/>
          </a:prstGeom>
          <a:solidFill>
            <a:schemeClr val="bg1"/>
          </a:solidFill>
          <a:ln>
            <a:noFill/>
          </a:ln>
        </p:spPr>
        <p:txBody>
          <a:bodyPr wrap="square" anchor="t">
            <a:spAutoFit/>
          </a:bodyPr>
          <a:lstStyle/>
          <a:p>
            <a:pPr>
              <a:defRPr/>
            </a:pPr>
            <a:endParaRPr lang="en-US" b="1">
              <a:ea typeface="+mn-lt"/>
              <a:cs typeface="+mn-lt"/>
            </a:endParaRPr>
          </a:p>
          <a:p>
            <a:pPr>
              <a:defRPr/>
            </a:pPr>
            <a:r>
              <a:rPr lang="en-US">
                <a:ea typeface="+mn-lt"/>
                <a:cs typeface="+mn-lt"/>
              </a:rPr>
              <a:t>1) Credentials Input:</a:t>
            </a:r>
          </a:p>
          <a:p>
            <a:pPr>
              <a:defRPr/>
            </a:pPr>
            <a:r>
              <a:rPr lang="en-US">
                <a:ea typeface="+mn-lt"/>
                <a:cs typeface="+mn-lt"/>
              </a:rPr>
              <a:t>Feed credentials (email id and password) to </a:t>
            </a:r>
            <a:r>
              <a:rPr lang="en-US" err="1">
                <a:ea typeface="+mn-lt"/>
                <a:cs typeface="+mn-lt"/>
              </a:rPr>
              <a:t>Scrapy</a:t>
            </a:r>
            <a:r>
              <a:rPr lang="en-US">
                <a:ea typeface="+mn-lt"/>
                <a:cs typeface="+mn-lt"/>
              </a:rPr>
              <a:t> Form Request ,it will fill the form with credentials in start URL and returns home page.</a:t>
            </a:r>
          </a:p>
          <a:p>
            <a:pPr>
              <a:defRPr/>
            </a:pPr>
            <a:endParaRPr lang="en-US">
              <a:ea typeface="+mn-lt"/>
              <a:cs typeface="+mn-lt"/>
            </a:endParaRPr>
          </a:p>
          <a:p>
            <a:pPr>
              <a:defRPr/>
            </a:pPr>
            <a:r>
              <a:rPr lang="en-US">
                <a:ea typeface="+mn-lt"/>
                <a:cs typeface="+mn-lt"/>
              </a:rPr>
              <a:t>2) Crawl through page and new pages if any to fetch contents using </a:t>
            </a:r>
            <a:r>
              <a:rPr lang="en-US" err="1">
                <a:ea typeface="+mn-lt"/>
                <a:cs typeface="+mn-lt"/>
              </a:rPr>
              <a:t>Scrapy</a:t>
            </a:r>
            <a:r>
              <a:rPr lang="en-US">
                <a:ea typeface="+mn-lt"/>
                <a:cs typeface="+mn-lt"/>
              </a:rPr>
              <a:t> Request function.</a:t>
            </a:r>
          </a:p>
          <a:p>
            <a:pPr>
              <a:defRPr/>
            </a:pPr>
            <a:endParaRPr lang="en-US">
              <a:ea typeface="+mn-lt"/>
              <a:cs typeface="+mn-lt"/>
            </a:endParaRPr>
          </a:p>
          <a:p>
            <a:pPr>
              <a:defRPr/>
            </a:pPr>
            <a:r>
              <a:rPr lang="en-US">
                <a:ea typeface="+mn-lt"/>
                <a:cs typeface="+mn-lt"/>
              </a:rPr>
              <a:t>3) Fetch the scrapped data from response which request function sends to callback functions   .</a:t>
            </a:r>
          </a:p>
          <a:p>
            <a:endParaRPr lang="en-US" b="1">
              <a:cs typeface="Calibri"/>
            </a:endParaRPr>
          </a:p>
          <a:p>
            <a:endParaRPr lang="en-US" sz="1600">
              <a:ea typeface="+mn-lt"/>
              <a:cs typeface="+mn-lt"/>
            </a:endParaRPr>
          </a:p>
          <a:p>
            <a:endParaRPr lang="en-US" sz="1600">
              <a:latin typeface="Calibri" panose="020F0502020204030204" pitchFamily="34" charset="0"/>
              <a:ea typeface="Times New Roman" panose="02020603050405020304" pitchFamily="18" charset="0"/>
              <a:cs typeface="Calibri"/>
            </a:endParaRPr>
          </a:p>
          <a:p>
            <a:pPr algn="just"/>
            <a:endParaRPr lang="en-US" sz="1600" b="1">
              <a:solidFill>
                <a:prstClr val="black"/>
              </a:solidFill>
              <a:latin typeface="Calibri" panose="020F0502020204030204" pitchFamily="34" charset="0"/>
              <a:ea typeface="Times New Roman" panose="02020603050405020304" pitchFamily="18" charset="0"/>
              <a:cs typeface="Tahoma" panose="020B0604030504040204" pitchFamily="34" charset="0"/>
            </a:endParaRPr>
          </a:p>
          <a:p>
            <a:pPr marL="742950" lvl="1" indent="-285750" fontAlgn="b">
              <a:buFont typeface="Arial" panose="020B0604020202020204" pitchFamily="34" charset="0"/>
              <a:buChar char="•"/>
            </a:pPr>
            <a:endParaRPr lang="en-US" sz="1600">
              <a:solidFill>
                <a:prstClr val="black"/>
              </a:solidFill>
              <a:latin typeface="Calibri" panose="020F0502020204030204"/>
              <a:ea typeface="Times New Roman" panose="02020603050405020304" pitchFamily="18" charset="0"/>
              <a:cs typeface="Tahoma" panose="020B0604030504040204" pitchFamily="34" charset="0"/>
            </a:endParaRPr>
          </a:p>
        </p:txBody>
      </p:sp>
    </p:spTree>
    <p:extLst>
      <p:ext uri="{BB962C8B-B14F-4D97-AF65-F5344CB8AC3E}">
        <p14:creationId xmlns:p14="http://schemas.microsoft.com/office/powerpoint/2010/main" val="472405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789632" y="2175082"/>
            <a:ext cx="5987183" cy="2082273"/>
          </a:xfrm>
          <a:effectLst>
            <a:softEdge rad="368300"/>
          </a:effectLst>
        </p:spPr>
        <p:txBody>
          <a:bodyPr/>
          <a:lstStyle/>
          <a:p>
            <a:r>
              <a:rPr lang="en-US" sz="8400">
                <a:effectLst>
                  <a:glow>
                    <a:schemeClr val="tx2">
                      <a:lumMod val="20000"/>
                      <a:lumOff val="80000"/>
                    </a:schemeClr>
                  </a:glow>
                  <a:outerShdw blurRad="38100" dist="38100" dir="2700000" algn="tl">
                    <a:srgbClr val="000000">
                      <a:alpha val="43137"/>
                    </a:srgbClr>
                  </a:outerShdw>
                </a:effectLst>
              </a:rPr>
              <a:t>THANK YOU</a:t>
            </a:r>
          </a:p>
        </p:txBody>
      </p:sp>
      <p:pic>
        <p:nvPicPr>
          <p:cNvPr id="21" name="Picture 20" descr="nitor-logo2.fw.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24676" y="159887"/>
            <a:ext cx="1369516" cy="761336"/>
          </a:xfrm>
          <a:prstGeom prst="rect">
            <a:avLst/>
          </a:prstGeom>
          <a:ln>
            <a:noFill/>
          </a:ln>
          <a:effectLst>
            <a:outerShdw blurRad="50800" dist="38100" algn="l" rotWithShape="0">
              <a:prstClr val="black">
                <a:alpha val="40000"/>
              </a:prstClr>
            </a:outerShdw>
          </a:effectLst>
        </p:spPr>
      </p:pic>
      <p:grpSp>
        <p:nvGrpSpPr>
          <p:cNvPr id="8" name="Group 7">
            <a:extLst>
              <a:ext uri="{FF2B5EF4-FFF2-40B4-BE49-F238E27FC236}">
                <a16:creationId xmlns:a16="http://schemas.microsoft.com/office/drawing/2014/main" id="{B4BD3A2B-6EDE-483A-BDBC-4512A01E3C35}"/>
              </a:ext>
            </a:extLst>
          </p:cNvPr>
          <p:cNvGrpSpPr/>
          <p:nvPr/>
        </p:nvGrpSpPr>
        <p:grpSpPr>
          <a:xfrm>
            <a:off x="271805" y="1408005"/>
            <a:ext cx="4373731" cy="3994053"/>
            <a:chOff x="285057" y="1408005"/>
            <a:chExt cx="4373731" cy="3994053"/>
          </a:xfrm>
        </p:grpSpPr>
        <p:sp>
          <p:nvSpPr>
            <p:cNvPr id="4" name="TextBox 3"/>
            <p:cNvSpPr txBox="1"/>
            <p:nvPr/>
          </p:nvSpPr>
          <p:spPr>
            <a:xfrm>
              <a:off x="336739" y="2109866"/>
              <a:ext cx="3833801" cy="784820"/>
            </a:xfrm>
            <a:prstGeom prst="rect">
              <a:avLst/>
            </a:prstGeom>
            <a:noFill/>
          </p:spPr>
          <p:txBody>
            <a:bodyPr wrap="square" lIns="45711" tIns="22855" rIns="45711" bIns="2285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Calibri" panose="020F0502020204030204"/>
                  <a:ea typeface="+mn-ea"/>
                  <a:cs typeface="+mn-cs"/>
                </a:rPr>
                <a:t>NITOR INFOTECH INC.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white"/>
                  </a:solidFill>
                  <a:effectLst/>
                  <a:uLnTx/>
                  <a:uFillTx/>
                  <a:latin typeface="Calibri" panose="020F0502020204030204"/>
                  <a:ea typeface="+mn-ea"/>
                  <a:cs typeface="+mn-cs"/>
                </a:rPr>
                <a:t>120 W Golf Rd Ste 210, Schaumburg IL 60195, USA</a:t>
              </a: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678359" y="1421986"/>
              <a:ext cx="3150563" cy="384721"/>
            </a:xfrm>
            <a:prstGeom prst="rect">
              <a:avLst/>
            </a:prstGeom>
            <a:noFill/>
          </p:spPr>
          <p:txBody>
            <a:bodyPr wrap="square" lIns="45711" tIns="22855" rIns="45711" bIns="2285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a:ln>
                    <a:noFill/>
                  </a:ln>
                  <a:solidFill>
                    <a:prstClr val="white"/>
                  </a:solidFill>
                  <a:effectLst/>
                  <a:uLnTx/>
                  <a:uFillTx/>
                  <a:latin typeface="Calibri" panose="020F0502020204030204"/>
                  <a:ea typeface="+mn-ea"/>
                  <a:cs typeface="+mn-cs"/>
                </a:rPr>
                <a:t>ADDRESS</a:t>
              </a:r>
            </a:p>
          </p:txBody>
        </p:sp>
        <p:cxnSp>
          <p:nvCxnSpPr>
            <p:cNvPr id="11" name="Straight Connector 10"/>
            <p:cNvCxnSpPr/>
            <p:nvPr/>
          </p:nvCxnSpPr>
          <p:spPr>
            <a:xfrm>
              <a:off x="340953" y="1886663"/>
              <a:ext cx="3559461" cy="0"/>
            </a:xfrm>
            <a:prstGeom prst="line">
              <a:avLst/>
            </a:prstGeom>
            <a:ln>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pic>
          <p:nvPicPr>
            <p:cNvPr id="14" name="Picture 3" descr="C:\Users\ndoiphode\Desktop\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057" y="1408005"/>
              <a:ext cx="422237" cy="409587"/>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p:cNvGrpSpPr/>
            <p:nvPr/>
          </p:nvGrpSpPr>
          <p:grpSpPr>
            <a:xfrm>
              <a:off x="285057" y="4699421"/>
              <a:ext cx="4373731" cy="702637"/>
              <a:chOff x="456845" y="4648188"/>
              <a:chExt cx="4373731" cy="702637"/>
            </a:xfrm>
          </p:grpSpPr>
          <p:sp>
            <p:nvSpPr>
              <p:cNvPr id="17" name="TextBox 16"/>
              <p:cNvSpPr txBox="1"/>
              <p:nvPr/>
            </p:nvSpPr>
            <p:spPr>
              <a:xfrm>
                <a:off x="456845" y="5058437"/>
                <a:ext cx="4373731" cy="292388"/>
              </a:xfrm>
              <a:prstGeom prst="rect">
                <a:avLst/>
              </a:prstGeom>
              <a:noFill/>
            </p:spPr>
            <p:txBody>
              <a:bodyPr wrap="square" lIns="45711" tIns="22855" rIns="45711" bIns="2285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www.nitorinfotech.com</a:t>
                </a:r>
              </a:p>
            </p:txBody>
          </p:sp>
          <p:sp>
            <p:nvSpPr>
              <p:cNvPr id="18" name="TextBox 17"/>
              <p:cNvSpPr txBox="1"/>
              <p:nvPr/>
            </p:nvSpPr>
            <p:spPr>
              <a:xfrm>
                <a:off x="826904" y="4648188"/>
                <a:ext cx="3150563" cy="384721"/>
              </a:xfrm>
              <a:prstGeom prst="rect">
                <a:avLst/>
              </a:prstGeom>
              <a:noFill/>
            </p:spPr>
            <p:txBody>
              <a:bodyPr wrap="square" lIns="45711" tIns="22855" rIns="45711" bIns="2285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a:ln>
                      <a:noFill/>
                    </a:ln>
                    <a:solidFill>
                      <a:prstClr val="white"/>
                    </a:solidFill>
                    <a:effectLst/>
                    <a:uLnTx/>
                    <a:uFillTx/>
                    <a:latin typeface="Calibri" panose="020F0502020204030204"/>
                    <a:ea typeface="+mn-ea"/>
                    <a:cs typeface="+mn-cs"/>
                  </a:rPr>
                  <a:t>WEBSITE</a:t>
                </a:r>
              </a:p>
            </p:txBody>
          </p:sp>
          <p:cxnSp>
            <p:nvCxnSpPr>
              <p:cNvPr id="19" name="Straight Connector 18"/>
              <p:cNvCxnSpPr/>
              <p:nvPr/>
            </p:nvCxnSpPr>
            <p:spPr>
              <a:xfrm>
                <a:off x="489498" y="5043794"/>
                <a:ext cx="3559461" cy="0"/>
              </a:xfrm>
              <a:prstGeom prst="line">
                <a:avLst/>
              </a:prstGeom>
              <a:ln>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pic>
            <p:nvPicPr>
              <p:cNvPr id="20" name="Picture 27" descr="C:\Users\ndoiphode\Desktop\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2118" y="4688808"/>
                <a:ext cx="265204" cy="265239"/>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TextBox 14">
              <a:extLst>
                <a:ext uri="{FF2B5EF4-FFF2-40B4-BE49-F238E27FC236}">
                  <a16:creationId xmlns:a16="http://schemas.microsoft.com/office/drawing/2014/main" id="{F5E73F1A-F266-47E7-9B01-01289DE53F4A}"/>
                </a:ext>
              </a:extLst>
            </p:cNvPr>
            <p:cNvSpPr txBox="1"/>
            <p:nvPr/>
          </p:nvSpPr>
          <p:spPr>
            <a:xfrm>
              <a:off x="340954" y="3339030"/>
              <a:ext cx="3687708" cy="1061819"/>
            </a:xfrm>
            <a:prstGeom prst="rect">
              <a:avLst/>
            </a:prstGeom>
            <a:noFill/>
          </p:spPr>
          <p:txBody>
            <a:bodyPr wrap="square" lIns="45711" tIns="22855" rIns="45711" bIns="2285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a:ln>
                    <a:noFill/>
                  </a:ln>
                  <a:solidFill>
                    <a:prstClr val="white"/>
                  </a:solidFill>
                  <a:effectLst/>
                  <a:uLnTx/>
                  <a:uFillTx/>
                  <a:latin typeface="Calibri" panose="020F0502020204030204"/>
                  <a:ea typeface="+mn-ea"/>
                  <a:cs typeface="+mn-cs"/>
                </a:rPr>
                <a:t>GLOBAL DELIVERY CENTRE</a:t>
              </a: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 </a:t>
              </a:r>
              <a:r>
                <a:rPr kumimoji="0" lang="en-IN" sz="1600" b="1" i="0" u="none" strike="noStrike" kern="1200" cap="none" spc="0" normalizeH="0" baseline="0" noProof="0">
                  <a:ln>
                    <a:noFill/>
                  </a:ln>
                  <a:solidFill>
                    <a:prstClr val="white"/>
                  </a:solidFill>
                  <a:effectLst/>
                  <a:uLnTx/>
                  <a:uFillTx/>
                  <a:latin typeface="Calibri" panose="020F0502020204030204"/>
                  <a:ea typeface="+mn-ea"/>
                  <a:cs typeface="+mn-cs"/>
                </a:rPr>
                <a:t>PUNE, INDIA</a:t>
              </a:r>
              <a:endParaRPr kumimoji="0" lang="en-US" sz="1600" b="1" i="0" u="none" strike="noStrike" kern="1200" cap="none" spc="0" normalizeH="0" baseline="0" noProof="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Rhine, Block 1.5, Embassy Tech Zone, Rajiv Gandhi InfoTech Park, Hinjewadi Phase - II, Pune, Maharashtra 411057</a:t>
              </a:r>
            </a:p>
          </p:txBody>
        </p:sp>
        <p:cxnSp>
          <p:nvCxnSpPr>
            <p:cNvPr id="16" name="Straight Connector 15">
              <a:extLst>
                <a:ext uri="{FF2B5EF4-FFF2-40B4-BE49-F238E27FC236}">
                  <a16:creationId xmlns:a16="http://schemas.microsoft.com/office/drawing/2014/main" id="{945B62EB-0CC3-467E-B8C2-CC55D4EAA7D7}"/>
                </a:ext>
              </a:extLst>
            </p:cNvPr>
            <p:cNvCxnSpPr/>
            <p:nvPr/>
          </p:nvCxnSpPr>
          <p:spPr>
            <a:xfrm>
              <a:off x="340953" y="3140718"/>
              <a:ext cx="3559461" cy="0"/>
            </a:xfrm>
            <a:prstGeom prst="line">
              <a:avLst/>
            </a:prstGeom>
            <a:ln>
              <a:solidFill>
                <a:schemeClr val="bg1">
                  <a:lumMod val="95000"/>
                </a:schemeClr>
              </a:solidFill>
              <a:prstDash val="dash"/>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09036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4F1B150D9E5349B3DC6A9A10481B72" ma:contentTypeVersion="12" ma:contentTypeDescription="Create a new document." ma:contentTypeScope="" ma:versionID="7b5518e56cda08d8ef679ce9b2079df6">
  <xsd:schema xmlns:xsd="http://www.w3.org/2001/XMLSchema" xmlns:xs="http://www.w3.org/2001/XMLSchema" xmlns:p="http://schemas.microsoft.com/office/2006/metadata/properties" xmlns:ns3="63c95429-a8e7-468f-833c-27bf594c9ee1" xmlns:ns4="a24c5790-050c-40f5-b392-9d00b867c39e" targetNamespace="http://schemas.microsoft.com/office/2006/metadata/properties" ma:root="true" ma:fieldsID="72a4543467152d64441c16da94712a5d" ns3:_="" ns4:_="">
    <xsd:import namespace="63c95429-a8e7-468f-833c-27bf594c9ee1"/>
    <xsd:import namespace="a24c5790-050c-40f5-b392-9d00b867c39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c95429-a8e7-468f-833c-27bf594c9e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24c5790-050c-40f5-b392-9d00b867c39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B5B03A-41A9-448D-A6B1-DD05504695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c95429-a8e7-468f-833c-27bf594c9ee1"/>
    <ds:schemaRef ds:uri="a24c5790-050c-40f5-b392-9d00b867c3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32AD081-6C73-4E54-A07A-383D7223459A}">
  <ds:schemaRefs>
    <ds:schemaRef ds:uri="http://schemas.microsoft.com/sharepoint/v3/contenttype/forms"/>
  </ds:schemaRefs>
</ds:datastoreItem>
</file>

<file path=customXml/itemProps3.xml><?xml version="1.0" encoding="utf-8"?>
<ds:datastoreItem xmlns:ds="http://schemas.openxmlformats.org/officeDocument/2006/customXml" ds:itemID="{1966919C-CD88-4DE2-9598-C1D708A8EAE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Table of Contents</vt:lpstr>
      <vt:lpstr>Introduction</vt:lpstr>
      <vt:lpstr>Scope</vt:lpstr>
      <vt:lpstr>Technology Stack</vt:lpstr>
      <vt:lpstr>Technology Stack (continued…)</vt:lpstr>
      <vt:lpstr>Solution Architecture</vt:lpstr>
      <vt:lpstr>Workflow and Data Captured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Parag Kulkarni</dc:creator>
  <cp:revision>2</cp:revision>
  <dcterms:created xsi:type="dcterms:W3CDTF">2020-02-25T13:34:55Z</dcterms:created>
  <dcterms:modified xsi:type="dcterms:W3CDTF">2020-06-01T11:51:14Z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0x010100BC4F1B150D9E5349B3DC6A9A10481B72</vt:lpwstr>
  </property>
</Properties>
</file>