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5" r:id="rId8"/>
    <p:sldId id="307" r:id="rId9"/>
    <p:sldId id="3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3290" y="1475234"/>
            <a:ext cx="3324434" cy="2673973"/>
          </a:xfrm>
        </p:spPr>
        <p:txBody>
          <a:bodyPr anchor="b">
            <a:normAutofit/>
          </a:bodyPr>
          <a:lstStyle/>
          <a:p>
            <a:r>
              <a:rPr lang="en-US" sz="2800" b="1" dirty="0">
                <a:solidFill>
                  <a:schemeClr val="tx1"/>
                </a:solidFill>
              </a:rPr>
              <a:t>EDA – </a:t>
            </a:r>
            <a:br>
              <a:rPr lang="en-US" sz="2800" b="1" dirty="0">
                <a:solidFill>
                  <a:schemeClr val="tx1"/>
                </a:solidFill>
              </a:rPr>
            </a:br>
            <a:r>
              <a:rPr lang="en-US" sz="2800" b="1" dirty="0">
                <a:solidFill>
                  <a:schemeClr val="tx1"/>
                </a:solidFill>
              </a:rPr>
              <a:t>BIKE SHARING DEMAND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91947" y="4608576"/>
            <a:ext cx="3456586" cy="926950"/>
          </a:xfrm>
        </p:spPr>
        <p:txBody>
          <a:bodyPr anchor="t">
            <a:normAutofit fontScale="77500" lnSpcReduction="20000"/>
          </a:bodyPr>
          <a:lstStyle/>
          <a:p>
            <a:pPr>
              <a:lnSpc>
                <a:spcPct val="120000"/>
              </a:lnSpc>
            </a:pPr>
            <a:r>
              <a:rPr lang="en-US" sz="1600" dirty="0">
                <a:latin typeface="Arial Light" pitchFamily="2" charset="0"/>
              </a:rPr>
              <a:t>Aishwarya kumar singh</a:t>
            </a:r>
          </a:p>
          <a:p>
            <a:pPr>
              <a:lnSpc>
                <a:spcPct val="120000"/>
              </a:lnSpc>
            </a:pPr>
            <a:r>
              <a:rPr lang="en-US" sz="1600" dirty="0">
                <a:latin typeface="Arial Light" pitchFamily="2" charset="0"/>
              </a:rPr>
              <a:t>Intern – </a:t>
            </a:r>
            <a:r>
              <a:rPr lang="en-US" sz="1600" b="1" dirty="0">
                <a:latin typeface="Arial Light" pitchFamily="2" charset="0"/>
              </a:rPr>
              <a:t>NEXTHIKES IT SOLUTIONS</a:t>
            </a:r>
          </a:p>
          <a:p>
            <a:pPr>
              <a:lnSpc>
                <a:spcPct val="100000"/>
              </a:lnSpc>
            </a:pPr>
            <a:endParaRPr lang="en-US" sz="1600" dirty="0"/>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6BF2C-1C76-E632-C8E4-29187BEB7F5F}"/>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0DFF3B96-CE1D-8437-47A1-C4356B00A96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73" y="0"/>
            <a:ext cx="12191980" cy="6858000"/>
          </a:xfrm>
          <a:prstGeom prst="rect">
            <a:avLst/>
          </a:prstGeom>
        </p:spPr>
      </p:pic>
      <p:grpSp>
        <p:nvGrpSpPr>
          <p:cNvPr id="9" name="Group 8">
            <a:extLst>
              <a:ext uri="{FF2B5EF4-FFF2-40B4-BE49-F238E27FC236}">
                <a16:creationId xmlns:a16="http://schemas.microsoft.com/office/drawing/2014/main" id="{2F473B87-6A86-C0C5-E9EC-436D51548BAF}"/>
              </a:ext>
            </a:extLst>
          </p:cNvPr>
          <p:cNvGrpSpPr/>
          <p:nvPr/>
        </p:nvGrpSpPr>
        <p:grpSpPr>
          <a:xfrm>
            <a:off x="952815" y="1724025"/>
            <a:ext cx="3428367" cy="3714750"/>
            <a:chOff x="-151593" y="0"/>
            <a:chExt cx="3428367" cy="3714750"/>
          </a:xfrm>
        </p:grpSpPr>
        <p:sp>
          <p:nvSpPr>
            <p:cNvPr id="10" name="Rectangle 9">
              <a:extLst>
                <a:ext uri="{FF2B5EF4-FFF2-40B4-BE49-F238E27FC236}">
                  <a16:creationId xmlns:a16="http://schemas.microsoft.com/office/drawing/2014/main" id="{891631CB-7C39-4DEA-F911-293E18C1573A}"/>
                </a:ext>
              </a:extLst>
            </p:cNvPr>
            <p:cNvSpPr/>
            <p:nvPr/>
          </p:nvSpPr>
          <p:spPr>
            <a:xfrm>
              <a:off x="807"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r>
                <a:rPr lang="en-IN" sz="9600" dirty="0"/>
                <a:t>01</a:t>
              </a:r>
            </a:p>
          </p:txBody>
        </p:sp>
        <p:sp>
          <p:nvSpPr>
            <p:cNvPr id="11" name="TextBox 10">
              <a:extLst>
                <a:ext uri="{FF2B5EF4-FFF2-40B4-BE49-F238E27FC236}">
                  <a16:creationId xmlns:a16="http://schemas.microsoft.com/office/drawing/2014/main" id="{1223B0AA-8A4C-9F53-FD22-444F4AB423B6}"/>
                </a:ext>
              </a:extLst>
            </p:cNvPr>
            <p:cNvSpPr txBox="1"/>
            <p:nvPr/>
          </p:nvSpPr>
          <p:spPr>
            <a:xfrm>
              <a:off x="-151593" y="1485900"/>
              <a:ext cx="3275967" cy="209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Data acquisition &amp; Understanding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Understanding the Problem statement</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Getting the raw/uncleaned data</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Initial exploration</a:t>
              </a:r>
              <a:endParaRPr lang="en-US" sz="1600" kern="1200" dirty="0"/>
            </a:p>
          </p:txBody>
        </p:sp>
      </p:grpSp>
      <p:grpSp>
        <p:nvGrpSpPr>
          <p:cNvPr id="12" name="Group 11">
            <a:extLst>
              <a:ext uri="{FF2B5EF4-FFF2-40B4-BE49-F238E27FC236}">
                <a16:creationId xmlns:a16="http://schemas.microsoft.com/office/drawing/2014/main" id="{18406772-3B73-D0B7-EDB1-0EC7D4BDEB50}"/>
              </a:ext>
            </a:extLst>
          </p:cNvPr>
          <p:cNvGrpSpPr/>
          <p:nvPr/>
        </p:nvGrpSpPr>
        <p:grpSpPr>
          <a:xfrm>
            <a:off x="4571999" y="1724025"/>
            <a:ext cx="3332958" cy="3895048"/>
            <a:chOff x="3500436" y="0"/>
            <a:chExt cx="3332958" cy="3895048"/>
          </a:xfrm>
        </p:grpSpPr>
        <p:sp>
          <p:nvSpPr>
            <p:cNvPr id="13" name="Rectangle 12">
              <a:extLst>
                <a:ext uri="{FF2B5EF4-FFF2-40B4-BE49-F238E27FC236}">
                  <a16:creationId xmlns:a16="http://schemas.microsoft.com/office/drawing/2014/main" id="{7CF99B49-610D-4238-DEBE-CA8008DAB3CC}"/>
                </a:ext>
              </a:extLst>
            </p:cNvPr>
            <p:cNvSpPr/>
            <p:nvPr/>
          </p:nvSpPr>
          <p:spPr>
            <a:xfrm>
              <a:off x="3500436" y="0"/>
              <a:ext cx="3275967" cy="371475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IN" sz="9600" dirty="0"/>
                <a:t>02</a:t>
              </a:r>
            </a:p>
          </p:txBody>
        </p:sp>
        <p:sp>
          <p:nvSpPr>
            <p:cNvPr id="14" name="TextBox 13">
              <a:extLst>
                <a:ext uri="{FF2B5EF4-FFF2-40B4-BE49-F238E27FC236}">
                  <a16:creationId xmlns:a16="http://schemas.microsoft.com/office/drawing/2014/main" id="{EF1BD317-E518-3781-F002-EBAF4DC242BA}"/>
                </a:ext>
              </a:extLst>
            </p:cNvPr>
            <p:cNvSpPr txBox="1"/>
            <p:nvPr/>
          </p:nvSpPr>
          <p:spPr>
            <a:xfrm>
              <a:off x="3557427" y="1496861"/>
              <a:ext cx="3275967" cy="23981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Data transformation &amp; cleaning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Handling inconsistent data</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Data corrections</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Normalizing &amp; scaling</a:t>
              </a:r>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dirty="0"/>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dirty="0"/>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kern="1200" dirty="0"/>
            </a:p>
          </p:txBody>
        </p:sp>
      </p:grpSp>
      <p:grpSp>
        <p:nvGrpSpPr>
          <p:cNvPr id="15" name="Group 14">
            <a:extLst>
              <a:ext uri="{FF2B5EF4-FFF2-40B4-BE49-F238E27FC236}">
                <a16:creationId xmlns:a16="http://schemas.microsoft.com/office/drawing/2014/main" id="{BA5532E1-C1B3-3463-F730-8506F729CD26}"/>
              </a:ext>
            </a:extLst>
          </p:cNvPr>
          <p:cNvGrpSpPr/>
          <p:nvPr/>
        </p:nvGrpSpPr>
        <p:grpSpPr>
          <a:xfrm>
            <a:off x="8019574" y="1724025"/>
            <a:ext cx="3314384" cy="3714750"/>
            <a:chOff x="7057689" y="0"/>
            <a:chExt cx="3314384" cy="3714750"/>
          </a:xfrm>
        </p:grpSpPr>
        <p:sp>
          <p:nvSpPr>
            <p:cNvPr id="16" name="Rectangle 15">
              <a:extLst>
                <a:ext uri="{FF2B5EF4-FFF2-40B4-BE49-F238E27FC236}">
                  <a16:creationId xmlns:a16="http://schemas.microsoft.com/office/drawing/2014/main" id="{56A5E9AB-F5EB-926B-E71E-F00BED618567}"/>
                </a:ext>
              </a:extLst>
            </p:cNvPr>
            <p:cNvSpPr/>
            <p:nvPr/>
          </p:nvSpPr>
          <p:spPr>
            <a:xfrm>
              <a:off x="7076898" y="0"/>
              <a:ext cx="3275967" cy="3714750"/>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r>
                <a:rPr lang="en-IN" sz="9600" dirty="0"/>
                <a:t>03</a:t>
              </a:r>
            </a:p>
          </p:txBody>
        </p:sp>
        <p:sp>
          <p:nvSpPr>
            <p:cNvPr id="17" name="TextBox 16">
              <a:extLst>
                <a:ext uri="{FF2B5EF4-FFF2-40B4-BE49-F238E27FC236}">
                  <a16:creationId xmlns:a16="http://schemas.microsoft.com/office/drawing/2014/main" id="{E1F3CB6B-0CED-4919-E3C7-955F1C9A64E6}"/>
                </a:ext>
              </a:extLst>
            </p:cNvPr>
            <p:cNvSpPr txBox="1"/>
            <p:nvPr/>
          </p:nvSpPr>
          <p:spPr>
            <a:xfrm>
              <a:off x="7057689" y="1485900"/>
              <a:ext cx="3314384"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Visualizing &amp; reporting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Pivot tables &amp; charts </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Correlations &amp; key matrices</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Recommendations/Conclusion</a:t>
              </a:r>
              <a:endParaRPr lang="en-US" sz="1600" kern="1200" dirty="0"/>
            </a:p>
          </p:txBody>
        </p:sp>
      </p:grpSp>
      <p:sp>
        <p:nvSpPr>
          <p:cNvPr id="21" name="TextBox 20">
            <a:extLst>
              <a:ext uri="{FF2B5EF4-FFF2-40B4-BE49-F238E27FC236}">
                <a16:creationId xmlns:a16="http://schemas.microsoft.com/office/drawing/2014/main" id="{4C58EECE-3C7E-383A-657E-234525CE78AD}"/>
              </a:ext>
            </a:extLst>
          </p:cNvPr>
          <p:cNvSpPr txBox="1"/>
          <p:nvPr/>
        </p:nvSpPr>
        <p:spPr>
          <a:xfrm>
            <a:off x="926235" y="1058629"/>
            <a:ext cx="10339530" cy="923330"/>
          </a:xfrm>
          <a:prstGeom prst="rect">
            <a:avLst/>
          </a:prstGeom>
          <a:noFill/>
        </p:spPr>
        <p:txBody>
          <a:bodyPr wrap="square">
            <a:spAutoFit/>
          </a:bodyPr>
          <a:lstStyle/>
          <a:p>
            <a:pPr marL="0" lvl="0" indent="0" algn="l" defTabSz="933450">
              <a:lnSpc>
                <a:spcPct val="90000"/>
              </a:lnSpc>
              <a:spcBef>
                <a:spcPct val="0"/>
              </a:spcBef>
              <a:spcAft>
                <a:spcPct val="35000"/>
              </a:spcAft>
              <a:buNone/>
              <a:defRPr cap="all"/>
            </a:pPr>
            <a:r>
              <a:rPr lang="en-US" sz="6000" b="1" kern="1200" dirty="0">
                <a:solidFill>
                  <a:schemeClr val="bg1"/>
                </a:solidFill>
                <a:effectLst>
                  <a:outerShdw blurRad="38100" dist="38100" dir="2700000" algn="tl">
                    <a:srgbClr val="000000">
                      <a:alpha val="43137"/>
                    </a:srgbClr>
                  </a:outerShdw>
                </a:effectLst>
                <a:latin typeface="+mj-lt"/>
              </a:rPr>
              <a:t>PROJECT INSIGHTS</a:t>
            </a:r>
          </a:p>
        </p:txBody>
      </p:sp>
    </p:spTree>
    <p:extLst>
      <p:ext uri="{BB962C8B-B14F-4D97-AF65-F5344CB8AC3E}">
        <p14:creationId xmlns:p14="http://schemas.microsoft.com/office/powerpoint/2010/main" val="42396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BE6EA-EE86-809D-76D0-65CC2B330C51}"/>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BB5B35ED-6800-00B6-556C-24E39AD06374}"/>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3273" y="0"/>
            <a:ext cx="12191980" cy="6858000"/>
          </a:xfrm>
          <a:prstGeom prst="rect">
            <a:avLst/>
          </a:prstGeom>
          <a:effectLst>
            <a:outerShdw blurRad="50800" dist="38100" dir="5400000" algn="t" rotWithShape="0">
              <a:prstClr val="black">
                <a:alpha val="40000"/>
              </a:prstClr>
            </a:outerShdw>
          </a:effectLst>
        </p:spPr>
      </p:pic>
      <p:sp>
        <p:nvSpPr>
          <p:cNvPr id="8" name="Subtitle 7">
            <a:extLst>
              <a:ext uri="{FF2B5EF4-FFF2-40B4-BE49-F238E27FC236}">
                <a16:creationId xmlns:a16="http://schemas.microsoft.com/office/drawing/2014/main" id="{7524384D-FB25-9136-CBA6-D3675D29D823}"/>
              </a:ext>
            </a:extLst>
          </p:cNvPr>
          <p:cNvSpPr>
            <a:spLocks noGrp="1"/>
          </p:cNvSpPr>
          <p:nvPr>
            <p:ph type="subTitle" idx="1"/>
          </p:nvPr>
        </p:nvSpPr>
        <p:spPr>
          <a:xfrm>
            <a:off x="1100051" y="825910"/>
            <a:ext cx="10058400" cy="5777844"/>
          </a:xfrm>
        </p:spPr>
        <p:txBody>
          <a:bodyPr>
            <a:normAutofit/>
          </a:bodyPr>
          <a:lstStyle/>
          <a:p>
            <a:pPr marL="342900" indent="-342900">
              <a:buFont typeface="Wingdings" panose="05000000000000000000" pitchFamily="2" charset="2"/>
              <a:buChar char="v"/>
            </a:pPr>
            <a:r>
              <a:rPr lang="en-IN" sz="1800" dirty="0"/>
              <a:t>As an intern the data was acquired from </a:t>
            </a:r>
            <a:r>
              <a:rPr lang="en-IN" sz="1800" dirty="0" err="1">
                <a:effectLst>
                  <a:outerShdw blurRad="38100" dist="38100" dir="2700000" algn="tl">
                    <a:srgbClr val="000000">
                      <a:alpha val="43137"/>
                    </a:srgbClr>
                  </a:outerShdw>
                </a:effectLst>
                <a:highlight>
                  <a:srgbClr val="FFFF00"/>
                </a:highlight>
              </a:rPr>
              <a:t>nexthikes</a:t>
            </a:r>
            <a:r>
              <a:rPr lang="en-IN" sz="1800" dirty="0">
                <a:effectLst>
                  <a:outerShdw blurRad="38100" dist="38100" dir="2700000" algn="tl">
                    <a:srgbClr val="000000">
                      <a:alpha val="43137"/>
                    </a:srgbClr>
                  </a:outerShdw>
                </a:effectLst>
                <a:highlight>
                  <a:srgbClr val="FFFF00"/>
                </a:highlight>
              </a:rPr>
              <a:t> IT solutions</a:t>
            </a:r>
          </a:p>
          <a:p>
            <a:pPr marL="342900" indent="-342900">
              <a:buFont typeface="Wingdings" panose="05000000000000000000" pitchFamily="2" charset="2"/>
              <a:buChar char="v"/>
            </a:pPr>
            <a:r>
              <a:rPr lang="en-IN" sz="1800" dirty="0">
                <a:effectLst>
                  <a:outerShdw blurRad="38100" dist="38100" dir="2700000" algn="tl">
                    <a:srgbClr val="000000">
                      <a:alpha val="43137"/>
                    </a:srgbClr>
                  </a:outerShdw>
                </a:effectLst>
              </a:rPr>
              <a:t>IT contained three raw/uncleaned data sheets about </a:t>
            </a:r>
            <a:r>
              <a:rPr lang="en-IN" sz="1800" dirty="0">
                <a:effectLst>
                  <a:outerShdw blurRad="38100" dist="38100" dir="2700000" algn="tl">
                    <a:srgbClr val="000000">
                      <a:alpha val="43137"/>
                    </a:srgbClr>
                  </a:outerShdw>
                </a:effectLst>
                <a:highlight>
                  <a:srgbClr val="FFFF00"/>
                </a:highlight>
              </a:rPr>
              <a:t>bike sharing demand analysis</a:t>
            </a:r>
            <a:r>
              <a:rPr lang="en-IN" sz="1800" dirty="0">
                <a:effectLst>
                  <a:outerShdw blurRad="38100" dist="38100" dir="2700000" algn="tl">
                    <a:srgbClr val="000000">
                      <a:alpha val="43137"/>
                    </a:srgbClr>
                  </a:outerShdw>
                </a:effectLst>
              </a:rPr>
              <a:t>. These sheets have the following names:</a:t>
            </a:r>
          </a:p>
          <a:p>
            <a:pPr marL="800100" lvl="1" indent="-342900">
              <a:buFont typeface="Wingdings" panose="05000000000000000000" pitchFamily="2" charset="2"/>
              <a:buChar char="v"/>
            </a:pPr>
            <a:r>
              <a:rPr lang="en-IN" sz="1800" i="1" spc="300" dirty="0">
                <a:effectLst>
                  <a:outerShdw blurRad="38100" dist="38100" dir="2700000" algn="tl">
                    <a:srgbClr val="000000">
                      <a:alpha val="43137"/>
                    </a:srgbClr>
                  </a:outerShdw>
                </a:effectLst>
                <a:highlight>
                  <a:srgbClr val="FFFF00"/>
                </a:highlight>
              </a:rPr>
              <a:t>dataset_1.xlsx</a:t>
            </a:r>
          </a:p>
          <a:p>
            <a:pPr marL="800100" lvl="1" indent="-342900">
              <a:buFont typeface="Wingdings" panose="05000000000000000000" pitchFamily="2" charset="2"/>
              <a:buChar char="v"/>
            </a:pPr>
            <a:r>
              <a:rPr lang="en-IN" sz="1800" i="1" spc="300" dirty="0">
                <a:effectLst>
                  <a:outerShdw blurRad="38100" dist="38100" dir="2700000" algn="tl">
                    <a:srgbClr val="000000">
                      <a:alpha val="43137"/>
                    </a:srgbClr>
                  </a:outerShdw>
                </a:effectLst>
                <a:highlight>
                  <a:srgbClr val="FFFF00"/>
                </a:highlight>
              </a:rPr>
              <a:t>dataset_2.xlsx</a:t>
            </a:r>
          </a:p>
          <a:p>
            <a:pPr marL="800100" lvl="1" indent="-342900">
              <a:buFont typeface="Wingdings" panose="05000000000000000000" pitchFamily="2" charset="2"/>
              <a:buChar char="v"/>
            </a:pPr>
            <a:r>
              <a:rPr lang="en-IN" sz="1800" i="1" spc="300" dirty="0">
                <a:effectLst>
                  <a:outerShdw blurRad="38100" dist="38100" dir="2700000" algn="tl">
                    <a:srgbClr val="000000">
                      <a:alpha val="43137"/>
                    </a:srgbClr>
                  </a:outerShdw>
                </a:effectLst>
                <a:highlight>
                  <a:srgbClr val="FFFF00"/>
                </a:highlight>
              </a:rPr>
              <a:t>dataset_3.xlsx</a:t>
            </a:r>
            <a:endParaRPr lang="en-IN" sz="1800"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IN" sz="1800" dirty="0">
                <a:effectLst>
                  <a:outerShdw blurRad="38100" dist="38100" dir="2700000" algn="tl">
                    <a:srgbClr val="000000">
                      <a:alpha val="43137"/>
                    </a:srgbClr>
                  </a:outerShdw>
                </a:effectLst>
              </a:rPr>
              <a:t>These files were uncleaned, so first step was to understand them while acquiring and then clean them.</a:t>
            </a:r>
          </a:p>
          <a:p>
            <a:pPr marL="342900" indent="-342900">
              <a:buFont typeface="Wingdings" panose="05000000000000000000" pitchFamily="2" charset="2"/>
              <a:buChar char="v"/>
            </a:pPr>
            <a:r>
              <a:rPr lang="en-IN" sz="1800" dirty="0">
                <a:effectLst>
                  <a:outerShdw blurRad="38100" dist="38100" dir="2700000" algn="tl">
                    <a:srgbClr val="000000">
                      <a:alpha val="43137"/>
                    </a:srgbClr>
                  </a:outerShdw>
                </a:effectLst>
              </a:rPr>
              <a:t>To do this, the first step was to understand the problem statement.</a:t>
            </a:r>
          </a:p>
          <a:p>
            <a:pPr marL="342900" indent="-342900">
              <a:buFont typeface="Wingdings" panose="05000000000000000000" pitchFamily="2" charset="2"/>
              <a:buChar char="v"/>
            </a:pPr>
            <a:r>
              <a:rPr lang="en-IN" sz="1800" dirty="0">
                <a:effectLst>
                  <a:outerShdw blurRad="38100" dist="38100" dir="2700000" algn="tl">
                    <a:srgbClr val="000000">
                      <a:alpha val="43137"/>
                    </a:srgbClr>
                  </a:outerShdw>
                </a:effectLst>
                <a:highlight>
                  <a:srgbClr val="FFFF00"/>
                </a:highlight>
              </a:rPr>
              <a:t>PROBLEM statement</a:t>
            </a:r>
            <a:r>
              <a:rPr lang="en-IN" sz="1800" dirty="0">
                <a:effectLst>
                  <a:outerShdw blurRad="38100" dist="38100" dir="2700000" algn="tl">
                    <a:srgbClr val="000000">
                      <a:alpha val="43137"/>
                    </a:srgbClr>
                  </a:outerShdw>
                </a:effectLst>
              </a:rPr>
              <a:t>: </a:t>
            </a:r>
          </a:p>
          <a:p>
            <a:r>
              <a:rPr lang="en-IN" sz="1800" dirty="0">
                <a:effectLst>
                  <a:outerShdw blurRad="38100" dist="38100" dir="2700000" algn="tl">
                    <a:srgbClr val="000000">
                      <a:alpha val="43137"/>
                    </a:srgbClr>
                  </a:outerShdw>
                </a:effectLst>
              </a:rPr>
              <a:t>	</a:t>
            </a:r>
            <a:r>
              <a:rPr lang="en-IN" sz="1800" i="1" dirty="0">
                <a:effectLst>
                  <a:outerShdw blurRad="38100" dist="38100" dir="2700000" algn="tl">
                    <a:srgbClr val="000000">
                      <a:alpha val="43137"/>
                    </a:srgbClr>
                  </a:outerShdw>
                </a:effectLst>
              </a:rPr>
              <a:t>“</a:t>
            </a:r>
            <a:r>
              <a:rPr lang="en-US" sz="1600" i="1" dirty="0">
                <a:effectLst>
                  <a:outerShdw blurRad="38100" dist="38100" dir="2700000" algn="tl">
                    <a:srgbClr val="000000">
                      <a:alpha val="43137"/>
                    </a:srgbClr>
                  </a:outerShdw>
                </a:effectLst>
              </a:rPr>
              <a:t>Analyzing bike-sharing data helps understand how weather, time, 	and holidays affect bike rentals. This project uses Excel skills to 	clean, combine, and study datasets to find useful 	patterns that 	improve business planning. Organized data leads to better decisions 	faster”</a:t>
            </a:r>
            <a:endParaRPr lang="en-IN" sz="1600" i="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i="1" spc="300" dirty="0">
              <a:effectLst>
                <a:outerShdw blurRad="38100" dist="38100" dir="2700000" algn="tl">
                  <a:srgbClr val="000000">
                    <a:alpha val="43137"/>
                  </a:srgbClr>
                </a:outerShdw>
              </a:effectLst>
              <a:highlight>
                <a:srgbClr val="FFFF00"/>
              </a:highlight>
            </a:endParaRPr>
          </a:p>
        </p:txBody>
      </p:sp>
      <p:sp>
        <p:nvSpPr>
          <p:cNvPr id="10" name="TextBox 9">
            <a:extLst>
              <a:ext uri="{FF2B5EF4-FFF2-40B4-BE49-F238E27FC236}">
                <a16:creationId xmlns:a16="http://schemas.microsoft.com/office/drawing/2014/main" id="{340D6D8E-795B-BC06-F4A9-0CAD7BACC466}"/>
              </a:ext>
            </a:extLst>
          </p:cNvPr>
          <p:cNvSpPr txBox="1"/>
          <p:nvPr/>
        </p:nvSpPr>
        <p:spPr>
          <a:xfrm>
            <a:off x="993058"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Data Acquisition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8157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BF506-602B-24F9-B6C2-BC9CB62B4442}"/>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3CE36DD1-9569-832D-212B-2638BD31362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3273" y="9832"/>
            <a:ext cx="12191980" cy="6858000"/>
          </a:xfrm>
          <a:prstGeom prst="rect">
            <a:avLst/>
          </a:prstGeom>
          <a:effectLst>
            <a:outerShdw blurRad="50800" dist="38100" dir="5400000" algn="t" rotWithShape="0">
              <a:prstClr val="black">
                <a:alpha val="40000"/>
              </a:prstClr>
            </a:outerShdw>
          </a:effectLst>
        </p:spPr>
      </p:pic>
      <p:sp>
        <p:nvSpPr>
          <p:cNvPr id="8" name="Subtitle 7">
            <a:extLst>
              <a:ext uri="{FF2B5EF4-FFF2-40B4-BE49-F238E27FC236}">
                <a16:creationId xmlns:a16="http://schemas.microsoft.com/office/drawing/2014/main" id="{620A30AA-3E40-E008-0879-7C21D69E953E}"/>
              </a:ext>
            </a:extLst>
          </p:cNvPr>
          <p:cNvSpPr>
            <a:spLocks noGrp="1"/>
          </p:cNvSpPr>
          <p:nvPr>
            <p:ph type="subTitle" idx="1"/>
          </p:nvPr>
        </p:nvSpPr>
        <p:spPr>
          <a:xfrm>
            <a:off x="1100051" y="825910"/>
            <a:ext cx="10058400" cy="5777844"/>
          </a:xfrm>
        </p:spPr>
        <p:txBody>
          <a:bodyPr>
            <a:normAutofit/>
          </a:bodyPr>
          <a:lstStyle/>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The exploration started with three files. </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highlight>
                  <a:srgbClr val="FFFF00"/>
                </a:highlight>
              </a:rPr>
              <a:t>First sheet (dataset_1.xlsx)</a:t>
            </a:r>
            <a:r>
              <a:rPr lang="en-IN" b="1" dirty="0">
                <a:effectLst>
                  <a:outerShdw blurRad="38100" dist="38100" dir="2700000" algn="tl">
                    <a:srgbClr val="000000">
                      <a:alpha val="43137"/>
                    </a:srgbClr>
                  </a:outerShdw>
                </a:effectLst>
              </a:rPr>
              <a:t>: </a:t>
            </a:r>
          </a:p>
          <a:p>
            <a:r>
              <a:rPr lang="en-IN" b="1" dirty="0">
                <a:effectLst>
                  <a:outerShdw blurRad="38100" dist="38100" dir="2700000" algn="tl">
                    <a:srgbClr val="000000">
                      <a:alpha val="43137"/>
                    </a:srgbClr>
                  </a:outerShdw>
                </a:effectLst>
              </a:rPr>
              <a:t>	</a:t>
            </a:r>
            <a:r>
              <a:rPr lang="en-IN" sz="2000" b="1" dirty="0">
                <a:effectLst>
                  <a:outerShdw blurRad="38100" dist="38100" dir="2700000" algn="tl">
                    <a:srgbClr val="000000">
                      <a:alpha val="43137"/>
                    </a:srgbClr>
                  </a:outerShdw>
                </a:effectLst>
              </a:rPr>
              <a:t>This file was cleaned by reading the data. steps 	involved in 	it are:</a:t>
            </a:r>
          </a:p>
          <a:p>
            <a:pPr marL="1257300" lvl="2" indent="-342900" algn="l">
              <a:buFont typeface="Wingdings" panose="05000000000000000000" pitchFamily="2" charset="2"/>
              <a:buChar char="v"/>
            </a:pPr>
            <a:r>
              <a:rPr lang="en-IN" sz="2000" b="1" dirty="0">
                <a:effectLst>
                  <a:outerShdw blurRad="38100" dist="38100" dir="2700000" algn="tl">
                    <a:srgbClr val="000000">
                      <a:alpha val="43137"/>
                    </a:srgbClr>
                  </a:outerShdw>
                </a:effectLst>
              </a:rPr>
              <a:t>Converted the data to a table and then applied filter on first column ‘</a:t>
            </a:r>
            <a:r>
              <a:rPr lang="en-IN" sz="2000" b="1" dirty="0">
                <a:effectLst>
                  <a:outerShdw blurRad="38100" dist="38100" dir="2700000" algn="tl">
                    <a:srgbClr val="000000">
                      <a:alpha val="43137"/>
                    </a:srgbClr>
                  </a:outerShdw>
                </a:effectLst>
                <a:highlight>
                  <a:srgbClr val="FFFF00"/>
                </a:highlight>
              </a:rPr>
              <a:t>instant</a:t>
            </a:r>
            <a:r>
              <a:rPr lang="en-IN" sz="2000" b="1" dirty="0">
                <a:effectLst>
                  <a:outerShdw blurRad="38100" dist="38100" dir="2700000" algn="tl">
                    <a:srgbClr val="000000">
                      <a:alpha val="43137"/>
                    </a:srgbClr>
                  </a:outerShdw>
                </a:effectLst>
              </a:rPr>
              <a:t>’.</a:t>
            </a:r>
          </a:p>
          <a:p>
            <a:pPr marL="1257300" lvl="2" indent="-342900" algn="l">
              <a:buFont typeface="Wingdings" panose="05000000000000000000" pitchFamily="2" charset="2"/>
              <a:buChar char="v"/>
            </a:pPr>
            <a:r>
              <a:rPr lang="en-IN" sz="2000" b="1" dirty="0">
                <a:effectLst>
                  <a:outerShdw blurRad="38100" dist="38100" dir="2700000" algn="tl">
                    <a:srgbClr val="000000">
                      <a:alpha val="43137"/>
                    </a:srgbClr>
                  </a:outerShdw>
                </a:effectLst>
              </a:rPr>
              <a:t>Checked for blank and duplicate data in the sheet with conditional formatting.</a:t>
            </a:r>
          </a:p>
          <a:p>
            <a:pPr marL="1257300" lvl="2" indent="-342900" algn="l">
              <a:buFont typeface="Wingdings" panose="05000000000000000000" pitchFamily="2" charset="2"/>
              <a:buChar char="v"/>
            </a:pPr>
            <a:r>
              <a:rPr lang="en-IN" sz="2000" b="1" dirty="0">
                <a:effectLst>
                  <a:outerShdw blurRad="38100" dist="38100" dir="2700000" algn="tl">
                    <a:srgbClr val="000000">
                      <a:alpha val="43137"/>
                    </a:srgbClr>
                  </a:outerShdw>
                </a:effectLst>
              </a:rPr>
              <a:t>This sheet was cleaned by this step since there were no duplicates and blank data was found.</a:t>
            </a:r>
          </a:p>
          <a:p>
            <a:pPr marL="1257300" lvl="2" indent="-342900" algn="l">
              <a:buFont typeface="Wingdings" panose="05000000000000000000" pitchFamily="2" charset="2"/>
              <a:buChar char="v"/>
            </a:pPr>
            <a:r>
              <a:rPr lang="en-IN" sz="2000" b="1" dirty="0">
                <a:effectLst>
                  <a:outerShdw blurRad="38100" dist="38100" dir="2700000" algn="tl">
                    <a:srgbClr val="000000">
                      <a:alpha val="43137"/>
                    </a:srgbClr>
                  </a:outerShdw>
                </a:effectLst>
              </a:rPr>
              <a:t>The sheet was named </a:t>
            </a:r>
            <a:r>
              <a:rPr lang="en-IN" sz="2000" b="1" dirty="0">
                <a:effectLst>
                  <a:outerShdw blurRad="38100" dist="38100" dir="2700000" algn="tl">
                    <a:srgbClr val="000000">
                      <a:alpha val="43137"/>
                    </a:srgbClr>
                  </a:outerShdw>
                </a:effectLst>
                <a:highlight>
                  <a:srgbClr val="FFFF00"/>
                </a:highlight>
              </a:rPr>
              <a:t>Cleaned_DS_1</a:t>
            </a:r>
            <a:r>
              <a:rPr lang="en-IN" sz="2000" b="1" dirty="0">
                <a:effectLst>
                  <a:outerShdw blurRad="38100" dist="38100" dir="2700000" algn="tl">
                    <a:srgbClr val="000000">
                      <a:alpha val="43137"/>
                    </a:srgbClr>
                  </a:outerShdw>
                </a:effectLst>
              </a:rPr>
              <a:t>. This was saved parallelly in the same workbook.</a:t>
            </a:r>
          </a:p>
          <a:p>
            <a:pPr marL="1257300" lvl="2" indent="-342900" algn="l">
              <a:buFont typeface="Wingdings" panose="05000000000000000000" pitchFamily="2" charset="2"/>
              <a:buChar char="v"/>
            </a:pPr>
            <a:r>
              <a:rPr lang="en-IN" sz="2000" b="1" dirty="0">
                <a:effectLst>
                  <a:outerShdw blurRad="38100" dist="38100" dir="2700000" algn="tl">
                    <a:srgbClr val="000000">
                      <a:alpha val="43137"/>
                    </a:srgbClr>
                  </a:outerShdw>
                </a:effectLst>
              </a:rPr>
              <a:t>Project was saved with the name – </a:t>
            </a:r>
            <a:r>
              <a:rPr lang="en-IN" sz="2000" b="1" dirty="0">
                <a:effectLst>
                  <a:outerShdw blurRad="38100" dist="38100" dir="2700000" algn="tl">
                    <a:srgbClr val="000000">
                      <a:alpha val="43137"/>
                    </a:srgbClr>
                  </a:outerShdw>
                </a:effectLst>
                <a:highlight>
                  <a:srgbClr val="FFFF00"/>
                </a:highlight>
              </a:rPr>
              <a:t>project-1-internship.xlsx</a:t>
            </a: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i="1" spc="300" dirty="0">
              <a:effectLst>
                <a:outerShdw blurRad="38100" dist="38100" dir="2700000" algn="tl">
                  <a:srgbClr val="000000">
                    <a:alpha val="43137"/>
                  </a:srgbClr>
                </a:outerShdw>
              </a:effectLst>
              <a:highlight>
                <a:srgbClr val="FFFF00"/>
              </a:highlight>
            </a:endParaRPr>
          </a:p>
        </p:txBody>
      </p:sp>
      <p:sp>
        <p:nvSpPr>
          <p:cNvPr id="10" name="TextBox 9">
            <a:extLst>
              <a:ext uri="{FF2B5EF4-FFF2-40B4-BE49-F238E27FC236}">
                <a16:creationId xmlns:a16="http://schemas.microsoft.com/office/drawing/2014/main" id="{D2F0D5C0-04FE-6D65-B26E-74255D1EACD0}"/>
              </a:ext>
            </a:extLst>
          </p:cNvPr>
          <p:cNvSpPr txBox="1"/>
          <p:nvPr/>
        </p:nvSpPr>
        <p:spPr>
          <a:xfrm>
            <a:off x="1100051"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Initial Exploration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977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E8A21-2974-7484-0F1B-3993DD31AD81}"/>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24A914D7-2878-14FB-884D-4DCE9E5080A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AF23F8D5-F175-81CC-8C32-91F06C86D9CD}"/>
              </a:ext>
            </a:extLst>
          </p:cNvPr>
          <p:cNvSpPr>
            <a:spLocks noGrp="1"/>
          </p:cNvSpPr>
          <p:nvPr>
            <p:ph type="subTitle" idx="1"/>
          </p:nvPr>
        </p:nvSpPr>
        <p:spPr>
          <a:xfrm>
            <a:off x="1168877" y="900576"/>
            <a:ext cx="10058400" cy="3897566"/>
          </a:xfrm>
        </p:spPr>
        <p:txBody>
          <a:bodyPr>
            <a:normAutofit fontScale="47500" lnSpcReduction="20000"/>
          </a:bodyPr>
          <a:lstStyle/>
          <a:p>
            <a:r>
              <a:rPr lang="en-IN" b="1" dirty="0">
                <a:effectLst>
                  <a:outerShdw blurRad="38100" dist="38100" dir="2700000" algn="tl">
                    <a:srgbClr val="000000">
                      <a:alpha val="43137"/>
                    </a:srgbClr>
                  </a:outerShdw>
                </a:effectLst>
                <a:highlight>
                  <a:srgbClr val="FFFF00"/>
                </a:highlight>
              </a:rPr>
              <a:t>second sheet (dataset_2.xlsx): </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The entire sheet was copied into the project workbook as a new sheet with same name. blank and duplicate entries were checked in it using conditional formatting and formulas. This sheet had 11 blank entries and no duplicate data.</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Blank entries were present in </a:t>
            </a:r>
            <a:r>
              <a:rPr lang="en-IN" b="1" dirty="0" err="1">
                <a:effectLst>
                  <a:outerShdw blurRad="38100" dist="38100" dir="2700000" algn="tl">
                    <a:srgbClr val="000000">
                      <a:alpha val="43137"/>
                    </a:srgbClr>
                  </a:outerShdw>
                </a:effectLst>
                <a:highlight>
                  <a:srgbClr val="FFFF00"/>
                </a:highlight>
              </a:rPr>
              <a:t>atemp</a:t>
            </a:r>
            <a:r>
              <a:rPr lang="en-IN" b="1" dirty="0">
                <a:effectLst>
                  <a:outerShdw blurRad="38100" dist="38100" dir="2700000" algn="tl">
                    <a:srgbClr val="000000">
                      <a:alpha val="43137"/>
                    </a:srgbClr>
                  </a:outerShdw>
                </a:effectLst>
              </a:rPr>
              <a:t> column. There were different approaches to clean this data but best was to fill entries in the blank cells. The blank cells in the column were filled using median formula</a:t>
            </a:r>
          </a:p>
          <a:p>
            <a:pPr marL="800100" lvl="1" indent="-342900">
              <a:buFont typeface="Wingdings" panose="05000000000000000000" pitchFamily="2" charset="2"/>
              <a:buChar char="v"/>
            </a:pPr>
            <a:r>
              <a:rPr lang="en-IN" b="1" dirty="0">
                <a:effectLst>
                  <a:outerShdw blurRad="38100" dist="38100" dir="2700000" algn="tl">
                    <a:srgbClr val="000000">
                      <a:alpha val="43137"/>
                    </a:srgbClr>
                  </a:outerShdw>
                </a:effectLst>
                <a:highlight>
                  <a:srgbClr val="C0C0C0"/>
                </a:highlight>
              </a:rPr>
              <a:t>=MEDIAN(IF(ISNUMBER(dataset_2!C$2:C$611), dataset_2!C$2:C$611))</a:t>
            </a: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Also, the sheet was applied with filters on the column ‘instant’ having smallest to largest entry, after it was converted to an excel table with all headers having filters activated.</a:t>
            </a:r>
          </a:p>
          <a:p>
            <a:r>
              <a:rPr lang="en-IN" b="1" dirty="0">
                <a:effectLst>
                  <a:outerShdw blurRad="38100" dist="38100" dir="2700000" algn="tl">
                    <a:srgbClr val="000000">
                      <a:alpha val="43137"/>
                    </a:srgbClr>
                  </a:outerShdw>
                </a:effectLst>
                <a:highlight>
                  <a:srgbClr val="FFFF00"/>
                </a:highlight>
              </a:rPr>
              <a:t>THIRD SHEET (DATASet_3.xlsx):</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This sheet contains large set of data match that of both previous sheets. The count of the table starts from instant id 611 and reaches to 1000.</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rPr>
              <a:t>Now since there are no other discrepancy, duplicity, or blank data present this sheet is now completed with initial exploration EDA process. Sheet is saved in the same workbook with the name </a:t>
            </a:r>
            <a:r>
              <a:rPr lang="en-IN" b="1" dirty="0">
                <a:effectLst>
                  <a:outerShdw blurRad="38100" dist="38100" dir="2700000" algn="tl">
                    <a:srgbClr val="000000">
                      <a:alpha val="43137"/>
                    </a:srgbClr>
                  </a:outerShdw>
                </a:effectLst>
                <a:highlight>
                  <a:srgbClr val="FFFF00"/>
                </a:highlight>
              </a:rPr>
              <a:t>Cleaned_DS_3.xlsx</a:t>
            </a: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highlight>
                <a:srgbClr val="C0C0C0"/>
              </a:highlight>
            </a:endParaRPr>
          </a:p>
        </p:txBody>
      </p:sp>
      <p:sp>
        <p:nvSpPr>
          <p:cNvPr id="7" name="TextBox 6">
            <a:extLst>
              <a:ext uri="{FF2B5EF4-FFF2-40B4-BE49-F238E27FC236}">
                <a16:creationId xmlns:a16="http://schemas.microsoft.com/office/drawing/2014/main" id="{B431164A-EBFA-F45A-6AA0-AB97A6FDE157}"/>
              </a:ext>
            </a:extLst>
          </p:cNvPr>
          <p:cNvSpPr txBox="1"/>
          <p:nvPr/>
        </p:nvSpPr>
        <p:spPr>
          <a:xfrm>
            <a:off x="1100051"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Initial Exploration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00133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Title Lorem Ipsum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090746914"/>
              </p:ext>
            </p:extLst>
          </p:nvPr>
        </p:nvGraphicFramePr>
        <p:xfrm>
          <a:off x="1096963" y="2216879"/>
          <a:ext cx="10058400" cy="3957784"/>
        </p:xfrm>
        <a:graphic>
          <a:graphicData uri="http://schemas.openxmlformats.org/drawingml/2006/table">
            <a:tbl>
              <a:tblPr firstRow="1" bandRow="1">
                <a:noFill/>
                <a:tableStyleId>{3B4B98B0-60AC-42C2-AFA5-B58CD77FA1E5}</a:tableStyleId>
              </a:tblPr>
              <a:tblGrid>
                <a:gridCol w="2118185">
                  <a:extLst>
                    <a:ext uri="{9D8B030D-6E8A-4147-A177-3AD203B41FA5}">
                      <a16:colId xmlns:a16="http://schemas.microsoft.com/office/drawing/2014/main" val="2981917977"/>
                    </a:ext>
                  </a:extLst>
                </a:gridCol>
                <a:gridCol w="2911015">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Objective</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Lorem ipsum et tula lorem ipsum et lorem ipsum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{473BB1F2-1A9A-43B8-B21F-0C7634DA75BB}tf22712842_win32</Template>
  <TotalTime>350</TotalTime>
  <Words>656</Words>
  <Application>Microsoft Office PowerPoint</Application>
  <PresentationFormat>Widescreen</PresentationFormat>
  <Paragraphs>71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 Light</vt:lpstr>
      <vt:lpstr>Bookman Old Style</vt:lpstr>
      <vt:lpstr>Calibri</vt:lpstr>
      <vt:lpstr>Franklin Gothic Book</vt:lpstr>
      <vt:lpstr>Wingdings</vt:lpstr>
      <vt:lpstr>Custom</vt:lpstr>
      <vt:lpstr>EDA –  BIKE SHARING DEMAND ANALYSIS</vt:lpstr>
      <vt:lpstr>PowerPoint Presentation</vt:lpstr>
      <vt:lpstr>PowerPoint Presentation</vt:lpstr>
      <vt:lpstr>PowerPoint Presentation</vt:lpstr>
      <vt:lpstr>PowerPoint Presentation</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Kumar Singh</dc:creator>
  <cp:lastModifiedBy>Aishwarya Kumar Singh</cp:lastModifiedBy>
  <cp:revision>17</cp:revision>
  <dcterms:created xsi:type="dcterms:W3CDTF">2025-07-27T12:34:26Z</dcterms:created>
  <dcterms:modified xsi:type="dcterms:W3CDTF">2025-07-27T18:25:08Z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