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98" r:id="rId5"/>
    <p:sldId id="302" r:id="rId6"/>
    <p:sldId id="303" r:id="rId7"/>
    <p:sldId id="305" r:id="rId8"/>
    <p:sldId id="307" r:id="rId9"/>
    <p:sldId id="308" r:id="rId10"/>
    <p:sldId id="309" r:id="rId11"/>
    <p:sldId id="310" r:id="rId12"/>
    <p:sldId id="311" r:id="rId13"/>
    <p:sldId id="312" r:id="rId14"/>
    <p:sldId id="313" r:id="rId15"/>
    <p:sldId id="314" r:id="rId16"/>
    <p:sldId id="315" r:id="rId17"/>
    <p:sldId id="316" r:id="rId18"/>
    <p:sldId id="31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Projects\DSC\Datasets\CMW-Strategy\project-1-internship.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Projects\DSC\Datasets\CMW-Strategy\project-1-internship.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Projects\DSC\Datasets\CMW-Strategy\project-1-internship.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[project-1-internship.xlsx]Riders-by-month-and-BWS-pt!PivotTable3</c:name>
    <c:fmtId val="16"/>
  </c:pivotSource>
  <c:chart>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s>
    <c:plotArea>
      <c:layout/>
      <c:doughnutChart>
        <c:varyColors val="1"/>
        <c:ser>
          <c:idx val="0"/>
          <c:order val="0"/>
          <c:tx>
            <c:strRef>
              <c:f>'Riders-by-month-and-BWS-pt'!$B$8</c:f>
              <c:strCache>
                <c:ptCount val="1"/>
                <c:pt idx="0">
                  <c:v>Sum of CasualRiders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B08-4354-AE93-5BDEC9B3349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B08-4354-AE93-5BDEC9B33490}"/>
              </c:ext>
            </c:extLst>
          </c:dPt>
          <c:cat>
            <c:strRef>
              <c:f>'Riders-by-month-and-BWS-pt'!$A$9:$A$11</c:f>
              <c:strCache>
                <c:ptCount val="2"/>
                <c:pt idx="0">
                  <c:v>Jan</c:v>
                </c:pt>
                <c:pt idx="1">
                  <c:v>Feb</c:v>
                </c:pt>
              </c:strCache>
            </c:strRef>
          </c:cat>
          <c:val>
            <c:numRef>
              <c:f>'Riders-by-month-and-BWS-pt'!$B$9:$B$11</c:f>
              <c:numCache>
                <c:formatCode>General</c:formatCode>
                <c:ptCount val="2"/>
                <c:pt idx="0">
                  <c:v>3073</c:v>
                </c:pt>
                <c:pt idx="1">
                  <c:v>1848</c:v>
                </c:pt>
              </c:numCache>
            </c:numRef>
          </c:val>
          <c:extLst>
            <c:ext xmlns:c16="http://schemas.microsoft.com/office/drawing/2014/chart" uri="{C3380CC4-5D6E-409C-BE32-E72D297353CC}">
              <c16:uniqueId val="{00000004-0B08-4354-AE93-5BDEC9B33490}"/>
            </c:ext>
          </c:extLst>
        </c:ser>
        <c:ser>
          <c:idx val="1"/>
          <c:order val="1"/>
          <c:tx>
            <c:strRef>
              <c:f>'Riders-by-month-and-BWS-pt'!$C$8</c:f>
              <c:strCache>
                <c:ptCount val="1"/>
                <c:pt idx="0">
                  <c:v>Sum of RegisteredRiders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6-0B08-4354-AE93-5BDEC9B3349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8-0B08-4354-AE93-5BDEC9B33490}"/>
              </c:ext>
            </c:extLst>
          </c:dPt>
          <c:cat>
            <c:strRef>
              <c:f>'Riders-by-month-and-BWS-pt'!$A$9:$A$11</c:f>
              <c:strCache>
                <c:ptCount val="2"/>
                <c:pt idx="0">
                  <c:v>Jan</c:v>
                </c:pt>
                <c:pt idx="1">
                  <c:v>Feb</c:v>
                </c:pt>
              </c:strCache>
            </c:strRef>
          </c:cat>
          <c:val>
            <c:numRef>
              <c:f>'Riders-by-month-and-BWS-pt'!$C$9:$C$11</c:f>
              <c:numCache>
                <c:formatCode>General</c:formatCode>
                <c:ptCount val="2"/>
                <c:pt idx="0">
                  <c:v>35116</c:v>
                </c:pt>
                <c:pt idx="1">
                  <c:v>18267</c:v>
                </c:pt>
              </c:numCache>
            </c:numRef>
          </c:val>
          <c:extLst>
            <c:ext xmlns:c16="http://schemas.microsoft.com/office/drawing/2014/chart" uri="{C3380CC4-5D6E-409C-BE32-E72D297353CC}">
              <c16:uniqueId val="{00000009-0B08-4354-AE93-5BDEC9B33490}"/>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2"/>
    </a:solidFill>
    <a:ln>
      <a:noFill/>
    </a:ln>
    <a:effectLst>
      <a:outerShdw blurRad="50800" dist="38100" dir="5400000" algn="t"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[project-1-internship.xlsx]Weather-wise-riders-pt!PivotTable4</c:name>
    <c:fmtId val="73"/>
  </c:pivotSource>
  <c:chart>
    <c:autoTitleDeleted val="0"/>
    <c:pivotFmts>
      <c:pivotFmt>
        <c:idx val="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'Weather-wise-riders-pt'!$C$3</c:f>
              <c:strCache>
                <c:ptCount val="1"/>
                <c:pt idx="0">
                  <c:v>Sum of CasualRiders</c:v>
                </c:pt>
              </c:strCache>
            </c:strRef>
          </c:tx>
          <c:spPr>
            <a:solidFill>
              <a:schemeClr val="accent1">
                <a:alpha val="70000"/>
              </a:schemeClr>
            </a:solidFill>
            <a:ln>
              <a:noFill/>
            </a:ln>
            <a:effectLst/>
          </c:spPr>
          <c:invertIfNegative val="0"/>
          <c:cat>
            <c:strRef>
              <c:f>'Weather-wise-riders-pt'!$B$4:$B$8</c:f>
              <c:strCache>
                <c:ptCount val="4"/>
                <c:pt idx="0">
                  <c:v>Clear Sky</c:v>
                </c:pt>
                <c:pt idx="1">
                  <c:v>Foggy / Misty</c:v>
                </c:pt>
                <c:pt idx="2">
                  <c:v>Light Snow / Rain</c:v>
                </c:pt>
                <c:pt idx="3">
                  <c:v>Western Disturbance</c:v>
                </c:pt>
              </c:strCache>
            </c:strRef>
          </c:cat>
          <c:val>
            <c:numRef>
              <c:f>'Weather-wise-riders-pt'!$C$4:$C$8</c:f>
              <c:numCache>
                <c:formatCode>General</c:formatCode>
                <c:ptCount val="4"/>
                <c:pt idx="0">
                  <c:v>3211</c:v>
                </c:pt>
                <c:pt idx="1">
                  <c:v>1538</c:v>
                </c:pt>
                <c:pt idx="2">
                  <c:v>171</c:v>
                </c:pt>
                <c:pt idx="3">
                  <c:v>1</c:v>
                </c:pt>
              </c:numCache>
            </c:numRef>
          </c:val>
          <c:extLst>
            <c:ext xmlns:c16="http://schemas.microsoft.com/office/drawing/2014/chart" uri="{C3380CC4-5D6E-409C-BE32-E72D297353CC}">
              <c16:uniqueId val="{00000000-3B9B-4955-BD0F-BA5A37FEE115}"/>
            </c:ext>
          </c:extLst>
        </c:ser>
        <c:ser>
          <c:idx val="1"/>
          <c:order val="1"/>
          <c:tx>
            <c:strRef>
              <c:f>'Weather-wise-riders-pt'!$D$3</c:f>
              <c:strCache>
                <c:ptCount val="1"/>
                <c:pt idx="0">
                  <c:v>Sum of RegisteredRiders</c:v>
                </c:pt>
              </c:strCache>
            </c:strRef>
          </c:tx>
          <c:spPr>
            <a:solidFill>
              <a:schemeClr val="accent2">
                <a:alpha val="70000"/>
              </a:schemeClr>
            </a:solidFill>
            <a:ln>
              <a:noFill/>
            </a:ln>
            <a:effectLst/>
          </c:spPr>
          <c:invertIfNegative val="0"/>
          <c:cat>
            <c:strRef>
              <c:f>'Weather-wise-riders-pt'!$B$4:$B$8</c:f>
              <c:strCache>
                <c:ptCount val="4"/>
                <c:pt idx="0">
                  <c:v>Clear Sky</c:v>
                </c:pt>
                <c:pt idx="1">
                  <c:v>Foggy / Misty</c:v>
                </c:pt>
                <c:pt idx="2">
                  <c:v>Light Snow / Rain</c:v>
                </c:pt>
                <c:pt idx="3">
                  <c:v>Western Disturbance</c:v>
                </c:pt>
              </c:strCache>
            </c:strRef>
          </c:cat>
          <c:val>
            <c:numRef>
              <c:f>'Weather-wise-riders-pt'!$D$4:$D$8</c:f>
              <c:numCache>
                <c:formatCode>General</c:formatCode>
                <c:ptCount val="4"/>
                <c:pt idx="0">
                  <c:v>34162</c:v>
                </c:pt>
                <c:pt idx="1">
                  <c:v>16568</c:v>
                </c:pt>
                <c:pt idx="2">
                  <c:v>2618</c:v>
                </c:pt>
                <c:pt idx="3">
                  <c:v>35</c:v>
                </c:pt>
              </c:numCache>
            </c:numRef>
          </c:val>
          <c:extLst>
            <c:ext xmlns:c16="http://schemas.microsoft.com/office/drawing/2014/chart" uri="{C3380CC4-5D6E-409C-BE32-E72D297353CC}">
              <c16:uniqueId val="{00000001-3B9B-4955-BD0F-BA5A37FEE115}"/>
            </c:ext>
          </c:extLst>
        </c:ser>
        <c:dLbls>
          <c:showLegendKey val="0"/>
          <c:showVal val="0"/>
          <c:showCatName val="0"/>
          <c:showSerName val="0"/>
          <c:showPercent val="0"/>
          <c:showBubbleSize val="0"/>
        </c:dLbls>
        <c:gapWidth val="80"/>
        <c:overlap val="25"/>
        <c:axId val="2086924400"/>
        <c:axId val="2086910480"/>
      </c:barChart>
      <c:catAx>
        <c:axId val="208692440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2086910480"/>
        <c:crosses val="autoZero"/>
        <c:auto val="1"/>
        <c:lblAlgn val="ctr"/>
        <c:lblOffset val="100"/>
        <c:noMultiLvlLbl val="0"/>
      </c:catAx>
      <c:valAx>
        <c:axId val="20869104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20869244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accent4">
        <a:lumMod val="20000"/>
        <a:lumOff val="80000"/>
      </a:schemeClr>
    </a:solidFill>
    <a:ln>
      <a:noFill/>
    </a:ln>
    <a:effectLst>
      <a:outerShdw blurRad="50800" dist="38100" dir="8100000" algn="tr"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[project-1-internship.xlsx]Humidity-total-riders-pt!PivotTable2</c:name>
    <c:fmtId val="59"/>
  </c:pivotSource>
  <c:chart>
    <c:title>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'Humidity-total-riders-pt'!$B$3:$B$4</c:f>
              <c:strCache>
                <c:ptCount val="1"/>
                <c:pt idx="0">
                  <c:v>Comfortable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Ref>
              <c:f>'Humidity-total-riders-pt'!$A$5:$A$69</c:f>
              <c:strCache>
                <c:ptCount val="64"/>
                <c:pt idx="0">
                  <c:v>21</c:v>
                </c:pt>
                <c:pt idx="1">
                  <c:v>24</c:v>
                </c:pt>
                <c:pt idx="2">
                  <c:v>25</c:v>
                </c:pt>
                <c:pt idx="3">
                  <c:v>26</c:v>
                </c:pt>
                <c:pt idx="4">
                  <c:v>27</c:v>
                </c:pt>
                <c:pt idx="5">
                  <c:v>28</c:v>
                </c:pt>
                <c:pt idx="6">
                  <c:v>29</c:v>
                </c:pt>
                <c:pt idx="7">
                  <c:v>30</c:v>
                </c:pt>
                <c:pt idx="8">
                  <c:v>31</c:v>
                </c:pt>
                <c:pt idx="9">
                  <c:v>32</c:v>
                </c:pt>
                <c:pt idx="10">
                  <c:v>33</c:v>
                </c:pt>
                <c:pt idx="11">
                  <c:v>34</c:v>
                </c:pt>
                <c:pt idx="12">
                  <c:v>35</c:v>
                </c:pt>
                <c:pt idx="13">
                  <c:v>36</c:v>
                </c:pt>
                <c:pt idx="14">
                  <c:v>37</c:v>
                </c:pt>
                <c:pt idx="15">
                  <c:v>38</c:v>
                </c:pt>
                <c:pt idx="16">
                  <c:v>39</c:v>
                </c:pt>
                <c:pt idx="17">
                  <c:v>40</c:v>
                </c:pt>
                <c:pt idx="18">
                  <c:v>41</c:v>
                </c:pt>
                <c:pt idx="19">
                  <c:v>42</c:v>
                </c:pt>
                <c:pt idx="20">
                  <c:v>43</c:v>
                </c:pt>
                <c:pt idx="21">
                  <c:v>44</c:v>
                </c:pt>
                <c:pt idx="22">
                  <c:v>45</c:v>
                </c:pt>
                <c:pt idx="23">
                  <c:v>46</c:v>
                </c:pt>
                <c:pt idx="24">
                  <c:v>47</c:v>
                </c:pt>
                <c:pt idx="25">
                  <c:v>48</c:v>
                </c:pt>
                <c:pt idx="26">
                  <c:v>49</c:v>
                </c:pt>
                <c:pt idx="27">
                  <c:v>50</c:v>
                </c:pt>
                <c:pt idx="28">
                  <c:v>51</c:v>
                </c:pt>
                <c:pt idx="29">
                  <c:v>52</c:v>
                </c:pt>
                <c:pt idx="30">
                  <c:v>53</c:v>
                </c:pt>
                <c:pt idx="31">
                  <c:v>54</c:v>
                </c:pt>
                <c:pt idx="32">
                  <c:v>55</c:v>
                </c:pt>
                <c:pt idx="33">
                  <c:v>56</c:v>
                </c:pt>
                <c:pt idx="34">
                  <c:v>57</c:v>
                </c:pt>
                <c:pt idx="35">
                  <c:v>58</c:v>
                </c:pt>
                <c:pt idx="36">
                  <c:v>59</c:v>
                </c:pt>
                <c:pt idx="37">
                  <c:v>60</c:v>
                </c:pt>
                <c:pt idx="38">
                  <c:v>61</c:v>
                </c:pt>
                <c:pt idx="39">
                  <c:v>62</c:v>
                </c:pt>
                <c:pt idx="40">
                  <c:v>63</c:v>
                </c:pt>
                <c:pt idx="41">
                  <c:v>64</c:v>
                </c:pt>
                <c:pt idx="42">
                  <c:v>65</c:v>
                </c:pt>
                <c:pt idx="43">
                  <c:v>66</c:v>
                </c:pt>
                <c:pt idx="44">
                  <c:v>68</c:v>
                </c:pt>
                <c:pt idx="45">
                  <c:v>69</c:v>
                </c:pt>
                <c:pt idx="46">
                  <c:v>70</c:v>
                </c:pt>
                <c:pt idx="47">
                  <c:v>71</c:v>
                </c:pt>
                <c:pt idx="48">
                  <c:v>72</c:v>
                </c:pt>
                <c:pt idx="49">
                  <c:v>73</c:v>
                </c:pt>
                <c:pt idx="50">
                  <c:v>74</c:v>
                </c:pt>
                <c:pt idx="51">
                  <c:v>75</c:v>
                </c:pt>
                <c:pt idx="52">
                  <c:v>76</c:v>
                </c:pt>
                <c:pt idx="53">
                  <c:v>77</c:v>
                </c:pt>
                <c:pt idx="54">
                  <c:v>80</c:v>
                </c:pt>
                <c:pt idx="55">
                  <c:v>81</c:v>
                </c:pt>
                <c:pt idx="56">
                  <c:v>82</c:v>
                </c:pt>
                <c:pt idx="57">
                  <c:v>86</c:v>
                </c:pt>
                <c:pt idx="58">
                  <c:v>87</c:v>
                </c:pt>
                <c:pt idx="59">
                  <c:v>88</c:v>
                </c:pt>
                <c:pt idx="60">
                  <c:v>92</c:v>
                </c:pt>
                <c:pt idx="61">
                  <c:v>93</c:v>
                </c:pt>
                <c:pt idx="62">
                  <c:v>94</c:v>
                </c:pt>
                <c:pt idx="63">
                  <c:v>100</c:v>
                </c:pt>
              </c:strCache>
            </c:strRef>
          </c:cat>
          <c:val>
            <c:numRef>
              <c:f>'Humidity-total-riders-pt'!$B$5:$B$69</c:f>
              <c:numCache>
                <c:formatCode>General</c:formatCode>
                <c:ptCount val="64"/>
                <c:pt idx="18">
                  <c:v>1102</c:v>
                </c:pt>
                <c:pt idx="19">
                  <c:v>1151</c:v>
                </c:pt>
                <c:pt idx="20">
                  <c:v>809</c:v>
                </c:pt>
                <c:pt idx="21">
                  <c:v>756</c:v>
                </c:pt>
                <c:pt idx="22">
                  <c:v>1134</c:v>
                </c:pt>
                <c:pt idx="23">
                  <c:v>1325</c:v>
                </c:pt>
                <c:pt idx="24">
                  <c:v>3215</c:v>
                </c:pt>
                <c:pt idx="25">
                  <c:v>1067</c:v>
                </c:pt>
                <c:pt idx="26">
                  <c:v>1553</c:v>
                </c:pt>
                <c:pt idx="27">
                  <c:v>1955</c:v>
                </c:pt>
              </c:numCache>
            </c:numRef>
          </c:val>
          <c:extLst>
            <c:ext xmlns:c16="http://schemas.microsoft.com/office/drawing/2014/chart" uri="{C3380CC4-5D6E-409C-BE32-E72D297353CC}">
              <c16:uniqueId val="{00000000-4199-4AEB-BE67-064EFB00FC5A}"/>
            </c:ext>
          </c:extLst>
        </c:ser>
        <c:ser>
          <c:idx val="1"/>
          <c:order val="1"/>
          <c:tx>
            <c:strRef>
              <c:f>'Humidity-total-riders-pt'!$C$3:$C$4</c:f>
              <c:strCache>
                <c:ptCount val="1"/>
                <c:pt idx="0">
                  <c:v>Dry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Ref>
              <c:f>'Humidity-total-riders-pt'!$A$5:$A$69</c:f>
              <c:strCache>
                <c:ptCount val="64"/>
                <c:pt idx="0">
                  <c:v>21</c:v>
                </c:pt>
                <c:pt idx="1">
                  <c:v>24</c:v>
                </c:pt>
                <c:pt idx="2">
                  <c:v>25</c:v>
                </c:pt>
                <c:pt idx="3">
                  <c:v>26</c:v>
                </c:pt>
                <c:pt idx="4">
                  <c:v>27</c:v>
                </c:pt>
                <c:pt idx="5">
                  <c:v>28</c:v>
                </c:pt>
                <c:pt idx="6">
                  <c:v>29</c:v>
                </c:pt>
                <c:pt idx="7">
                  <c:v>30</c:v>
                </c:pt>
                <c:pt idx="8">
                  <c:v>31</c:v>
                </c:pt>
                <c:pt idx="9">
                  <c:v>32</c:v>
                </c:pt>
                <c:pt idx="10">
                  <c:v>33</c:v>
                </c:pt>
                <c:pt idx="11">
                  <c:v>34</c:v>
                </c:pt>
                <c:pt idx="12">
                  <c:v>35</c:v>
                </c:pt>
                <c:pt idx="13">
                  <c:v>36</c:v>
                </c:pt>
                <c:pt idx="14">
                  <c:v>37</c:v>
                </c:pt>
                <c:pt idx="15">
                  <c:v>38</c:v>
                </c:pt>
                <c:pt idx="16">
                  <c:v>39</c:v>
                </c:pt>
                <c:pt idx="17">
                  <c:v>40</c:v>
                </c:pt>
                <c:pt idx="18">
                  <c:v>41</c:v>
                </c:pt>
                <c:pt idx="19">
                  <c:v>42</c:v>
                </c:pt>
                <c:pt idx="20">
                  <c:v>43</c:v>
                </c:pt>
                <c:pt idx="21">
                  <c:v>44</c:v>
                </c:pt>
                <c:pt idx="22">
                  <c:v>45</c:v>
                </c:pt>
                <c:pt idx="23">
                  <c:v>46</c:v>
                </c:pt>
                <c:pt idx="24">
                  <c:v>47</c:v>
                </c:pt>
                <c:pt idx="25">
                  <c:v>48</c:v>
                </c:pt>
                <c:pt idx="26">
                  <c:v>49</c:v>
                </c:pt>
                <c:pt idx="27">
                  <c:v>50</c:v>
                </c:pt>
                <c:pt idx="28">
                  <c:v>51</c:v>
                </c:pt>
                <c:pt idx="29">
                  <c:v>52</c:v>
                </c:pt>
                <c:pt idx="30">
                  <c:v>53</c:v>
                </c:pt>
                <c:pt idx="31">
                  <c:v>54</c:v>
                </c:pt>
                <c:pt idx="32">
                  <c:v>55</c:v>
                </c:pt>
                <c:pt idx="33">
                  <c:v>56</c:v>
                </c:pt>
                <c:pt idx="34">
                  <c:v>57</c:v>
                </c:pt>
                <c:pt idx="35">
                  <c:v>58</c:v>
                </c:pt>
                <c:pt idx="36">
                  <c:v>59</c:v>
                </c:pt>
                <c:pt idx="37">
                  <c:v>60</c:v>
                </c:pt>
                <c:pt idx="38">
                  <c:v>61</c:v>
                </c:pt>
                <c:pt idx="39">
                  <c:v>62</c:v>
                </c:pt>
                <c:pt idx="40">
                  <c:v>63</c:v>
                </c:pt>
                <c:pt idx="41">
                  <c:v>64</c:v>
                </c:pt>
                <c:pt idx="42">
                  <c:v>65</c:v>
                </c:pt>
                <c:pt idx="43">
                  <c:v>66</c:v>
                </c:pt>
                <c:pt idx="44">
                  <c:v>68</c:v>
                </c:pt>
                <c:pt idx="45">
                  <c:v>69</c:v>
                </c:pt>
                <c:pt idx="46">
                  <c:v>70</c:v>
                </c:pt>
                <c:pt idx="47">
                  <c:v>71</c:v>
                </c:pt>
                <c:pt idx="48">
                  <c:v>72</c:v>
                </c:pt>
                <c:pt idx="49">
                  <c:v>73</c:v>
                </c:pt>
                <c:pt idx="50">
                  <c:v>74</c:v>
                </c:pt>
                <c:pt idx="51">
                  <c:v>75</c:v>
                </c:pt>
                <c:pt idx="52">
                  <c:v>76</c:v>
                </c:pt>
                <c:pt idx="53">
                  <c:v>77</c:v>
                </c:pt>
                <c:pt idx="54">
                  <c:v>80</c:v>
                </c:pt>
                <c:pt idx="55">
                  <c:v>81</c:v>
                </c:pt>
                <c:pt idx="56">
                  <c:v>82</c:v>
                </c:pt>
                <c:pt idx="57">
                  <c:v>86</c:v>
                </c:pt>
                <c:pt idx="58">
                  <c:v>87</c:v>
                </c:pt>
                <c:pt idx="59">
                  <c:v>88</c:v>
                </c:pt>
                <c:pt idx="60">
                  <c:v>92</c:v>
                </c:pt>
                <c:pt idx="61">
                  <c:v>93</c:v>
                </c:pt>
                <c:pt idx="62">
                  <c:v>94</c:v>
                </c:pt>
                <c:pt idx="63">
                  <c:v>100</c:v>
                </c:pt>
              </c:strCache>
            </c:strRef>
          </c:cat>
          <c:val>
            <c:numRef>
              <c:f>'Humidity-total-riders-pt'!$C$5:$C$69</c:f>
              <c:numCache>
                <c:formatCode>General</c:formatCode>
                <c:ptCount val="64"/>
                <c:pt idx="0">
                  <c:v>147</c:v>
                </c:pt>
                <c:pt idx="1">
                  <c:v>211</c:v>
                </c:pt>
                <c:pt idx="2">
                  <c:v>112</c:v>
                </c:pt>
                <c:pt idx="3">
                  <c:v>531</c:v>
                </c:pt>
                <c:pt idx="4">
                  <c:v>206</c:v>
                </c:pt>
                <c:pt idx="5">
                  <c:v>1758</c:v>
                </c:pt>
                <c:pt idx="6">
                  <c:v>611</c:v>
                </c:pt>
                <c:pt idx="7">
                  <c:v>1091</c:v>
                </c:pt>
              </c:numCache>
            </c:numRef>
          </c:val>
          <c:extLst>
            <c:ext xmlns:c16="http://schemas.microsoft.com/office/drawing/2014/chart" uri="{C3380CC4-5D6E-409C-BE32-E72D297353CC}">
              <c16:uniqueId val="{00000001-4199-4AEB-BE67-064EFB00FC5A}"/>
            </c:ext>
          </c:extLst>
        </c:ser>
        <c:ser>
          <c:idx val="2"/>
          <c:order val="2"/>
          <c:tx>
            <c:strRef>
              <c:f>'Humidity-total-riders-pt'!$D$3:$D$4</c:f>
              <c:strCache>
                <c:ptCount val="1"/>
                <c:pt idx="0">
                  <c:v>Highly Humid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Ref>
              <c:f>'Humidity-total-riders-pt'!$A$5:$A$69</c:f>
              <c:strCache>
                <c:ptCount val="64"/>
                <c:pt idx="0">
                  <c:v>21</c:v>
                </c:pt>
                <c:pt idx="1">
                  <c:v>24</c:v>
                </c:pt>
                <c:pt idx="2">
                  <c:v>25</c:v>
                </c:pt>
                <c:pt idx="3">
                  <c:v>26</c:v>
                </c:pt>
                <c:pt idx="4">
                  <c:v>27</c:v>
                </c:pt>
                <c:pt idx="5">
                  <c:v>28</c:v>
                </c:pt>
                <c:pt idx="6">
                  <c:v>29</c:v>
                </c:pt>
                <c:pt idx="7">
                  <c:v>30</c:v>
                </c:pt>
                <c:pt idx="8">
                  <c:v>31</c:v>
                </c:pt>
                <c:pt idx="9">
                  <c:v>32</c:v>
                </c:pt>
                <c:pt idx="10">
                  <c:v>33</c:v>
                </c:pt>
                <c:pt idx="11">
                  <c:v>34</c:v>
                </c:pt>
                <c:pt idx="12">
                  <c:v>35</c:v>
                </c:pt>
                <c:pt idx="13">
                  <c:v>36</c:v>
                </c:pt>
                <c:pt idx="14">
                  <c:v>37</c:v>
                </c:pt>
                <c:pt idx="15">
                  <c:v>38</c:v>
                </c:pt>
                <c:pt idx="16">
                  <c:v>39</c:v>
                </c:pt>
                <c:pt idx="17">
                  <c:v>40</c:v>
                </c:pt>
                <c:pt idx="18">
                  <c:v>41</c:v>
                </c:pt>
                <c:pt idx="19">
                  <c:v>42</c:v>
                </c:pt>
                <c:pt idx="20">
                  <c:v>43</c:v>
                </c:pt>
                <c:pt idx="21">
                  <c:v>44</c:v>
                </c:pt>
                <c:pt idx="22">
                  <c:v>45</c:v>
                </c:pt>
                <c:pt idx="23">
                  <c:v>46</c:v>
                </c:pt>
                <c:pt idx="24">
                  <c:v>47</c:v>
                </c:pt>
                <c:pt idx="25">
                  <c:v>48</c:v>
                </c:pt>
                <c:pt idx="26">
                  <c:v>49</c:v>
                </c:pt>
                <c:pt idx="27">
                  <c:v>50</c:v>
                </c:pt>
                <c:pt idx="28">
                  <c:v>51</c:v>
                </c:pt>
                <c:pt idx="29">
                  <c:v>52</c:v>
                </c:pt>
                <c:pt idx="30">
                  <c:v>53</c:v>
                </c:pt>
                <c:pt idx="31">
                  <c:v>54</c:v>
                </c:pt>
                <c:pt idx="32">
                  <c:v>55</c:v>
                </c:pt>
                <c:pt idx="33">
                  <c:v>56</c:v>
                </c:pt>
                <c:pt idx="34">
                  <c:v>57</c:v>
                </c:pt>
                <c:pt idx="35">
                  <c:v>58</c:v>
                </c:pt>
                <c:pt idx="36">
                  <c:v>59</c:v>
                </c:pt>
                <c:pt idx="37">
                  <c:v>60</c:v>
                </c:pt>
                <c:pt idx="38">
                  <c:v>61</c:v>
                </c:pt>
                <c:pt idx="39">
                  <c:v>62</c:v>
                </c:pt>
                <c:pt idx="40">
                  <c:v>63</c:v>
                </c:pt>
                <c:pt idx="41">
                  <c:v>64</c:v>
                </c:pt>
                <c:pt idx="42">
                  <c:v>65</c:v>
                </c:pt>
                <c:pt idx="43">
                  <c:v>66</c:v>
                </c:pt>
                <c:pt idx="44">
                  <c:v>68</c:v>
                </c:pt>
                <c:pt idx="45">
                  <c:v>69</c:v>
                </c:pt>
                <c:pt idx="46">
                  <c:v>70</c:v>
                </c:pt>
                <c:pt idx="47">
                  <c:v>71</c:v>
                </c:pt>
                <c:pt idx="48">
                  <c:v>72</c:v>
                </c:pt>
                <c:pt idx="49">
                  <c:v>73</c:v>
                </c:pt>
                <c:pt idx="50">
                  <c:v>74</c:v>
                </c:pt>
                <c:pt idx="51">
                  <c:v>75</c:v>
                </c:pt>
                <c:pt idx="52">
                  <c:v>76</c:v>
                </c:pt>
                <c:pt idx="53">
                  <c:v>77</c:v>
                </c:pt>
                <c:pt idx="54">
                  <c:v>80</c:v>
                </c:pt>
                <c:pt idx="55">
                  <c:v>81</c:v>
                </c:pt>
                <c:pt idx="56">
                  <c:v>82</c:v>
                </c:pt>
                <c:pt idx="57">
                  <c:v>86</c:v>
                </c:pt>
                <c:pt idx="58">
                  <c:v>87</c:v>
                </c:pt>
                <c:pt idx="59">
                  <c:v>88</c:v>
                </c:pt>
                <c:pt idx="60">
                  <c:v>92</c:v>
                </c:pt>
                <c:pt idx="61">
                  <c:v>93</c:v>
                </c:pt>
                <c:pt idx="62">
                  <c:v>94</c:v>
                </c:pt>
                <c:pt idx="63">
                  <c:v>100</c:v>
                </c:pt>
              </c:strCache>
            </c:strRef>
          </c:cat>
          <c:val>
            <c:numRef>
              <c:f>'Humidity-total-riders-pt'!$D$5:$D$69</c:f>
              <c:numCache>
                <c:formatCode>General</c:formatCode>
                <c:ptCount val="64"/>
                <c:pt idx="55">
                  <c:v>609</c:v>
                </c:pt>
                <c:pt idx="56">
                  <c:v>348</c:v>
                </c:pt>
                <c:pt idx="57">
                  <c:v>1309</c:v>
                </c:pt>
                <c:pt idx="58">
                  <c:v>719</c:v>
                </c:pt>
                <c:pt idx="59">
                  <c:v>128</c:v>
                </c:pt>
              </c:numCache>
            </c:numRef>
          </c:val>
          <c:extLst>
            <c:ext xmlns:c16="http://schemas.microsoft.com/office/drawing/2014/chart" uri="{C3380CC4-5D6E-409C-BE32-E72D297353CC}">
              <c16:uniqueId val="{00000002-4199-4AEB-BE67-064EFB00FC5A}"/>
            </c:ext>
          </c:extLst>
        </c:ser>
        <c:ser>
          <c:idx val="3"/>
          <c:order val="3"/>
          <c:tx>
            <c:strRef>
              <c:f>'Humidity-total-riders-pt'!$E$3:$E$4</c:f>
              <c:strCache>
                <c:ptCount val="1"/>
                <c:pt idx="0">
                  <c:v>Humid</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Ref>
              <c:f>'Humidity-total-riders-pt'!$A$5:$A$69</c:f>
              <c:strCache>
                <c:ptCount val="64"/>
                <c:pt idx="0">
                  <c:v>21</c:v>
                </c:pt>
                <c:pt idx="1">
                  <c:v>24</c:v>
                </c:pt>
                <c:pt idx="2">
                  <c:v>25</c:v>
                </c:pt>
                <c:pt idx="3">
                  <c:v>26</c:v>
                </c:pt>
                <c:pt idx="4">
                  <c:v>27</c:v>
                </c:pt>
                <c:pt idx="5">
                  <c:v>28</c:v>
                </c:pt>
                <c:pt idx="6">
                  <c:v>29</c:v>
                </c:pt>
                <c:pt idx="7">
                  <c:v>30</c:v>
                </c:pt>
                <c:pt idx="8">
                  <c:v>31</c:v>
                </c:pt>
                <c:pt idx="9">
                  <c:v>32</c:v>
                </c:pt>
                <c:pt idx="10">
                  <c:v>33</c:v>
                </c:pt>
                <c:pt idx="11">
                  <c:v>34</c:v>
                </c:pt>
                <c:pt idx="12">
                  <c:v>35</c:v>
                </c:pt>
                <c:pt idx="13">
                  <c:v>36</c:v>
                </c:pt>
                <c:pt idx="14">
                  <c:v>37</c:v>
                </c:pt>
                <c:pt idx="15">
                  <c:v>38</c:v>
                </c:pt>
                <c:pt idx="16">
                  <c:v>39</c:v>
                </c:pt>
                <c:pt idx="17">
                  <c:v>40</c:v>
                </c:pt>
                <c:pt idx="18">
                  <c:v>41</c:v>
                </c:pt>
                <c:pt idx="19">
                  <c:v>42</c:v>
                </c:pt>
                <c:pt idx="20">
                  <c:v>43</c:v>
                </c:pt>
                <c:pt idx="21">
                  <c:v>44</c:v>
                </c:pt>
                <c:pt idx="22">
                  <c:v>45</c:v>
                </c:pt>
                <c:pt idx="23">
                  <c:v>46</c:v>
                </c:pt>
                <c:pt idx="24">
                  <c:v>47</c:v>
                </c:pt>
                <c:pt idx="25">
                  <c:v>48</c:v>
                </c:pt>
                <c:pt idx="26">
                  <c:v>49</c:v>
                </c:pt>
                <c:pt idx="27">
                  <c:v>50</c:v>
                </c:pt>
                <c:pt idx="28">
                  <c:v>51</c:v>
                </c:pt>
                <c:pt idx="29">
                  <c:v>52</c:v>
                </c:pt>
                <c:pt idx="30">
                  <c:v>53</c:v>
                </c:pt>
                <c:pt idx="31">
                  <c:v>54</c:v>
                </c:pt>
                <c:pt idx="32">
                  <c:v>55</c:v>
                </c:pt>
                <c:pt idx="33">
                  <c:v>56</c:v>
                </c:pt>
                <c:pt idx="34">
                  <c:v>57</c:v>
                </c:pt>
                <c:pt idx="35">
                  <c:v>58</c:v>
                </c:pt>
                <c:pt idx="36">
                  <c:v>59</c:v>
                </c:pt>
                <c:pt idx="37">
                  <c:v>60</c:v>
                </c:pt>
                <c:pt idx="38">
                  <c:v>61</c:v>
                </c:pt>
                <c:pt idx="39">
                  <c:v>62</c:v>
                </c:pt>
                <c:pt idx="40">
                  <c:v>63</c:v>
                </c:pt>
                <c:pt idx="41">
                  <c:v>64</c:v>
                </c:pt>
                <c:pt idx="42">
                  <c:v>65</c:v>
                </c:pt>
                <c:pt idx="43">
                  <c:v>66</c:v>
                </c:pt>
                <c:pt idx="44">
                  <c:v>68</c:v>
                </c:pt>
                <c:pt idx="45">
                  <c:v>69</c:v>
                </c:pt>
                <c:pt idx="46">
                  <c:v>70</c:v>
                </c:pt>
                <c:pt idx="47">
                  <c:v>71</c:v>
                </c:pt>
                <c:pt idx="48">
                  <c:v>72</c:v>
                </c:pt>
                <c:pt idx="49">
                  <c:v>73</c:v>
                </c:pt>
                <c:pt idx="50">
                  <c:v>74</c:v>
                </c:pt>
                <c:pt idx="51">
                  <c:v>75</c:v>
                </c:pt>
                <c:pt idx="52">
                  <c:v>76</c:v>
                </c:pt>
                <c:pt idx="53">
                  <c:v>77</c:v>
                </c:pt>
                <c:pt idx="54">
                  <c:v>80</c:v>
                </c:pt>
                <c:pt idx="55">
                  <c:v>81</c:v>
                </c:pt>
                <c:pt idx="56">
                  <c:v>82</c:v>
                </c:pt>
                <c:pt idx="57">
                  <c:v>86</c:v>
                </c:pt>
                <c:pt idx="58">
                  <c:v>87</c:v>
                </c:pt>
                <c:pt idx="59">
                  <c:v>88</c:v>
                </c:pt>
                <c:pt idx="60">
                  <c:v>92</c:v>
                </c:pt>
                <c:pt idx="61">
                  <c:v>93</c:v>
                </c:pt>
                <c:pt idx="62">
                  <c:v>94</c:v>
                </c:pt>
                <c:pt idx="63">
                  <c:v>100</c:v>
                </c:pt>
              </c:strCache>
            </c:strRef>
          </c:cat>
          <c:val>
            <c:numRef>
              <c:f>'Humidity-total-riders-pt'!$E$5:$E$69</c:f>
              <c:numCache>
                <c:formatCode>General</c:formatCode>
                <c:ptCount val="64"/>
                <c:pt idx="38">
                  <c:v>525</c:v>
                </c:pt>
                <c:pt idx="39">
                  <c:v>186</c:v>
                </c:pt>
                <c:pt idx="40">
                  <c:v>182</c:v>
                </c:pt>
                <c:pt idx="41">
                  <c:v>1003</c:v>
                </c:pt>
                <c:pt idx="42">
                  <c:v>1114</c:v>
                </c:pt>
                <c:pt idx="43">
                  <c:v>343</c:v>
                </c:pt>
                <c:pt idx="44">
                  <c:v>186</c:v>
                </c:pt>
                <c:pt idx="45">
                  <c:v>1384</c:v>
                </c:pt>
                <c:pt idx="46">
                  <c:v>839</c:v>
                </c:pt>
              </c:numCache>
            </c:numRef>
          </c:val>
          <c:extLst>
            <c:ext xmlns:c16="http://schemas.microsoft.com/office/drawing/2014/chart" uri="{C3380CC4-5D6E-409C-BE32-E72D297353CC}">
              <c16:uniqueId val="{00000003-4199-4AEB-BE67-064EFB00FC5A}"/>
            </c:ext>
          </c:extLst>
        </c:ser>
        <c:ser>
          <c:idx val="4"/>
          <c:order val="4"/>
          <c:tx>
            <c:strRef>
              <c:f>'Humidity-total-riders-pt'!$F$3:$F$4</c:f>
              <c:strCache>
                <c:ptCount val="1"/>
                <c:pt idx="0">
                  <c:v>Low Comfortable</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Ref>
              <c:f>'Humidity-total-riders-pt'!$A$5:$A$69</c:f>
              <c:strCache>
                <c:ptCount val="64"/>
                <c:pt idx="0">
                  <c:v>21</c:v>
                </c:pt>
                <c:pt idx="1">
                  <c:v>24</c:v>
                </c:pt>
                <c:pt idx="2">
                  <c:v>25</c:v>
                </c:pt>
                <c:pt idx="3">
                  <c:v>26</c:v>
                </c:pt>
                <c:pt idx="4">
                  <c:v>27</c:v>
                </c:pt>
                <c:pt idx="5">
                  <c:v>28</c:v>
                </c:pt>
                <c:pt idx="6">
                  <c:v>29</c:v>
                </c:pt>
                <c:pt idx="7">
                  <c:v>30</c:v>
                </c:pt>
                <c:pt idx="8">
                  <c:v>31</c:v>
                </c:pt>
                <c:pt idx="9">
                  <c:v>32</c:v>
                </c:pt>
                <c:pt idx="10">
                  <c:v>33</c:v>
                </c:pt>
                <c:pt idx="11">
                  <c:v>34</c:v>
                </c:pt>
                <c:pt idx="12">
                  <c:v>35</c:v>
                </c:pt>
                <c:pt idx="13">
                  <c:v>36</c:v>
                </c:pt>
                <c:pt idx="14">
                  <c:v>37</c:v>
                </c:pt>
                <c:pt idx="15">
                  <c:v>38</c:v>
                </c:pt>
                <c:pt idx="16">
                  <c:v>39</c:v>
                </c:pt>
                <c:pt idx="17">
                  <c:v>40</c:v>
                </c:pt>
                <c:pt idx="18">
                  <c:v>41</c:v>
                </c:pt>
                <c:pt idx="19">
                  <c:v>42</c:v>
                </c:pt>
                <c:pt idx="20">
                  <c:v>43</c:v>
                </c:pt>
                <c:pt idx="21">
                  <c:v>44</c:v>
                </c:pt>
                <c:pt idx="22">
                  <c:v>45</c:v>
                </c:pt>
                <c:pt idx="23">
                  <c:v>46</c:v>
                </c:pt>
                <c:pt idx="24">
                  <c:v>47</c:v>
                </c:pt>
                <c:pt idx="25">
                  <c:v>48</c:v>
                </c:pt>
                <c:pt idx="26">
                  <c:v>49</c:v>
                </c:pt>
                <c:pt idx="27">
                  <c:v>50</c:v>
                </c:pt>
                <c:pt idx="28">
                  <c:v>51</c:v>
                </c:pt>
                <c:pt idx="29">
                  <c:v>52</c:v>
                </c:pt>
                <c:pt idx="30">
                  <c:v>53</c:v>
                </c:pt>
                <c:pt idx="31">
                  <c:v>54</c:v>
                </c:pt>
                <c:pt idx="32">
                  <c:v>55</c:v>
                </c:pt>
                <c:pt idx="33">
                  <c:v>56</c:v>
                </c:pt>
                <c:pt idx="34">
                  <c:v>57</c:v>
                </c:pt>
                <c:pt idx="35">
                  <c:v>58</c:v>
                </c:pt>
                <c:pt idx="36">
                  <c:v>59</c:v>
                </c:pt>
                <c:pt idx="37">
                  <c:v>60</c:v>
                </c:pt>
                <c:pt idx="38">
                  <c:v>61</c:v>
                </c:pt>
                <c:pt idx="39">
                  <c:v>62</c:v>
                </c:pt>
                <c:pt idx="40">
                  <c:v>63</c:v>
                </c:pt>
                <c:pt idx="41">
                  <c:v>64</c:v>
                </c:pt>
                <c:pt idx="42">
                  <c:v>65</c:v>
                </c:pt>
                <c:pt idx="43">
                  <c:v>66</c:v>
                </c:pt>
                <c:pt idx="44">
                  <c:v>68</c:v>
                </c:pt>
                <c:pt idx="45">
                  <c:v>69</c:v>
                </c:pt>
                <c:pt idx="46">
                  <c:v>70</c:v>
                </c:pt>
                <c:pt idx="47">
                  <c:v>71</c:v>
                </c:pt>
                <c:pt idx="48">
                  <c:v>72</c:v>
                </c:pt>
                <c:pt idx="49">
                  <c:v>73</c:v>
                </c:pt>
                <c:pt idx="50">
                  <c:v>74</c:v>
                </c:pt>
                <c:pt idx="51">
                  <c:v>75</c:v>
                </c:pt>
                <c:pt idx="52">
                  <c:v>76</c:v>
                </c:pt>
                <c:pt idx="53">
                  <c:v>77</c:v>
                </c:pt>
                <c:pt idx="54">
                  <c:v>80</c:v>
                </c:pt>
                <c:pt idx="55">
                  <c:v>81</c:v>
                </c:pt>
                <c:pt idx="56">
                  <c:v>82</c:v>
                </c:pt>
                <c:pt idx="57">
                  <c:v>86</c:v>
                </c:pt>
                <c:pt idx="58">
                  <c:v>87</c:v>
                </c:pt>
                <c:pt idx="59">
                  <c:v>88</c:v>
                </c:pt>
                <c:pt idx="60">
                  <c:v>92</c:v>
                </c:pt>
                <c:pt idx="61">
                  <c:v>93</c:v>
                </c:pt>
                <c:pt idx="62">
                  <c:v>94</c:v>
                </c:pt>
                <c:pt idx="63">
                  <c:v>100</c:v>
                </c:pt>
              </c:strCache>
            </c:strRef>
          </c:cat>
          <c:val>
            <c:numRef>
              <c:f>'Humidity-total-riders-pt'!$F$5:$F$69</c:f>
              <c:numCache>
                <c:formatCode>General</c:formatCode>
                <c:ptCount val="64"/>
                <c:pt idx="8">
                  <c:v>354</c:v>
                </c:pt>
                <c:pt idx="9">
                  <c:v>1023</c:v>
                </c:pt>
                <c:pt idx="10">
                  <c:v>536</c:v>
                </c:pt>
                <c:pt idx="11">
                  <c:v>652</c:v>
                </c:pt>
                <c:pt idx="12">
                  <c:v>1139</c:v>
                </c:pt>
                <c:pt idx="13">
                  <c:v>670</c:v>
                </c:pt>
                <c:pt idx="14">
                  <c:v>1571</c:v>
                </c:pt>
                <c:pt idx="15">
                  <c:v>1498</c:v>
                </c:pt>
                <c:pt idx="16">
                  <c:v>1084</c:v>
                </c:pt>
                <c:pt idx="17">
                  <c:v>2475</c:v>
                </c:pt>
              </c:numCache>
            </c:numRef>
          </c:val>
          <c:extLst>
            <c:ext xmlns:c16="http://schemas.microsoft.com/office/drawing/2014/chart" uri="{C3380CC4-5D6E-409C-BE32-E72D297353CC}">
              <c16:uniqueId val="{00000004-4199-4AEB-BE67-064EFB00FC5A}"/>
            </c:ext>
          </c:extLst>
        </c:ser>
        <c:ser>
          <c:idx val="5"/>
          <c:order val="5"/>
          <c:tx>
            <c:strRef>
              <c:f>'Humidity-total-riders-pt'!$G$3:$G$4</c:f>
              <c:strCache>
                <c:ptCount val="1"/>
                <c:pt idx="0">
                  <c:v>Moderate Humid</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Ref>
              <c:f>'Humidity-total-riders-pt'!$A$5:$A$69</c:f>
              <c:strCache>
                <c:ptCount val="64"/>
                <c:pt idx="0">
                  <c:v>21</c:v>
                </c:pt>
                <c:pt idx="1">
                  <c:v>24</c:v>
                </c:pt>
                <c:pt idx="2">
                  <c:v>25</c:v>
                </c:pt>
                <c:pt idx="3">
                  <c:v>26</c:v>
                </c:pt>
                <c:pt idx="4">
                  <c:v>27</c:v>
                </c:pt>
                <c:pt idx="5">
                  <c:v>28</c:v>
                </c:pt>
                <c:pt idx="6">
                  <c:v>29</c:v>
                </c:pt>
                <c:pt idx="7">
                  <c:v>30</c:v>
                </c:pt>
                <c:pt idx="8">
                  <c:v>31</c:v>
                </c:pt>
                <c:pt idx="9">
                  <c:v>32</c:v>
                </c:pt>
                <c:pt idx="10">
                  <c:v>33</c:v>
                </c:pt>
                <c:pt idx="11">
                  <c:v>34</c:v>
                </c:pt>
                <c:pt idx="12">
                  <c:v>35</c:v>
                </c:pt>
                <c:pt idx="13">
                  <c:v>36</c:v>
                </c:pt>
                <c:pt idx="14">
                  <c:v>37</c:v>
                </c:pt>
                <c:pt idx="15">
                  <c:v>38</c:v>
                </c:pt>
                <c:pt idx="16">
                  <c:v>39</c:v>
                </c:pt>
                <c:pt idx="17">
                  <c:v>40</c:v>
                </c:pt>
                <c:pt idx="18">
                  <c:v>41</c:v>
                </c:pt>
                <c:pt idx="19">
                  <c:v>42</c:v>
                </c:pt>
                <c:pt idx="20">
                  <c:v>43</c:v>
                </c:pt>
                <c:pt idx="21">
                  <c:v>44</c:v>
                </c:pt>
                <c:pt idx="22">
                  <c:v>45</c:v>
                </c:pt>
                <c:pt idx="23">
                  <c:v>46</c:v>
                </c:pt>
                <c:pt idx="24">
                  <c:v>47</c:v>
                </c:pt>
                <c:pt idx="25">
                  <c:v>48</c:v>
                </c:pt>
                <c:pt idx="26">
                  <c:v>49</c:v>
                </c:pt>
                <c:pt idx="27">
                  <c:v>50</c:v>
                </c:pt>
                <c:pt idx="28">
                  <c:v>51</c:v>
                </c:pt>
                <c:pt idx="29">
                  <c:v>52</c:v>
                </c:pt>
                <c:pt idx="30">
                  <c:v>53</c:v>
                </c:pt>
                <c:pt idx="31">
                  <c:v>54</c:v>
                </c:pt>
                <c:pt idx="32">
                  <c:v>55</c:v>
                </c:pt>
                <c:pt idx="33">
                  <c:v>56</c:v>
                </c:pt>
                <c:pt idx="34">
                  <c:v>57</c:v>
                </c:pt>
                <c:pt idx="35">
                  <c:v>58</c:v>
                </c:pt>
                <c:pt idx="36">
                  <c:v>59</c:v>
                </c:pt>
                <c:pt idx="37">
                  <c:v>60</c:v>
                </c:pt>
                <c:pt idx="38">
                  <c:v>61</c:v>
                </c:pt>
                <c:pt idx="39">
                  <c:v>62</c:v>
                </c:pt>
                <c:pt idx="40">
                  <c:v>63</c:v>
                </c:pt>
                <c:pt idx="41">
                  <c:v>64</c:v>
                </c:pt>
                <c:pt idx="42">
                  <c:v>65</c:v>
                </c:pt>
                <c:pt idx="43">
                  <c:v>66</c:v>
                </c:pt>
                <c:pt idx="44">
                  <c:v>68</c:v>
                </c:pt>
                <c:pt idx="45">
                  <c:v>69</c:v>
                </c:pt>
                <c:pt idx="46">
                  <c:v>70</c:v>
                </c:pt>
                <c:pt idx="47">
                  <c:v>71</c:v>
                </c:pt>
                <c:pt idx="48">
                  <c:v>72</c:v>
                </c:pt>
                <c:pt idx="49">
                  <c:v>73</c:v>
                </c:pt>
                <c:pt idx="50">
                  <c:v>74</c:v>
                </c:pt>
                <c:pt idx="51">
                  <c:v>75</c:v>
                </c:pt>
                <c:pt idx="52">
                  <c:v>76</c:v>
                </c:pt>
                <c:pt idx="53">
                  <c:v>77</c:v>
                </c:pt>
                <c:pt idx="54">
                  <c:v>80</c:v>
                </c:pt>
                <c:pt idx="55">
                  <c:v>81</c:v>
                </c:pt>
                <c:pt idx="56">
                  <c:v>82</c:v>
                </c:pt>
                <c:pt idx="57">
                  <c:v>86</c:v>
                </c:pt>
                <c:pt idx="58">
                  <c:v>87</c:v>
                </c:pt>
                <c:pt idx="59">
                  <c:v>88</c:v>
                </c:pt>
                <c:pt idx="60">
                  <c:v>92</c:v>
                </c:pt>
                <c:pt idx="61">
                  <c:v>93</c:v>
                </c:pt>
                <c:pt idx="62">
                  <c:v>94</c:v>
                </c:pt>
                <c:pt idx="63">
                  <c:v>100</c:v>
                </c:pt>
              </c:strCache>
            </c:strRef>
          </c:cat>
          <c:val>
            <c:numRef>
              <c:f>'Humidity-total-riders-pt'!$G$5:$G$69</c:f>
              <c:numCache>
                <c:formatCode>General</c:formatCode>
                <c:ptCount val="64"/>
                <c:pt idx="28">
                  <c:v>2184</c:v>
                </c:pt>
                <c:pt idx="29">
                  <c:v>679</c:v>
                </c:pt>
                <c:pt idx="30">
                  <c:v>203</c:v>
                </c:pt>
                <c:pt idx="31">
                  <c:v>440</c:v>
                </c:pt>
                <c:pt idx="32">
                  <c:v>2021</c:v>
                </c:pt>
                <c:pt idx="33">
                  <c:v>1706</c:v>
                </c:pt>
                <c:pt idx="34">
                  <c:v>684</c:v>
                </c:pt>
                <c:pt idx="35">
                  <c:v>181</c:v>
                </c:pt>
                <c:pt idx="36">
                  <c:v>2568</c:v>
                </c:pt>
                <c:pt idx="37">
                  <c:v>993</c:v>
                </c:pt>
              </c:numCache>
            </c:numRef>
          </c:val>
          <c:extLst>
            <c:ext xmlns:c16="http://schemas.microsoft.com/office/drawing/2014/chart" uri="{C3380CC4-5D6E-409C-BE32-E72D297353CC}">
              <c16:uniqueId val="{00000005-4199-4AEB-BE67-064EFB00FC5A}"/>
            </c:ext>
          </c:extLst>
        </c:ser>
        <c:ser>
          <c:idx val="6"/>
          <c:order val="6"/>
          <c:tx>
            <c:strRef>
              <c:f>'Humidity-total-riders-pt'!$H$3:$H$4</c:f>
              <c:strCache>
                <c:ptCount val="1"/>
                <c:pt idx="0">
                  <c:v>Saturated / Rain-Likely</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Ref>
              <c:f>'Humidity-total-riders-pt'!$A$5:$A$69</c:f>
              <c:strCache>
                <c:ptCount val="64"/>
                <c:pt idx="0">
                  <c:v>21</c:v>
                </c:pt>
                <c:pt idx="1">
                  <c:v>24</c:v>
                </c:pt>
                <c:pt idx="2">
                  <c:v>25</c:v>
                </c:pt>
                <c:pt idx="3">
                  <c:v>26</c:v>
                </c:pt>
                <c:pt idx="4">
                  <c:v>27</c:v>
                </c:pt>
                <c:pt idx="5">
                  <c:v>28</c:v>
                </c:pt>
                <c:pt idx="6">
                  <c:v>29</c:v>
                </c:pt>
                <c:pt idx="7">
                  <c:v>30</c:v>
                </c:pt>
                <c:pt idx="8">
                  <c:v>31</c:v>
                </c:pt>
                <c:pt idx="9">
                  <c:v>32</c:v>
                </c:pt>
                <c:pt idx="10">
                  <c:v>33</c:v>
                </c:pt>
                <c:pt idx="11">
                  <c:v>34</c:v>
                </c:pt>
                <c:pt idx="12">
                  <c:v>35</c:v>
                </c:pt>
                <c:pt idx="13">
                  <c:v>36</c:v>
                </c:pt>
                <c:pt idx="14">
                  <c:v>37</c:v>
                </c:pt>
                <c:pt idx="15">
                  <c:v>38</c:v>
                </c:pt>
                <c:pt idx="16">
                  <c:v>39</c:v>
                </c:pt>
                <c:pt idx="17">
                  <c:v>40</c:v>
                </c:pt>
                <c:pt idx="18">
                  <c:v>41</c:v>
                </c:pt>
                <c:pt idx="19">
                  <c:v>42</c:v>
                </c:pt>
                <c:pt idx="20">
                  <c:v>43</c:v>
                </c:pt>
                <c:pt idx="21">
                  <c:v>44</c:v>
                </c:pt>
                <c:pt idx="22">
                  <c:v>45</c:v>
                </c:pt>
                <c:pt idx="23">
                  <c:v>46</c:v>
                </c:pt>
                <c:pt idx="24">
                  <c:v>47</c:v>
                </c:pt>
                <c:pt idx="25">
                  <c:v>48</c:v>
                </c:pt>
                <c:pt idx="26">
                  <c:v>49</c:v>
                </c:pt>
                <c:pt idx="27">
                  <c:v>50</c:v>
                </c:pt>
                <c:pt idx="28">
                  <c:v>51</c:v>
                </c:pt>
                <c:pt idx="29">
                  <c:v>52</c:v>
                </c:pt>
                <c:pt idx="30">
                  <c:v>53</c:v>
                </c:pt>
                <c:pt idx="31">
                  <c:v>54</c:v>
                </c:pt>
                <c:pt idx="32">
                  <c:v>55</c:v>
                </c:pt>
                <c:pt idx="33">
                  <c:v>56</c:v>
                </c:pt>
                <c:pt idx="34">
                  <c:v>57</c:v>
                </c:pt>
                <c:pt idx="35">
                  <c:v>58</c:v>
                </c:pt>
                <c:pt idx="36">
                  <c:v>59</c:v>
                </c:pt>
                <c:pt idx="37">
                  <c:v>60</c:v>
                </c:pt>
                <c:pt idx="38">
                  <c:v>61</c:v>
                </c:pt>
                <c:pt idx="39">
                  <c:v>62</c:v>
                </c:pt>
                <c:pt idx="40">
                  <c:v>63</c:v>
                </c:pt>
                <c:pt idx="41">
                  <c:v>64</c:v>
                </c:pt>
                <c:pt idx="42">
                  <c:v>65</c:v>
                </c:pt>
                <c:pt idx="43">
                  <c:v>66</c:v>
                </c:pt>
                <c:pt idx="44">
                  <c:v>68</c:v>
                </c:pt>
                <c:pt idx="45">
                  <c:v>69</c:v>
                </c:pt>
                <c:pt idx="46">
                  <c:v>70</c:v>
                </c:pt>
                <c:pt idx="47">
                  <c:v>71</c:v>
                </c:pt>
                <c:pt idx="48">
                  <c:v>72</c:v>
                </c:pt>
                <c:pt idx="49">
                  <c:v>73</c:v>
                </c:pt>
                <c:pt idx="50">
                  <c:v>74</c:v>
                </c:pt>
                <c:pt idx="51">
                  <c:v>75</c:v>
                </c:pt>
                <c:pt idx="52">
                  <c:v>76</c:v>
                </c:pt>
                <c:pt idx="53">
                  <c:v>77</c:v>
                </c:pt>
                <c:pt idx="54">
                  <c:v>80</c:v>
                </c:pt>
                <c:pt idx="55">
                  <c:v>81</c:v>
                </c:pt>
                <c:pt idx="56">
                  <c:v>82</c:v>
                </c:pt>
                <c:pt idx="57">
                  <c:v>86</c:v>
                </c:pt>
                <c:pt idx="58">
                  <c:v>87</c:v>
                </c:pt>
                <c:pt idx="59">
                  <c:v>88</c:v>
                </c:pt>
                <c:pt idx="60">
                  <c:v>92</c:v>
                </c:pt>
                <c:pt idx="61">
                  <c:v>93</c:v>
                </c:pt>
                <c:pt idx="62">
                  <c:v>94</c:v>
                </c:pt>
                <c:pt idx="63">
                  <c:v>100</c:v>
                </c:pt>
              </c:strCache>
            </c:strRef>
          </c:cat>
          <c:val>
            <c:numRef>
              <c:f>'Humidity-total-riders-pt'!$H$5:$H$69</c:f>
              <c:numCache>
                <c:formatCode>General</c:formatCode>
                <c:ptCount val="64"/>
                <c:pt idx="60">
                  <c:v>90</c:v>
                </c:pt>
                <c:pt idx="61">
                  <c:v>2457</c:v>
                </c:pt>
                <c:pt idx="62">
                  <c:v>54</c:v>
                </c:pt>
                <c:pt idx="63">
                  <c:v>868</c:v>
                </c:pt>
              </c:numCache>
            </c:numRef>
          </c:val>
          <c:extLst>
            <c:ext xmlns:c16="http://schemas.microsoft.com/office/drawing/2014/chart" uri="{C3380CC4-5D6E-409C-BE32-E72D297353CC}">
              <c16:uniqueId val="{00000006-4199-4AEB-BE67-064EFB00FC5A}"/>
            </c:ext>
          </c:extLst>
        </c:ser>
        <c:ser>
          <c:idx val="7"/>
          <c:order val="7"/>
          <c:tx>
            <c:strRef>
              <c:f>'Humidity-total-riders-pt'!$I$3:$I$4</c:f>
              <c:strCache>
                <c:ptCount val="1"/>
                <c:pt idx="0">
                  <c:v>Very Humid</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Ref>
              <c:f>'Humidity-total-riders-pt'!$A$5:$A$69</c:f>
              <c:strCache>
                <c:ptCount val="64"/>
                <c:pt idx="0">
                  <c:v>21</c:v>
                </c:pt>
                <c:pt idx="1">
                  <c:v>24</c:v>
                </c:pt>
                <c:pt idx="2">
                  <c:v>25</c:v>
                </c:pt>
                <c:pt idx="3">
                  <c:v>26</c:v>
                </c:pt>
                <c:pt idx="4">
                  <c:v>27</c:v>
                </c:pt>
                <c:pt idx="5">
                  <c:v>28</c:v>
                </c:pt>
                <c:pt idx="6">
                  <c:v>29</c:v>
                </c:pt>
                <c:pt idx="7">
                  <c:v>30</c:v>
                </c:pt>
                <c:pt idx="8">
                  <c:v>31</c:v>
                </c:pt>
                <c:pt idx="9">
                  <c:v>32</c:v>
                </c:pt>
                <c:pt idx="10">
                  <c:v>33</c:v>
                </c:pt>
                <c:pt idx="11">
                  <c:v>34</c:v>
                </c:pt>
                <c:pt idx="12">
                  <c:v>35</c:v>
                </c:pt>
                <c:pt idx="13">
                  <c:v>36</c:v>
                </c:pt>
                <c:pt idx="14">
                  <c:v>37</c:v>
                </c:pt>
                <c:pt idx="15">
                  <c:v>38</c:v>
                </c:pt>
                <c:pt idx="16">
                  <c:v>39</c:v>
                </c:pt>
                <c:pt idx="17">
                  <c:v>40</c:v>
                </c:pt>
                <c:pt idx="18">
                  <c:v>41</c:v>
                </c:pt>
                <c:pt idx="19">
                  <c:v>42</c:v>
                </c:pt>
                <c:pt idx="20">
                  <c:v>43</c:v>
                </c:pt>
                <c:pt idx="21">
                  <c:v>44</c:v>
                </c:pt>
                <c:pt idx="22">
                  <c:v>45</c:v>
                </c:pt>
                <c:pt idx="23">
                  <c:v>46</c:v>
                </c:pt>
                <c:pt idx="24">
                  <c:v>47</c:v>
                </c:pt>
                <c:pt idx="25">
                  <c:v>48</c:v>
                </c:pt>
                <c:pt idx="26">
                  <c:v>49</c:v>
                </c:pt>
                <c:pt idx="27">
                  <c:v>50</c:v>
                </c:pt>
                <c:pt idx="28">
                  <c:v>51</c:v>
                </c:pt>
                <c:pt idx="29">
                  <c:v>52</c:v>
                </c:pt>
                <c:pt idx="30">
                  <c:v>53</c:v>
                </c:pt>
                <c:pt idx="31">
                  <c:v>54</c:v>
                </c:pt>
                <c:pt idx="32">
                  <c:v>55</c:v>
                </c:pt>
                <c:pt idx="33">
                  <c:v>56</c:v>
                </c:pt>
                <c:pt idx="34">
                  <c:v>57</c:v>
                </c:pt>
                <c:pt idx="35">
                  <c:v>58</c:v>
                </c:pt>
                <c:pt idx="36">
                  <c:v>59</c:v>
                </c:pt>
                <c:pt idx="37">
                  <c:v>60</c:v>
                </c:pt>
                <c:pt idx="38">
                  <c:v>61</c:v>
                </c:pt>
                <c:pt idx="39">
                  <c:v>62</c:v>
                </c:pt>
                <c:pt idx="40">
                  <c:v>63</c:v>
                </c:pt>
                <c:pt idx="41">
                  <c:v>64</c:v>
                </c:pt>
                <c:pt idx="42">
                  <c:v>65</c:v>
                </c:pt>
                <c:pt idx="43">
                  <c:v>66</c:v>
                </c:pt>
                <c:pt idx="44">
                  <c:v>68</c:v>
                </c:pt>
                <c:pt idx="45">
                  <c:v>69</c:v>
                </c:pt>
                <c:pt idx="46">
                  <c:v>70</c:v>
                </c:pt>
                <c:pt idx="47">
                  <c:v>71</c:v>
                </c:pt>
                <c:pt idx="48">
                  <c:v>72</c:v>
                </c:pt>
                <c:pt idx="49">
                  <c:v>73</c:v>
                </c:pt>
                <c:pt idx="50">
                  <c:v>74</c:v>
                </c:pt>
                <c:pt idx="51">
                  <c:v>75</c:v>
                </c:pt>
                <c:pt idx="52">
                  <c:v>76</c:v>
                </c:pt>
                <c:pt idx="53">
                  <c:v>77</c:v>
                </c:pt>
                <c:pt idx="54">
                  <c:v>80</c:v>
                </c:pt>
                <c:pt idx="55">
                  <c:v>81</c:v>
                </c:pt>
                <c:pt idx="56">
                  <c:v>82</c:v>
                </c:pt>
                <c:pt idx="57">
                  <c:v>86</c:v>
                </c:pt>
                <c:pt idx="58">
                  <c:v>87</c:v>
                </c:pt>
                <c:pt idx="59">
                  <c:v>88</c:v>
                </c:pt>
                <c:pt idx="60">
                  <c:v>92</c:v>
                </c:pt>
                <c:pt idx="61">
                  <c:v>93</c:v>
                </c:pt>
                <c:pt idx="62">
                  <c:v>94</c:v>
                </c:pt>
                <c:pt idx="63">
                  <c:v>100</c:v>
                </c:pt>
              </c:strCache>
            </c:strRef>
          </c:cat>
          <c:val>
            <c:numRef>
              <c:f>'Humidity-total-riders-pt'!$I$5:$I$69</c:f>
              <c:numCache>
                <c:formatCode>General</c:formatCode>
                <c:ptCount val="64"/>
                <c:pt idx="47">
                  <c:v>257</c:v>
                </c:pt>
                <c:pt idx="48">
                  <c:v>200</c:v>
                </c:pt>
                <c:pt idx="49">
                  <c:v>74</c:v>
                </c:pt>
                <c:pt idx="50">
                  <c:v>1400</c:v>
                </c:pt>
                <c:pt idx="51">
                  <c:v>904</c:v>
                </c:pt>
                <c:pt idx="52">
                  <c:v>206</c:v>
                </c:pt>
                <c:pt idx="53">
                  <c:v>196</c:v>
                </c:pt>
                <c:pt idx="54">
                  <c:v>1328</c:v>
                </c:pt>
              </c:numCache>
            </c:numRef>
          </c:val>
          <c:extLst>
            <c:ext xmlns:c16="http://schemas.microsoft.com/office/drawing/2014/chart" uri="{C3380CC4-5D6E-409C-BE32-E72D297353CC}">
              <c16:uniqueId val="{00000007-4199-4AEB-BE67-064EFB00FC5A}"/>
            </c:ext>
          </c:extLst>
        </c:ser>
        <c:dLbls>
          <c:showLegendKey val="0"/>
          <c:showVal val="0"/>
          <c:showCatName val="0"/>
          <c:showSerName val="0"/>
          <c:showPercent val="0"/>
          <c:showBubbleSize val="0"/>
        </c:dLbls>
        <c:gapWidth val="150"/>
        <c:overlap val="100"/>
        <c:axId val="1486045808"/>
        <c:axId val="1486056848"/>
      </c:barChart>
      <c:catAx>
        <c:axId val="148604580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6056848"/>
        <c:crosses val="autoZero"/>
        <c:auto val="1"/>
        <c:lblAlgn val="ctr"/>
        <c:lblOffset val="100"/>
        <c:noMultiLvlLbl val="0"/>
      </c:catAx>
      <c:valAx>
        <c:axId val="14860568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60458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accent3">
        <a:lumMod val="20000"/>
        <a:lumOff val="80000"/>
      </a:schemeClr>
    </a:solidFill>
    <a:ln>
      <a:noFill/>
    </a:ln>
    <a:effectLst>
      <a:outerShdw blurRad="50800" dist="38100" dir="8100000" algn="tr"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C5891B-6243-4A5B-AD9D-5E77C597A1CB}" type="datetimeFigureOut">
              <a:rPr lang="en-IN" smtClean="0"/>
              <a:t>28-07-2025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7245D-56CA-4B5A-900C-4D3E06EFABD0}" type="slidenum">
              <a:rPr lang="en-IN" smtClean="0"/>
              <a:t>‹#›</a:t>
            </a:fld>
            <a:endParaRPr lang="en-IN"/>
          </a:p>
        </p:txBody>
      </p:sp>
    </p:spTree>
    <p:extLst>
      <p:ext uri="{BB962C8B-B14F-4D97-AF65-F5344CB8AC3E}">
        <p14:creationId xmlns:p14="http://schemas.microsoft.com/office/powerpoint/2010/main" val="3553144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07245D-56CA-4B5A-900C-4D3E06EFABD0}" type="slidenum">
              <a:rPr lang="en-IN" smtClean="0"/>
              <a:t>3</a:t>
            </a:fld>
            <a:endParaRPr lang="en-IN"/>
          </a:p>
        </p:txBody>
      </p:sp>
    </p:spTree>
    <p:extLst>
      <p:ext uri="{BB962C8B-B14F-4D97-AF65-F5344CB8AC3E}">
        <p14:creationId xmlns:p14="http://schemas.microsoft.com/office/powerpoint/2010/main" val="2163211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7/27/2025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7/27/2025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7/27/2025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7/27/2025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7/27/2025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7/27/2025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7/27/2025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7/27/2025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7/27/2025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7/27/2025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chart" Target="../charts/chart3.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013290" y="1475234"/>
            <a:ext cx="3324434" cy="2673973"/>
          </a:xfrm>
        </p:spPr>
        <p:txBody>
          <a:bodyPr anchor="b">
            <a:normAutofit/>
          </a:bodyPr>
          <a:lstStyle/>
          <a:p>
            <a:r>
              <a:rPr lang="en-US" sz="2800" b="1" dirty="0">
                <a:solidFill>
                  <a:schemeClr val="tx1"/>
                </a:solidFill>
              </a:rPr>
              <a:t>EDA – </a:t>
            </a:r>
            <a:br>
              <a:rPr lang="en-US" sz="2800" b="1" dirty="0">
                <a:solidFill>
                  <a:schemeClr val="tx1"/>
                </a:solidFill>
              </a:rPr>
            </a:br>
            <a:r>
              <a:rPr lang="en-US" sz="2800" b="1" dirty="0">
                <a:solidFill>
                  <a:schemeClr val="tx1"/>
                </a:solidFill>
              </a:rPr>
              <a:t>BIKE SHARING DEMAND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091947" y="4608576"/>
            <a:ext cx="3456586" cy="347227"/>
          </a:xfrm>
        </p:spPr>
        <p:txBody>
          <a:bodyPr anchor="t">
            <a:normAutofit fontScale="92500" lnSpcReduction="20000"/>
          </a:bodyPr>
          <a:lstStyle/>
          <a:p>
            <a:pPr>
              <a:lnSpc>
                <a:spcPct val="120000"/>
              </a:lnSpc>
            </a:pPr>
            <a:r>
              <a:rPr lang="en-US" sz="1500" b="1" dirty="0">
                <a:latin typeface="+mj-lt"/>
              </a:rPr>
              <a:t>Aishwarya kumar singh</a:t>
            </a:r>
          </a:p>
          <a:p>
            <a:pPr>
              <a:lnSpc>
                <a:spcPct val="100000"/>
              </a:lnSpc>
            </a:pPr>
            <a:endParaRPr lang="en-US" sz="1600" b="1" dirty="0">
              <a:latin typeface="+mj-lt"/>
            </a:endParaRPr>
          </a:p>
          <a:p>
            <a:pPr>
              <a:lnSpc>
                <a:spcPct val="100000"/>
              </a:lnSpc>
            </a:pPr>
            <a:endParaRPr lang="en-US" sz="1600" b="1" dirty="0">
              <a:latin typeface="+mj-lt"/>
            </a:endParaRP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ubtitle 2">
            <a:extLst>
              <a:ext uri="{FF2B5EF4-FFF2-40B4-BE49-F238E27FC236}">
                <a16:creationId xmlns:a16="http://schemas.microsoft.com/office/drawing/2014/main" id="{7EB939D9-3B83-4248-679E-45DAE0EE3C7D}"/>
              </a:ext>
            </a:extLst>
          </p:cNvPr>
          <p:cNvSpPr txBox="1">
            <a:spLocks/>
          </p:cNvSpPr>
          <p:nvPr/>
        </p:nvSpPr>
        <p:spPr>
          <a:xfrm>
            <a:off x="8091947" y="4838266"/>
            <a:ext cx="3456586" cy="347227"/>
          </a:xfrm>
          <a:prstGeom prst="rect">
            <a:avLst/>
          </a:prstGeom>
        </p:spPr>
        <p:txBody>
          <a:bodyPr vert="horz" lIns="91440" tIns="45720" rIns="91440" bIns="45720" rtlCol="0" anchor="t">
            <a:normAutofit fontScale="925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120000"/>
              </a:lnSpc>
            </a:pPr>
            <a:r>
              <a:rPr lang="en-US" sz="1300" b="1" dirty="0">
                <a:latin typeface="Arial Light" pitchFamily="2" charset="0"/>
              </a:rPr>
              <a:t>Intern – NEXTHIKES IT SOLUTIONS</a:t>
            </a:r>
          </a:p>
          <a:p>
            <a:pPr>
              <a:lnSpc>
                <a:spcPct val="100000"/>
              </a:lnSpc>
            </a:pPr>
            <a:endParaRPr lang="en-US" sz="1600" dirty="0"/>
          </a:p>
          <a:p>
            <a:pPr>
              <a:lnSpc>
                <a:spcPct val="100000"/>
              </a:lnSpc>
            </a:pPr>
            <a:endParaRPr lang="en-US" sz="1600" dirty="0"/>
          </a:p>
        </p:txBody>
      </p:sp>
      <p:sp>
        <p:nvSpPr>
          <p:cNvPr id="6" name="Subtitle 2">
            <a:extLst>
              <a:ext uri="{FF2B5EF4-FFF2-40B4-BE49-F238E27FC236}">
                <a16:creationId xmlns:a16="http://schemas.microsoft.com/office/drawing/2014/main" id="{3D4AFCBB-22E0-B2FF-DF79-C6AEECC84AFC}"/>
              </a:ext>
            </a:extLst>
          </p:cNvPr>
          <p:cNvSpPr txBox="1">
            <a:spLocks/>
          </p:cNvSpPr>
          <p:nvPr/>
        </p:nvSpPr>
        <p:spPr>
          <a:xfrm>
            <a:off x="8071851" y="5067945"/>
            <a:ext cx="3456586" cy="347227"/>
          </a:xfrm>
          <a:prstGeom prst="rect">
            <a:avLst/>
          </a:prstGeom>
        </p:spPr>
        <p:txBody>
          <a:bodyPr vert="horz" lIns="91440" tIns="45720" rIns="91440" bIns="45720" rtlCol="0" anchor="t">
            <a:normAutofit fontScale="85000" lnSpcReduction="100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120000"/>
              </a:lnSpc>
            </a:pPr>
            <a:r>
              <a:rPr lang="en-US" sz="1400" b="1" dirty="0">
                <a:latin typeface="Arial Light" pitchFamily="2" charset="0"/>
              </a:rPr>
              <a:t>(Microsoft Excel, Power Query)</a:t>
            </a:r>
          </a:p>
          <a:p>
            <a:pPr>
              <a:lnSpc>
                <a:spcPct val="100000"/>
              </a:lnSpc>
            </a:pPr>
            <a:endParaRPr lang="en-US" sz="1600" dirty="0"/>
          </a:p>
          <a:p>
            <a:pPr>
              <a:lnSpc>
                <a:spcPct val="100000"/>
              </a:lnSpc>
            </a:pPr>
            <a:endParaRPr lang="en-US" sz="1600" dirty="0"/>
          </a:p>
        </p:txBody>
      </p:sp>
      <p:sp>
        <p:nvSpPr>
          <p:cNvPr id="8" name="Subtitle 2">
            <a:extLst>
              <a:ext uri="{FF2B5EF4-FFF2-40B4-BE49-F238E27FC236}">
                <a16:creationId xmlns:a16="http://schemas.microsoft.com/office/drawing/2014/main" id="{5DDF7A0A-3A5D-2BEC-9C56-118F69419D40}"/>
              </a:ext>
            </a:extLst>
          </p:cNvPr>
          <p:cNvSpPr txBox="1">
            <a:spLocks/>
          </p:cNvSpPr>
          <p:nvPr/>
        </p:nvSpPr>
        <p:spPr>
          <a:xfrm>
            <a:off x="9611551" y="1287581"/>
            <a:ext cx="2037665" cy="347227"/>
          </a:xfrm>
          <a:prstGeom prst="rect">
            <a:avLst/>
          </a:prstGeom>
        </p:spPr>
        <p:txBody>
          <a:bodyPr vert="horz" lIns="91440" tIns="45720" rIns="91440" bIns="45720" rtlCol="0" anchor="t">
            <a:normAutofit fontScale="70000" lnSpcReduction="20000"/>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nSpc>
                <a:spcPct val="120000"/>
              </a:lnSpc>
            </a:pPr>
            <a:r>
              <a:rPr lang="en-US" sz="1400" b="1" dirty="0">
                <a:latin typeface="Arial Light" pitchFamily="2" charset="0"/>
              </a:rPr>
              <a:t>Sunday, 27 July 2025</a:t>
            </a:r>
          </a:p>
          <a:p>
            <a:pPr>
              <a:lnSpc>
                <a:spcPct val="100000"/>
              </a:lnSpc>
            </a:pPr>
            <a:endParaRPr lang="en-US" sz="1600" dirty="0"/>
          </a:p>
          <a:p>
            <a:pPr>
              <a:lnSpc>
                <a:spcPct val="100000"/>
              </a:lnSpc>
            </a:pPr>
            <a:endParaRPr lang="en-US" sz="1600" dirty="0"/>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FDCD5-E888-3DB0-35C8-3423F62AD11B}"/>
            </a:ext>
          </a:extLst>
        </p:cNvPr>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9AD21E00-2134-FC3B-091D-762855A2C038}"/>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7" name="TextBox 6">
            <a:extLst>
              <a:ext uri="{FF2B5EF4-FFF2-40B4-BE49-F238E27FC236}">
                <a16:creationId xmlns:a16="http://schemas.microsoft.com/office/drawing/2014/main" id="{6AEAFCC8-D194-6A82-3877-94303445C01E}"/>
              </a:ext>
            </a:extLst>
          </p:cNvPr>
          <p:cNvSpPr txBox="1"/>
          <p:nvPr/>
        </p:nvSpPr>
        <p:spPr>
          <a:xfrm>
            <a:off x="1061884" y="65630"/>
            <a:ext cx="9979742" cy="523220"/>
          </a:xfrm>
          <a:prstGeom prst="rect">
            <a:avLst/>
          </a:prstGeom>
          <a:noFill/>
        </p:spPr>
        <p:txBody>
          <a:bodyPr wrap="square">
            <a:spAutoFit/>
          </a:bodyPr>
          <a:lstStyle/>
          <a:p>
            <a:r>
              <a:rPr lang="en-US" sz="2800" b="1" dirty="0">
                <a:solidFill>
                  <a:schemeClr val="bg1"/>
                </a:solidFill>
                <a:effectLst>
                  <a:outerShdw blurRad="38100" dist="38100" dir="2700000" algn="tl">
                    <a:srgbClr val="000000">
                      <a:alpha val="43137"/>
                    </a:srgbClr>
                  </a:outerShdw>
                </a:effectLst>
                <a:latin typeface="+mj-lt"/>
              </a:rPr>
              <a:t>Normalized to Generalized Weather Conditions</a:t>
            </a:r>
          </a:p>
        </p:txBody>
      </p:sp>
      <p:graphicFrame>
        <p:nvGraphicFramePr>
          <p:cNvPr id="8" name="Table 7">
            <a:extLst>
              <a:ext uri="{FF2B5EF4-FFF2-40B4-BE49-F238E27FC236}">
                <a16:creationId xmlns:a16="http://schemas.microsoft.com/office/drawing/2014/main" id="{76D1C7FF-8819-6F4C-2F30-4C8EF64F2EF0}"/>
              </a:ext>
            </a:extLst>
          </p:cNvPr>
          <p:cNvGraphicFramePr>
            <a:graphicFrameLocks noGrp="1"/>
          </p:cNvGraphicFramePr>
          <p:nvPr>
            <p:extLst>
              <p:ext uri="{D42A27DB-BD31-4B8C-83A1-F6EECF244321}">
                <p14:modId xmlns:p14="http://schemas.microsoft.com/office/powerpoint/2010/main" val="1774385953"/>
              </p:ext>
            </p:extLst>
          </p:nvPr>
        </p:nvGraphicFramePr>
        <p:xfrm>
          <a:off x="1219200" y="650405"/>
          <a:ext cx="9822426" cy="5378248"/>
        </p:xfrm>
        <a:graphic>
          <a:graphicData uri="http://schemas.openxmlformats.org/drawingml/2006/table">
            <a:tbl>
              <a:tblPr>
                <a:tableStyleId>{ED083AE6-46FA-4A59-8FB0-9F97EB10719F}</a:tableStyleId>
              </a:tblPr>
              <a:tblGrid>
                <a:gridCol w="2400630">
                  <a:extLst>
                    <a:ext uri="{9D8B030D-6E8A-4147-A177-3AD203B41FA5}">
                      <a16:colId xmlns:a16="http://schemas.microsoft.com/office/drawing/2014/main" val="3586781581"/>
                    </a:ext>
                  </a:extLst>
                </a:gridCol>
                <a:gridCol w="2400630">
                  <a:extLst>
                    <a:ext uri="{9D8B030D-6E8A-4147-A177-3AD203B41FA5}">
                      <a16:colId xmlns:a16="http://schemas.microsoft.com/office/drawing/2014/main" val="1872748489"/>
                    </a:ext>
                  </a:extLst>
                </a:gridCol>
                <a:gridCol w="5021166">
                  <a:extLst>
                    <a:ext uri="{9D8B030D-6E8A-4147-A177-3AD203B41FA5}">
                      <a16:colId xmlns:a16="http://schemas.microsoft.com/office/drawing/2014/main" val="2297926010"/>
                    </a:ext>
                  </a:extLst>
                </a:gridCol>
              </a:tblGrid>
              <a:tr h="272621">
                <a:tc gridSpan="3">
                  <a:txBody>
                    <a:bodyPr/>
                    <a:lstStyle/>
                    <a:p>
                      <a:pPr algn="ctr" fontAlgn="ctr"/>
                      <a:r>
                        <a:rPr lang="en-IN" sz="1600" b="1" u="none" strike="noStrike" dirty="0">
                          <a:effectLst>
                            <a:outerShdw blurRad="38100" dist="38100" dir="2700000" algn="tl">
                              <a:srgbClr val="000000">
                                <a:alpha val="43137"/>
                              </a:srgbClr>
                            </a:outerShdw>
                          </a:effectLst>
                          <a:latin typeface="+mj-lt"/>
                        </a:rPr>
                        <a:t>Season Weather Situation Representation</a:t>
                      </a:r>
                      <a:endParaRPr lang="en-IN" sz="1600" b="1" i="0" u="none" strike="noStrike" dirty="0">
                        <a:solidFill>
                          <a:srgbClr val="000000"/>
                        </a:solidFill>
                        <a:effectLst>
                          <a:outerShdw blurRad="38100" dist="38100" dir="2700000" algn="tl">
                            <a:srgbClr val="000000">
                              <a:alpha val="43137"/>
                            </a:srgbClr>
                          </a:outerShdw>
                        </a:effectLst>
                        <a:latin typeface="+mj-lt"/>
                      </a:endParaRPr>
                    </a:p>
                  </a:txBody>
                  <a:tcPr marL="7620" marR="7620" marT="762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98997993"/>
                  </a:ext>
                </a:extLst>
              </a:tr>
              <a:tr h="300331">
                <a:tc>
                  <a:txBody>
                    <a:bodyPr/>
                    <a:lstStyle/>
                    <a:p>
                      <a:pPr algn="ctr" fontAlgn="b"/>
                      <a:r>
                        <a:rPr lang="en-IN" sz="1600" b="1" u="none" strike="noStrike" dirty="0">
                          <a:solidFill>
                            <a:schemeClr val="tx1"/>
                          </a:solidFill>
                          <a:effectLst>
                            <a:outerShdw blurRad="38100" dist="38100" dir="2700000" algn="tl">
                              <a:srgbClr val="000000">
                                <a:alpha val="43137"/>
                              </a:srgbClr>
                            </a:outerShdw>
                          </a:effectLst>
                          <a:latin typeface="+mj-lt"/>
                        </a:rPr>
                        <a:t>Season</a:t>
                      </a:r>
                      <a:endParaRPr lang="en-IN" sz="1600" b="1" i="0" u="none" strike="noStrike" dirty="0">
                        <a:solidFill>
                          <a:schemeClr val="tx1"/>
                        </a:solidFill>
                        <a:effectLst>
                          <a:outerShdw blurRad="38100" dist="38100" dir="2700000" algn="tl">
                            <a:srgbClr val="000000">
                              <a:alpha val="43137"/>
                            </a:srgbClr>
                          </a:outerShdw>
                        </a:effectLst>
                        <a:latin typeface="+mj-lt"/>
                      </a:endParaRPr>
                    </a:p>
                  </a:txBody>
                  <a:tcPr marL="7620" marR="7620" marT="7620" marB="0" anchor="b"/>
                </a:tc>
                <a:tc>
                  <a:txBody>
                    <a:bodyPr/>
                    <a:lstStyle/>
                    <a:p>
                      <a:pPr algn="ctr" fontAlgn="b"/>
                      <a:r>
                        <a:rPr lang="en-IN" sz="1600" b="1" u="none" strike="noStrike" dirty="0">
                          <a:solidFill>
                            <a:schemeClr val="tx1"/>
                          </a:solidFill>
                          <a:effectLst>
                            <a:outerShdw blurRad="38100" dist="38100" dir="2700000" algn="tl">
                              <a:srgbClr val="000000">
                                <a:alpha val="43137"/>
                              </a:srgbClr>
                            </a:outerShdw>
                          </a:effectLst>
                          <a:latin typeface="+mj-lt"/>
                        </a:rPr>
                        <a:t>Normalized Code</a:t>
                      </a:r>
                      <a:endParaRPr lang="en-IN" sz="1600" b="1" i="0" u="none" strike="noStrike" dirty="0">
                        <a:solidFill>
                          <a:schemeClr val="tx1"/>
                        </a:solidFill>
                        <a:effectLst>
                          <a:outerShdw blurRad="38100" dist="38100" dir="2700000" algn="tl">
                            <a:srgbClr val="000000">
                              <a:alpha val="43137"/>
                            </a:srgbClr>
                          </a:outerShdw>
                        </a:effectLst>
                        <a:latin typeface="+mj-lt"/>
                      </a:endParaRPr>
                    </a:p>
                  </a:txBody>
                  <a:tcPr marL="7620" marR="7620" marT="7620" marB="0" anchor="b"/>
                </a:tc>
                <a:tc>
                  <a:txBody>
                    <a:bodyPr/>
                    <a:lstStyle/>
                    <a:p>
                      <a:pPr algn="ctr" fontAlgn="b"/>
                      <a:r>
                        <a:rPr lang="en-IN" sz="1600" b="1" u="none" strike="noStrike" dirty="0">
                          <a:solidFill>
                            <a:schemeClr val="tx1"/>
                          </a:solidFill>
                          <a:effectLst>
                            <a:outerShdw blurRad="38100" dist="38100" dir="2700000" algn="tl">
                              <a:srgbClr val="000000">
                                <a:alpha val="43137"/>
                              </a:srgbClr>
                            </a:outerShdw>
                          </a:effectLst>
                          <a:latin typeface="+mj-lt"/>
                        </a:rPr>
                        <a:t>Weather Condition</a:t>
                      </a:r>
                      <a:endParaRPr lang="en-IN" sz="1600" b="1" i="0" u="none" strike="noStrike" dirty="0">
                        <a:solidFill>
                          <a:schemeClr val="tx1"/>
                        </a:solidFill>
                        <a:effectLst>
                          <a:outerShdw blurRad="38100" dist="38100" dir="2700000" algn="tl">
                            <a:srgbClr val="000000">
                              <a:alpha val="43137"/>
                            </a:srgbClr>
                          </a:outerShdw>
                        </a:effectLst>
                        <a:latin typeface="+mj-lt"/>
                      </a:endParaRPr>
                    </a:p>
                  </a:txBody>
                  <a:tcPr marL="7620" marR="7620" marT="7620" marB="0" anchor="b"/>
                </a:tc>
                <a:extLst>
                  <a:ext uri="{0D108BD9-81ED-4DB2-BD59-A6C34878D82A}">
                    <a16:rowId xmlns:a16="http://schemas.microsoft.com/office/drawing/2014/main" val="2764286547"/>
                  </a:ext>
                </a:extLst>
              </a:tr>
              <a:tr h="300331">
                <a:tc rowSpan="4">
                  <a:txBody>
                    <a:bodyPr/>
                    <a:lstStyle/>
                    <a:p>
                      <a:pPr algn="ctr" fontAlgn="ctr"/>
                      <a:r>
                        <a:rPr lang="en-IN" sz="1800" u="none" strike="noStrike" dirty="0">
                          <a:effectLst/>
                          <a:latin typeface="+mj-lt"/>
                        </a:rPr>
                        <a:t>Winter</a:t>
                      </a:r>
                      <a:endParaRPr lang="en-IN" sz="1800" b="0" i="0" u="none" strike="noStrike" dirty="0">
                        <a:solidFill>
                          <a:srgbClr val="000000"/>
                        </a:solidFill>
                        <a:effectLst/>
                        <a:latin typeface="+mj-lt"/>
                      </a:endParaRPr>
                    </a:p>
                  </a:txBody>
                  <a:tcPr marL="7620" marR="7620" marT="7620" marB="0" anchor="ctr"/>
                </a:tc>
                <a:tc>
                  <a:txBody>
                    <a:bodyPr/>
                    <a:lstStyle/>
                    <a:p>
                      <a:pPr algn="ctr" fontAlgn="ctr"/>
                      <a:r>
                        <a:rPr lang="en-IN" sz="1800" u="none" strike="noStrike" dirty="0">
                          <a:effectLst/>
                          <a:latin typeface="+mj-lt"/>
                        </a:rPr>
                        <a:t>1</a:t>
                      </a:r>
                      <a:endParaRPr lang="en-IN" sz="1800" b="0" i="0" u="none" strike="noStrike" dirty="0">
                        <a:solidFill>
                          <a:srgbClr val="000000"/>
                        </a:solidFill>
                        <a:effectLst/>
                        <a:latin typeface="+mj-lt"/>
                      </a:endParaRPr>
                    </a:p>
                  </a:txBody>
                  <a:tcPr marL="7620" marR="7620" marT="7620" marB="0" anchor="ctr"/>
                </a:tc>
                <a:tc>
                  <a:txBody>
                    <a:bodyPr/>
                    <a:lstStyle/>
                    <a:p>
                      <a:pPr algn="ctr" fontAlgn="b"/>
                      <a:r>
                        <a:rPr lang="en-IN" sz="1800" u="none" strike="noStrike">
                          <a:effectLst/>
                          <a:latin typeface="+mj-lt"/>
                        </a:rPr>
                        <a:t>Clear Sky</a:t>
                      </a:r>
                      <a:endParaRPr lang="en-IN" sz="1800" b="0" i="0" u="none" strike="noStrike">
                        <a:solidFill>
                          <a:srgbClr val="000000"/>
                        </a:solidFill>
                        <a:effectLst/>
                        <a:latin typeface="+mj-lt"/>
                      </a:endParaRPr>
                    </a:p>
                  </a:txBody>
                  <a:tcPr marL="7620" marR="7620" marT="7620" marB="0" anchor="b"/>
                </a:tc>
                <a:extLst>
                  <a:ext uri="{0D108BD9-81ED-4DB2-BD59-A6C34878D82A}">
                    <a16:rowId xmlns:a16="http://schemas.microsoft.com/office/drawing/2014/main" val="3525226236"/>
                  </a:ext>
                </a:extLst>
              </a:tr>
              <a:tr h="300331">
                <a:tc vMerge="1">
                  <a:txBody>
                    <a:bodyPr/>
                    <a:lstStyle/>
                    <a:p>
                      <a:endParaRPr lang="en-IN"/>
                    </a:p>
                  </a:txBody>
                  <a:tcPr/>
                </a:tc>
                <a:tc>
                  <a:txBody>
                    <a:bodyPr/>
                    <a:lstStyle/>
                    <a:p>
                      <a:pPr algn="ctr" fontAlgn="ctr"/>
                      <a:r>
                        <a:rPr lang="en-IN" sz="1800" u="none" strike="noStrike" dirty="0">
                          <a:effectLst/>
                          <a:latin typeface="+mj-lt"/>
                        </a:rPr>
                        <a:t>2</a:t>
                      </a:r>
                      <a:endParaRPr lang="en-IN" sz="1800" b="0" i="0" u="none" strike="noStrike" dirty="0">
                        <a:solidFill>
                          <a:srgbClr val="000000"/>
                        </a:solidFill>
                        <a:effectLst/>
                        <a:latin typeface="+mj-lt"/>
                      </a:endParaRPr>
                    </a:p>
                  </a:txBody>
                  <a:tcPr marL="7620" marR="7620" marT="7620" marB="0" anchor="ctr"/>
                </a:tc>
                <a:tc>
                  <a:txBody>
                    <a:bodyPr/>
                    <a:lstStyle/>
                    <a:p>
                      <a:pPr algn="ctr" fontAlgn="b"/>
                      <a:r>
                        <a:rPr lang="en-IN" sz="1800" u="none" strike="noStrike">
                          <a:effectLst/>
                          <a:latin typeface="+mj-lt"/>
                        </a:rPr>
                        <a:t>Foggy / Misty</a:t>
                      </a:r>
                      <a:endParaRPr lang="en-IN" sz="1800" b="0" i="0" u="none" strike="noStrike">
                        <a:solidFill>
                          <a:srgbClr val="000000"/>
                        </a:solidFill>
                        <a:effectLst/>
                        <a:latin typeface="+mj-lt"/>
                      </a:endParaRPr>
                    </a:p>
                  </a:txBody>
                  <a:tcPr marL="7620" marR="7620" marT="7620" marB="0" anchor="b"/>
                </a:tc>
                <a:extLst>
                  <a:ext uri="{0D108BD9-81ED-4DB2-BD59-A6C34878D82A}">
                    <a16:rowId xmlns:a16="http://schemas.microsoft.com/office/drawing/2014/main" val="292144705"/>
                  </a:ext>
                </a:extLst>
              </a:tr>
              <a:tr h="300331">
                <a:tc vMerge="1">
                  <a:txBody>
                    <a:bodyPr/>
                    <a:lstStyle/>
                    <a:p>
                      <a:endParaRPr lang="en-IN"/>
                    </a:p>
                  </a:txBody>
                  <a:tcPr/>
                </a:tc>
                <a:tc>
                  <a:txBody>
                    <a:bodyPr/>
                    <a:lstStyle/>
                    <a:p>
                      <a:pPr algn="ctr" fontAlgn="ctr"/>
                      <a:r>
                        <a:rPr lang="en-IN" sz="1800" u="none" strike="noStrike" dirty="0">
                          <a:effectLst/>
                          <a:latin typeface="+mj-lt"/>
                        </a:rPr>
                        <a:t>3</a:t>
                      </a:r>
                      <a:endParaRPr lang="en-IN" sz="1800" b="0" i="0" u="none" strike="noStrike" dirty="0">
                        <a:solidFill>
                          <a:srgbClr val="000000"/>
                        </a:solidFill>
                        <a:effectLst/>
                        <a:latin typeface="+mj-lt"/>
                      </a:endParaRPr>
                    </a:p>
                  </a:txBody>
                  <a:tcPr marL="7620" marR="7620" marT="7620" marB="0" anchor="ctr"/>
                </a:tc>
                <a:tc>
                  <a:txBody>
                    <a:bodyPr/>
                    <a:lstStyle/>
                    <a:p>
                      <a:pPr algn="ctr" fontAlgn="b"/>
                      <a:r>
                        <a:rPr lang="en-IN" sz="1800" u="none" strike="noStrike">
                          <a:effectLst/>
                          <a:latin typeface="+mj-lt"/>
                        </a:rPr>
                        <a:t>Light Snow / Rain</a:t>
                      </a:r>
                      <a:endParaRPr lang="en-IN" sz="1800" b="0" i="0" u="none" strike="noStrike">
                        <a:solidFill>
                          <a:srgbClr val="000000"/>
                        </a:solidFill>
                        <a:effectLst/>
                        <a:latin typeface="+mj-lt"/>
                      </a:endParaRPr>
                    </a:p>
                  </a:txBody>
                  <a:tcPr marL="7620" marR="7620" marT="7620" marB="0" anchor="b"/>
                </a:tc>
                <a:extLst>
                  <a:ext uri="{0D108BD9-81ED-4DB2-BD59-A6C34878D82A}">
                    <a16:rowId xmlns:a16="http://schemas.microsoft.com/office/drawing/2014/main" val="1137006583"/>
                  </a:ext>
                </a:extLst>
              </a:tr>
              <a:tr h="300331">
                <a:tc vMerge="1">
                  <a:txBody>
                    <a:bodyPr/>
                    <a:lstStyle/>
                    <a:p>
                      <a:endParaRPr lang="en-IN"/>
                    </a:p>
                  </a:txBody>
                  <a:tcPr/>
                </a:tc>
                <a:tc>
                  <a:txBody>
                    <a:bodyPr/>
                    <a:lstStyle/>
                    <a:p>
                      <a:pPr algn="ctr" fontAlgn="ctr"/>
                      <a:r>
                        <a:rPr lang="en-IN" sz="1800" u="none" strike="noStrike" dirty="0">
                          <a:effectLst/>
                          <a:latin typeface="+mj-lt"/>
                        </a:rPr>
                        <a:t>4</a:t>
                      </a:r>
                      <a:endParaRPr lang="en-IN" sz="1800" b="0" i="0" u="none" strike="noStrike" dirty="0">
                        <a:solidFill>
                          <a:srgbClr val="000000"/>
                        </a:solidFill>
                        <a:effectLst/>
                        <a:latin typeface="+mj-lt"/>
                      </a:endParaRPr>
                    </a:p>
                  </a:txBody>
                  <a:tcPr marL="7620" marR="7620" marT="7620" marB="0" anchor="ctr"/>
                </a:tc>
                <a:tc>
                  <a:txBody>
                    <a:bodyPr/>
                    <a:lstStyle/>
                    <a:p>
                      <a:pPr algn="ctr" fontAlgn="b"/>
                      <a:r>
                        <a:rPr lang="en-IN" sz="1800" u="none" strike="noStrike" dirty="0">
                          <a:effectLst/>
                          <a:latin typeface="+mj-lt"/>
                        </a:rPr>
                        <a:t>Western Disturbance</a:t>
                      </a:r>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1105246364"/>
                  </a:ext>
                </a:extLst>
              </a:tr>
              <a:tr h="300331">
                <a:tc rowSpan="4">
                  <a:txBody>
                    <a:bodyPr/>
                    <a:lstStyle/>
                    <a:p>
                      <a:pPr algn="ctr" fontAlgn="ctr"/>
                      <a:r>
                        <a:rPr lang="en-IN" sz="1800" u="none" strike="noStrike">
                          <a:effectLst/>
                          <a:latin typeface="+mj-lt"/>
                        </a:rPr>
                        <a:t>Summer</a:t>
                      </a:r>
                      <a:endParaRPr lang="en-IN" sz="1800" b="0" i="0" u="none" strike="noStrike">
                        <a:solidFill>
                          <a:srgbClr val="000000"/>
                        </a:solidFill>
                        <a:effectLst/>
                        <a:latin typeface="+mj-lt"/>
                      </a:endParaRPr>
                    </a:p>
                  </a:txBody>
                  <a:tcPr marL="7620" marR="7620" marT="7620" marB="0" anchor="ctr"/>
                </a:tc>
                <a:tc>
                  <a:txBody>
                    <a:bodyPr/>
                    <a:lstStyle/>
                    <a:p>
                      <a:pPr algn="ctr" fontAlgn="ctr"/>
                      <a:r>
                        <a:rPr lang="en-IN" sz="1800" u="none" strike="noStrike" dirty="0">
                          <a:effectLst/>
                          <a:latin typeface="+mj-lt"/>
                        </a:rPr>
                        <a:t>1</a:t>
                      </a:r>
                      <a:endParaRPr lang="en-IN" sz="1800" b="0" i="0" u="none" strike="noStrike" dirty="0">
                        <a:solidFill>
                          <a:srgbClr val="000000"/>
                        </a:solidFill>
                        <a:effectLst/>
                        <a:latin typeface="+mj-lt"/>
                      </a:endParaRPr>
                    </a:p>
                  </a:txBody>
                  <a:tcPr marL="7620" marR="7620" marT="7620" marB="0" anchor="ctr"/>
                </a:tc>
                <a:tc>
                  <a:txBody>
                    <a:bodyPr/>
                    <a:lstStyle/>
                    <a:p>
                      <a:pPr algn="ctr" fontAlgn="b"/>
                      <a:r>
                        <a:rPr lang="en-IN" sz="1800" u="none" strike="noStrike" dirty="0">
                          <a:effectLst/>
                          <a:latin typeface="+mj-lt"/>
                        </a:rPr>
                        <a:t>Clear / Sunny</a:t>
                      </a:r>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80890177"/>
                  </a:ext>
                </a:extLst>
              </a:tr>
              <a:tr h="300331">
                <a:tc vMerge="1">
                  <a:txBody>
                    <a:bodyPr/>
                    <a:lstStyle/>
                    <a:p>
                      <a:endParaRPr lang="en-IN"/>
                    </a:p>
                  </a:txBody>
                  <a:tcPr/>
                </a:tc>
                <a:tc>
                  <a:txBody>
                    <a:bodyPr/>
                    <a:lstStyle/>
                    <a:p>
                      <a:pPr algn="ctr" fontAlgn="ctr"/>
                      <a:r>
                        <a:rPr lang="en-IN" sz="1800" u="none" strike="noStrike">
                          <a:effectLst/>
                          <a:latin typeface="+mj-lt"/>
                        </a:rPr>
                        <a:t>2</a:t>
                      </a:r>
                      <a:endParaRPr lang="en-IN" sz="1800" b="0" i="0" u="none" strike="noStrike">
                        <a:solidFill>
                          <a:srgbClr val="000000"/>
                        </a:solidFill>
                        <a:effectLst/>
                        <a:latin typeface="+mj-lt"/>
                      </a:endParaRPr>
                    </a:p>
                  </a:txBody>
                  <a:tcPr marL="7620" marR="7620" marT="7620" marB="0" anchor="ctr"/>
                </a:tc>
                <a:tc>
                  <a:txBody>
                    <a:bodyPr/>
                    <a:lstStyle/>
                    <a:p>
                      <a:pPr algn="ctr" fontAlgn="b"/>
                      <a:r>
                        <a:rPr lang="en-IN" sz="1800" u="none" strike="noStrike" dirty="0">
                          <a:effectLst/>
                          <a:latin typeface="+mj-lt"/>
                        </a:rPr>
                        <a:t>Hot &amp; Humid</a:t>
                      </a:r>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1104617268"/>
                  </a:ext>
                </a:extLst>
              </a:tr>
              <a:tr h="300331">
                <a:tc vMerge="1">
                  <a:txBody>
                    <a:bodyPr/>
                    <a:lstStyle/>
                    <a:p>
                      <a:endParaRPr lang="en-IN"/>
                    </a:p>
                  </a:txBody>
                  <a:tcPr/>
                </a:tc>
                <a:tc>
                  <a:txBody>
                    <a:bodyPr/>
                    <a:lstStyle/>
                    <a:p>
                      <a:pPr algn="ctr" fontAlgn="ctr"/>
                      <a:r>
                        <a:rPr lang="en-IN" sz="1800" u="none" strike="noStrike">
                          <a:effectLst/>
                          <a:latin typeface="+mj-lt"/>
                        </a:rPr>
                        <a:t>3</a:t>
                      </a:r>
                      <a:endParaRPr lang="en-IN" sz="1800" b="0" i="0" u="none" strike="noStrike">
                        <a:solidFill>
                          <a:srgbClr val="000000"/>
                        </a:solidFill>
                        <a:effectLst/>
                        <a:latin typeface="+mj-lt"/>
                      </a:endParaRPr>
                    </a:p>
                  </a:txBody>
                  <a:tcPr marL="7620" marR="7620" marT="7620" marB="0" anchor="ctr"/>
                </a:tc>
                <a:tc>
                  <a:txBody>
                    <a:bodyPr/>
                    <a:lstStyle/>
                    <a:p>
                      <a:pPr algn="ctr" fontAlgn="b"/>
                      <a:r>
                        <a:rPr lang="en-IN" sz="1800" u="none" strike="noStrike" dirty="0">
                          <a:effectLst/>
                          <a:latin typeface="+mj-lt"/>
                        </a:rPr>
                        <a:t>Dust Storm / Loo Winds</a:t>
                      </a:r>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1002208773"/>
                  </a:ext>
                </a:extLst>
              </a:tr>
              <a:tr h="300331">
                <a:tc vMerge="1">
                  <a:txBody>
                    <a:bodyPr/>
                    <a:lstStyle/>
                    <a:p>
                      <a:endParaRPr lang="en-IN"/>
                    </a:p>
                  </a:txBody>
                  <a:tcPr/>
                </a:tc>
                <a:tc>
                  <a:txBody>
                    <a:bodyPr/>
                    <a:lstStyle/>
                    <a:p>
                      <a:pPr algn="ctr" fontAlgn="ctr"/>
                      <a:r>
                        <a:rPr lang="en-IN" sz="1800" u="none" strike="noStrike">
                          <a:effectLst/>
                          <a:latin typeface="+mj-lt"/>
                        </a:rPr>
                        <a:t>4</a:t>
                      </a:r>
                      <a:endParaRPr lang="en-IN" sz="1800" b="0" i="0" u="none" strike="noStrike">
                        <a:solidFill>
                          <a:srgbClr val="000000"/>
                        </a:solidFill>
                        <a:effectLst/>
                        <a:latin typeface="+mj-lt"/>
                      </a:endParaRPr>
                    </a:p>
                  </a:txBody>
                  <a:tcPr marL="7620" marR="7620" marT="7620" marB="0" anchor="ctr"/>
                </a:tc>
                <a:tc>
                  <a:txBody>
                    <a:bodyPr/>
                    <a:lstStyle/>
                    <a:p>
                      <a:pPr algn="ctr" fontAlgn="b"/>
                      <a:r>
                        <a:rPr lang="en-IN" sz="1800" u="none" strike="noStrike" dirty="0">
                          <a:effectLst/>
                          <a:latin typeface="+mj-lt"/>
                        </a:rPr>
                        <a:t>Pre-Monsoon Thunderstorm</a:t>
                      </a:r>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2984116635"/>
                  </a:ext>
                </a:extLst>
              </a:tr>
              <a:tr h="300331">
                <a:tc rowSpan="4">
                  <a:txBody>
                    <a:bodyPr/>
                    <a:lstStyle/>
                    <a:p>
                      <a:pPr algn="ctr" fontAlgn="ctr"/>
                      <a:r>
                        <a:rPr lang="en-IN" sz="1800" u="none" strike="noStrike">
                          <a:effectLst/>
                          <a:latin typeface="+mj-lt"/>
                        </a:rPr>
                        <a:t>Monsoon</a:t>
                      </a:r>
                      <a:endParaRPr lang="en-IN" sz="1800" b="0" i="0" u="none" strike="noStrike">
                        <a:solidFill>
                          <a:srgbClr val="000000"/>
                        </a:solidFill>
                        <a:effectLst/>
                        <a:latin typeface="+mj-lt"/>
                      </a:endParaRPr>
                    </a:p>
                  </a:txBody>
                  <a:tcPr marL="7620" marR="7620" marT="7620" marB="0" anchor="ctr"/>
                </a:tc>
                <a:tc>
                  <a:txBody>
                    <a:bodyPr/>
                    <a:lstStyle/>
                    <a:p>
                      <a:pPr algn="ctr" fontAlgn="ctr"/>
                      <a:r>
                        <a:rPr lang="en-IN" sz="1800" u="none" strike="noStrike">
                          <a:effectLst/>
                          <a:latin typeface="+mj-lt"/>
                        </a:rPr>
                        <a:t>1</a:t>
                      </a:r>
                      <a:endParaRPr lang="en-IN" sz="1800" b="0" i="0" u="none" strike="noStrike">
                        <a:solidFill>
                          <a:srgbClr val="000000"/>
                        </a:solidFill>
                        <a:effectLst/>
                        <a:latin typeface="+mj-lt"/>
                      </a:endParaRPr>
                    </a:p>
                  </a:txBody>
                  <a:tcPr marL="7620" marR="7620" marT="7620" marB="0" anchor="ctr"/>
                </a:tc>
                <a:tc>
                  <a:txBody>
                    <a:bodyPr/>
                    <a:lstStyle/>
                    <a:p>
                      <a:pPr algn="ctr" fontAlgn="b"/>
                      <a:r>
                        <a:rPr lang="en-IN" sz="1800" u="none" strike="noStrike" dirty="0">
                          <a:effectLst/>
                          <a:latin typeface="+mj-lt"/>
                        </a:rPr>
                        <a:t>Heavy Rainfall</a:t>
                      </a:r>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3293670400"/>
                  </a:ext>
                </a:extLst>
              </a:tr>
              <a:tr h="300331">
                <a:tc vMerge="1">
                  <a:txBody>
                    <a:bodyPr/>
                    <a:lstStyle/>
                    <a:p>
                      <a:endParaRPr lang="en-IN"/>
                    </a:p>
                  </a:txBody>
                  <a:tcPr/>
                </a:tc>
                <a:tc>
                  <a:txBody>
                    <a:bodyPr/>
                    <a:lstStyle/>
                    <a:p>
                      <a:pPr algn="ctr" fontAlgn="ctr"/>
                      <a:r>
                        <a:rPr lang="en-IN" sz="1800" u="none" strike="noStrike">
                          <a:effectLst/>
                          <a:latin typeface="+mj-lt"/>
                        </a:rPr>
                        <a:t>2</a:t>
                      </a:r>
                      <a:endParaRPr lang="en-IN" sz="1800" b="0" i="0" u="none" strike="noStrike">
                        <a:solidFill>
                          <a:srgbClr val="000000"/>
                        </a:solidFill>
                        <a:effectLst/>
                        <a:latin typeface="+mj-lt"/>
                      </a:endParaRPr>
                    </a:p>
                  </a:txBody>
                  <a:tcPr marL="7620" marR="7620" marT="7620" marB="0" anchor="ctr"/>
                </a:tc>
                <a:tc>
                  <a:txBody>
                    <a:bodyPr/>
                    <a:lstStyle/>
                    <a:p>
                      <a:pPr algn="ctr" fontAlgn="b"/>
                      <a:r>
                        <a:rPr lang="en-IN" sz="1800" u="none" strike="noStrike" dirty="0">
                          <a:effectLst/>
                          <a:latin typeface="+mj-lt"/>
                        </a:rPr>
                        <a:t>Intermittent Showers</a:t>
                      </a:r>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1790847007"/>
                  </a:ext>
                </a:extLst>
              </a:tr>
              <a:tr h="300331">
                <a:tc vMerge="1">
                  <a:txBody>
                    <a:bodyPr/>
                    <a:lstStyle/>
                    <a:p>
                      <a:endParaRPr lang="en-IN"/>
                    </a:p>
                  </a:txBody>
                  <a:tcPr/>
                </a:tc>
                <a:tc>
                  <a:txBody>
                    <a:bodyPr/>
                    <a:lstStyle/>
                    <a:p>
                      <a:pPr algn="ctr" fontAlgn="ctr"/>
                      <a:r>
                        <a:rPr lang="en-IN" sz="1800" u="none" strike="noStrike">
                          <a:effectLst/>
                          <a:latin typeface="+mj-lt"/>
                        </a:rPr>
                        <a:t>3</a:t>
                      </a:r>
                      <a:endParaRPr lang="en-IN" sz="1800" b="0" i="0" u="none" strike="noStrike">
                        <a:solidFill>
                          <a:srgbClr val="000000"/>
                        </a:solidFill>
                        <a:effectLst/>
                        <a:latin typeface="+mj-lt"/>
                      </a:endParaRPr>
                    </a:p>
                  </a:txBody>
                  <a:tcPr marL="7620" marR="7620" marT="7620" marB="0" anchor="ctr"/>
                </a:tc>
                <a:tc>
                  <a:txBody>
                    <a:bodyPr/>
                    <a:lstStyle/>
                    <a:p>
                      <a:pPr algn="ctr" fontAlgn="b"/>
                      <a:r>
                        <a:rPr lang="en-IN" sz="1800" u="none" strike="noStrike" dirty="0">
                          <a:effectLst/>
                          <a:latin typeface="+mj-lt"/>
                        </a:rPr>
                        <a:t>Overcast &amp; Humid</a:t>
                      </a:r>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1905169109"/>
                  </a:ext>
                </a:extLst>
              </a:tr>
              <a:tr h="300331">
                <a:tc vMerge="1">
                  <a:txBody>
                    <a:bodyPr/>
                    <a:lstStyle/>
                    <a:p>
                      <a:endParaRPr lang="en-IN"/>
                    </a:p>
                  </a:txBody>
                  <a:tcPr/>
                </a:tc>
                <a:tc>
                  <a:txBody>
                    <a:bodyPr/>
                    <a:lstStyle/>
                    <a:p>
                      <a:pPr algn="ctr" fontAlgn="ctr"/>
                      <a:r>
                        <a:rPr lang="en-IN" sz="1800" u="none" strike="noStrike">
                          <a:effectLst/>
                          <a:latin typeface="+mj-lt"/>
                        </a:rPr>
                        <a:t>4</a:t>
                      </a:r>
                      <a:endParaRPr lang="en-IN" sz="1800" b="0" i="0" u="none" strike="noStrike">
                        <a:solidFill>
                          <a:srgbClr val="000000"/>
                        </a:solidFill>
                        <a:effectLst/>
                        <a:latin typeface="+mj-lt"/>
                      </a:endParaRPr>
                    </a:p>
                  </a:txBody>
                  <a:tcPr marL="7620" marR="7620" marT="7620" marB="0" anchor="ctr"/>
                </a:tc>
                <a:tc>
                  <a:txBody>
                    <a:bodyPr/>
                    <a:lstStyle/>
                    <a:p>
                      <a:pPr algn="ctr" fontAlgn="b"/>
                      <a:r>
                        <a:rPr lang="en-IN" sz="1800" u="none" strike="noStrike" dirty="0">
                          <a:effectLst/>
                          <a:latin typeface="+mj-lt"/>
                        </a:rPr>
                        <a:t>Thunderstorms with Rain</a:t>
                      </a:r>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214647239"/>
                  </a:ext>
                </a:extLst>
              </a:tr>
              <a:tr h="300331">
                <a:tc rowSpan="4">
                  <a:txBody>
                    <a:bodyPr/>
                    <a:lstStyle/>
                    <a:p>
                      <a:pPr algn="ctr" fontAlgn="ctr"/>
                      <a:r>
                        <a:rPr lang="en-IN" sz="1800" u="none" strike="noStrike">
                          <a:effectLst/>
                          <a:latin typeface="+mj-lt"/>
                        </a:rPr>
                        <a:t>Autumn</a:t>
                      </a:r>
                      <a:endParaRPr lang="en-IN" sz="1800" b="0" i="0" u="none" strike="noStrike">
                        <a:solidFill>
                          <a:srgbClr val="000000"/>
                        </a:solidFill>
                        <a:effectLst/>
                        <a:latin typeface="+mj-lt"/>
                      </a:endParaRPr>
                    </a:p>
                  </a:txBody>
                  <a:tcPr marL="7620" marR="7620" marT="7620" marB="0" anchor="ctr"/>
                </a:tc>
                <a:tc>
                  <a:txBody>
                    <a:bodyPr/>
                    <a:lstStyle/>
                    <a:p>
                      <a:pPr algn="ctr" fontAlgn="ctr"/>
                      <a:r>
                        <a:rPr lang="en-IN" sz="1800" u="none" strike="noStrike">
                          <a:effectLst/>
                          <a:latin typeface="+mj-lt"/>
                        </a:rPr>
                        <a:t>1</a:t>
                      </a:r>
                      <a:endParaRPr lang="en-IN" sz="1800" b="0" i="0" u="none" strike="noStrike">
                        <a:solidFill>
                          <a:srgbClr val="000000"/>
                        </a:solidFill>
                        <a:effectLst/>
                        <a:latin typeface="+mj-lt"/>
                      </a:endParaRPr>
                    </a:p>
                  </a:txBody>
                  <a:tcPr marL="7620" marR="7620" marT="7620" marB="0" anchor="ctr"/>
                </a:tc>
                <a:tc>
                  <a:txBody>
                    <a:bodyPr/>
                    <a:lstStyle/>
                    <a:p>
                      <a:pPr algn="ctr" fontAlgn="b"/>
                      <a:r>
                        <a:rPr lang="en-IN" sz="1800" u="none" strike="noStrike" dirty="0">
                          <a:effectLst/>
                          <a:latin typeface="+mj-lt"/>
                        </a:rPr>
                        <a:t>Clear</a:t>
                      </a:r>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138794789"/>
                  </a:ext>
                </a:extLst>
              </a:tr>
              <a:tr h="300331">
                <a:tc vMerge="1">
                  <a:txBody>
                    <a:bodyPr/>
                    <a:lstStyle/>
                    <a:p>
                      <a:endParaRPr lang="en-IN"/>
                    </a:p>
                  </a:txBody>
                  <a:tcPr/>
                </a:tc>
                <a:tc>
                  <a:txBody>
                    <a:bodyPr/>
                    <a:lstStyle/>
                    <a:p>
                      <a:pPr algn="ctr" fontAlgn="ctr"/>
                      <a:r>
                        <a:rPr lang="en-IN" sz="1800" u="none" strike="noStrike">
                          <a:effectLst/>
                          <a:latin typeface="+mj-lt"/>
                        </a:rPr>
                        <a:t>2</a:t>
                      </a:r>
                      <a:endParaRPr lang="en-IN" sz="1800" b="0" i="0" u="none" strike="noStrike">
                        <a:solidFill>
                          <a:srgbClr val="000000"/>
                        </a:solidFill>
                        <a:effectLst/>
                        <a:latin typeface="+mj-lt"/>
                      </a:endParaRPr>
                    </a:p>
                  </a:txBody>
                  <a:tcPr marL="7620" marR="7620" marT="7620" marB="0" anchor="ctr"/>
                </a:tc>
                <a:tc>
                  <a:txBody>
                    <a:bodyPr/>
                    <a:lstStyle/>
                    <a:p>
                      <a:pPr algn="ctr" fontAlgn="b"/>
                      <a:r>
                        <a:rPr lang="en-IN" sz="1800" u="none" strike="noStrike" dirty="0">
                          <a:effectLst/>
                          <a:latin typeface="+mj-lt"/>
                        </a:rPr>
                        <a:t>Dry &amp; Breezy</a:t>
                      </a:r>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3085756298"/>
                  </a:ext>
                </a:extLst>
              </a:tr>
              <a:tr h="300331">
                <a:tc vMerge="1">
                  <a:txBody>
                    <a:bodyPr/>
                    <a:lstStyle/>
                    <a:p>
                      <a:endParaRPr lang="en-IN"/>
                    </a:p>
                  </a:txBody>
                  <a:tcPr/>
                </a:tc>
                <a:tc>
                  <a:txBody>
                    <a:bodyPr/>
                    <a:lstStyle/>
                    <a:p>
                      <a:pPr algn="ctr" fontAlgn="ctr"/>
                      <a:r>
                        <a:rPr lang="en-IN" sz="1800" u="none" strike="noStrike">
                          <a:effectLst/>
                          <a:latin typeface="+mj-lt"/>
                        </a:rPr>
                        <a:t>3</a:t>
                      </a:r>
                      <a:endParaRPr lang="en-IN" sz="1800" b="0" i="0" u="none" strike="noStrike">
                        <a:solidFill>
                          <a:srgbClr val="000000"/>
                        </a:solidFill>
                        <a:effectLst/>
                        <a:latin typeface="+mj-lt"/>
                      </a:endParaRPr>
                    </a:p>
                  </a:txBody>
                  <a:tcPr marL="7620" marR="7620" marT="7620" marB="0" anchor="ctr"/>
                </a:tc>
                <a:tc>
                  <a:txBody>
                    <a:bodyPr/>
                    <a:lstStyle/>
                    <a:p>
                      <a:pPr algn="ctr" fontAlgn="b"/>
                      <a:r>
                        <a:rPr lang="en-IN" sz="1800" u="none" strike="noStrike" dirty="0">
                          <a:effectLst/>
                          <a:latin typeface="+mj-lt"/>
                        </a:rPr>
                        <a:t>Atmospheric Haze</a:t>
                      </a:r>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1963749029"/>
                  </a:ext>
                </a:extLst>
              </a:tr>
              <a:tr h="300331">
                <a:tc vMerge="1">
                  <a:txBody>
                    <a:bodyPr/>
                    <a:lstStyle/>
                    <a:p>
                      <a:endParaRPr lang="en-IN"/>
                    </a:p>
                  </a:txBody>
                  <a:tcPr/>
                </a:tc>
                <a:tc>
                  <a:txBody>
                    <a:bodyPr/>
                    <a:lstStyle/>
                    <a:p>
                      <a:pPr algn="ctr" fontAlgn="ctr"/>
                      <a:r>
                        <a:rPr lang="en-IN" sz="1800" u="none" strike="noStrike">
                          <a:effectLst/>
                          <a:latin typeface="+mj-lt"/>
                        </a:rPr>
                        <a:t>4</a:t>
                      </a:r>
                      <a:endParaRPr lang="en-IN" sz="1800" b="0" i="0" u="none" strike="noStrike">
                        <a:solidFill>
                          <a:srgbClr val="000000"/>
                        </a:solidFill>
                        <a:effectLst/>
                        <a:latin typeface="+mj-lt"/>
                      </a:endParaRPr>
                    </a:p>
                  </a:txBody>
                  <a:tcPr marL="7620" marR="7620" marT="7620" marB="0" anchor="ctr"/>
                </a:tc>
                <a:tc>
                  <a:txBody>
                    <a:bodyPr/>
                    <a:lstStyle/>
                    <a:p>
                      <a:pPr algn="ctr" fontAlgn="b"/>
                      <a:r>
                        <a:rPr lang="en-IN" sz="1800" u="none" strike="noStrike" dirty="0">
                          <a:effectLst/>
                          <a:latin typeface="+mj-lt"/>
                        </a:rPr>
                        <a:t>Chilly Dusk</a:t>
                      </a:r>
                      <a:endParaRPr lang="en-IN" sz="1800" b="0" i="0" u="none" strike="noStrike" dirty="0">
                        <a:solidFill>
                          <a:srgbClr val="000000"/>
                        </a:solidFill>
                        <a:effectLst/>
                        <a:latin typeface="+mj-lt"/>
                      </a:endParaRPr>
                    </a:p>
                  </a:txBody>
                  <a:tcPr marL="7620" marR="7620" marT="7620" marB="0" anchor="b"/>
                </a:tc>
                <a:extLst>
                  <a:ext uri="{0D108BD9-81ED-4DB2-BD59-A6C34878D82A}">
                    <a16:rowId xmlns:a16="http://schemas.microsoft.com/office/drawing/2014/main" val="450143597"/>
                  </a:ext>
                </a:extLst>
              </a:tr>
            </a:tbl>
          </a:graphicData>
        </a:graphic>
      </p:graphicFrame>
    </p:spTree>
    <p:extLst>
      <p:ext uri="{BB962C8B-B14F-4D97-AF65-F5344CB8AC3E}">
        <p14:creationId xmlns:p14="http://schemas.microsoft.com/office/powerpoint/2010/main" val="34532006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57D1D-18A2-D405-6C72-BF5BCEFDC5F8}"/>
            </a:ext>
          </a:extLst>
        </p:cNvPr>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B2932160-C6CA-6920-5BF1-F34A94E65E72}"/>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6" name="Subtitle 5">
            <a:extLst>
              <a:ext uri="{FF2B5EF4-FFF2-40B4-BE49-F238E27FC236}">
                <a16:creationId xmlns:a16="http://schemas.microsoft.com/office/drawing/2014/main" id="{5B5FEF50-1340-529E-E461-584BCEE07975}"/>
              </a:ext>
            </a:extLst>
          </p:cNvPr>
          <p:cNvSpPr>
            <a:spLocks noGrp="1"/>
          </p:cNvSpPr>
          <p:nvPr>
            <p:ph type="subTitle" idx="1"/>
          </p:nvPr>
        </p:nvSpPr>
        <p:spPr>
          <a:xfrm>
            <a:off x="1288026" y="1071715"/>
            <a:ext cx="10023406" cy="4886634"/>
          </a:xfrm>
        </p:spPr>
        <p:txBody>
          <a:bodyPr>
            <a:normAutofit/>
          </a:bodyPr>
          <a:lstStyle/>
          <a:p>
            <a:pPr lvl="2" algn="l"/>
            <a:endParaRPr lang="en-IN" sz="2000" b="1" dirty="0">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C0F1E9C4-03C9-226F-FBB9-170F236C817D}"/>
              </a:ext>
            </a:extLst>
          </p:cNvPr>
          <p:cNvSpPr txBox="1"/>
          <p:nvPr/>
        </p:nvSpPr>
        <p:spPr>
          <a:xfrm>
            <a:off x="1219200" y="65630"/>
            <a:ext cx="4109884" cy="584775"/>
          </a:xfrm>
          <a:prstGeom prst="rect">
            <a:avLst/>
          </a:prstGeom>
          <a:noFill/>
        </p:spPr>
        <p:txBody>
          <a:bodyPr wrap="square">
            <a:spAutoFit/>
          </a:bodyPr>
          <a:lstStyle/>
          <a:p>
            <a:r>
              <a:rPr lang="en-US" sz="3200" b="1" dirty="0">
                <a:solidFill>
                  <a:schemeClr val="bg1"/>
                </a:solidFill>
                <a:effectLst>
                  <a:outerShdw blurRad="38100" dist="38100" dir="2700000" algn="tl">
                    <a:srgbClr val="000000">
                      <a:alpha val="43137"/>
                    </a:srgbClr>
                  </a:outerShdw>
                </a:effectLst>
                <a:latin typeface="+mj-lt"/>
              </a:rPr>
              <a:t>Formula Matrix</a:t>
            </a:r>
          </a:p>
        </p:txBody>
      </p:sp>
      <p:graphicFrame>
        <p:nvGraphicFramePr>
          <p:cNvPr id="3" name="Table 2">
            <a:extLst>
              <a:ext uri="{FF2B5EF4-FFF2-40B4-BE49-F238E27FC236}">
                <a16:creationId xmlns:a16="http://schemas.microsoft.com/office/drawing/2014/main" id="{8DB03179-977F-2935-8A9D-7DD0CE1B81E3}"/>
              </a:ext>
            </a:extLst>
          </p:cNvPr>
          <p:cNvGraphicFramePr>
            <a:graphicFrameLocks noGrp="1"/>
          </p:cNvGraphicFramePr>
          <p:nvPr/>
        </p:nvGraphicFramePr>
        <p:xfrm>
          <a:off x="1288026" y="716035"/>
          <a:ext cx="5102942" cy="5227320"/>
        </p:xfrm>
        <a:graphic>
          <a:graphicData uri="http://schemas.openxmlformats.org/drawingml/2006/table">
            <a:tbl>
              <a:tblPr>
                <a:effectLst>
                  <a:outerShdw blurRad="76200" dir="13500000" sy="23000" kx="1200000" algn="br" rotWithShape="0">
                    <a:prstClr val="black">
                      <a:alpha val="20000"/>
                    </a:prstClr>
                  </a:outerShdw>
                </a:effectLst>
                <a:tableStyleId>{073A0DAA-6AF3-43AB-8588-CEC1D06C72B9}</a:tableStyleId>
              </a:tblPr>
              <a:tblGrid>
                <a:gridCol w="796091">
                  <a:extLst>
                    <a:ext uri="{9D8B030D-6E8A-4147-A177-3AD203B41FA5}">
                      <a16:colId xmlns:a16="http://schemas.microsoft.com/office/drawing/2014/main" val="2413869561"/>
                    </a:ext>
                  </a:extLst>
                </a:gridCol>
                <a:gridCol w="1393159">
                  <a:extLst>
                    <a:ext uri="{9D8B030D-6E8A-4147-A177-3AD203B41FA5}">
                      <a16:colId xmlns:a16="http://schemas.microsoft.com/office/drawing/2014/main" val="1642247235"/>
                    </a:ext>
                  </a:extLst>
                </a:gridCol>
                <a:gridCol w="2913692">
                  <a:extLst>
                    <a:ext uri="{9D8B030D-6E8A-4147-A177-3AD203B41FA5}">
                      <a16:colId xmlns:a16="http://schemas.microsoft.com/office/drawing/2014/main" val="1491281392"/>
                    </a:ext>
                  </a:extLst>
                </a:gridCol>
              </a:tblGrid>
              <a:tr h="238784">
                <a:tc gridSpan="3">
                  <a:txBody>
                    <a:bodyPr/>
                    <a:lstStyle/>
                    <a:p>
                      <a:pPr algn="ctr" fontAlgn="ctr"/>
                      <a:r>
                        <a:rPr lang="en-IN" sz="1600" b="1" u="none" strike="noStrike" dirty="0">
                          <a:effectLst/>
                        </a:rPr>
                        <a:t>Season-</a:t>
                      </a:r>
                      <a:r>
                        <a:rPr lang="en-IN" sz="1600" b="1" u="none" strike="noStrike" dirty="0" err="1">
                          <a:effectLst/>
                        </a:rPr>
                        <a:t>WeatherSituation</a:t>
                      </a:r>
                      <a:r>
                        <a:rPr lang="en-IN" sz="1600" b="1" u="none" strike="noStrike" dirty="0">
                          <a:effectLst/>
                        </a:rPr>
                        <a:t>-Temperature Representation</a:t>
                      </a:r>
                      <a:endParaRPr lang="en-IN" sz="16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92833979"/>
                  </a:ext>
                </a:extLst>
              </a:tr>
              <a:tr h="151953">
                <a:tc>
                  <a:txBody>
                    <a:bodyPr/>
                    <a:lstStyle/>
                    <a:p>
                      <a:pPr algn="ctr" fontAlgn="b"/>
                      <a:r>
                        <a:rPr lang="en-IN" sz="1000" u="none" strike="noStrike">
                          <a:effectLst/>
                        </a:rPr>
                        <a:t>Season</a:t>
                      </a:r>
                      <a:endParaRPr lang="en-IN" sz="1000" b="1"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IN" sz="1000" u="none" strike="noStrike">
                          <a:effectLst/>
                        </a:rPr>
                        <a:t>Weather Situation</a:t>
                      </a:r>
                      <a:endParaRPr lang="en-IN" sz="1000" b="1" i="0" u="none" strike="noStrike">
                        <a:solidFill>
                          <a:srgbClr val="FFFFFF"/>
                        </a:solidFill>
                        <a:effectLst/>
                        <a:latin typeface="Calibri" panose="020F0502020204030204" pitchFamily="34" charset="0"/>
                      </a:endParaRPr>
                    </a:p>
                  </a:txBody>
                  <a:tcPr marL="7620" marR="7620" marT="7620" marB="0" anchor="b"/>
                </a:tc>
                <a:tc>
                  <a:txBody>
                    <a:bodyPr/>
                    <a:lstStyle/>
                    <a:p>
                      <a:pPr algn="ctr" fontAlgn="b"/>
                      <a:r>
                        <a:rPr lang="en-IN" sz="1000" u="none" strike="noStrike" dirty="0" err="1">
                          <a:effectLst/>
                        </a:rPr>
                        <a:t>ScaledNormalizedTemperature</a:t>
                      </a:r>
                      <a:r>
                        <a:rPr lang="en-IN" sz="1000" u="none" strike="noStrike" dirty="0">
                          <a:effectLst/>
                        </a:rPr>
                        <a:t> Calculation</a:t>
                      </a:r>
                      <a:endParaRPr lang="en-IN" sz="1000" b="1" i="0" u="none" strike="noStrike" dirty="0">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34714813"/>
                  </a:ext>
                </a:extLst>
              </a:tr>
              <a:tr h="166425">
                <a:tc rowSpan="4">
                  <a:txBody>
                    <a:bodyPr/>
                    <a:lstStyle/>
                    <a:p>
                      <a:pPr algn="ctr" fontAlgn="ctr"/>
                      <a:r>
                        <a:rPr lang="en-IN" sz="1000" u="none" strike="noStrike">
                          <a:effectLst/>
                        </a:rPr>
                        <a:t>Winter</a:t>
                      </a:r>
                      <a:endParaRPr lang="en-IN" sz="10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dirty="0">
                          <a:effectLst/>
                        </a:rPr>
                        <a:t>Clear Sky</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000" u="none" strike="noStrike" dirty="0">
                          <a:effectLst/>
                        </a:rPr>
                        <a:t>ROUND(10 + (dataset_1!J2 / 0.46) * (25 - 10), 1 )</a:t>
                      </a:r>
                      <a:endParaRPr lang="en-IN" sz="1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62895997"/>
                  </a:ext>
                </a:extLst>
              </a:tr>
              <a:tr h="166425">
                <a:tc vMerge="1">
                  <a:txBody>
                    <a:bodyPr/>
                    <a:lstStyle/>
                    <a:p>
                      <a:endParaRPr lang="en-IN"/>
                    </a:p>
                  </a:txBody>
                  <a:tcPr/>
                </a:tc>
                <a:tc>
                  <a:txBody>
                    <a:bodyPr/>
                    <a:lstStyle/>
                    <a:p>
                      <a:pPr algn="ctr" fontAlgn="b"/>
                      <a:r>
                        <a:rPr lang="en-IN" sz="1100" u="none" strike="noStrike">
                          <a:effectLst/>
                        </a:rPr>
                        <a:t>Foggy / Misty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ROUND(0 + (dataset_1!J2 / 0.46) * (15 - 0), 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2082070"/>
                  </a:ext>
                </a:extLst>
              </a:tr>
              <a:tr h="166425">
                <a:tc vMerge="1">
                  <a:txBody>
                    <a:bodyPr/>
                    <a:lstStyle/>
                    <a:p>
                      <a:endParaRPr lang="en-IN"/>
                    </a:p>
                  </a:txBody>
                  <a:tcPr/>
                </a:tc>
                <a:tc>
                  <a:txBody>
                    <a:bodyPr/>
                    <a:lstStyle/>
                    <a:p>
                      <a:pPr algn="ctr" fontAlgn="b"/>
                      <a:r>
                        <a:rPr lang="en-IN" sz="1100" u="none" strike="noStrike" dirty="0">
                          <a:effectLst/>
                        </a:rPr>
                        <a:t>Light Snow / Rain</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000" u="none" strike="noStrike" dirty="0">
                          <a:effectLst/>
                        </a:rPr>
                        <a:t>ROUND(-5 + (dataset_1!J2 / 0.46) * (10 - (-5)), 1 )</a:t>
                      </a:r>
                      <a:endParaRPr lang="en-IN" sz="1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87992145"/>
                  </a:ext>
                </a:extLst>
              </a:tr>
              <a:tr h="166425">
                <a:tc vMerge="1">
                  <a:txBody>
                    <a:bodyPr/>
                    <a:lstStyle/>
                    <a:p>
                      <a:endParaRPr lang="en-IN"/>
                    </a:p>
                  </a:txBody>
                  <a:tcPr/>
                </a:tc>
                <a:tc>
                  <a:txBody>
                    <a:bodyPr/>
                    <a:lstStyle/>
                    <a:p>
                      <a:pPr algn="ctr" fontAlgn="b"/>
                      <a:r>
                        <a:rPr lang="en-IN" sz="1100" u="none" strike="noStrike">
                          <a:effectLst/>
                        </a:rPr>
                        <a:t>Western Disturbance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ROUND(5 + (dataset_1!J2 / 0.46) * (20 - 5), 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1776994"/>
                  </a:ext>
                </a:extLst>
              </a:tr>
              <a:tr h="325615">
                <a:tc rowSpan="4">
                  <a:txBody>
                    <a:bodyPr/>
                    <a:lstStyle/>
                    <a:p>
                      <a:pPr algn="ctr" fontAlgn="ctr"/>
                      <a:r>
                        <a:rPr lang="en-IN" sz="1000" u="none" strike="noStrike">
                          <a:effectLst/>
                        </a:rPr>
                        <a:t>Summer</a:t>
                      </a:r>
                      <a:endParaRPr lang="en-IN" sz="10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Clear / Sunny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ROUND(30 + (dataset_1!J2 / 0.46) * (53 - 30), 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40007825"/>
                  </a:ext>
                </a:extLst>
              </a:tr>
              <a:tr h="325615">
                <a:tc vMerge="1">
                  <a:txBody>
                    <a:bodyPr/>
                    <a:lstStyle/>
                    <a:p>
                      <a:endParaRPr lang="en-IN"/>
                    </a:p>
                  </a:txBody>
                  <a:tcPr/>
                </a:tc>
                <a:tc>
                  <a:txBody>
                    <a:bodyPr/>
                    <a:lstStyle/>
                    <a:p>
                      <a:pPr algn="ctr" fontAlgn="b"/>
                      <a:r>
                        <a:rPr lang="en-IN" sz="1100" u="none" strike="noStrike">
                          <a:effectLst/>
                        </a:rPr>
                        <a:t>Hot &amp; Humid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ROUND(26 + (dataset_1!J2 / 0.46) * (45 - 26), 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72510117"/>
                  </a:ext>
                </a:extLst>
              </a:tr>
              <a:tr h="325615">
                <a:tc vMerge="1">
                  <a:txBody>
                    <a:bodyPr/>
                    <a:lstStyle/>
                    <a:p>
                      <a:endParaRPr lang="en-IN"/>
                    </a:p>
                  </a:txBody>
                  <a:tcPr/>
                </a:tc>
                <a:tc>
                  <a:txBody>
                    <a:bodyPr/>
                    <a:lstStyle/>
                    <a:p>
                      <a:pPr algn="ctr" fontAlgn="b"/>
                      <a:r>
                        <a:rPr lang="en-IN" sz="1100" u="none" strike="noStrike">
                          <a:effectLst/>
                        </a:rPr>
                        <a:t>Dust Storm / Loo Winds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ROUND(35 + (dataset_1!J2 / 0.46) * (50 - 35), 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439152"/>
                  </a:ext>
                </a:extLst>
              </a:tr>
              <a:tr h="325615">
                <a:tc vMerge="1">
                  <a:txBody>
                    <a:bodyPr/>
                    <a:lstStyle/>
                    <a:p>
                      <a:endParaRPr lang="en-IN"/>
                    </a:p>
                  </a:txBody>
                  <a:tcPr/>
                </a:tc>
                <a:tc>
                  <a:txBody>
                    <a:bodyPr/>
                    <a:lstStyle/>
                    <a:p>
                      <a:pPr algn="ctr" fontAlgn="b"/>
                      <a:r>
                        <a:rPr lang="en-IN" sz="1100" u="none" strike="noStrike">
                          <a:effectLst/>
                        </a:rPr>
                        <a:t>Pre-Monsoon Thunderstorm</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ROUND(28 + (dataset_1!J2 / 0.46) * (48 - 28), 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4812034"/>
                  </a:ext>
                </a:extLst>
              </a:tr>
              <a:tr h="325615">
                <a:tc rowSpan="4">
                  <a:txBody>
                    <a:bodyPr/>
                    <a:lstStyle/>
                    <a:p>
                      <a:pPr algn="ctr" fontAlgn="ctr"/>
                      <a:r>
                        <a:rPr lang="en-IN" sz="1000" u="none" strike="noStrike">
                          <a:effectLst/>
                        </a:rPr>
                        <a:t>Monsoon</a:t>
                      </a:r>
                      <a:endParaRPr lang="en-IN" sz="10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Heavy Rainfall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ROUND(22 + (dataset_1!J2 / 0.46) * (28 - 22), 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6556461"/>
                  </a:ext>
                </a:extLst>
              </a:tr>
              <a:tr h="325615">
                <a:tc vMerge="1">
                  <a:txBody>
                    <a:bodyPr/>
                    <a:lstStyle/>
                    <a:p>
                      <a:endParaRPr lang="en-IN"/>
                    </a:p>
                  </a:txBody>
                  <a:tcPr/>
                </a:tc>
                <a:tc>
                  <a:txBody>
                    <a:bodyPr/>
                    <a:lstStyle/>
                    <a:p>
                      <a:pPr algn="ctr" fontAlgn="b"/>
                      <a:r>
                        <a:rPr lang="en-IN" sz="1100" u="none" strike="noStrike">
                          <a:effectLst/>
                        </a:rPr>
                        <a:t>Intermittent Showers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ROUND(24 + (dataset_1!J2 / 0.46) * (32 - 24), 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98202361"/>
                  </a:ext>
                </a:extLst>
              </a:tr>
              <a:tr h="325615">
                <a:tc vMerge="1">
                  <a:txBody>
                    <a:bodyPr/>
                    <a:lstStyle/>
                    <a:p>
                      <a:endParaRPr lang="en-IN"/>
                    </a:p>
                  </a:txBody>
                  <a:tcPr/>
                </a:tc>
                <a:tc>
                  <a:txBody>
                    <a:bodyPr/>
                    <a:lstStyle/>
                    <a:p>
                      <a:pPr algn="ctr" fontAlgn="b"/>
                      <a:r>
                        <a:rPr lang="en-IN" sz="1100" u="none" strike="noStrike">
                          <a:effectLst/>
                        </a:rPr>
                        <a:t>Overcast &amp; Humid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ROUND(25 + (dataset_1!J2 / 0.46) * (33 - 25), 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01159268"/>
                  </a:ext>
                </a:extLst>
              </a:tr>
              <a:tr h="325615">
                <a:tc vMerge="1">
                  <a:txBody>
                    <a:bodyPr/>
                    <a:lstStyle/>
                    <a:p>
                      <a:endParaRPr lang="en-IN"/>
                    </a:p>
                  </a:txBody>
                  <a:tcPr/>
                </a:tc>
                <a:tc>
                  <a:txBody>
                    <a:bodyPr/>
                    <a:lstStyle/>
                    <a:p>
                      <a:pPr algn="ctr" fontAlgn="b"/>
                      <a:r>
                        <a:rPr lang="en-IN" sz="1100" u="none" strike="noStrike">
                          <a:effectLst/>
                        </a:rPr>
                        <a:t>Thunderstorms with Rain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ROUND(23 + (dataset_1!J2 / 0.46) * (30 - 23), 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37379647"/>
                  </a:ext>
                </a:extLst>
              </a:tr>
              <a:tr h="325615">
                <a:tc rowSpan="4">
                  <a:txBody>
                    <a:bodyPr/>
                    <a:lstStyle/>
                    <a:p>
                      <a:pPr algn="ctr" fontAlgn="ctr"/>
                      <a:r>
                        <a:rPr lang="en-IN" sz="1000" u="none" strike="noStrike">
                          <a:effectLst/>
                        </a:rPr>
                        <a:t>Autumn</a:t>
                      </a:r>
                      <a:endParaRPr lang="en-IN" sz="10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n-IN" sz="1100" u="none" strike="noStrike">
                          <a:effectLst/>
                        </a:rPr>
                        <a:t>Clear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ROUND(20 + (dataset_1!J2 / 0.46) * (30 - 20), 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2316599"/>
                  </a:ext>
                </a:extLst>
              </a:tr>
              <a:tr h="325615">
                <a:tc vMerge="1">
                  <a:txBody>
                    <a:bodyPr/>
                    <a:lstStyle/>
                    <a:p>
                      <a:endParaRPr lang="en-IN"/>
                    </a:p>
                  </a:txBody>
                  <a:tcPr/>
                </a:tc>
                <a:tc>
                  <a:txBody>
                    <a:bodyPr/>
                    <a:lstStyle/>
                    <a:p>
                      <a:pPr algn="ctr" fontAlgn="b"/>
                      <a:r>
                        <a:rPr lang="en-IN" sz="1100" u="none" strike="noStrike">
                          <a:effectLst/>
                        </a:rPr>
                        <a:t>Dry &amp; Breezy</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ROUND(18 + (dataset_1!J2 / 0.46) * (28 - 18), 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15991953"/>
                  </a:ext>
                </a:extLst>
              </a:tr>
              <a:tr h="325615">
                <a:tc vMerge="1">
                  <a:txBody>
                    <a:bodyPr/>
                    <a:lstStyle/>
                    <a:p>
                      <a:endParaRPr lang="en-IN"/>
                    </a:p>
                  </a:txBody>
                  <a:tcPr/>
                </a:tc>
                <a:tc>
                  <a:txBody>
                    <a:bodyPr/>
                    <a:lstStyle/>
                    <a:p>
                      <a:pPr algn="ctr" fontAlgn="b"/>
                      <a:r>
                        <a:rPr lang="en-IN" sz="1100" u="none" strike="noStrike">
                          <a:effectLst/>
                        </a:rPr>
                        <a:t>Atmospheric Haze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ROUND(16 + (dataset_1!J2 / 0.46) * (26 - 16), 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22688356"/>
                  </a:ext>
                </a:extLst>
              </a:tr>
              <a:tr h="325615">
                <a:tc vMerge="1">
                  <a:txBody>
                    <a:bodyPr/>
                    <a:lstStyle/>
                    <a:p>
                      <a:endParaRPr lang="en-IN"/>
                    </a:p>
                  </a:txBody>
                  <a:tcPr/>
                </a:tc>
                <a:tc>
                  <a:txBody>
                    <a:bodyPr/>
                    <a:lstStyle/>
                    <a:p>
                      <a:pPr algn="ctr" fontAlgn="b"/>
                      <a:r>
                        <a:rPr lang="en-IN" sz="1100" u="none" strike="noStrike">
                          <a:effectLst/>
                        </a:rPr>
                        <a:t>Chilly Dusk</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ROUND(15 + (dataset_1!J2 / 0.46) * (25 - 15), 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45414462"/>
                  </a:ext>
                </a:extLst>
              </a:tr>
            </a:tbl>
          </a:graphicData>
        </a:graphic>
      </p:graphicFrame>
      <p:graphicFrame>
        <p:nvGraphicFramePr>
          <p:cNvPr id="5" name="Table 4">
            <a:extLst>
              <a:ext uri="{FF2B5EF4-FFF2-40B4-BE49-F238E27FC236}">
                <a16:creationId xmlns:a16="http://schemas.microsoft.com/office/drawing/2014/main" id="{BE9F020B-4DB5-0036-1FED-4F1ACF1A23BB}"/>
              </a:ext>
            </a:extLst>
          </p:cNvPr>
          <p:cNvGraphicFramePr>
            <a:graphicFrameLocks noGrp="1"/>
          </p:cNvGraphicFramePr>
          <p:nvPr/>
        </p:nvGraphicFramePr>
        <p:xfrm>
          <a:off x="6474543" y="716035"/>
          <a:ext cx="4836889" cy="5242314"/>
        </p:xfrm>
        <a:graphic>
          <a:graphicData uri="http://schemas.openxmlformats.org/drawingml/2006/table">
            <a:tbl>
              <a:tblPr>
                <a:effectLst>
                  <a:outerShdw blurRad="152400" dist="317500" dir="5400000" sx="90000" sy="-19000" rotWithShape="0">
                    <a:prstClr val="black">
                      <a:alpha val="15000"/>
                    </a:prstClr>
                  </a:outerShdw>
                </a:effectLst>
                <a:tableStyleId>{5C22544A-7EE6-4342-B048-85BDC9FD1C3A}</a:tableStyleId>
              </a:tblPr>
              <a:tblGrid>
                <a:gridCol w="754585">
                  <a:extLst>
                    <a:ext uri="{9D8B030D-6E8A-4147-A177-3AD203B41FA5}">
                      <a16:colId xmlns:a16="http://schemas.microsoft.com/office/drawing/2014/main" val="2923400943"/>
                    </a:ext>
                  </a:extLst>
                </a:gridCol>
                <a:gridCol w="4082304">
                  <a:extLst>
                    <a:ext uri="{9D8B030D-6E8A-4147-A177-3AD203B41FA5}">
                      <a16:colId xmlns:a16="http://schemas.microsoft.com/office/drawing/2014/main" val="3121385526"/>
                    </a:ext>
                  </a:extLst>
                </a:gridCol>
              </a:tblGrid>
              <a:tr h="379866">
                <a:tc gridSpan="2">
                  <a:txBody>
                    <a:bodyPr/>
                    <a:lstStyle/>
                    <a:p>
                      <a:pPr algn="ctr" fontAlgn="ctr"/>
                      <a:r>
                        <a:rPr lang="en-IN" sz="1400" b="1" u="none" strike="noStrike" dirty="0">
                          <a:effectLst/>
                        </a:rPr>
                        <a:t>Temperature Formula Mathematical Explanation</a:t>
                      </a:r>
                      <a:endParaRPr lang="en-IN" sz="14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extLst>
                  <a:ext uri="{0D108BD9-81ED-4DB2-BD59-A6C34878D82A}">
                    <a16:rowId xmlns:a16="http://schemas.microsoft.com/office/drawing/2014/main" val="1461844806"/>
                  </a:ext>
                </a:extLst>
              </a:tr>
              <a:tr h="351502">
                <a:tc gridSpan="2">
                  <a:txBody>
                    <a:bodyPr/>
                    <a:lstStyle/>
                    <a:p>
                      <a:pPr algn="ctr" fontAlgn="ctr"/>
                      <a:r>
                        <a:rPr lang="en-IN" sz="1000" u="none" strike="noStrike">
                          <a:effectLst/>
                        </a:rPr>
                        <a:t>Formula</a:t>
                      </a:r>
                      <a:endParaRPr lang="en-IN" sz="1000" b="1" i="0" u="none" strike="noStrike">
                        <a:solidFill>
                          <a:srgbClr val="FFFFFF"/>
                        </a:solidFill>
                        <a:effectLst/>
                        <a:latin typeface="Calibri" panose="020F0502020204030204" pitchFamily="34" charset="0"/>
                      </a:endParaRPr>
                    </a:p>
                  </a:txBody>
                  <a:tcPr marL="7620" marR="7620" marT="7620" marB="0" anchor="ctr"/>
                </a:tc>
                <a:tc hMerge="1">
                  <a:txBody>
                    <a:bodyPr/>
                    <a:lstStyle/>
                    <a:p>
                      <a:endParaRPr lang="en-IN"/>
                    </a:p>
                  </a:txBody>
                  <a:tcPr/>
                </a:tc>
                <a:extLst>
                  <a:ext uri="{0D108BD9-81ED-4DB2-BD59-A6C34878D82A}">
                    <a16:rowId xmlns:a16="http://schemas.microsoft.com/office/drawing/2014/main" val="2893566106"/>
                  </a:ext>
                </a:extLst>
              </a:tr>
              <a:tr h="278272">
                <a:tc gridSpan="2">
                  <a:txBody>
                    <a:bodyPr/>
                    <a:lstStyle/>
                    <a:p>
                      <a:pPr algn="ctr" fontAlgn="ctr"/>
                      <a:r>
                        <a:rPr lang="en-US" sz="900" u="none" strike="noStrike">
                          <a:effectLst/>
                        </a:rPr>
                        <a:t>Generalized Temperature = T</a:t>
                      </a:r>
                      <a:r>
                        <a:rPr lang="en-US" sz="900" u="none" strike="noStrike" baseline="-25000">
                          <a:effectLst/>
                        </a:rPr>
                        <a:t>min</a:t>
                      </a:r>
                      <a:r>
                        <a:rPr lang="en-US" sz="900" u="none" strike="noStrike">
                          <a:effectLst/>
                        </a:rPr>
                        <a:t> + (Normalized Value / Maximum Normalized Value) X (T</a:t>
                      </a:r>
                      <a:r>
                        <a:rPr lang="en-US" sz="900" u="none" strike="noStrike" baseline="-25000">
                          <a:effectLst/>
                        </a:rPr>
                        <a:t>max</a:t>
                      </a:r>
                      <a:r>
                        <a:rPr lang="en-US" sz="900" u="none" strike="noStrike">
                          <a:effectLst/>
                        </a:rPr>
                        <a:t> - T</a:t>
                      </a:r>
                      <a:r>
                        <a:rPr lang="en-US" sz="900" u="none" strike="noStrike" baseline="-25000">
                          <a:effectLst/>
                        </a:rPr>
                        <a:t>min</a:t>
                      </a:r>
                      <a:r>
                        <a:rPr lang="en-US" sz="900" u="none" strike="noStrike">
                          <a:effectLst/>
                        </a:rPr>
                        <a:t>)</a:t>
                      </a:r>
                      <a:endParaRPr lang="en-US" sz="900" b="1"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IN"/>
                    </a:p>
                  </a:txBody>
                  <a:tcPr/>
                </a:tc>
                <a:extLst>
                  <a:ext uri="{0D108BD9-81ED-4DB2-BD59-A6C34878D82A}">
                    <a16:rowId xmlns:a16="http://schemas.microsoft.com/office/drawing/2014/main" val="3217492741"/>
                  </a:ext>
                </a:extLst>
              </a:tr>
              <a:tr h="351502">
                <a:tc>
                  <a:txBody>
                    <a:bodyPr/>
                    <a:lstStyle/>
                    <a:p>
                      <a:pPr algn="ctr" fontAlgn="b"/>
                      <a:r>
                        <a:rPr lang="en-IN" sz="1000" u="none" strike="noStrike">
                          <a:effectLst/>
                        </a:rPr>
                        <a:t>Part</a:t>
                      </a:r>
                      <a:endParaRPr lang="en-IN" sz="1000" b="1" i="0" u="none" strike="noStrike">
                        <a:solidFill>
                          <a:srgbClr val="FFFFFF"/>
                        </a:solidFill>
                        <a:effectLst/>
                        <a:latin typeface="Calibri" panose="020F0502020204030204" pitchFamily="34" charset="0"/>
                      </a:endParaRPr>
                    </a:p>
                  </a:txBody>
                  <a:tcPr marL="7620" marR="7620" marT="7620" marB="0" anchor="b"/>
                </a:tc>
                <a:tc>
                  <a:txBody>
                    <a:bodyPr/>
                    <a:lstStyle/>
                    <a:p>
                      <a:pPr algn="ctr" fontAlgn="ctr"/>
                      <a:r>
                        <a:rPr lang="en-IN" sz="1000" u="none" strike="noStrike">
                          <a:effectLst/>
                        </a:rPr>
                        <a:t>Description</a:t>
                      </a:r>
                      <a:endParaRPr lang="en-IN" sz="1000" b="1" i="0" u="none" strike="noStrike">
                        <a:solidFill>
                          <a:srgbClr val="FFFFFF"/>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4652927"/>
                  </a:ext>
                </a:extLst>
              </a:tr>
              <a:tr h="600483">
                <a:tc>
                  <a:txBody>
                    <a:bodyPr/>
                    <a:lstStyle/>
                    <a:p>
                      <a:pPr algn="l" fontAlgn="b"/>
                      <a:r>
                        <a:rPr lang="en-IN" sz="1000" u="none" strike="noStrike">
                          <a:effectLst/>
                        </a:rPr>
                        <a:t>dataset_1!J2</a:t>
                      </a:r>
                      <a:endParaRPr lang="en-IN" sz="10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ctr"/>
                      <a:r>
                        <a:rPr lang="en-US" sz="1000" u="none" strike="noStrike">
                          <a:effectLst/>
                        </a:rPr>
                        <a:t>Normalized temperature value (e.g., between 0 and 0.46) present in dataset_1</a:t>
                      </a:r>
                      <a:endParaRPr lang="en-US" sz="10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38096435"/>
                  </a:ext>
                </a:extLst>
              </a:tr>
              <a:tr h="893402">
                <a:tc>
                  <a:txBody>
                    <a:bodyPr/>
                    <a:lstStyle/>
                    <a:p>
                      <a:pPr algn="ctr" fontAlgn="ctr"/>
                      <a:r>
                        <a:rPr lang="en-IN" sz="1100" u="none" strike="noStrike">
                          <a:effectLst/>
                        </a:rPr>
                        <a:t>0.46</a:t>
                      </a:r>
                      <a:endParaRPr lang="en-IN" sz="11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000" u="none" strike="noStrike">
                          <a:effectLst/>
                        </a:rPr>
                        <a:t>The normalized value that is scaled to a proportion of full range between 0 and 1 which is present in sheet dataset_1. This is the max value present there.</a:t>
                      </a:r>
                      <a:endParaRPr lang="en-US" sz="10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54136539"/>
                  </a:ext>
                </a:extLst>
              </a:tr>
              <a:tr h="893402">
                <a:tc>
                  <a:txBody>
                    <a:bodyPr/>
                    <a:lstStyle/>
                    <a:p>
                      <a:pPr algn="ctr" fontAlgn="ctr"/>
                      <a:r>
                        <a:rPr lang="en-IN" sz="1000" u="none" strike="noStrike">
                          <a:effectLst/>
                        </a:rPr>
                        <a:t>T</a:t>
                      </a:r>
                      <a:r>
                        <a:rPr lang="en-IN" sz="1000" u="none" strike="noStrike" baseline="-25000">
                          <a:effectLst/>
                        </a:rPr>
                        <a:t>min</a:t>
                      </a:r>
                      <a:endParaRPr lang="en-IN" sz="10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000" u="none" strike="noStrike">
                          <a:effectLst/>
                        </a:rPr>
                        <a:t>Minimum value of temperature of target range in actual temperature scale. Here it is based on season and the weather situation separately. Each season has 4 different weather situations ranging from 1 to 4 </a:t>
                      </a:r>
                      <a:endParaRPr lang="en-US" sz="10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30969839"/>
                  </a:ext>
                </a:extLst>
              </a:tr>
              <a:tr h="893402">
                <a:tc>
                  <a:txBody>
                    <a:bodyPr/>
                    <a:lstStyle/>
                    <a:p>
                      <a:pPr algn="ctr" fontAlgn="ctr"/>
                      <a:r>
                        <a:rPr lang="en-IN" sz="1000" u="none" strike="noStrike">
                          <a:effectLst/>
                        </a:rPr>
                        <a:t>T</a:t>
                      </a:r>
                      <a:r>
                        <a:rPr lang="en-IN" sz="1000" u="none" strike="noStrike" baseline="-25000">
                          <a:effectLst/>
                        </a:rPr>
                        <a:t>max</a:t>
                      </a:r>
                      <a:endParaRPr lang="en-IN" sz="10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000" u="none" strike="noStrike">
                          <a:effectLst/>
                        </a:rPr>
                        <a:t>Maximum value of temperature of target range in actual temperature scale. Here it is based on season and the weather situation separately. Each season has 4 different weather situations ranging from 1 to 4 </a:t>
                      </a:r>
                      <a:endParaRPr lang="en-US" sz="10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091413086"/>
                  </a:ext>
                </a:extLst>
              </a:tr>
              <a:tr h="600483">
                <a:tc>
                  <a:txBody>
                    <a:bodyPr/>
                    <a:lstStyle/>
                    <a:p>
                      <a:pPr algn="ctr" fontAlgn="ctr"/>
                      <a:r>
                        <a:rPr lang="en-IN" sz="1000" u="none" strike="noStrike">
                          <a:effectLst/>
                        </a:rPr>
                        <a:t>ROUND(..., 1)</a:t>
                      </a:r>
                      <a:endParaRPr lang="en-IN" sz="1000" b="0" i="0" u="none" strike="noStrike">
                        <a:solidFill>
                          <a:srgbClr val="000000"/>
                        </a:solidFill>
                        <a:effectLst/>
                        <a:latin typeface="Calibri" panose="020F0502020204030204" pitchFamily="34" charset="0"/>
                      </a:endParaRPr>
                    </a:p>
                  </a:txBody>
                  <a:tcPr marL="7620" marR="7620" marT="7620" marB="0" anchor="ctr"/>
                </a:tc>
                <a:tc>
                  <a:txBody>
                    <a:bodyPr/>
                    <a:lstStyle/>
                    <a:p>
                      <a:pPr algn="l" fontAlgn="ctr"/>
                      <a:r>
                        <a:rPr lang="en-US" sz="1000" u="none" strike="noStrike" dirty="0">
                          <a:effectLst/>
                        </a:rPr>
                        <a:t>This rounds the </a:t>
                      </a:r>
                      <a:r>
                        <a:rPr lang="en-US" sz="1000" u="none" strike="noStrike" dirty="0" err="1">
                          <a:effectLst/>
                        </a:rPr>
                        <a:t>calculationn</a:t>
                      </a:r>
                      <a:r>
                        <a:rPr lang="en-US" sz="1000" u="none" strike="noStrike" dirty="0">
                          <a:effectLst/>
                        </a:rPr>
                        <a:t> of </a:t>
                      </a:r>
                      <a:r>
                        <a:rPr lang="en-US" sz="1000" u="none" strike="noStrike" dirty="0" err="1">
                          <a:effectLst/>
                        </a:rPr>
                        <a:t>tempearture</a:t>
                      </a:r>
                      <a:r>
                        <a:rPr lang="en-US" sz="1000" u="none" strike="noStrike" dirty="0">
                          <a:effectLst/>
                        </a:rPr>
                        <a:t> to 1 decimal place for better readability</a:t>
                      </a:r>
                      <a:endParaRPr lang="en-US" sz="10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73753619"/>
                  </a:ext>
                </a:extLst>
              </a:tr>
            </a:tbl>
          </a:graphicData>
        </a:graphic>
      </p:graphicFrame>
    </p:spTree>
    <p:extLst>
      <p:ext uri="{BB962C8B-B14F-4D97-AF65-F5344CB8AC3E}">
        <p14:creationId xmlns:p14="http://schemas.microsoft.com/office/powerpoint/2010/main" val="325280959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425B7-7D51-D69E-B10D-CDBF99074FD1}"/>
            </a:ext>
          </a:extLst>
        </p:cNvPr>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4BC97BB8-2CA3-FF66-017A-408CE2824829}"/>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6" name="Subtitle 5">
            <a:extLst>
              <a:ext uri="{FF2B5EF4-FFF2-40B4-BE49-F238E27FC236}">
                <a16:creationId xmlns:a16="http://schemas.microsoft.com/office/drawing/2014/main" id="{2DB953BA-5831-23F7-C44C-1A427BA3A2FA}"/>
              </a:ext>
            </a:extLst>
          </p:cNvPr>
          <p:cNvSpPr>
            <a:spLocks noGrp="1"/>
          </p:cNvSpPr>
          <p:nvPr>
            <p:ph type="subTitle" idx="1"/>
          </p:nvPr>
        </p:nvSpPr>
        <p:spPr>
          <a:xfrm>
            <a:off x="1288026" y="716035"/>
            <a:ext cx="10023406" cy="5242314"/>
          </a:xfrm>
        </p:spPr>
        <p:txBody>
          <a:bodyPr>
            <a:normAutofit/>
          </a:bodyPr>
          <a:lstStyle/>
          <a:p>
            <a:pPr marL="1257300" lvl="2" indent="-342900" algn="l">
              <a:buFont typeface="Wingdings" panose="05000000000000000000" pitchFamily="2" charset="2"/>
              <a:buChar char="v"/>
            </a:pPr>
            <a:r>
              <a:rPr lang="en-IN" sz="1600" dirty="0">
                <a:latin typeface="+mj-lt"/>
              </a:rPr>
              <a:t>Dashboard is created using Pivot Tables, Pivot Charts, Slicers, etc.</a:t>
            </a:r>
          </a:p>
          <a:p>
            <a:pPr marL="1257300" lvl="2" indent="-342900" algn="l">
              <a:buFont typeface="Wingdings" panose="05000000000000000000" pitchFamily="2" charset="2"/>
              <a:buChar char="v"/>
            </a:pPr>
            <a:r>
              <a:rPr lang="en-IN" sz="1600" dirty="0">
                <a:latin typeface="+mj-lt"/>
              </a:rPr>
              <a:t>Pivot Charts include:</a:t>
            </a:r>
          </a:p>
          <a:p>
            <a:pPr marL="1714500" lvl="3" indent="-342900" algn="l">
              <a:buFont typeface="+mj-lt"/>
              <a:buAutoNum type="arabicPeriod"/>
            </a:pPr>
            <a:r>
              <a:rPr lang="en-IN" sz="1600" dirty="0">
                <a:latin typeface="+mj-lt"/>
              </a:rPr>
              <a:t>Stacked Column Chart</a:t>
            </a:r>
          </a:p>
          <a:p>
            <a:pPr marL="1714500" lvl="3" indent="-342900" algn="l">
              <a:buFont typeface="+mj-lt"/>
              <a:buAutoNum type="arabicPeriod"/>
            </a:pPr>
            <a:r>
              <a:rPr lang="en-IN" sz="1600" dirty="0">
                <a:latin typeface="+mj-lt"/>
              </a:rPr>
              <a:t>Area Charts</a:t>
            </a:r>
          </a:p>
          <a:p>
            <a:pPr marL="1714500" lvl="3" indent="-342900" algn="l">
              <a:buFont typeface="+mj-lt"/>
              <a:buAutoNum type="arabicPeriod"/>
            </a:pPr>
            <a:r>
              <a:rPr lang="en-IN" sz="1600" dirty="0">
                <a:latin typeface="+mj-lt"/>
              </a:rPr>
              <a:t>Line Charts, etc.</a:t>
            </a:r>
          </a:p>
          <a:p>
            <a:pPr lvl="3" algn="l"/>
            <a:endParaRPr lang="en-IN" sz="1600" dirty="0">
              <a:latin typeface="+mj-lt"/>
            </a:endParaRPr>
          </a:p>
          <a:p>
            <a:pPr lvl="3" algn="l"/>
            <a:endParaRPr lang="en-IN" sz="1600" dirty="0">
              <a:latin typeface="+mj-lt"/>
            </a:endParaRPr>
          </a:p>
          <a:p>
            <a:pPr lvl="3" algn="l"/>
            <a:endParaRPr lang="en-IN" sz="1600" dirty="0">
              <a:latin typeface="+mj-lt"/>
            </a:endParaRPr>
          </a:p>
          <a:p>
            <a:pPr lvl="2" algn="l"/>
            <a:endParaRPr lang="en-IN" sz="1600" dirty="0">
              <a:latin typeface="+mj-lt"/>
            </a:endParaRPr>
          </a:p>
          <a:p>
            <a:pPr lvl="2" algn="l"/>
            <a:endParaRPr lang="en-IN" sz="1600" dirty="0">
              <a:latin typeface="+mj-lt"/>
            </a:endParaRPr>
          </a:p>
          <a:p>
            <a:pPr lvl="2" algn="l"/>
            <a:endParaRPr lang="en-IN" sz="1600" dirty="0">
              <a:latin typeface="+mj-lt"/>
            </a:endParaRPr>
          </a:p>
          <a:p>
            <a:pPr lvl="2" algn="l"/>
            <a:endParaRPr lang="en-IN" sz="1600" dirty="0">
              <a:latin typeface="+mj-lt"/>
            </a:endParaRPr>
          </a:p>
          <a:p>
            <a:pPr lvl="2" algn="l"/>
            <a:endParaRPr lang="en-IN" sz="2000" dirty="0">
              <a:latin typeface="+mj-lt"/>
            </a:endParaRPr>
          </a:p>
          <a:p>
            <a:pPr marL="1257300" lvl="2" indent="-342900" algn="l">
              <a:buFont typeface="Wingdings" panose="05000000000000000000" pitchFamily="2" charset="2"/>
              <a:buChar char="v"/>
            </a:pPr>
            <a:r>
              <a:rPr lang="en-IN" sz="1600" dirty="0">
                <a:latin typeface="+mj-lt"/>
              </a:rPr>
              <a:t>On weekdays the demand seems to be higher.</a:t>
            </a:r>
          </a:p>
          <a:p>
            <a:pPr marL="1257300" lvl="2" indent="-342900" algn="l">
              <a:buFont typeface="Wingdings" panose="05000000000000000000" pitchFamily="2" charset="2"/>
              <a:buChar char="v"/>
            </a:pPr>
            <a:r>
              <a:rPr lang="en-IN" sz="1600" dirty="0">
                <a:latin typeface="+mj-lt"/>
              </a:rPr>
              <a:t>Temperature and Beaufort Windspeed correlate efficiently</a:t>
            </a:r>
          </a:p>
          <a:p>
            <a:pPr lvl="3" algn="l"/>
            <a:endParaRPr lang="en-IN" sz="1600" dirty="0">
              <a:latin typeface="+mj-lt"/>
            </a:endParaRPr>
          </a:p>
          <a:p>
            <a:pPr lvl="3" algn="l"/>
            <a:endParaRPr lang="en-IN" sz="1600" dirty="0">
              <a:latin typeface="+mj-lt"/>
            </a:endParaRPr>
          </a:p>
          <a:p>
            <a:pPr lvl="3" algn="l"/>
            <a:endParaRPr lang="en-IN" sz="1600" dirty="0">
              <a:latin typeface="+mj-lt"/>
            </a:endParaRPr>
          </a:p>
        </p:txBody>
      </p:sp>
      <p:sp>
        <p:nvSpPr>
          <p:cNvPr id="7" name="TextBox 6">
            <a:extLst>
              <a:ext uri="{FF2B5EF4-FFF2-40B4-BE49-F238E27FC236}">
                <a16:creationId xmlns:a16="http://schemas.microsoft.com/office/drawing/2014/main" id="{A8907110-9CF7-5F45-399C-CF3068970EC3}"/>
              </a:ext>
            </a:extLst>
          </p:cNvPr>
          <p:cNvSpPr txBox="1"/>
          <p:nvPr/>
        </p:nvSpPr>
        <p:spPr>
          <a:xfrm>
            <a:off x="1219200" y="65630"/>
            <a:ext cx="4109884" cy="584775"/>
          </a:xfrm>
          <a:prstGeom prst="rect">
            <a:avLst/>
          </a:prstGeom>
          <a:noFill/>
        </p:spPr>
        <p:txBody>
          <a:bodyPr wrap="square">
            <a:spAutoFit/>
          </a:bodyPr>
          <a:lstStyle/>
          <a:p>
            <a:r>
              <a:rPr lang="en-US" sz="3200" b="1" dirty="0">
                <a:solidFill>
                  <a:schemeClr val="bg1"/>
                </a:solidFill>
                <a:effectLst>
                  <a:outerShdw blurRad="38100" dist="38100" dir="2700000" algn="tl">
                    <a:srgbClr val="000000">
                      <a:alpha val="43137"/>
                    </a:srgbClr>
                  </a:outerShdw>
                </a:effectLst>
                <a:latin typeface="+mj-lt"/>
              </a:rPr>
              <a:t>Dashboard</a:t>
            </a:r>
          </a:p>
        </p:txBody>
      </p:sp>
      <p:graphicFrame>
        <p:nvGraphicFramePr>
          <p:cNvPr id="2" name="Chart 1">
            <a:extLst>
              <a:ext uri="{FF2B5EF4-FFF2-40B4-BE49-F238E27FC236}">
                <a16:creationId xmlns:a16="http://schemas.microsoft.com/office/drawing/2014/main" id="{B710A25F-6DE9-4F87-EF7F-0B9FAE2B3D60}"/>
              </a:ext>
            </a:extLst>
          </p:cNvPr>
          <p:cNvGraphicFramePr>
            <a:graphicFrameLocks/>
          </p:cNvGraphicFramePr>
          <p:nvPr>
            <p:extLst>
              <p:ext uri="{D42A27DB-BD31-4B8C-83A1-F6EECF244321}">
                <p14:modId xmlns:p14="http://schemas.microsoft.com/office/powerpoint/2010/main" val="2285597157"/>
              </p:ext>
            </p:extLst>
          </p:nvPr>
        </p:nvGraphicFramePr>
        <p:xfrm>
          <a:off x="1956620" y="2652959"/>
          <a:ext cx="2556387" cy="21862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BA4063BD-26F0-4B95-7AF8-06B9A945083D}"/>
              </a:ext>
            </a:extLst>
          </p:cNvPr>
          <p:cNvGraphicFramePr>
            <a:graphicFrameLocks/>
          </p:cNvGraphicFramePr>
          <p:nvPr>
            <p:extLst>
              <p:ext uri="{D42A27DB-BD31-4B8C-83A1-F6EECF244321}">
                <p14:modId xmlns:p14="http://schemas.microsoft.com/office/powerpoint/2010/main" val="5338855"/>
              </p:ext>
            </p:extLst>
          </p:nvPr>
        </p:nvGraphicFramePr>
        <p:xfrm>
          <a:off x="4975123" y="2652959"/>
          <a:ext cx="2812027" cy="218626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2CF00519-7989-C894-A54D-66ACB17E2FE3}"/>
              </a:ext>
            </a:extLst>
          </p:cNvPr>
          <p:cNvGraphicFramePr>
            <a:graphicFrameLocks/>
          </p:cNvGraphicFramePr>
          <p:nvPr>
            <p:extLst>
              <p:ext uri="{D42A27DB-BD31-4B8C-83A1-F6EECF244321}">
                <p14:modId xmlns:p14="http://schemas.microsoft.com/office/powerpoint/2010/main" val="3479077241"/>
              </p:ext>
            </p:extLst>
          </p:nvPr>
        </p:nvGraphicFramePr>
        <p:xfrm>
          <a:off x="8249266" y="1401129"/>
          <a:ext cx="2854764" cy="343809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0076382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5D1CC-EA76-FB47-5031-0D25EAC55722}"/>
            </a:ext>
          </a:extLst>
        </p:cNvPr>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502F4DF4-A9FE-A64C-436A-BBC09DEDBCD1}"/>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3273" y="0"/>
            <a:ext cx="12191980" cy="6858000"/>
          </a:xfrm>
          <a:prstGeom prst="rect">
            <a:avLst/>
          </a:prstGeom>
          <a:effectLst>
            <a:reflection blurRad="6350" stA="50000" endA="300" endPos="55000" dir="5400000" sy="-100000" algn="bl" rotWithShape="0"/>
          </a:effectLst>
        </p:spPr>
      </p:pic>
      <p:sp>
        <p:nvSpPr>
          <p:cNvPr id="6" name="Subtitle 5">
            <a:extLst>
              <a:ext uri="{FF2B5EF4-FFF2-40B4-BE49-F238E27FC236}">
                <a16:creationId xmlns:a16="http://schemas.microsoft.com/office/drawing/2014/main" id="{9885E38F-974F-A1D7-08DD-E30CFF3A68CC}"/>
              </a:ext>
            </a:extLst>
          </p:cNvPr>
          <p:cNvSpPr>
            <a:spLocks noGrp="1"/>
          </p:cNvSpPr>
          <p:nvPr>
            <p:ph type="subTitle" idx="1"/>
          </p:nvPr>
        </p:nvSpPr>
        <p:spPr>
          <a:xfrm>
            <a:off x="1288026" y="1000431"/>
            <a:ext cx="9939251" cy="4857137"/>
          </a:xfrm>
        </p:spPr>
        <p:txBody>
          <a:bodyPr>
            <a:normAutofit/>
          </a:bodyPr>
          <a:lstStyle/>
          <a:p>
            <a:pPr marL="1257300" lvl="2" indent="-342900" algn="l">
              <a:buFont typeface="Wingdings" panose="05000000000000000000" pitchFamily="2" charset="2"/>
              <a:buChar char="v"/>
            </a:pPr>
            <a:endParaRPr lang="en-IN" sz="2000" b="1" dirty="0">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7B843B4D-72F1-9DE0-52B9-3CDBA8BF087C}"/>
              </a:ext>
            </a:extLst>
          </p:cNvPr>
          <p:cNvSpPr txBox="1"/>
          <p:nvPr/>
        </p:nvSpPr>
        <p:spPr>
          <a:xfrm>
            <a:off x="1288026" y="309129"/>
            <a:ext cx="10510686" cy="584775"/>
          </a:xfrm>
          <a:prstGeom prst="rect">
            <a:avLst/>
          </a:prstGeom>
          <a:noFill/>
        </p:spPr>
        <p:txBody>
          <a:bodyPr wrap="square">
            <a:spAutoFit/>
          </a:bodyPr>
          <a:lstStyle/>
          <a:p>
            <a:r>
              <a:rPr lang="en-US" sz="3200" b="1" dirty="0">
                <a:solidFill>
                  <a:schemeClr val="bg1"/>
                </a:solidFill>
                <a:effectLst>
                  <a:outerShdw blurRad="38100" dist="38100" dir="2700000" algn="tl">
                    <a:srgbClr val="000000">
                      <a:alpha val="43137"/>
                    </a:srgbClr>
                  </a:outerShdw>
                </a:effectLst>
                <a:latin typeface="+mj-lt"/>
              </a:rPr>
              <a:t>Dashboard</a:t>
            </a:r>
          </a:p>
        </p:txBody>
      </p:sp>
      <p:pic>
        <p:nvPicPr>
          <p:cNvPr id="3" name="Picture 2">
            <a:extLst>
              <a:ext uri="{FF2B5EF4-FFF2-40B4-BE49-F238E27FC236}">
                <a16:creationId xmlns:a16="http://schemas.microsoft.com/office/drawing/2014/main" id="{0C402EF6-EB7A-6EDB-01C4-D5EACC46355D}"/>
              </a:ext>
            </a:extLst>
          </p:cNvPr>
          <p:cNvPicPr>
            <a:picLocks noChangeAspect="1"/>
          </p:cNvPicPr>
          <p:nvPr/>
        </p:nvPicPr>
        <p:blipFill>
          <a:blip r:embed="rId3"/>
          <a:stretch>
            <a:fillRect/>
          </a:stretch>
        </p:blipFill>
        <p:spPr>
          <a:xfrm>
            <a:off x="1288026" y="1032048"/>
            <a:ext cx="9939251" cy="4793904"/>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42929053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CE90C-AD9E-38AC-879A-CB1984A6FCC3}"/>
            </a:ext>
          </a:extLst>
        </p:cNvPr>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FDE7E65B-10F6-E647-151C-1FF7EEAE6839}"/>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6" name="Subtitle 5">
            <a:extLst>
              <a:ext uri="{FF2B5EF4-FFF2-40B4-BE49-F238E27FC236}">
                <a16:creationId xmlns:a16="http://schemas.microsoft.com/office/drawing/2014/main" id="{B4375FA5-8466-7547-F53D-9AF2FE07A642}"/>
              </a:ext>
            </a:extLst>
          </p:cNvPr>
          <p:cNvSpPr>
            <a:spLocks noGrp="1"/>
          </p:cNvSpPr>
          <p:nvPr>
            <p:ph type="subTitle" idx="1"/>
          </p:nvPr>
        </p:nvSpPr>
        <p:spPr>
          <a:xfrm>
            <a:off x="806245" y="893904"/>
            <a:ext cx="10430865" cy="4857137"/>
          </a:xfrm>
        </p:spPr>
        <p:txBody>
          <a:bodyPr>
            <a:normAutofit/>
          </a:bodyPr>
          <a:lstStyle/>
          <a:p>
            <a:pPr marL="1257300" lvl="2" indent="-342900" algn="l">
              <a:buFont typeface="Wingdings" panose="05000000000000000000" pitchFamily="2" charset="2"/>
              <a:buChar char="v"/>
            </a:pPr>
            <a:r>
              <a:rPr lang="en-IN" sz="2000" dirty="0">
                <a:latin typeface="+mj-lt"/>
              </a:rPr>
              <a:t>The project was completed successfully, understanding the key concepts and features of MS EXCEL to create an interactive and scalable dashboard which shows the seasonal, weather, and time based bike demands. </a:t>
            </a:r>
          </a:p>
          <a:p>
            <a:pPr marL="1257300" lvl="2" indent="-342900" algn="l">
              <a:buFont typeface="Wingdings" panose="05000000000000000000" pitchFamily="2" charset="2"/>
              <a:buChar char="v"/>
            </a:pPr>
            <a:r>
              <a:rPr lang="en-IN" sz="2000" dirty="0">
                <a:latin typeface="+mj-lt"/>
              </a:rPr>
              <a:t>This also helps in understanding the pattern of the requirements.</a:t>
            </a:r>
          </a:p>
          <a:p>
            <a:pPr marL="1257300" lvl="2" indent="-342900" algn="l">
              <a:buFont typeface="Wingdings" panose="05000000000000000000" pitchFamily="2" charset="2"/>
              <a:buChar char="v"/>
            </a:pPr>
            <a:endParaRPr lang="en-IN" sz="2000" dirty="0">
              <a:latin typeface="+mj-lt"/>
            </a:endParaRPr>
          </a:p>
          <a:p>
            <a:pPr marL="1257300" lvl="2" indent="-342900" algn="l">
              <a:buFont typeface="Wingdings" panose="05000000000000000000" pitchFamily="2" charset="2"/>
              <a:buChar char="v"/>
            </a:pPr>
            <a:r>
              <a:rPr lang="en-IN" sz="2000" dirty="0">
                <a:latin typeface="+mj-lt"/>
              </a:rPr>
              <a:t>The report suggests the key efficient pointers in decision making which helps in keeping things at place and also plan for the future needs and requirements of the Market</a:t>
            </a:r>
            <a:r>
              <a:rPr lang="en-IN" sz="2000" b="1" dirty="0">
                <a:effectLst>
                  <a:outerShdw blurRad="38100" dist="38100" dir="2700000" algn="tl">
                    <a:srgbClr val="000000">
                      <a:alpha val="43137"/>
                    </a:srgbClr>
                  </a:outerShdw>
                </a:effectLst>
              </a:rPr>
              <a:t>.</a:t>
            </a:r>
          </a:p>
        </p:txBody>
      </p:sp>
      <p:sp>
        <p:nvSpPr>
          <p:cNvPr id="7" name="TextBox 6">
            <a:extLst>
              <a:ext uri="{FF2B5EF4-FFF2-40B4-BE49-F238E27FC236}">
                <a16:creationId xmlns:a16="http://schemas.microsoft.com/office/drawing/2014/main" id="{14F2C033-2042-E2FF-AA43-E57E2CFD69FF}"/>
              </a:ext>
            </a:extLst>
          </p:cNvPr>
          <p:cNvSpPr txBox="1"/>
          <p:nvPr/>
        </p:nvSpPr>
        <p:spPr>
          <a:xfrm>
            <a:off x="1684567" y="309129"/>
            <a:ext cx="10510686" cy="584775"/>
          </a:xfrm>
          <a:prstGeom prst="rect">
            <a:avLst/>
          </a:prstGeom>
          <a:noFill/>
        </p:spPr>
        <p:txBody>
          <a:bodyPr wrap="square">
            <a:spAutoFit/>
          </a:bodyPr>
          <a:lstStyle/>
          <a:p>
            <a:r>
              <a:rPr lang="en-US" sz="3200" b="1" dirty="0">
                <a:solidFill>
                  <a:schemeClr val="bg1"/>
                </a:solidFill>
                <a:effectLst>
                  <a:outerShdw blurRad="38100" dist="38100" dir="2700000" algn="tl">
                    <a:srgbClr val="000000">
                      <a:alpha val="43137"/>
                    </a:srgbClr>
                  </a:outerShdw>
                </a:effectLst>
                <a:latin typeface="+mj-lt"/>
              </a:rPr>
              <a:t>Conclusion</a:t>
            </a:r>
          </a:p>
        </p:txBody>
      </p:sp>
    </p:spTree>
    <p:extLst>
      <p:ext uri="{BB962C8B-B14F-4D97-AF65-F5344CB8AC3E}">
        <p14:creationId xmlns:p14="http://schemas.microsoft.com/office/powerpoint/2010/main" val="426493947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36877-CABE-5B4A-298E-4117B606ED69}"/>
            </a:ext>
          </a:extLst>
        </p:cNvPr>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4D87038C-E450-7EBC-EDFF-C6977FB3812F}"/>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7" name="TextBox 6">
            <a:extLst>
              <a:ext uri="{FF2B5EF4-FFF2-40B4-BE49-F238E27FC236}">
                <a16:creationId xmlns:a16="http://schemas.microsoft.com/office/drawing/2014/main" id="{ADF986EC-F991-7743-5380-1C9C9C6430B9}"/>
              </a:ext>
            </a:extLst>
          </p:cNvPr>
          <p:cNvSpPr txBox="1"/>
          <p:nvPr/>
        </p:nvSpPr>
        <p:spPr>
          <a:xfrm>
            <a:off x="5077411" y="3441560"/>
            <a:ext cx="7924800" cy="1200329"/>
          </a:xfrm>
          <a:prstGeom prst="rect">
            <a:avLst/>
          </a:prstGeom>
          <a:noFill/>
          <a:effectLst>
            <a:reflection blurRad="6350" stA="50000" endA="295" endPos="92000" dist="101600" dir="5400000" sy="-100000" algn="bl" rotWithShape="0"/>
          </a:effectLst>
        </p:spPr>
        <p:txBody>
          <a:bodyPr wrap="square">
            <a:spAutoFit/>
          </a:bodyPr>
          <a:lstStyle/>
          <a:p>
            <a:pPr algn="ctr"/>
            <a:r>
              <a:rPr lang="en-US" sz="7200" b="1" dirty="0">
                <a:solidFill>
                  <a:schemeClr val="bg1"/>
                </a:solidFill>
                <a:effectLst>
                  <a:outerShdw blurRad="38100" dist="38100" dir="2700000" algn="tl">
                    <a:srgbClr val="000000">
                      <a:alpha val="43137"/>
                    </a:srgbClr>
                  </a:outerShdw>
                </a:effectLst>
                <a:latin typeface="+mj-lt"/>
              </a:rPr>
              <a:t> THANKYOU</a:t>
            </a:r>
          </a:p>
        </p:txBody>
      </p:sp>
    </p:spTree>
    <p:extLst>
      <p:ext uri="{BB962C8B-B14F-4D97-AF65-F5344CB8AC3E}">
        <p14:creationId xmlns:p14="http://schemas.microsoft.com/office/powerpoint/2010/main" val="63443825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6BF2C-1C76-E632-C8E4-29187BEB7F5F}"/>
            </a:ext>
          </a:extLst>
        </p:cNvPr>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0DFF3B96-CE1D-8437-47A1-C4356B00A96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273" y="0"/>
            <a:ext cx="12191980" cy="6858000"/>
          </a:xfrm>
          <a:prstGeom prst="rect">
            <a:avLst/>
          </a:prstGeom>
        </p:spPr>
      </p:pic>
      <p:grpSp>
        <p:nvGrpSpPr>
          <p:cNvPr id="9" name="Group 8">
            <a:extLst>
              <a:ext uri="{FF2B5EF4-FFF2-40B4-BE49-F238E27FC236}">
                <a16:creationId xmlns:a16="http://schemas.microsoft.com/office/drawing/2014/main" id="{2F473B87-6A86-C0C5-E9EC-436D51548BAF}"/>
              </a:ext>
            </a:extLst>
          </p:cNvPr>
          <p:cNvGrpSpPr/>
          <p:nvPr/>
        </p:nvGrpSpPr>
        <p:grpSpPr>
          <a:xfrm>
            <a:off x="952815" y="1724025"/>
            <a:ext cx="3428367" cy="3714750"/>
            <a:chOff x="-151593" y="0"/>
            <a:chExt cx="3428367" cy="3714750"/>
          </a:xfrm>
        </p:grpSpPr>
        <p:sp>
          <p:nvSpPr>
            <p:cNvPr id="10" name="Rectangle 9">
              <a:extLst>
                <a:ext uri="{FF2B5EF4-FFF2-40B4-BE49-F238E27FC236}">
                  <a16:creationId xmlns:a16="http://schemas.microsoft.com/office/drawing/2014/main" id="{891631CB-7C39-4DEA-F911-293E18C1573A}"/>
                </a:ext>
              </a:extLst>
            </p:cNvPr>
            <p:cNvSpPr/>
            <p:nvPr/>
          </p:nvSpPr>
          <p:spPr>
            <a:xfrm>
              <a:off x="807" y="0"/>
              <a:ext cx="3275967" cy="3714750"/>
            </a:xfrm>
            <a:prstGeom prst="rect">
              <a:avLst/>
            </a:pr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r>
                <a:rPr lang="en-IN" sz="9600" dirty="0"/>
                <a:t>01</a:t>
              </a:r>
            </a:p>
          </p:txBody>
        </p:sp>
        <p:sp>
          <p:nvSpPr>
            <p:cNvPr id="11" name="TextBox 10">
              <a:extLst>
                <a:ext uri="{FF2B5EF4-FFF2-40B4-BE49-F238E27FC236}">
                  <a16:creationId xmlns:a16="http://schemas.microsoft.com/office/drawing/2014/main" id="{1223B0AA-8A4C-9F53-FD22-444F4AB423B6}"/>
                </a:ext>
              </a:extLst>
            </p:cNvPr>
            <p:cNvSpPr txBox="1"/>
            <p:nvPr/>
          </p:nvSpPr>
          <p:spPr>
            <a:xfrm>
              <a:off x="-151593" y="1485900"/>
              <a:ext cx="3275967" cy="2099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593" tIns="0" rIns="323593" bIns="330200" numCol="1" spcCol="1270" anchor="t" anchorCtr="0">
              <a:noAutofit/>
            </a:bodyPr>
            <a:lstStyle/>
            <a:p>
              <a:pPr marL="342900" lvl="0" indent="-342900" algn="l" defTabSz="933450">
                <a:lnSpc>
                  <a:spcPct val="90000"/>
                </a:lnSpc>
                <a:spcBef>
                  <a:spcPct val="0"/>
                </a:spcBef>
                <a:spcAft>
                  <a:spcPct val="35000"/>
                </a:spcAft>
                <a:buFont typeface="Wingdings" panose="05000000000000000000" pitchFamily="2" charset="2"/>
                <a:buChar char="v"/>
                <a:defRPr cap="all"/>
              </a:pPr>
              <a:r>
                <a:rPr lang="en-US" sz="1600" dirty="0"/>
                <a:t>Data acquisition &amp; Understanding</a:t>
              </a:r>
            </a:p>
            <a:p>
              <a:pPr marL="342900" lvl="0" indent="-342900" algn="l" defTabSz="933450">
                <a:lnSpc>
                  <a:spcPct val="90000"/>
                </a:lnSpc>
                <a:spcBef>
                  <a:spcPct val="0"/>
                </a:spcBef>
                <a:spcAft>
                  <a:spcPct val="35000"/>
                </a:spcAft>
                <a:buFont typeface="Wingdings" panose="05000000000000000000" pitchFamily="2" charset="2"/>
                <a:buChar char="v"/>
                <a:defRPr cap="all"/>
              </a:pPr>
              <a:r>
                <a:rPr lang="en-US" sz="1600" dirty="0"/>
                <a:t>Understanding the Problem statement</a:t>
              </a:r>
            </a:p>
            <a:p>
              <a:pPr marL="342900" lvl="0" indent="-342900" algn="l" defTabSz="933450">
                <a:lnSpc>
                  <a:spcPct val="90000"/>
                </a:lnSpc>
                <a:spcBef>
                  <a:spcPct val="0"/>
                </a:spcBef>
                <a:spcAft>
                  <a:spcPct val="35000"/>
                </a:spcAft>
                <a:buFont typeface="Wingdings" panose="05000000000000000000" pitchFamily="2" charset="2"/>
                <a:buChar char="v"/>
                <a:defRPr cap="all"/>
              </a:pPr>
              <a:r>
                <a:rPr lang="en-US" sz="1600" kern="1200" dirty="0"/>
                <a:t>Getting the raw/uncleaned data</a:t>
              </a:r>
            </a:p>
            <a:p>
              <a:pPr marL="342900" lvl="0" indent="-342900" algn="l" defTabSz="933450">
                <a:lnSpc>
                  <a:spcPct val="90000"/>
                </a:lnSpc>
                <a:spcBef>
                  <a:spcPct val="0"/>
                </a:spcBef>
                <a:spcAft>
                  <a:spcPct val="35000"/>
                </a:spcAft>
                <a:buFont typeface="Wingdings" panose="05000000000000000000" pitchFamily="2" charset="2"/>
                <a:buChar char="v"/>
                <a:defRPr cap="all"/>
              </a:pPr>
              <a:r>
                <a:rPr lang="en-US" sz="1600" dirty="0"/>
                <a:t>Initial exploration</a:t>
              </a:r>
              <a:endParaRPr lang="en-US" sz="1600" kern="1200" dirty="0"/>
            </a:p>
          </p:txBody>
        </p:sp>
      </p:grpSp>
      <p:grpSp>
        <p:nvGrpSpPr>
          <p:cNvPr id="12" name="Group 11">
            <a:extLst>
              <a:ext uri="{FF2B5EF4-FFF2-40B4-BE49-F238E27FC236}">
                <a16:creationId xmlns:a16="http://schemas.microsoft.com/office/drawing/2014/main" id="{18406772-3B73-D0B7-EDB1-0EC7D4BDEB50}"/>
              </a:ext>
            </a:extLst>
          </p:cNvPr>
          <p:cNvGrpSpPr/>
          <p:nvPr/>
        </p:nvGrpSpPr>
        <p:grpSpPr>
          <a:xfrm>
            <a:off x="4571999" y="1724025"/>
            <a:ext cx="3332958" cy="3895048"/>
            <a:chOff x="3500436" y="0"/>
            <a:chExt cx="3332958" cy="3895048"/>
          </a:xfrm>
        </p:grpSpPr>
        <p:sp>
          <p:nvSpPr>
            <p:cNvPr id="13" name="Rectangle 12">
              <a:extLst>
                <a:ext uri="{FF2B5EF4-FFF2-40B4-BE49-F238E27FC236}">
                  <a16:creationId xmlns:a16="http://schemas.microsoft.com/office/drawing/2014/main" id="{7CF99B49-610D-4238-DEBE-CA8008DAB3CC}"/>
                </a:ext>
              </a:extLst>
            </p:cNvPr>
            <p:cNvSpPr/>
            <p:nvPr/>
          </p:nvSpPr>
          <p:spPr>
            <a:xfrm>
              <a:off x="3500436" y="0"/>
              <a:ext cx="3275967" cy="3714750"/>
            </a:xfrm>
            <a:prstGeom prst="rect">
              <a:avLst/>
            </a:prstGeom>
          </p:spPr>
          <p:style>
            <a:lnRef idx="2">
              <a:schemeClr val="accent3">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a:lstStyle/>
            <a:p>
              <a:r>
                <a:rPr lang="en-IN" sz="9600" dirty="0"/>
                <a:t>02</a:t>
              </a:r>
            </a:p>
          </p:txBody>
        </p:sp>
        <p:sp>
          <p:nvSpPr>
            <p:cNvPr id="14" name="TextBox 13">
              <a:extLst>
                <a:ext uri="{FF2B5EF4-FFF2-40B4-BE49-F238E27FC236}">
                  <a16:creationId xmlns:a16="http://schemas.microsoft.com/office/drawing/2014/main" id="{EF1BD317-E518-3781-F002-EBAF4DC242BA}"/>
                </a:ext>
              </a:extLst>
            </p:cNvPr>
            <p:cNvSpPr txBox="1"/>
            <p:nvPr/>
          </p:nvSpPr>
          <p:spPr>
            <a:xfrm>
              <a:off x="3557427" y="1496861"/>
              <a:ext cx="3275967" cy="23981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593" tIns="0" rIns="323593" bIns="330200" numCol="1" spcCol="1270" anchor="t" anchorCtr="0">
              <a:noAutofit/>
            </a:bodyPr>
            <a:lstStyle/>
            <a:p>
              <a:pPr marL="342900" lvl="0" indent="-342900" algn="l" defTabSz="933450">
                <a:lnSpc>
                  <a:spcPct val="90000"/>
                </a:lnSpc>
                <a:spcBef>
                  <a:spcPct val="0"/>
                </a:spcBef>
                <a:spcAft>
                  <a:spcPct val="35000"/>
                </a:spcAft>
                <a:buFont typeface="Wingdings" panose="05000000000000000000" pitchFamily="2" charset="2"/>
                <a:buChar char="v"/>
                <a:defRPr cap="all"/>
              </a:pPr>
              <a:r>
                <a:rPr lang="en-US" sz="1600" kern="1200" dirty="0"/>
                <a:t>Data transformation &amp; cleaning</a:t>
              </a:r>
            </a:p>
            <a:p>
              <a:pPr marL="342900" lvl="0" indent="-342900" algn="l" defTabSz="933450">
                <a:lnSpc>
                  <a:spcPct val="90000"/>
                </a:lnSpc>
                <a:spcBef>
                  <a:spcPct val="0"/>
                </a:spcBef>
                <a:spcAft>
                  <a:spcPct val="35000"/>
                </a:spcAft>
                <a:buFont typeface="Wingdings" panose="05000000000000000000" pitchFamily="2" charset="2"/>
                <a:buChar char="v"/>
                <a:defRPr cap="all"/>
              </a:pPr>
              <a:r>
                <a:rPr lang="en-US" sz="1600" dirty="0"/>
                <a:t>Handling inconsistent data</a:t>
              </a:r>
            </a:p>
            <a:p>
              <a:pPr marL="342900" lvl="0" indent="-342900" algn="l" defTabSz="933450">
                <a:lnSpc>
                  <a:spcPct val="90000"/>
                </a:lnSpc>
                <a:spcBef>
                  <a:spcPct val="0"/>
                </a:spcBef>
                <a:spcAft>
                  <a:spcPct val="35000"/>
                </a:spcAft>
                <a:buFont typeface="Wingdings" panose="05000000000000000000" pitchFamily="2" charset="2"/>
                <a:buChar char="v"/>
                <a:defRPr cap="all"/>
              </a:pPr>
              <a:r>
                <a:rPr lang="en-US" sz="1600" dirty="0"/>
                <a:t>Data corrections</a:t>
              </a:r>
            </a:p>
            <a:p>
              <a:pPr marL="342900" lvl="0" indent="-342900" algn="l" defTabSz="933450">
                <a:lnSpc>
                  <a:spcPct val="90000"/>
                </a:lnSpc>
                <a:spcBef>
                  <a:spcPct val="0"/>
                </a:spcBef>
                <a:spcAft>
                  <a:spcPct val="35000"/>
                </a:spcAft>
                <a:buFont typeface="Wingdings" panose="05000000000000000000" pitchFamily="2" charset="2"/>
                <a:buChar char="v"/>
                <a:defRPr cap="all"/>
              </a:pPr>
              <a:r>
                <a:rPr lang="en-US" sz="1600" dirty="0"/>
                <a:t>Normalizing &amp; scaling</a:t>
              </a:r>
            </a:p>
            <a:p>
              <a:pPr marL="342900" lvl="0" indent="-342900" algn="l" defTabSz="933450">
                <a:lnSpc>
                  <a:spcPct val="90000"/>
                </a:lnSpc>
                <a:spcBef>
                  <a:spcPct val="0"/>
                </a:spcBef>
                <a:spcAft>
                  <a:spcPct val="35000"/>
                </a:spcAft>
                <a:buFont typeface="Wingdings" panose="05000000000000000000" pitchFamily="2" charset="2"/>
                <a:buChar char="v"/>
                <a:defRPr cap="all"/>
              </a:pPr>
              <a:endParaRPr lang="en-US" dirty="0"/>
            </a:p>
            <a:p>
              <a:pPr marL="342900" lvl="0" indent="-342900" algn="l" defTabSz="933450">
                <a:lnSpc>
                  <a:spcPct val="90000"/>
                </a:lnSpc>
                <a:spcBef>
                  <a:spcPct val="0"/>
                </a:spcBef>
                <a:spcAft>
                  <a:spcPct val="35000"/>
                </a:spcAft>
                <a:buFont typeface="Wingdings" panose="05000000000000000000" pitchFamily="2" charset="2"/>
                <a:buChar char="v"/>
                <a:defRPr cap="all"/>
              </a:pPr>
              <a:endParaRPr lang="en-US" dirty="0"/>
            </a:p>
            <a:p>
              <a:pPr marL="342900" lvl="0" indent="-342900" algn="l" defTabSz="933450">
                <a:lnSpc>
                  <a:spcPct val="90000"/>
                </a:lnSpc>
                <a:spcBef>
                  <a:spcPct val="0"/>
                </a:spcBef>
                <a:spcAft>
                  <a:spcPct val="35000"/>
                </a:spcAft>
                <a:buFont typeface="Wingdings" panose="05000000000000000000" pitchFamily="2" charset="2"/>
                <a:buChar char="v"/>
                <a:defRPr cap="all"/>
              </a:pPr>
              <a:endParaRPr lang="en-US" kern="1200" dirty="0"/>
            </a:p>
          </p:txBody>
        </p:sp>
      </p:grpSp>
      <p:grpSp>
        <p:nvGrpSpPr>
          <p:cNvPr id="15" name="Group 14">
            <a:extLst>
              <a:ext uri="{FF2B5EF4-FFF2-40B4-BE49-F238E27FC236}">
                <a16:creationId xmlns:a16="http://schemas.microsoft.com/office/drawing/2014/main" id="{BA5532E1-C1B3-3463-F730-8506F729CD26}"/>
              </a:ext>
            </a:extLst>
          </p:cNvPr>
          <p:cNvGrpSpPr/>
          <p:nvPr/>
        </p:nvGrpSpPr>
        <p:grpSpPr>
          <a:xfrm>
            <a:off x="8019574" y="1724025"/>
            <a:ext cx="3314384" cy="3714750"/>
            <a:chOff x="7057689" y="0"/>
            <a:chExt cx="3314384" cy="3714750"/>
          </a:xfrm>
        </p:grpSpPr>
        <p:sp>
          <p:nvSpPr>
            <p:cNvPr id="16" name="Rectangle 15">
              <a:extLst>
                <a:ext uri="{FF2B5EF4-FFF2-40B4-BE49-F238E27FC236}">
                  <a16:creationId xmlns:a16="http://schemas.microsoft.com/office/drawing/2014/main" id="{56A5E9AB-F5EB-926B-E71E-F00BED618567}"/>
                </a:ext>
              </a:extLst>
            </p:cNvPr>
            <p:cNvSpPr/>
            <p:nvPr/>
          </p:nvSpPr>
          <p:spPr>
            <a:xfrm>
              <a:off x="7076898" y="0"/>
              <a:ext cx="3275967" cy="3714750"/>
            </a:xfrm>
            <a:prstGeom prst="rect">
              <a:avLst/>
            </a:prstGeom>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a:lstStyle/>
            <a:p>
              <a:r>
                <a:rPr lang="en-IN" sz="9600" dirty="0"/>
                <a:t>03</a:t>
              </a:r>
            </a:p>
          </p:txBody>
        </p:sp>
        <p:sp>
          <p:nvSpPr>
            <p:cNvPr id="17" name="TextBox 16">
              <a:extLst>
                <a:ext uri="{FF2B5EF4-FFF2-40B4-BE49-F238E27FC236}">
                  <a16:creationId xmlns:a16="http://schemas.microsoft.com/office/drawing/2014/main" id="{E1F3CB6B-0CED-4919-E3C7-955F1C9A64E6}"/>
                </a:ext>
              </a:extLst>
            </p:cNvPr>
            <p:cNvSpPr txBox="1"/>
            <p:nvPr/>
          </p:nvSpPr>
          <p:spPr>
            <a:xfrm>
              <a:off x="7057689" y="1485900"/>
              <a:ext cx="3314384" cy="22288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23593" tIns="0" rIns="323593" bIns="330200" numCol="1" spcCol="1270" anchor="t" anchorCtr="0">
              <a:noAutofit/>
            </a:bodyPr>
            <a:lstStyle/>
            <a:p>
              <a:pPr marL="342900" lvl="0" indent="-342900" algn="l" defTabSz="933450">
                <a:lnSpc>
                  <a:spcPct val="90000"/>
                </a:lnSpc>
                <a:spcBef>
                  <a:spcPct val="0"/>
                </a:spcBef>
                <a:spcAft>
                  <a:spcPct val="35000"/>
                </a:spcAft>
                <a:buFont typeface="Wingdings" panose="05000000000000000000" pitchFamily="2" charset="2"/>
                <a:buChar char="v"/>
                <a:defRPr cap="all"/>
              </a:pPr>
              <a:r>
                <a:rPr lang="en-US" sz="1600" kern="1200" dirty="0"/>
                <a:t>Visualizing &amp; reporting</a:t>
              </a:r>
            </a:p>
            <a:p>
              <a:pPr marL="342900" lvl="0" indent="-342900" algn="l" defTabSz="933450">
                <a:lnSpc>
                  <a:spcPct val="90000"/>
                </a:lnSpc>
                <a:spcBef>
                  <a:spcPct val="0"/>
                </a:spcBef>
                <a:spcAft>
                  <a:spcPct val="35000"/>
                </a:spcAft>
                <a:buFont typeface="Wingdings" panose="05000000000000000000" pitchFamily="2" charset="2"/>
                <a:buChar char="v"/>
                <a:defRPr cap="all"/>
              </a:pPr>
              <a:r>
                <a:rPr lang="en-US" sz="1600" dirty="0"/>
                <a:t>Pivot tables &amp; charts </a:t>
              </a:r>
            </a:p>
            <a:p>
              <a:pPr marL="342900" lvl="0" indent="-342900" algn="l" defTabSz="933450">
                <a:lnSpc>
                  <a:spcPct val="90000"/>
                </a:lnSpc>
                <a:spcBef>
                  <a:spcPct val="0"/>
                </a:spcBef>
                <a:spcAft>
                  <a:spcPct val="35000"/>
                </a:spcAft>
                <a:buFont typeface="Wingdings" panose="05000000000000000000" pitchFamily="2" charset="2"/>
                <a:buChar char="v"/>
                <a:defRPr cap="all"/>
              </a:pPr>
              <a:r>
                <a:rPr lang="en-US" sz="1600" kern="1200" dirty="0"/>
                <a:t>Correlations &amp; key matrices</a:t>
              </a:r>
            </a:p>
            <a:p>
              <a:pPr marL="342900" lvl="0" indent="-342900" algn="l" defTabSz="933450">
                <a:lnSpc>
                  <a:spcPct val="90000"/>
                </a:lnSpc>
                <a:spcBef>
                  <a:spcPct val="0"/>
                </a:spcBef>
                <a:spcAft>
                  <a:spcPct val="35000"/>
                </a:spcAft>
                <a:buFont typeface="Wingdings" panose="05000000000000000000" pitchFamily="2" charset="2"/>
                <a:buChar char="v"/>
                <a:defRPr cap="all"/>
              </a:pPr>
              <a:r>
                <a:rPr lang="en-US" sz="1600" dirty="0"/>
                <a:t>Recommendations/Conclusion</a:t>
              </a:r>
              <a:endParaRPr lang="en-US" sz="1600" kern="1200" dirty="0"/>
            </a:p>
          </p:txBody>
        </p:sp>
      </p:grpSp>
      <p:sp>
        <p:nvSpPr>
          <p:cNvPr id="21" name="TextBox 20">
            <a:extLst>
              <a:ext uri="{FF2B5EF4-FFF2-40B4-BE49-F238E27FC236}">
                <a16:creationId xmlns:a16="http://schemas.microsoft.com/office/drawing/2014/main" id="{4C58EECE-3C7E-383A-657E-234525CE78AD}"/>
              </a:ext>
            </a:extLst>
          </p:cNvPr>
          <p:cNvSpPr txBox="1"/>
          <p:nvPr/>
        </p:nvSpPr>
        <p:spPr>
          <a:xfrm>
            <a:off x="926235" y="1038962"/>
            <a:ext cx="10339530" cy="923330"/>
          </a:xfrm>
          <a:prstGeom prst="rect">
            <a:avLst/>
          </a:prstGeom>
          <a:noFill/>
        </p:spPr>
        <p:txBody>
          <a:bodyPr wrap="square">
            <a:spAutoFit/>
          </a:bodyPr>
          <a:lstStyle/>
          <a:p>
            <a:pPr marL="0" lvl="0" indent="0" algn="l" defTabSz="933450">
              <a:lnSpc>
                <a:spcPct val="90000"/>
              </a:lnSpc>
              <a:spcBef>
                <a:spcPct val="0"/>
              </a:spcBef>
              <a:spcAft>
                <a:spcPct val="35000"/>
              </a:spcAft>
              <a:buNone/>
              <a:defRPr cap="all"/>
            </a:pPr>
            <a:r>
              <a:rPr lang="en-US" sz="6000" b="1" kern="1200" dirty="0">
                <a:solidFill>
                  <a:schemeClr val="bg1"/>
                </a:solidFill>
                <a:effectLst>
                  <a:outerShdw blurRad="38100" dist="38100" dir="2700000" algn="tl">
                    <a:srgbClr val="000000">
                      <a:alpha val="43137"/>
                    </a:srgbClr>
                  </a:outerShdw>
                </a:effectLst>
                <a:latin typeface="+mj-lt"/>
              </a:rPr>
              <a:t>PROJECT INSIGHTS</a:t>
            </a:r>
          </a:p>
        </p:txBody>
      </p:sp>
    </p:spTree>
    <p:extLst>
      <p:ext uri="{BB962C8B-B14F-4D97-AF65-F5344CB8AC3E}">
        <p14:creationId xmlns:p14="http://schemas.microsoft.com/office/powerpoint/2010/main" val="4239699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8BE6EA-EE86-809D-76D0-65CC2B330C51}"/>
            </a:ext>
          </a:extLst>
        </p:cNvPr>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BB5B35ED-6800-00B6-556C-24E39AD06374}"/>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3273" y="0"/>
            <a:ext cx="12191980" cy="6858000"/>
          </a:xfrm>
          <a:prstGeom prst="rect">
            <a:avLst/>
          </a:prstGeom>
          <a:effectLst>
            <a:outerShdw blurRad="50800" dist="38100" dir="5400000" algn="t" rotWithShape="0">
              <a:prstClr val="black">
                <a:alpha val="40000"/>
              </a:prstClr>
            </a:outerShdw>
          </a:effectLst>
        </p:spPr>
      </p:pic>
      <p:sp>
        <p:nvSpPr>
          <p:cNvPr id="8" name="Subtitle 7">
            <a:extLst>
              <a:ext uri="{FF2B5EF4-FFF2-40B4-BE49-F238E27FC236}">
                <a16:creationId xmlns:a16="http://schemas.microsoft.com/office/drawing/2014/main" id="{7524384D-FB25-9136-CBA6-D3675D29D823}"/>
              </a:ext>
            </a:extLst>
          </p:cNvPr>
          <p:cNvSpPr>
            <a:spLocks noGrp="1"/>
          </p:cNvSpPr>
          <p:nvPr>
            <p:ph type="subTitle" idx="1"/>
          </p:nvPr>
        </p:nvSpPr>
        <p:spPr>
          <a:xfrm>
            <a:off x="1100051" y="825910"/>
            <a:ext cx="10058400" cy="5777844"/>
          </a:xfrm>
        </p:spPr>
        <p:txBody>
          <a:bodyPr>
            <a:normAutofit/>
          </a:bodyPr>
          <a:lstStyle/>
          <a:p>
            <a:pPr marL="342900" indent="-342900">
              <a:buFont typeface="Wingdings" panose="05000000000000000000" pitchFamily="2" charset="2"/>
              <a:buChar char="v"/>
            </a:pPr>
            <a:r>
              <a:rPr lang="en-IN" sz="1600" dirty="0"/>
              <a:t>As an intern the data was acquired from </a:t>
            </a:r>
            <a:r>
              <a:rPr lang="en-IN" sz="1600" dirty="0" err="1">
                <a:effectLst>
                  <a:outerShdw blurRad="38100" dist="38100" dir="2700000" algn="tl">
                    <a:srgbClr val="000000">
                      <a:alpha val="43137"/>
                    </a:srgbClr>
                  </a:outerShdw>
                </a:effectLst>
                <a:highlight>
                  <a:srgbClr val="FFFF00"/>
                </a:highlight>
              </a:rPr>
              <a:t>nexthikes</a:t>
            </a:r>
            <a:r>
              <a:rPr lang="en-IN" sz="1600" dirty="0">
                <a:effectLst>
                  <a:outerShdw blurRad="38100" dist="38100" dir="2700000" algn="tl">
                    <a:srgbClr val="000000">
                      <a:alpha val="43137"/>
                    </a:srgbClr>
                  </a:outerShdw>
                </a:effectLst>
                <a:highlight>
                  <a:srgbClr val="FFFF00"/>
                </a:highlight>
              </a:rPr>
              <a:t> IT solutions</a:t>
            </a:r>
          </a:p>
          <a:p>
            <a:pPr marL="342900" indent="-342900">
              <a:buFont typeface="Wingdings" panose="05000000000000000000" pitchFamily="2" charset="2"/>
              <a:buChar char="v"/>
            </a:pPr>
            <a:r>
              <a:rPr lang="en-IN" sz="1600" dirty="0">
                <a:effectLst>
                  <a:outerShdw blurRad="38100" dist="38100" dir="2700000" algn="tl">
                    <a:srgbClr val="000000">
                      <a:alpha val="43137"/>
                    </a:srgbClr>
                  </a:outerShdw>
                </a:effectLst>
              </a:rPr>
              <a:t>IT contained three raw/uncleaned data sheets about </a:t>
            </a:r>
            <a:r>
              <a:rPr lang="en-IN" sz="1600" dirty="0">
                <a:effectLst>
                  <a:outerShdw blurRad="38100" dist="38100" dir="2700000" algn="tl">
                    <a:srgbClr val="000000">
                      <a:alpha val="43137"/>
                    </a:srgbClr>
                  </a:outerShdw>
                </a:effectLst>
                <a:highlight>
                  <a:srgbClr val="FFFF00"/>
                </a:highlight>
              </a:rPr>
              <a:t>bike sharing demand analysis</a:t>
            </a:r>
            <a:r>
              <a:rPr lang="en-IN" sz="1600" dirty="0">
                <a:effectLst>
                  <a:outerShdw blurRad="38100" dist="38100" dir="2700000" algn="tl">
                    <a:srgbClr val="000000">
                      <a:alpha val="43137"/>
                    </a:srgbClr>
                  </a:outerShdw>
                </a:effectLst>
              </a:rPr>
              <a:t>. These sheets have the following names:</a:t>
            </a:r>
          </a:p>
          <a:p>
            <a:pPr marL="800100" lvl="1" indent="-342900">
              <a:buFont typeface="Wingdings" panose="05000000000000000000" pitchFamily="2" charset="2"/>
              <a:buChar char="v"/>
            </a:pPr>
            <a:r>
              <a:rPr lang="en-IN" sz="1600" i="1" spc="300" dirty="0">
                <a:effectLst>
                  <a:outerShdw blurRad="38100" dist="38100" dir="2700000" algn="tl">
                    <a:srgbClr val="000000">
                      <a:alpha val="43137"/>
                    </a:srgbClr>
                  </a:outerShdw>
                </a:effectLst>
                <a:highlight>
                  <a:srgbClr val="FFFF00"/>
                </a:highlight>
              </a:rPr>
              <a:t>dataset_1.xlsx</a:t>
            </a:r>
          </a:p>
          <a:p>
            <a:pPr marL="800100" lvl="1" indent="-342900">
              <a:buFont typeface="Wingdings" panose="05000000000000000000" pitchFamily="2" charset="2"/>
              <a:buChar char="v"/>
            </a:pPr>
            <a:r>
              <a:rPr lang="en-IN" sz="1600" i="1" spc="300" dirty="0">
                <a:effectLst>
                  <a:outerShdw blurRad="38100" dist="38100" dir="2700000" algn="tl">
                    <a:srgbClr val="000000">
                      <a:alpha val="43137"/>
                    </a:srgbClr>
                  </a:outerShdw>
                </a:effectLst>
                <a:highlight>
                  <a:srgbClr val="FFFF00"/>
                </a:highlight>
              </a:rPr>
              <a:t>dataset_2.xlsx</a:t>
            </a:r>
          </a:p>
          <a:p>
            <a:pPr marL="800100" lvl="1" indent="-342900">
              <a:buFont typeface="Wingdings" panose="05000000000000000000" pitchFamily="2" charset="2"/>
              <a:buChar char="v"/>
            </a:pPr>
            <a:r>
              <a:rPr lang="en-IN" sz="1600" i="1" spc="300" dirty="0">
                <a:effectLst>
                  <a:outerShdw blurRad="38100" dist="38100" dir="2700000" algn="tl">
                    <a:srgbClr val="000000">
                      <a:alpha val="43137"/>
                    </a:srgbClr>
                  </a:outerShdw>
                </a:effectLst>
                <a:highlight>
                  <a:srgbClr val="FFFF00"/>
                </a:highlight>
              </a:rPr>
              <a:t>dataset_3.xlsx</a:t>
            </a:r>
            <a:endParaRPr lang="en-IN" sz="1600" dirty="0">
              <a:effectLst>
                <a:outerShdw blurRad="38100" dist="38100" dir="2700000" algn="tl">
                  <a:srgbClr val="000000">
                    <a:alpha val="43137"/>
                  </a:srgbClr>
                </a:outerShdw>
              </a:effectLst>
            </a:endParaRPr>
          </a:p>
          <a:p>
            <a:pPr marL="342900" indent="-342900">
              <a:buFont typeface="Wingdings" panose="05000000000000000000" pitchFamily="2" charset="2"/>
              <a:buChar char="v"/>
            </a:pPr>
            <a:r>
              <a:rPr lang="en-IN" sz="1600" dirty="0">
                <a:effectLst>
                  <a:outerShdw blurRad="38100" dist="38100" dir="2700000" algn="tl">
                    <a:srgbClr val="000000">
                      <a:alpha val="43137"/>
                    </a:srgbClr>
                  </a:outerShdw>
                </a:effectLst>
              </a:rPr>
              <a:t>These files were uncleaned, so first step was to understand them while acquiring and then clean them.</a:t>
            </a:r>
          </a:p>
          <a:p>
            <a:pPr marL="342900" indent="-342900">
              <a:buFont typeface="Wingdings" panose="05000000000000000000" pitchFamily="2" charset="2"/>
              <a:buChar char="v"/>
            </a:pPr>
            <a:r>
              <a:rPr lang="en-IN" sz="1600" dirty="0">
                <a:effectLst>
                  <a:outerShdw blurRad="38100" dist="38100" dir="2700000" algn="tl">
                    <a:srgbClr val="000000">
                      <a:alpha val="43137"/>
                    </a:srgbClr>
                  </a:outerShdw>
                </a:effectLst>
              </a:rPr>
              <a:t>To do this, the first step was to understand the problem statement.</a:t>
            </a:r>
          </a:p>
          <a:p>
            <a:pPr marL="342900" indent="-342900">
              <a:buFont typeface="Wingdings" panose="05000000000000000000" pitchFamily="2" charset="2"/>
              <a:buChar char="v"/>
            </a:pPr>
            <a:r>
              <a:rPr lang="en-IN" sz="1800" dirty="0">
                <a:effectLst>
                  <a:outerShdw blurRad="38100" dist="38100" dir="2700000" algn="tl">
                    <a:srgbClr val="000000">
                      <a:alpha val="43137"/>
                    </a:srgbClr>
                  </a:outerShdw>
                </a:effectLst>
                <a:highlight>
                  <a:srgbClr val="FFFF00"/>
                </a:highlight>
              </a:rPr>
              <a:t>PROBLEM statement</a:t>
            </a:r>
            <a:r>
              <a:rPr lang="en-IN" sz="1800" dirty="0">
                <a:effectLst>
                  <a:outerShdw blurRad="38100" dist="38100" dir="2700000" algn="tl">
                    <a:srgbClr val="000000">
                      <a:alpha val="43137"/>
                    </a:srgbClr>
                  </a:outerShdw>
                </a:effectLst>
              </a:rPr>
              <a:t>: </a:t>
            </a:r>
          </a:p>
          <a:p>
            <a:r>
              <a:rPr lang="en-IN" sz="1800" dirty="0">
                <a:effectLst>
                  <a:outerShdw blurRad="38100" dist="38100" dir="2700000" algn="tl">
                    <a:srgbClr val="000000">
                      <a:alpha val="43137"/>
                    </a:srgbClr>
                  </a:outerShdw>
                </a:effectLst>
              </a:rPr>
              <a:t>	</a:t>
            </a:r>
            <a:r>
              <a:rPr lang="en-IN" sz="1600" i="1" dirty="0">
                <a:effectLst>
                  <a:outerShdw blurRad="38100" dist="38100" dir="2700000" algn="tl">
                    <a:srgbClr val="000000">
                      <a:alpha val="43137"/>
                    </a:srgbClr>
                  </a:outerShdw>
                </a:effectLst>
              </a:rPr>
              <a:t>“</a:t>
            </a:r>
            <a:r>
              <a:rPr lang="en-US" sz="1600" i="1" dirty="0">
                <a:effectLst>
                  <a:outerShdw blurRad="38100" dist="38100" dir="2700000" algn="tl">
                    <a:srgbClr val="000000">
                      <a:alpha val="43137"/>
                    </a:srgbClr>
                  </a:outerShdw>
                </a:effectLst>
              </a:rPr>
              <a:t>Analyzing bike-sharing data helps understand how weather, time, 	and holidays affect bike rentals. This project uses Excel skills to 	clean, combine, and study datasets to find useful 	patterns that 	improve business planning. Organized data leads to better decisions 	faster”</a:t>
            </a:r>
            <a:endParaRPr lang="en-IN" sz="1600" i="1" dirty="0">
              <a:effectLst>
                <a:outerShdw blurRad="38100" dist="38100" dir="2700000" algn="tl">
                  <a:srgbClr val="000000">
                    <a:alpha val="43137"/>
                  </a:srgbClr>
                </a:outerShdw>
              </a:effectLst>
            </a:endParaRPr>
          </a:p>
          <a:p>
            <a:pPr marL="342900" indent="-342900">
              <a:buFont typeface="Wingdings" panose="05000000000000000000" pitchFamily="2" charset="2"/>
              <a:buChar char="v"/>
            </a:pPr>
            <a:endParaRPr lang="en-IN" b="1" dirty="0">
              <a:effectLst>
                <a:outerShdw blurRad="38100" dist="38100" dir="2700000" algn="tl">
                  <a:srgbClr val="000000">
                    <a:alpha val="43137"/>
                  </a:srgbClr>
                </a:outerShdw>
              </a:effectLst>
            </a:endParaRPr>
          </a:p>
          <a:p>
            <a:pPr marL="342900" indent="-342900">
              <a:buFont typeface="Wingdings" panose="05000000000000000000" pitchFamily="2" charset="2"/>
              <a:buChar char="v"/>
            </a:pPr>
            <a:endParaRPr lang="en-IN" b="1" dirty="0">
              <a:effectLst>
                <a:outerShdw blurRad="38100" dist="38100" dir="2700000" algn="tl">
                  <a:srgbClr val="000000">
                    <a:alpha val="43137"/>
                  </a:srgbClr>
                </a:outerShdw>
              </a:effectLst>
            </a:endParaRPr>
          </a:p>
          <a:p>
            <a:pPr marL="342900" indent="-342900">
              <a:buFont typeface="Wingdings" panose="05000000000000000000" pitchFamily="2" charset="2"/>
              <a:buChar char="v"/>
            </a:pPr>
            <a:endParaRPr lang="en-IN" b="1" dirty="0">
              <a:effectLst>
                <a:outerShdw blurRad="38100" dist="38100" dir="2700000" algn="tl">
                  <a:srgbClr val="000000">
                    <a:alpha val="43137"/>
                  </a:srgbClr>
                </a:outerShdw>
              </a:effectLst>
            </a:endParaRPr>
          </a:p>
          <a:p>
            <a:pPr marL="800100" lvl="1" indent="-342900">
              <a:buFont typeface="Wingdings" panose="05000000000000000000" pitchFamily="2" charset="2"/>
              <a:buChar char="v"/>
            </a:pPr>
            <a:endParaRPr lang="en-IN" b="1" i="1" spc="300" dirty="0">
              <a:effectLst>
                <a:outerShdw blurRad="38100" dist="38100" dir="2700000" algn="tl">
                  <a:srgbClr val="000000">
                    <a:alpha val="43137"/>
                  </a:srgbClr>
                </a:outerShdw>
              </a:effectLst>
              <a:highlight>
                <a:srgbClr val="FFFF00"/>
              </a:highlight>
            </a:endParaRPr>
          </a:p>
        </p:txBody>
      </p:sp>
      <p:sp>
        <p:nvSpPr>
          <p:cNvPr id="10" name="TextBox 9">
            <a:extLst>
              <a:ext uri="{FF2B5EF4-FFF2-40B4-BE49-F238E27FC236}">
                <a16:creationId xmlns:a16="http://schemas.microsoft.com/office/drawing/2014/main" id="{340D6D8E-795B-BC06-F4A9-0CAD7BACC466}"/>
              </a:ext>
            </a:extLst>
          </p:cNvPr>
          <p:cNvSpPr txBox="1"/>
          <p:nvPr/>
        </p:nvSpPr>
        <p:spPr>
          <a:xfrm>
            <a:off x="993058" y="254246"/>
            <a:ext cx="6096000" cy="646331"/>
          </a:xfrm>
          <a:prstGeom prst="rect">
            <a:avLst/>
          </a:prstGeom>
          <a:noFill/>
        </p:spPr>
        <p:txBody>
          <a:bodyPr wrap="square">
            <a:spAutoFit/>
          </a:bodyPr>
          <a:lstStyle/>
          <a:p>
            <a:r>
              <a:rPr lang="en-US" sz="3600" b="1" dirty="0">
                <a:solidFill>
                  <a:schemeClr val="bg1"/>
                </a:solidFill>
                <a:effectLst>
                  <a:outerShdw blurRad="38100" dist="38100" dir="2700000" algn="tl">
                    <a:srgbClr val="000000">
                      <a:alpha val="43137"/>
                    </a:srgbClr>
                  </a:outerShdw>
                </a:effectLst>
                <a:latin typeface="+mj-lt"/>
              </a:rPr>
              <a:t>Data Acquisition</a:t>
            </a:r>
            <a:endParaRPr lang="en-IN" sz="3600" b="1" dirty="0">
              <a:solidFill>
                <a:schemeClr val="bg1"/>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08157618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BF506-602B-24F9-B6C2-BC9CB62B4442}"/>
            </a:ext>
          </a:extLst>
        </p:cNvPr>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3CE36DD1-9569-832D-212B-2638BD31362D}"/>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a:stretch/>
        </p:blipFill>
        <p:spPr>
          <a:xfrm>
            <a:off x="3273" y="9832"/>
            <a:ext cx="12191980" cy="6858000"/>
          </a:xfrm>
          <a:prstGeom prst="rect">
            <a:avLst/>
          </a:prstGeom>
          <a:effectLst>
            <a:outerShdw blurRad="50800" dist="38100" dir="5400000" algn="t" rotWithShape="0">
              <a:prstClr val="black">
                <a:alpha val="40000"/>
              </a:prstClr>
            </a:outerShdw>
          </a:effectLst>
        </p:spPr>
      </p:pic>
      <p:sp>
        <p:nvSpPr>
          <p:cNvPr id="8" name="Subtitle 7">
            <a:extLst>
              <a:ext uri="{FF2B5EF4-FFF2-40B4-BE49-F238E27FC236}">
                <a16:creationId xmlns:a16="http://schemas.microsoft.com/office/drawing/2014/main" id="{620A30AA-3E40-E008-0879-7C21D69E953E}"/>
              </a:ext>
            </a:extLst>
          </p:cNvPr>
          <p:cNvSpPr>
            <a:spLocks noGrp="1"/>
          </p:cNvSpPr>
          <p:nvPr>
            <p:ph type="subTitle" idx="1"/>
          </p:nvPr>
        </p:nvSpPr>
        <p:spPr>
          <a:xfrm>
            <a:off x="1100051" y="825911"/>
            <a:ext cx="10058400" cy="4257366"/>
          </a:xfrm>
        </p:spPr>
        <p:txBody>
          <a:bodyPr>
            <a:normAutofit fontScale="92500" lnSpcReduction="20000"/>
          </a:bodyPr>
          <a:lstStyle/>
          <a:p>
            <a:pPr marL="342900" indent="-342900">
              <a:buFont typeface="Wingdings" panose="05000000000000000000" pitchFamily="2" charset="2"/>
              <a:buChar char="v"/>
            </a:pPr>
            <a:r>
              <a:rPr lang="en-IN" b="1" dirty="0">
                <a:effectLst>
                  <a:outerShdw blurRad="38100" dist="38100" dir="2700000" algn="tl">
                    <a:srgbClr val="000000">
                      <a:alpha val="43137"/>
                    </a:srgbClr>
                  </a:outerShdw>
                </a:effectLst>
                <a:latin typeface="+mj-lt"/>
              </a:rPr>
              <a:t>The exploration started with three files. </a:t>
            </a:r>
          </a:p>
          <a:p>
            <a:pPr marL="342900" indent="-342900">
              <a:buFont typeface="Wingdings" panose="05000000000000000000" pitchFamily="2" charset="2"/>
              <a:buChar char="v"/>
            </a:pPr>
            <a:r>
              <a:rPr lang="en-IN" b="1" dirty="0">
                <a:effectLst>
                  <a:outerShdw blurRad="38100" dist="38100" dir="2700000" algn="tl">
                    <a:srgbClr val="000000">
                      <a:alpha val="43137"/>
                    </a:srgbClr>
                  </a:outerShdw>
                </a:effectLst>
                <a:highlight>
                  <a:srgbClr val="FFFF00"/>
                </a:highlight>
                <a:latin typeface="+mj-lt"/>
              </a:rPr>
              <a:t>First sheet (dataset_1.xlsx)</a:t>
            </a:r>
            <a:r>
              <a:rPr lang="en-IN" b="1" dirty="0">
                <a:effectLst>
                  <a:outerShdw blurRad="38100" dist="38100" dir="2700000" algn="tl">
                    <a:srgbClr val="000000">
                      <a:alpha val="43137"/>
                    </a:srgbClr>
                  </a:outerShdw>
                </a:effectLst>
                <a:latin typeface="+mj-lt"/>
              </a:rPr>
              <a:t>: </a:t>
            </a:r>
          </a:p>
          <a:p>
            <a:r>
              <a:rPr lang="en-IN" b="1" dirty="0">
                <a:effectLst>
                  <a:outerShdw blurRad="38100" dist="38100" dir="2700000" algn="tl">
                    <a:srgbClr val="000000">
                      <a:alpha val="43137"/>
                    </a:srgbClr>
                  </a:outerShdw>
                </a:effectLst>
                <a:latin typeface="+mj-lt"/>
              </a:rPr>
              <a:t>	</a:t>
            </a:r>
            <a:r>
              <a:rPr lang="en-IN" sz="1900" dirty="0">
                <a:latin typeface="+mj-lt"/>
              </a:rPr>
              <a:t>This file was cleaned by reading the data. steps 	involved in it are:</a:t>
            </a:r>
          </a:p>
          <a:p>
            <a:pPr marL="1257300" lvl="2" indent="-342900" algn="l">
              <a:buFont typeface="Wingdings" panose="05000000000000000000" pitchFamily="2" charset="2"/>
              <a:buChar char="v"/>
            </a:pPr>
            <a:r>
              <a:rPr lang="en-IN" sz="1900" dirty="0">
                <a:latin typeface="+mj-lt"/>
              </a:rPr>
              <a:t>Converted the data to a table and then applied filter on first column ‘</a:t>
            </a:r>
            <a:r>
              <a:rPr lang="en-IN" sz="1900" dirty="0">
                <a:highlight>
                  <a:srgbClr val="FFFF00"/>
                </a:highlight>
                <a:latin typeface="+mj-lt"/>
              </a:rPr>
              <a:t>instant</a:t>
            </a:r>
            <a:r>
              <a:rPr lang="en-IN" sz="1900" dirty="0">
                <a:latin typeface="+mj-lt"/>
              </a:rPr>
              <a:t>’.</a:t>
            </a:r>
          </a:p>
          <a:p>
            <a:pPr marL="1257300" lvl="2" indent="-342900" algn="l">
              <a:buFont typeface="Wingdings" panose="05000000000000000000" pitchFamily="2" charset="2"/>
              <a:buChar char="v"/>
            </a:pPr>
            <a:r>
              <a:rPr lang="en-IN" sz="1900" dirty="0">
                <a:latin typeface="+mj-lt"/>
              </a:rPr>
              <a:t>Checked for blank and duplicate data in the sheet with conditional formatting.</a:t>
            </a:r>
          </a:p>
          <a:p>
            <a:pPr marL="1257300" lvl="2" indent="-342900" algn="l">
              <a:buFont typeface="Wingdings" panose="05000000000000000000" pitchFamily="2" charset="2"/>
              <a:buChar char="v"/>
            </a:pPr>
            <a:r>
              <a:rPr lang="en-IN" sz="1900" dirty="0">
                <a:latin typeface="+mj-lt"/>
              </a:rPr>
              <a:t>This sheet was cleaned by this step since there were no duplicates and blank data was found.</a:t>
            </a:r>
          </a:p>
          <a:p>
            <a:pPr marL="1257300" lvl="2" indent="-342900" algn="l">
              <a:buFont typeface="Wingdings" panose="05000000000000000000" pitchFamily="2" charset="2"/>
              <a:buChar char="v"/>
            </a:pPr>
            <a:r>
              <a:rPr lang="en-IN" sz="1900" dirty="0">
                <a:latin typeface="+mj-lt"/>
              </a:rPr>
              <a:t>The sheet was named </a:t>
            </a:r>
            <a:r>
              <a:rPr lang="en-IN" sz="1900" dirty="0">
                <a:highlight>
                  <a:srgbClr val="FFFF00"/>
                </a:highlight>
                <a:latin typeface="+mj-lt"/>
              </a:rPr>
              <a:t>Cleaned_DS_1</a:t>
            </a:r>
            <a:r>
              <a:rPr lang="en-IN" sz="1900" dirty="0">
                <a:latin typeface="+mj-lt"/>
              </a:rPr>
              <a:t>. This was saved parallelly in the same workbook.</a:t>
            </a:r>
          </a:p>
          <a:p>
            <a:pPr marL="1257300" lvl="2" indent="-342900" algn="l">
              <a:buFont typeface="Wingdings" panose="05000000000000000000" pitchFamily="2" charset="2"/>
              <a:buChar char="v"/>
            </a:pPr>
            <a:r>
              <a:rPr lang="en-IN" sz="1900" dirty="0">
                <a:latin typeface="+mj-lt"/>
              </a:rPr>
              <a:t>Project was saved with the name – </a:t>
            </a:r>
            <a:r>
              <a:rPr lang="en-IN" sz="1900" dirty="0">
                <a:highlight>
                  <a:srgbClr val="FFFF00"/>
                </a:highlight>
                <a:latin typeface="+mj-lt"/>
              </a:rPr>
              <a:t>project-1-internship.xlsx</a:t>
            </a:r>
          </a:p>
          <a:p>
            <a:pPr marL="800100" lvl="1" indent="-342900">
              <a:buFont typeface="Wingdings" panose="05000000000000000000" pitchFamily="2" charset="2"/>
              <a:buChar char="v"/>
            </a:pPr>
            <a:endParaRPr lang="en-IN" b="1" dirty="0">
              <a:effectLst>
                <a:outerShdw blurRad="38100" dist="38100" dir="2700000" algn="tl">
                  <a:srgbClr val="000000">
                    <a:alpha val="43137"/>
                  </a:srgbClr>
                </a:outerShdw>
              </a:effectLst>
            </a:endParaRPr>
          </a:p>
          <a:p>
            <a:pPr marL="800100" lvl="1" indent="-342900">
              <a:buFont typeface="Wingdings" panose="05000000000000000000" pitchFamily="2" charset="2"/>
              <a:buChar char="v"/>
            </a:pPr>
            <a:endParaRPr lang="en-IN" b="1" dirty="0">
              <a:effectLst>
                <a:outerShdw blurRad="38100" dist="38100" dir="2700000" algn="tl">
                  <a:srgbClr val="000000">
                    <a:alpha val="43137"/>
                  </a:srgbClr>
                </a:outerShdw>
              </a:effectLst>
            </a:endParaRPr>
          </a:p>
          <a:p>
            <a:pPr marL="800100" lvl="1" indent="-342900">
              <a:buFont typeface="Wingdings" panose="05000000000000000000" pitchFamily="2" charset="2"/>
              <a:buChar char="v"/>
            </a:pPr>
            <a:endParaRPr lang="en-IN" b="1" dirty="0">
              <a:effectLst>
                <a:outerShdw blurRad="38100" dist="38100" dir="2700000" algn="tl">
                  <a:srgbClr val="000000">
                    <a:alpha val="43137"/>
                  </a:srgbClr>
                </a:outerShdw>
              </a:effectLst>
            </a:endParaRPr>
          </a:p>
          <a:p>
            <a:pPr marL="342900" indent="-342900">
              <a:buFont typeface="Wingdings" panose="05000000000000000000" pitchFamily="2" charset="2"/>
              <a:buChar char="v"/>
            </a:pPr>
            <a:endParaRPr lang="en-IN" b="1" dirty="0">
              <a:effectLst>
                <a:outerShdw blurRad="38100" dist="38100" dir="2700000" algn="tl">
                  <a:srgbClr val="000000">
                    <a:alpha val="43137"/>
                  </a:srgbClr>
                </a:outerShdw>
              </a:effectLst>
            </a:endParaRPr>
          </a:p>
          <a:p>
            <a:pPr marL="342900" indent="-342900">
              <a:buFont typeface="Wingdings" panose="05000000000000000000" pitchFamily="2" charset="2"/>
              <a:buChar char="v"/>
            </a:pPr>
            <a:endParaRPr lang="en-IN" b="1" dirty="0">
              <a:effectLst>
                <a:outerShdw blurRad="38100" dist="38100" dir="2700000" algn="tl">
                  <a:srgbClr val="000000">
                    <a:alpha val="43137"/>
                  </a:srgbClr>
                </a:outerShdw>
              </a:effectLst>
            </a:endParaRPr>
          </a:p>
          <a:p>
            <a:pPr marL="800100" lvl="1" indent="-342900">
              <a:buFont typeface="Wingdings" panose="05000000000000000000" pitchFamily="2" charset="2"/>
              <a:buChar char="v"/>
            </a:pPr>
            <a:endParaRPr lang="en-IN" b="1" i="1" spc="300" dirty="0">
              <a:effectLst>
                <a:outerShdw blurRad="38100" dist="38100" dir="2700000" algn="tl">
                  <a:srgbClr val="000000">
                    <a:alpha val="43137"/>
                  </a:srgbClr>
                </a:outerShdw>
              </a:effectLst>
              <a:highlight>
                <a:srgbClr val="FFFF00"/>
              </a:highlight>
            </a:endParaRPr>
          </a:p>
        </p:txBody>
      </p:sp>
      <p:sp>
        <p:nvSpPr>
          <p:cNvPr id="10" name="TextBox 9">
            <a:extLst>
              <a:ext uri="{FF2B5EF4-FFF2-40B4-BE49-F238E27FC236}">
                <a16:creationId xmlns:a16="http://schemas.microsoft.com/office/drawing/2014/main" id="{D2F0D5C0-04FE-6D65-B26E-74255D1EACD0}"/>
              </a:ext>
            </a:extLst>
          </p:cNvPr>
          <p:cNvSpPr txBox="1"/>
          <p:nvPr/>
        </p:nvSpPr>
        <p:spPr>
          <a:xfrm>
            <a:off x="1100051" y="254246"/>
            <a:ext cx="6096000" cy="646331"/>
          </a:xfrm>
          <a:prstGeom prst="rect">
            <a:avLst/>
          </a:prstGeom>
          <a:noFill/>
        </p:spPr>
        <p:txBody>
          <a:bodyPr wrap="square">
            <a:spAutoFit/>
          </a:bodyPr>
          <a:lstStyle/>
          <a:p>
            <a:r>
              <a:rPr lang="en-US" sz="3600" b="1" dirty="0">
                <a:solidFill>
                  <a:schemeClr val="bg1"/>
                </a:solidFill>
                <a:effectLst>
                  <a:outerShdw blurRad="38100" dist="38100" dir="2700000" algn="tl">
                    <a:srgbClr val="000000">
                      <a:alpha val="43137"/>
                    </a:srgbClr>
                  </a:outerShdw>
                </a:effectLst>
                <a:latin typeface="+mj-lt"/>
              </a:rPr>
              <a:t>Initial Exploration</a:t>
            </a:r>
            <a:endParaRPr lang="en-IN" sz="3600" b="1" dirty="0">
              <a:solidFill>
                <a:schemeClr val="bg1"/>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49773851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E8A21-2974-7484-0F1B-3993DD31AD81}"/>
            </a:ext>
          </a:extLst>
        </p:cNvPr>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24A914D7-2878-14FB-884D-4DCE9E5080A1}"/>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6" name="Subtitle 5">
            <a:extLst>
              <a:ext uri="{FF2B5EF4-FFF2-40B4-BE49-F238E27FC236}">
                <a16:creationId xmlns:a16="http://schemas.microsoft.com/office/drawing/2014/main" id="{AF23F8D5-F175-81CC-8C32-91F06C86D9CD}"/>
              </a:ext>
            </a:extLst>
          </p:cNvPr>
          <p:cNvSpPr>
            <a:spLocks noGrp="1"/>
          </p:cNvSpPr>
          <p:nvPr>
            <p:ph type="subTitle" idx="1"/>
          </p:nvPr>
        </p:nvSpPr>
        <p:spPr>
          <a:xfrm>
            <a:off x="1168877" y="900575"/>
            <a:ext cx="10058400" cy="5529722"/>
          </a:xfrm>
        </p:spPr>
        <p:txBody>
          <a:bodyPr>
            <a:normAutofit fontScale="47500" lnSpcReduction="20000"/>
          </a:bodyPr>
          <a:lstStyle/>
          <a:p>
            <a:r>
              <a:rPr lang="en-IN" b="1" dirty="0">
                <a:effectLst>
                  <a:outerShdw blurRad="38100" dist="38100" dir="2700000" algn="tl">
                    <a:srgbClr val="000000">
                      <a:alpha val="43137"/>
                    </a:srgbClr>
                  </a:outerShdw>
                </a:effectLst>
                <a:highlight>
                  <a:srgbClr val="FFFF00"/>
                </a:highlight>
              </a:rPr>
              <a:t>second sheet (dataset_2.xlsx): </a:t>
            </a:r>
          </a:p>
          <a:p>
            <a:pPr marL="342900" indent="-342900" algn="just">
              <a:lnSpc>
                <a:spcPct val="120000"/>
              </a:lnSpc>
              <a:buFont typeface="Wingdings" panose="05000000000000000000" pitchFamily="2" charset="2"/>
              <a:buChar char="v"/>
            </a:pPr>
            <a:r>
              <a:rPr lang="en-IN" sz="2900" cap="none" dirty="0">
                <a:effectLst>
                  <a:outerShdw blurRad="38100" dist="38100" dir="2700000" algn="tl">
                    <a:srgbClr val="000000">
                      <a:alpha val="43137"/>
                    </a:srgbClr>
                  </a:outerShdw>
                </a:effectLst>
                <a:latin typeface="+mj-lt"/>
              </a:rPr>
              <a:t>The entire sheet was copied into the project workbook as a new sheet with same name. Blank and duplicate entries were checked in it using conditional formatting and formulas. This sheet had 11 blank entries and no duplicate data.</a:t>
            </a:r>
          </a:p>
          <a:p>
            <a:pPr marL="342900" indent="-342900" algn="just">
              <a:lnSpc>
                <a:spcPct val="120000"/>
              </a:lnSpc>
              <a:buFont typeface="Wingdings" panose="05000000000000000000" pitchFamily="2" charset="2"/>
              <a:buChar char="v"/>
            </a:pPr>
            <a:r>
              <a:rPr lang="en-IN" sz="2900" cap="none" dirty="0">
                <a:effectLst>
                  <a:outerShdw blurRad="38100" dist="38100" dir="2700000" algn="tl">
                    <a:srgbClr val="000000">
                      <a:alpha val="43137"/>
                    </a:srgbClr>
                  </a:outerShdw>
                </a:effectLst>
                <a:latin typeface="+mj-lt"/>
              </a:rPr>
              <a:t>Blank entries were present in </a:t>
            </a:r>
            <a:r>
              <a:rPr lang="en-IN" sz="2900" cap="none" dirty="0" err="1">
                <a:effectLst>
                  <a:outerShdw blurRad="38100" dist="38100" dir="2700000" algn="tl">
                    <a:srgbClr val="000000">
                      <a:alpha val="43137"/>
                    </a:srgbClr>
                  </a:outerShdw>
                </a:effectLst>
                <a:highlight>
                  <a:srgbClr val="FFFF00"/>
                </a:highlight>
                <a:latin typeface="+mj-lt"/>
              </a:rPr>
              <a:t>atemp</a:t>
            </a:r>
            <a:r>
              <a:rPr lang="en-IN" sz="2900" cap="none" dirty="0">
                <a:effectLst>
                  <a:outerShdw blurRad="38100" dist="38100" dir="2700000" algn="tl">
                    <a:srgbClr val="000000">
                      <a:alpha val="43137"/>
                    </a:srgbClr>
                  </a:outerShdw>
                </a:effectLst>
                <a:latin typeface="+mj-lt"/>
              </a:rPr>
              <a:t> column. There were different approaches to clean this data but best was to fill entries in the blank cells. The blank cells in the column were filled using median formula</a:t>
            </a:r>
          </a:p>
          <a:p>
            <a:pPr marL="800100" lvl="1" indent="-342900" algn="just">
              <a:lnSpc>
                <a:spcPct val="120000"/>
              </a:lnSpc>
              <a:buFont typeface="Wingdings" panose="05000000000000000000" pitchFamily="2" charset="2"/>
              <a:buChar char="v"/>
            </a:pPr>
            <a:r>
              <a:rPr lang="en-IN" sz="2900" dirty="0">
                <a:effectLst>
                  <a:outerShdw blurRad="38100" dist="38100" dir="2700000" algn="tl">
                    <a:srgbClr val="000000">
                      <a:alpha val="43137"/>
                    </a:srgbClr>
                  </a:outerShdw>
                </a:effectLst>
                <a:highlight>
                  <a:srgbClr val="C0C0C0"/>
                </a:highlight>
              </a:rPr>
              <a:t>=MEDIAN(IF(ISNUMBER(dataset_2!C$2:C$611), dataset_2!C$2:C$611))</a:t>
            </a:r>
            <a:endParaRPr lang="en-IN" sz="2900" dirty="0">
              <a:effectLst>
                <a:outerShdw blurRad="38100" dist="38100" dir="2700000" algn="tl">
                  <a:srgbClr val="000000">
                    <a:alpha val="43137"/>
                  </a:srgbClr>
                </a:outerShdw>
              </a:effectLst>
            </a:endParaRPr>
          </a:p>
          <a:p>
            <a:pPr marL="342900" indent="-342900" algn="just">
              <a:lnSpc>
                <a:spcPct val="120000"/>
              </a:lnSpc>
              <a:buFont typeface="Wingdings" panose="05000000000000000000" pitchFamily="2" charset="2"/>
              <a:buChar char="v"/>
            </a:pPr>
            <a:r>
              <a:rPr lang="en-IN" sz="2900" cap="none" dirty="0">
                <a:effectLst>
                  <a:outerShdw blurRad="38100" dist="38100" dir="2700000" algn="tl">
                    <a:srgbClr val="000000">
                      <a:alpha val="43137"/>
                    </a:srgbClr>
                  </a:outerShdw>
                </a:effectLst>
                <a:latin typeface="+mj-lt"/>
              </a:rPr>
              <a:t>Also, the sheet was applied with filters on the column ‘instant’ having smallest to largest entry, after it was converted to an excel table with all headers having filters activated. The sheet was saved in the same workbook as </a:t>
            </a:r>
            <a:r>
              <a:rPr lang="en-IN" sz="2900" dirty="0">
                <a:effectLst>
                  <a:outerShdw blurRad="38100" dist="38100" dir="2700000" algn="tl">
                    <a:srgbClr val="000000">
                      <a:alpha val="43137"/>
                    </a:srgbClr>
                  </a:outerShdw>
                </a:effectLst>
                <a:highlight>
                  <a:srgbClr val="FFFF00"/>
                </a:highlight>
                <a:latin typeface="+mj-lt"/>
              </a:rPr>
              <a:t>CLEANED_DS_2.XLSX</a:t>
            </a:r>
          </a:p>
          <a:p>
            <a:pPr algn="just">
              <a:lnSpc>
                <a:spcPct val="120000"/>
              </a:lnSpc>
            </a:pPr>
            <a:r>
              <a:rPr lang="en-IN" sz="2900" b="1" dirty="0">
                <a:effectLst>
                  <a:outerShdw blurRad="38100" dist="38100" dir="2700000" algn="tl">
                    <a:srgbClr val="000000">
                      <a:alpha val="43137"/>
                    </a:srgbClr>
                  </a:outerShdw>
                </a:effectLst>
                <a:highlight>
                  <a:srgbClr val="FFFF00"/>
                </a:highlight>
              </a:rPr>
              <a:t>THIRD SHEET (DATASet_3.xlsx):</a:t>
            </a:r>
          </a:p>
          <a:p>
            <a:pPr marL="342900" indent="-342900" algn="just">
              <a:lnSpc>
                <a:spcPct val="120000"/>
              </a:lnSpc>
              <a:buFont typeface="Wingdings" panose="05000000000000000000" pitchFamily="2" charset="2"/>
              <a:buChar char="v"/>
            </a:pPr>
            <a:r>
              <a:rPr lang="en-IN" sz="2900" cap="none" dirty="0">
                <a:effectLst>
                  <a:outerShdw blurRad="38100" dist="38100" dir="2700000" algn="tl">
                    <a:srgbClr val="000000">
                      <a:alpha val="43137"/>
                    </a:srgbClr>
                  </a:outerShdw>
                </a:effectLst>
                <a:latin typeface="+mj-lt"/>
              </a:rPr>
              <a:t>This sheet contains large set of data match that of both previous sheets. The count of the table starts from instant id 611 and reaches to 1000.</a:t>
            </a:r>
          </a:p>
          <a:p>
            <a:pPr marL="342900" indent="-342900" algn="just">
              <a:lnSpc>
                <a:spcPct val="120000"/>
              </a:lnSpc>
              <a:buFont typeface="Wingdings" panose="05000000000000000000" pitchFamily="2" charset="2"/>
              <a:buChar char="v"/>
            </a:pPr>
            <a:r>
              <a:rPr lang="en-IN" sz="2900" cap="none" dirty="0">
                <a:effectLst>
                  <a:outerShdw blurRad="38100" dist="38100" dir="2700000" algn="tl">
                    <a:srgbClr val="000000">
                      <a:alpha val="43137"/>
                    </a:srgbClr>
                  </a:outerShdw>
                </a:effectLst>
                <a:latin typeface="+mj-lt"/>
              </a:rPr>
              <a:t>Now since there are no other discrepancy, duplicity, or blank data present this sheet is now completed with initial exploration </a:t>
            </a:r>
            <a:r>
              <a:rPr lang="en-IN" sz="2900" cap="none" dirty="0" err="1">
                <a:effectLst>
                  <a:outerShdw blurRad="38100" dist="38100" dir="2700000" algn="tl">
                    <a:srgbClr val="000000">
                      <a:alpha val="43137"/>
                    </a:srgbClr>
                  </a:outerShdw>
                </a:effectLst>
                <a:latin typeface="+mj-lt"/>
              </a:rPr>
              <a:t>eda</a:t>
            </a:r>
            <a:r>
              <a:rPr lang="en-IN" sz="2900" cap="none" dirty="0">
                <a:effectLst>
                  <a:outerShdw blurRad="38100" dist="38100" dir="2700000" algn="tl">
                    <a:srgbClr val="000000">
                      <a:alpha val="43137"/>
                    </a:srgbClr>
                  </a:outerShdw>
                </a:effectLst>
                <a:latin typeface="+mj-lt"/>
              </a:rPr>
              <a:t> process. Sheet is saved in the same workbook with the name </a:t>
            </a:r>
            <a:r>
              <a:rPr lang="en-IN" sz="2900" dirty="0">
                <a:effectLst>
                  <a:outerShdw blurRad="38100" dist="38100" dir="2700000" algn="tl">
                    <a:srgbClr val="000000">
                      <a:alpha val="43137"/>
                    </a:srgbClr>
                  </a:outerShdw>
                </a:effectLst>
                <a:highlight>
                  <a:srgbClr val="FFFF00"/>
                </a:highlight>
                <a:latin typeface="+mj-lt"/>
              </a:rPr>
              <a:t>Cleaned_DS_3.xlsx</a:t>
            </a:r>
          </a:p>
          <a:p>
            <a:pPr marL="342900" indent="-342900" algn="just">
              <a:lnSpc>
                <a:spcPct val="120000"/>
              </a:lnSpc>
              <a:buFont typeface="Wingdings" panose="05000000000000000000" pitchFamily="2" charset="2"/>
              <a:buChar char="v"/>
            </a:pPr>
            <a:r>
              <a:rPr lang="en-IN" sz="2900" cap="none" dirty="0">
                <a:effectLst>
                  <a:outerShdw blurRad="38100" dist="38100" dir="2700000" algn="tl">
                    <a:srgbClr val="000000">
                      <a:alpha val="43137"/>
                    </a:srgbClr>
                  </a:outerShdw>
                </a:effectLst>
                <a:latin typeface="+mj-lt"/>
              </a:rPr>
              <a:t>The sheet was converted to excel table and filter was added to instant column</a:t>
            </a:r>
            <a:r>
              <a:rPr lang="en-IN" sz="2900" cap="none" dirty="0">
                <a:effectLst>
                  <a:outerShdw blurRad="38100" dist="38100" dir="2700000" algn="tl">
                    <a:srgbClr val="000000">
                      <a:alpha val="43137"/>
                    </a:srgbClr>
                  </a:outerShdw>
                </a:effectLst>
              </a:rPr>
              <a:t>.</a:t>
            </a:r>
          </a:p>
          <a:p>
            <a:pPr marL="800100" lvl="1" indent="-342900">
              <a:buFont typeface="Wingdings" panose="05000000000000000000" pitchFamily="2" charset="2"/>
              <a:buChar char="v"/>
            </a:pPr>
            <a:endParaRPr lang="en-IN" b="1" dirty="0">
              <a:effectLst>
                <a:outerShdw blurRad="38100" dist="38100" dir="2700000" algn="tl">
                  <a:srgbClr val="000000">
                    <a:alpha val="43137"/>
                  </a:srgbClr>
                </a:outerShdw>
              </a:effectLst>
              <a:highlight>
                <a:srgbClr val="C0C0C0"/>
              </a:highlight>
            </a:endParaRPr>
          </a:p>
        </p:txBody>
      </p:sp>
      <p:sp>
        <p:nvSpPr>
          <p:cNvPr id="7" name="TextBox 6">
            <a:extLst>
              <a:ext uri="{FF2B5EF4-FFF2-40B4-BE49-F238E27FC236}">
                <a16:creationId xmlns:a16="http://schemas.microsoft.com/office/drawing/2014/main" id="{B431164A-EBFA-F45A-6AA0-AB97A6FDE157}"/>
              </a:ext>
            </a:extLst>
          </p:cNvPr>
          <p:cNvSpPr txBox="1"/>
          <p:nvPr/>
        </p:nvSpPr>
        <p:spPr>
          <a:xfrm>
            <a:off x="1100051" y="254246"/>
            <a:ext cx="6096000" cy="646331"/>
          </a:xfrm>
          <a:prstGeom prst="rect">
            <a:avLst/>
          </a:prstGeom>
          <a:noFill/>
        </p:spPr>
        <p:txBody>
          <a:bodyPr wrap="square">
            <a:spAutoFit/>
          </a:bodyPr>
          <a:lstStyle/>
          <a:p>
            <a:r>
              <a:rPr lang="en-US" sz="3600" b="1" dirty="0">
                <a:solidFill>
                  <a:schemeClr val="bg1"/>
                </a:solidFill>
                <a:effectLst>
                  <a:outerShdw blurRad="38100" dist="38100" dir="2700000" algn="tl">
                    <a:srgbClr val="000000">
                      <a:alpha val="43137"/>
                    </a:srgbClr>
                  </a:outerShdw>
                </a:effectLst>
                <a:latin typeface="+mj-lt"/>
              </a:rPr>
              <a:t>Initial Exploration</a:t>
            </a:r>
            <a:endParaRPr lang="en-IN" sz="3600" b="1" dirty="0">
              <a:solidFill>
                <a:schemeClr val="bg1"/>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40013320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6CA4B-5763-7F01-D779-F0D9C7B9562C}"/>
            </a:ext>
          </a:extLst>
        </p:cNvPr>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98F72F4A-D59A-CCC6-536F-ED1C02CA540B}"/>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6" name="Subtitle 5">
            <a:extLst>
              <a:ext uri="{FF2B5EF4-FFF2-40B4-BE49-F238E27FC236}">
                <a16:creationId xmlns:a16="http://schemas.microsoft.com/office/drawing/2014/main" id="{FA9EFEA0-4D8A-377E-F66F-BB15E849BF44}"/>
              </a:ext>
            </a:extLst>
          </p:cNvPr>
          <p:cNvSpPr>
            <a:spLocks noGrp="1"/>
          </p:cNvSpPr>
          <p:nvPr>
            <p:ph type="subTitle" idx="1"/>
          </p:nvPr>
        </p:nvSpPr>
        <p:spPr>
          <a:xfrm>
            <a:off x="1168877" y="900576"/>
            <a:ext cx="10058400" cy="3592766"/>
          </a:xfrm>
        </p:spPr>
        <p:txBody>
          <a:bodyPr>
            <a:normAutofit fontScale="92500" lnSpcReduction="10000"/>
          </a:bodyPr>
          <a:lstStyle/>
          <a:p>
            <a:r>
              <a:rPr lang="en-IN" b="1" dirty="0">
                <a:effectLst>
                  <a:outerShdw blurRad="38100" dist="38100" dir="2700000" algn="tl">
                    <a:srgbClr val="000000">
                      <a:alpha val="43137"/>
                    </a:srgbClr>
                  </a:outerShdw>
                </a:effectLst>
                <a:highlight>
                  <a:srgbClr val="FFFF00"/>
                </a:highlight>
                <a:latin typeface="+mj-lt"/>
              </a:rPr>
              <a:t>MERGING CLEANED DATASET FILES: </a:t>
            </a:r>
            <a:endParaRPr lang="en-IN" b="1" dirty="0">
              <a:effectLst>
                <a:outerShdw blurRad="38100" dist="38100" dir="2700000" algn="tl">
                  <a:srgbClr val="000000">
                    <a:alpha val="43137"/>
                  </a:srgbClr>
                </a:outerShdw>
              </a:effectLst>
              <a:highlight>
                <a:srgbClr val="C0C0C0"/>
              </a:highlight>
              <a:latin typeface="+mj-lt"/>
            </a:endParaRPr>
          </a:p>
          <a:p>
            <a:pPr marL="342900" indent="-342900">
              <a:buFont typeface="Wingdings" panose="05000000000000000000" pitchFamily="2" charset="2"/>
              <a:buChar char="v"/>
            </a:pPr>
            <a:r>
              <a:rPr lang="en-IN" sz="1600" cap="none" dirty="0">
                <a:effectLst>
                  <a:outerShdw blurRad="38100" dist="38100" dir="2700000" algn="tl">
                    <a:srgbClr val="000000">
                      <a:alpha val="43137"/>
                    </a:srgbClr>
                  </a:outerShdw>
                </a:effectLst>
                <a:latin typeface="+mj-lt"/>
              </a:rPr>
              <a:t>The cleaned sheets were merged using POWER QUERY merge and append options.</a:t>
            </a:r>
          </a:p>
          <a:p>
            <a:pPr marL="342900" indent="-342900">
              <a:buFont typeface="Wingdings" panose="05000000000000000000" pitchFamily="2" charset="2"/>
              <a:buChar char="v"/>
            </a:pPr>
            <a:r>
              <a:rPr lang="en-IN" sz="1600" cap="none" dirty="0">
                <a:effectLst>
                  <a:outerShdw blurRad="38100" dist="38100" dir="2700000" algn="tl">
                    <a:srgbClr val="000000">
                      <a:alpha val="43137"/>
                    </a:srgbClr>
                  </a:outerShdw>
                </a:effectLst>
                <a:latin typeface="+mj-lt"/>
              </a:rPr>
              <a:t>Latest file was named </a:t>
            </a:r>
            <a:r>
              <a:rPr lang="en-IN" sz="1600" cap="none" dirty="0">
                <a:effectLst>
                  <a:outerShdw blurRad="38100" dist="38100" dir="2700000" algn="tl">
                    <a:srgbClr val="000000">
                      <a:alpha val="43137"/>
                    </a:srgbClr>
                  </a:outerShdw>
                </a:effectLst>
                <a:highlight>
                  <a:srgbClr val="FFFF00"/>
                </a:highlight>
                <a:latin typeface="+mj-lt"/>
              </a:rPr>
              <a:t>DS-1-2-merged</a:t>
            </a:r>
            <a:r>
              <a:rPr lang="en-IN" sz="1600" cap="none" dirty="0">
                <a:effectLst>
                  <a:outerShdw blurRad="38100" dist="38100" dir="2700000" algn="tl">
                    <a:srgbClr val="000000">
                      <a:alpha val="43137"/>
                    </a:srgbClr>
                  </a:outerShdw>
                </a:effectLst>
                <a:latin typeface="+mj-lt"/>
              </a:rPr>
              <a:t> having clean data</a:t>
            </a:r>
          </a:p>
          <a:p>
            <a:pPr marL="342900" indent="-342900">
              <a:buFont typeface="Wingdings" panose="05000000000000000000" pitchFamily="2" charset="2"/>
              <a:buChar char="v"/>
            </a:pPr>
            <a:r>
              <a:rPr lang="en-IN" sz="1600" cap="none" dirty="0">
                <a:effectLst>
                  <a:outerShdw blurRad="38100" dist="38100" dir="2700000" algn="tl">
                    <a:srgbClr val="000000">
                      <a:alpha val="43137"/>
                    </a:srgbClr>
                  </a:outerShdw>
                </a:effectLst>
                <a:latin typeface="+mj-lt"/>
              </a:rPr>
              <a:t>Now, this merged file was applied with filters on instant column from smallest to largest entries</a:t>
            </a:r>
          </a:p>
          <a:p>
            <a:pPr marL="342900" indent="-342900">
              <a:buFont typeface="Wingdings" panose="05000000000000000000" pitchFamily="2" charset="2"/>
              <a:buChar char="v"/>
            </a:pPr>
            <a:r>
              <a:rPr lang="en-IN" sz="1600" cap="none" dirty="0">
                <a:effectLst>
                  <a:outerShdw blurRad="38100" dist="38100" dir="2700000" algn="tl">
                    <a:srgbClr val="000000">
                      <a:alpha val="43137"/>
                    </a:srgbClr>
                  </a:outerShdw>
                </a:effectLst>
                <a:latin typeface="+mj-lt"/>
              </a:rPr>
              <a:t>This is the cleaned version of the merged sheets</a:t>
            </a:r>
          </a:p>
          <a:p>
            <a:pPr marL="342900" indent="-342900">
              <a:buFont typeface="Wingdings" panose="05000000000000000000" pitchFamily="2" charset="2"/>
              <a:buChar char="v"/>
            </a:pPr>
            <a:r>
              <a:rPr lang="en-IN" sz="1600" cap="none" dirty="0">
                <a:effectLst>
                  <a:outerShdw blurRad="38100" dist="38100" dir="2700000" algn="tl">
                    <a:srgbClr val="000000">
                      <a:alpha val="43137"/>
                    </a:srgbClr>
                  </a:outerShdw>
                </a:effectLst>
                <a:latin typeface="+mj-lt"/>
              </a:rPr>
              <a:t>The latest sheet is merged/appended with </a:t>
            </a:r>
            <a:r>
              <a:rPr lang="en-IN" sz="1600" cap="none" dirty="0">
                <a:effectLst>
                  <a:outerShdw blurRad="38100" dist="38100" dir="2700000" algn="tl">
                    <a:srgbClr val="000000">
                      <a:alpha val="43137"/>
                    </a:srgbClr>
                  </a:outerShdw>
                </a:effectLst>
                <a:highlight>
                  <a:srgbClr val="FFFF00"/>
                </a:highlight>
                <a:latin typeface="+mj-lt"/>
              </a:rPr>
              <a:t>Cleaned_DS_3</a:t>
            </a:r>
            <a:r>
              <a:rPr lang="en-IN" sz="1600" cap="none" dirty="0">
                <a:effectLst>
                  <a:outerShdw blurRad="38100" dist="38100" dir="2700000" algn="tl">
                    <a:srgbClr val="000000">
                      <a:alpha val="43137"/>
                    </a:srgbClr>
                  </a:outerShdw>
                </a:effectLst>
                <a:latin typeface="+mj-lt"/>
              </a:rPr>
              <a:t> and gives the final sheet as </a:t>
            </a:r>
            <a:r>
              <a:rPr lang="en-IN" sz="1600" cap="none" dirty="0">
                <a:effectLst>
                  <a:outerShdw blurRad="38100" dist="38100" dir="2700000" algn="tl">
                    <a:srgbClr val="000000">
                      <a:alpha val="43137"/>
                    </a:srgbClr>
                  </a:outerShdw>
                </a:effectLst>
                <a:highlight>
                  <a:srgbClr val="FFFF00"/>
                </a:highlight>
                <a:latin typeface="+mj-lt"/>
              </a:rPr>
              <a:t>DS-1-2-3-appended</a:t>
            </a:r>
          </a:p>
          <a:p>
            <a:pPr marL="342900" indent="-342900">
              <a:buFont typeface="Wingdings" panose="05000000000000000000" pitchFamily="2" charset="2"/>
              <a:buChar char="v"/>
            </a:pPr>
            <a:r>
              <a:rPr lang="en-IN" sz="1600" cap="none" dirty="0">
                <a:effectLst>
                  <a:outerShdw blurRad="38100" dist="38100" dir="2700000" algn="tl">
                    <a:srgbClr val="000000">
                      <a:alpha val="43137"/>
                    </a:srgbClr>
                  </a:outerShdw>
                </a:effectLst>
                <a:latin typeface="+mj-lt"/>
              </a:rPr>
              <a:t>This all is done using power query</a:t>
            </a:r>
          </a:p>
        </p:txBody>
      </p:sp>
      <p:sp>
        <p:nvSpPr>
          <p:cNvPr id="7" name="TextBox 6">
            <a:extLst>
              <a:ext uri="{FF2B5EF4-FFF2-40B4-BE49-F238E27FC236}">
                <a16:creationId xmlns:a16="http://schemas.microsoft.com/office/drawing/2014/main" id="{94BF6CBC-0F6D-4B62-BF8F-6D7BF944A653}"/>
              </a:ext>
            </a:extLst>
          </p:cNvPr>
          <p:cNvSpPr txBox="1"/>
          <p:nvPr/>
        </p:nvSpPr>
        <p:spPr>
          <a:xfrm>
            <a:off x="1100051" y="254246"/>
            <a:ext cx="6096000" cy="646331"/>
          </a:xfrm>
          <a:prstGeom prst="rect">
            <a:avLst/>
          </a:prstGeom>
          <a:noFill/>
        </p:spPr>
        <p:txBody>
          <a:bodyPr wrap="square">
            <a:spAutoFit/>
          </a:bodyPr>
          <a:lstStyle/>
          <a:p>
            <a:r>
              <a:rPr lang="en-US" sz="3600" b="1" dirty="0">
                <a:solidFill>
                  <a:schemeClr val="bg1"/>
                </a:solidFill>
                <a:effectLst>
                  <a:outerShdw blurRad="38100" dist="38100" dir="2700000" algn="tl">
                    <a:srgbClr val="000000">
                      <a:alpha val="43137"/>
                    </a:srgbClr>
                  </a:outerShdw>
                </a:effectLst>
                <a:latin typeface="+mj-lt"/>
              </a:rPr>
              <a:t>Data Transformation</a:t>
            </a:r>
            <a:endParaRPr lang="en-IN" sz="3600" b="1" dirty="0">
              <a:solidFill>
                <a:schemeClr val="bg1"/>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7514734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70FB9-4E95-F345-9821-9D30E3EFCE1B}"/>
            </a:ext>
          </a:extLst>
        </p:cNvPr>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3527BCDA-985C-C8FA-27FC-802D2BD0C28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6" name="Subtitle 5">
            <a:extLst>
              <a:ext uri="{FF2B5EF4-FFF2-40B4-BE49-F238E27FC236}">
                <a16:creationId xmlns:a16="http://schemas.microsoft.com/office/drawing/2014/main" id="{8CC3AF4B-D3F8-A510-9BE6-BF2DEE96A8B8}"/>
              </a:ext>
            </a:extLst>
          </p:cNvPr>
          <p:cNvSpPr>
            <a:spLocks noGrp="1"/>
          </p:cNvSpPr>
          <p:nvPr>
            <p:ph type="subTitle" idx="1"/>
          </p:nvPr>
        </p:nvSpPr>
        <p:spPr>
          <a:xfrm>
            <a:off x="795252" y="1258529"/>
            <a:ext cx="10432026" cy="3746090"/>
          </a:xfrm>
        </p:spPr>
        <p:txBody>
          <a:bodyPr>
            <a:normAutofit/>
          </a:bodyPr>
          <a:lstStyle/>
          <a:p>
            <a:pPr lvl="1" algn="l">
              <a:lnSpc>
                <a:spcPct val="150000"/>
              </a:lnSpc>
            </a:pPr>
            <a:r>
              <a:rPr lang="en-IN" sz="1800" dirty="0">
                <a:latin typeface="+mj-lt"/>
              </a:rPr>
              <a:t>The sheet was now removed with inconsistencies. Those involve:</a:t>
            </a:r>
          </a:p>
          <a:p>
            <a:pPr marL="914400" lvl="1" indent="-457200" algn="l">
              <a:lnSpc>
                <a:spcPct val="150000"/>
              </a:lnSpc>
              <a:buFont typeface="+mj-lt"/>
              <a:buAutoNum type="arabicPeriod"/>
            </a:pPr>
            <a:r>
              <a:rPr lang="en-IN" sz="1800" dirty="0">
                <a:latin typeface="+mj-lt"/>
              </a:rPr>
              <a:t>Headers were renamed</a:t>
            </a:r>
          </a:p>
          <a:p>
            <a:pPr marL="914400" lvl="1" indent="-457200" algn="l">
              <a:lnSpc>
                <a:spcPct val="150000"/>
              </a:lnSpc>
              <a:buFont typeface="+mj-lt"/>
              <a:buAutoNum type="arabicPeriod"/>
            </a:pPr>
            <a:r>
              <a:rPr lang="en-IN" sz="1800" dirty="0">
                <a:latin typeface="+mj-lt"/>
              </a:rPr>
              <a:t>Normallized data was converted to generalized data</a:t>
            </a:r>
          </a:p>
          <a:p>
            <a:pPr marL="914400" lvl="1" indent="-457200" algn="l">
              <a:lnSpc>
                <a:spcPct val="150000"/>
              </a:lnSpc>
              <a:buFont typeface="+mj-lt"/>
              <a:buAutoNum type="arabicPeriod"/>
            </a:pPr>
            <a:r>
              <a:rPr lang="en-IN" sz="1800" dirty="0">
                <a:latin typeface="+mj-lt"/>
              </a:rPr>
              <a:t>Columns – Season ,Year, Month, Hour, IsHoliday, Weekday, WeatherCondition, ScaledTemperature, RelativeHumidity, BeaufortWindspeed were  </a:t>
            </a:r>
            <a:r>
              <a:rPr lang="en-IN" sz="1800" dirty="0" err="1">
                <a:latin typeface="+mj-lt"/>
              </a:rPr>
              <a:t>eirhter</a:t>
            </a:r>
            <a:r>
              <a:rPr lang="en-IN" sz="1800" dirty="0">
                <a:latin typeface="+mj-lt"/>
              </a:rPr>
              <a:t> created or updated with generalized data.</a:t>
            </a:r>
          </a:p>
          <a:p>
            <a:pPr marL="914400" lvl="1" indent="-457200" algn="l">
              <a:lnSpc>
                <a:spcPct val="150000"/>
              </a:lnSpc>
              <a:buFont typeface="+mj-lt"/>
              <a:buAutoNum type="arabicPeriod"/>
            </a:pPr>
            <a:r>
              <a:rPr lang="en-IN" sz="1800" dirty="0">
                <a:latin typeface="+mj-lt"/>
              </a:rPr>
              <a:t>Sheet was filled with generalized data using excel formulas. Also, conditional formatting was applied to make data appear appealing.</a:t>
            </a:r>
          </a:p>
          <a:p>
            <a:pPr marL="914400" lvl="1" indent="-457200" algn="l">
              <a:buFont typeface="+mj-lt"/>
              <a:buAutoNum type="arabicPeriod"/>
            </a:pPr>
            <a:endParaRPr lang="en-IN" sz="2000" b="1" dirty="0">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A7F01F8D-7209-FE70-3943-D74C78BA578C}"/>
              </a:ext>
            </a:extLst>
          </p:cNvPr>
          <p:cNvSpPr txBox="1"/>
          <p:nvPr/>
        </p:nvSpPr>
        <p:spPr>
          <a:xfrm>
            <a:off x="1232108" y="673754"/>
            <a:ext cx="10787149" cy="584775"/>
          </a:xfrm>
          <a:prstGeom prst="rect">
            <a:avLst/>
          </a:prstGeom>
          <a:noFill/>
        </p:spPr>
        <p:txBody>
          <a:bodyPr wrap="square">
            <a:spAutoFit/>
          </a:bodyPr>
          <a:lstStyle/>
          <a:p>
            <a:r>
              <a:rPr lang="en-US" sz="3200" b="1" dirty="0">
                <a:solidFill>
                  <a:schemeClr val="bg1"/>
                </a:solidFill>
                <a:effectLst>
                  <a:outerShdw blurRad="38100" dist="38100" dir="2700000" algn="tl">
                    <a:srgbClr val="000000">
                      <a:alpha val="43137"/>
                    </a:srgbClr>
                  </a:outerShdw>
                </a:effectLst>
                <a:latin typeface="+mj-lt"/>
              </a:rPr>
              <a:t>Data Corrections &amp; Handling Inconsistencies</a:t>
            </a:r>
          </a:p>
        </p:txBody>
      </p:sp>
    </p:spTree>
    <p:extLst>
      <p:ext uri="{BB962C8B-B14F-4D97-AF65-F5344CB8AC3E}">
        <p14:creationId xmlns:p14="http://schemas.microsoft.com/office/powerpoint/2010/main" val="36018359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1E66F-BA05-3FC2-213A-FD13A1D7C549}"/>
            </a:ext>
          </a:extLst>
        </p:cNvPr>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F18CDE3E-0837-D24C-6AC2-AB83D4BDD2EB}"/>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6" name="Subtitle 5">
            <a:extLst>
              <a:ext uri="{FF2B5EF4-FFF2-40B4-BE49-F238E27FC236}">
                <a16:creationId xmlns:a16="http://schemas.microsoft.com/office/drawing/2014/main" id="{AC137059-44B2-326C-1D66-7A74D1FD7D5C}"/>
              </a:ext>
            </a:extLst>
          </p:cNvPr>
          <p:cNvSpPr>
            <a:spLocks noGrp="1"/>
          </p:cNvSpPr>
          <p:nvPr>
            <p:ph type="subTitle" idx="1"/>
          </p:nvPr>
        </p:nvSpPr>
        <p:spPr>
          <a:xfrm>
            <a:off x="796412" y="1386347"/>
            <a:ext cx="10430865" cy="4925963"/>
          </a:xfrm>
        </p:spPr>
        <p:txBody>
          <a:bodyPr>
            <a:normAutofit fontScale="70000" lnSpcReduction="20000"/>
          </a:bodyPr>
          <a:lstStyle/>
          <a:p>
            <a:pPr marL="914400" lvl="1" indent="-457200" algn="l">
              <a:lnSpc>
                <a:spcPct val="110000"/>
              </a:lnSpc>
              <a:buFont typeface="Wingdings" panose="05000000000000000000" pitchFamily="2" charset="2"/>
              <a:buChar char="v"/>
            </a:pPr>
            <a:r>
              <a:rPr lang="en-IN" sz="2300" b="1" dirty="0">
                <a:latin typeface="+mj-lt"/>
              </a:rPr>
              <a:t>Season</a:t>
            </a:r>
            <a:r>
              <a:rPr lang="en-IN" sz="2300" dirty="0">
                <a:latin typeface="+mj-lt"/>
              </a:rPr>
              <a:t> -  Conditional Excel formula applied based on the date to extract the season based on the month of the year.</a:t>
            </a:r>
          </a:p>
          <a:p>
            <a:pPr marL="914400" lvl="1" indent="-457200" algn="l">
              <a:lnSpc>
                <a:spcPct val="110000"/>
              </a:lnSpc>
              <a:buFont typeface="Wingdings" panose="05000000000000000000" pitchFamily="2" charset="2"/>
              <a:buChar char="v"/>
            </a:pPr>
            <a:r>
              <a:rPr lang="en-IN" sz="2300" b="1" dirty="0">
                <a:latin typeface="+mj-lt"/>
              </a:rPr>
              <a:t>Year</a:t>
            </a:r>
            <a:r>
              <a:rPr lang="en-IN" sz="2300" dirty="0">
                <a:latin typeface="+mj-lt"/>
              </a:rPr>
              <a:t> – TEXT formula to get the year out of </a:t>
            </a:r>
            <a:r>
              <a:rPr lang="en-IN" sz="2300" i="1" dirty="0" err="1">
                <a:effectLst>
                  <a:outerShdw blurRad="38100" dist="38100" dir="2700000" algn="tl">
                    <a:srgbClr val="000000">
                      <a:alpha val="43137"/>
                    </a:srgbClr>
                  </a:outerShdw>
                </a:effectLst>
                <a:highlight>
                  <a:srgbClr val="FFFF00"/>
                </a:highlight>
                <a:latin typeface="+mj-lt"/>
              </a:rPr>
              <a:t>DateOfEntry</a:t>
            </a:r>
            <a:r>
              <a:rPr lang="en-IN" sz="2300" dirty="0">
                <a:latin typeface="+mj-lt"/>
              </a:rPr>
              <a:t> column</a:t>
            </a:r>
          </a:p>
          <a:p>
            <a:pPr marL="914400" lvl="1" indent="-457200" algn="l">
              <a:lnSpc>
                <a:spcPct val="110000"/>
              </a:lnSpc>
              <a:buFont typeface="Wingdings" panose="05000000000000000000" pitchFamily="2" charset="2"/>
              <a:buChar char="v"/>
            </a:pPr>
            <a:r>
              <a:rPr lang="en-IN" sz="2300" b="1" dirty="0">
                <a:latin typeface="+mj-lt"/>
              </a:rPr>
              <a:t>Month</a:t>
            </a:r>
            <a:r>
              <a:rPr lang="en-IN" sz="2300" dirty="0">
                <a:latin typeface="+mj-lt"/>
              </a:rPr>
              <a:t> – Same as like YEAR is done</a:t>
            </a:r>
          </a:p>
          <a:p>
            <a:pPr marL="914400" lvl="1" indent="-457200" algn="l">
              <a:lnSpc>
                <a:spcPct val="110000"/>
              </a:lnSpc>
              <a:buFont typeface="Wingdings" panose="05000000000000000000" pitchFamily="2" charset="2"/>
              <a:buChar char="v"/>
            </a:pPr>
            <a:r>
              <a:rPr lang="en-IN" sz="2300" b="1" dirty="0">
                <a:latin typeface="+mj-lt"/>
              </a:rPr>
              <a:t>IsHoliday</a:t>
            </a:r>
            <a:r>
              <a:rPr lang="en-IN" sz="2300" dirty="0">
                <a:latin typeface="+mj-lt"/>
              </a:rPr>
              <a:t> – If True is found in the entire column of IsHoliday it is converted to YES otherwise it is a NO</a:t>
            </a:r>
          </a:p>
          <a:p>
            <a:pPr marL="914400" lvl="1" indent="-457200" algn="l">
              <a:lnSpc>
                <a:spcPct val="110000"/>
              </a:lnSpc>
              <a:buFont typeface="Wingdings" panose="05000000000000000000" pitchFamily="2" charset="2"/>
              <a:buChar char="v"/>
            </a:pPr>
            <a:r>
              <a:rPr lang="en-IN" sz="2300" b="1" dirty="0">
                <a:latin typeface="+mj-lt"/>
              </a:rPr>
              <a:t>Weekday</a:t>
            </a:r>
            <a:r>
              <a:rPr lang="en-IN" sz="2300" dirty="0">
                <a:latin typeface="+mj-lt"/>
              </a:rPr>
              <a:t> – Using CHOOSE formula to convert the numerical values to actual Weekday using </a:t>
            </a:r>
            <a:r>
              <a:rPr lang="en-IN" sz="2300" i="1" dirty="0" err="1">
                <a:effectLst>
                  <a:outerShdw blurRad="38100" dist="38100" dir="2700000" algn="tl">
                    <a:srgbClr val="000000">
                      <a:alpha val="43137"/>
                    </a:srgbClr>
                  </a:outerShdw>
                </a:effectLst>
                <a:highlight>
                  <a:srgbClr val="FFFF00"/>
                </a:highlight>
                <a:latin typeface="+mj-lt"/>
              </a:rPr>
              <a:t>DateOfEntry</a:t>
            </a:r>
            <a:r>
              <a:rPr lang="en-IN" sz="2300" dirty="0">
                <a:latin typeface="+mj-lt"/>
              </a:rPr>
              <a:t> column</a:t>
            </a:r>
          </a:p>
          <a:p>
            <a:pPr marL="914400" lvl="1" indent="-457200" algn="l">
              <a:lnSpc>
                <a:spcPct val="110000"/>
              </a:lnSpc>
              <a:buFont typeface="Wingdings" panose="05000000000000000000" pitchFamily="2" charset="2"/>
              <a:buChar char="v"/>
            </a:pPr>
            <a:r>
              <a:rPr lang="en-IN" sz="2300" b="1" dirty="0">
                <a:latin typeface="+mj-lt"/>
              </a:rPr>
              <a:t>WeatherCondition</a:t>
            </a:r>
            <a:r>
              <a:rPr lang="en-IN" sz="2300" dirty="0">
                <a:latin typeface="+mj-lt"/>
              </a:rPr>
              <a:t> – This is calculated by dividing a year in 4 seasons and 12 months and then based on generalized formula it is achieved in string format to describe the weather condition of a season.</a:t>
            </a:r>
          </a:p>
          <a:p>
            <a:pPr marL="914400" lvl="1" indent="-457200" algn="l">
              <a:lnSpc>
                <a:spcPct val="110000"/>
              </a:lnSpc>
              <a:buFont typeface="Wingdings" panose="05000000000000000000" pitchFamily="2" charset="2"/>
              <a:buChar char="v"/>
            </a:pPr>
            <a:r>
              <a:rPr lang="en-IN" sz="2300" b="1" dirty="0">
                <a:latin typeface="+mj-lt"/>
              </a:rPr>
              <a:t>ScaledTemperature</a:t>
            </a:r>
            <a:r>
              <a:rPr lang="en-IN" sz="2300" dirty="0">
                <a:latin typeface="+mj-lt"/>
              </a:rPr>
              <a:t> – As like WeatherCondition this is also calculated similarly with a generalized formula and values.</a:t>
            </a:r>
          </a:p>
          <a:p>
            <a:pPr marL="914400" lvl="1" indent="-457200" algn="l">
              <a:lnSpc>
                <a:spcPct val="110000"/>
              </a:lnSpc>
              <a:buFont typeface="Wingdings" panose="05000000000000000000" pitchFamily="2" charset="2"/>
              <a:buChar char="v"/>
            </a:pPr>
            <a:r>
              <a:rPr lang="en-IN" sz="2300" b="1" dirty="0">
                <a:latin typeface="+mj-lt"/>
              </a:rPr>
              <a:t>RelativeHumidity</a:t>
            </a:r>
            <a:r>
              <a:rPr lang="en-IN" sz="2300" dirty="0">
                <a:latin typeface="+mj-lt"/>
              </a:rPr>
              <a:t> – This is calculated based on the normalized value which is converted to generalized value using a formula of conversion.</a:t>
            </a:r>
          </a:p>
          <a:p>
            <a:pPr marL="914400" lvl="1" indent="-457200" algn="l">
              <a:lnSpc>
                <a:spcPct val="110000"/>
              </a:lnSpc>
              <a:buFont typeface="Wingdings" panose="05000000000000000000" pitchFamily="2" charset="2"/>
              <a:buChar char="v"/>
            </a:pPr>
            <a:r>
              <a:rPr lang="en-IN" sz="2300" b="1" dirty="0">
                <a:latin typeface="+mj-lt"/>
              </a:rPr>
              <a:t>BeaufortWindspeed</a:t>
            </a:r>
            <a:r>
              <a:rPr lang="en-IN" sz="2300" dirty="0">
                <a:latin typeface="+mj-lt"/>
              </a:rPr>
              <a:t> – This is used column to get the windspeed of actual realistic values using a generalized formula.</a:t>
            </a:r>
          </a:p>
          <a:p>
            <a:pPr lvl="1" algn="l"/>
            <a:endParaRPr lang="en-IN" sz="2000" b="1" dirty="0">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49F02A64-F5FD-613E-87AA-54108042DDCC}"/>
              </a:ext>
            </a:extLst>
          </p:cNvPr>
          <p:cNvSpPr txBox="1"/>
          <p:nvPr/>
        </p:nvSpPr>
        <p:spPr>
          <a:xfrm>
            <a:off x="1232108" y="673754"/>
            <a:ext cx="10787149" cy="584775"/>
          </a:xfrm>
          <a:prstGeom prst="rect">
            <a:avLst/>
          </a:prstGeom>
          <a:noFill/>
        </p:spPr>
        <p:txBody>
          <a:bodyPr wrap="square">
            <a:spAutoFit/>
          </a:bodyPr>
          <a:lstStyle/>
          <a:p>
            <a:r>
              <a:rPr lang="en-US" sz="3200" b="1" dirty="0">
                <a:solidFill>
                  <a:schemeClr val="bg1"/>
                </a:solidFill>
                <a:effectLst>
                  <a:outerShdw blurRad="38100" dist="38100" dir="2700000" algn="tl">
                    <a:srgbClr val="000000">
                      <a:alpha val="43137"/>
                    </a:srgbClr>
                  </a:outerShdw>
                </a:effectLst>
                <a:latin typeface="+mj-lt"/>
              </a:rPr>
              <a:t>Formula implementation on columns</a:t>
            </a:r>
          </a:p>
        </p:txBody>
      </p:sp>
    </p:spTree>
    <p:extLst>
      <p:ext uri="{BB962C8B-B14F-4D97-AF65-F5344CB8AC3E}">
        <p14:creationId xmlns:p14="http://schemas.microsoft.com/office/powerpoint/2010/main" val="39304953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06EF9-B579-1661-F068-878B9CC2938C}"/>
            </a:ext>
          </a:extLst>
        </p:cNvPr>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D7DD2D60-5B04-EFBA-8292-14FBF18A4003}"/>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6" name="Subtitle 5">
            <a:extLst>
              <a:ext uri="{FF2B5EF4-FFF2-40B4-BE49-F238E27FC236}">
                <a16:creationId xmlns:a16="http://schemas.microsoft.com/office/drawing/2014/main" id="{2D1D94DE-554B-8B22-8147-305EAD67846C}"/>
              </a:ext>
            </a:extLst>
          </p:cNvPr>
          <p:cNvSpPr>
            <a:spLocks noGrp="1"/>
          </p:cNvSpPr>
          <p:nvPr>
            <p:ph type="subTitle" idx="1"/>
          </p:nvPr>
        </p:nvSpPr>
        <p:spPr>
          <a:xfrm>
            <a:off x="796412" y="1386347"/>
            <a:ext cx="10430865" cy="4857137"/>
          </a:xfrm>
        </p:spPr>
        <p:txBody>
          <a:bodyPr>
            <a:normAutofit fontScale="55000" lnSpcReduction="20000"/>
          </a:bodyPr>
          <a:lstStyle/>
          <a:p>
            <a:pPr marL="800100" lvl="1" indent="-342900" algn="l">
              <a:lnSpc>
                <a:spcPct val="120000"/>
              </a:lnSpc>
              <a:buFont typeface="Wingdings" panose="05000000000000000000" pitchFamily="2" charset="2"/>
              <a:buChar char="v"/>
            </a:pPr>
            <a:r>
              <a:rPr lang="en-IN" sz="2900" dirty="0">
                <a:effectLst>
                  <a:outerShdw blurRad="38100" dist="38100" dir="2700000" algn="tl">
                    <a:srgbClr val="000000">
                      <a:alpha val="43137"/>
                    </a:srgbClr>
                  </a:outerShdw>
                </a:effectLst>
                <a:latin typeface="+mj-lt"/>
              </a:rPr>
              <a:t>Based on already cleaned and completed sheet DS-1-2-3-appended, there are different pivot tables and other sheets created in the same work book.</a:t>
            </a:r>
          </a:p>
          <a:p>
            <a:pPr marL="1371600" lvl="2" indent="-457200" algn="l">
              <a:lnSpc>
                <a:spcPct val="120000"/>
              </a:lnSpc>
              <a:buFont typeface="+mj-lt"/>
              <a:buAutoNum type="arabicPeriod"/>
            </a:pPr>
            <a:r>
              <a:rPr lang="en-IN" sz="2900" b="1" dirty="0">
                <a:effectLst>
                  <a:outerShdw blurRad="38100" dist="38100" dir="2700000" algn="tl">
                    <a:srgbClr val="000000">
                      <a:alpha val="43137"/>
                    </a:srgbClr>
                  </a:outerShdw>
                </a:effectLst>
                <a:latin typeface="+mj-lt"/>
              </a:rPr>
              <a:t>Date-weather-pt : </a:t>
            </a:r>
            <a:r>
              <a:rPr lang="en-IN" sz="2900" dirty="0">
                <a:effectLst>
                  <a:outerShdw blurRad="38100" dist="38100" dir="2700000" algn="tl">
                    <a:srgbClr val="000000">
                      <a:alpha val="43137"/>
                    </a:srgbClr>
                  </a:outerShdw>
                </a:effectLst>
                <a:latin typeface="+mj-lt"/>
              </a:rPr>
              <a:t>Date and weather relation in a pivot table</a:t>
            </a:r>
            <a:endParaRPr lang="en-IN" sz="2900" b="1" dirty="0">
              <a:effectLst>
                <a:outerShdw blurRad="38100" dist="38100" dir="2700000" algn="tl">
                  <a:srgbClr val="000000">
                    <a:alpha val="43137"/>
                  </a:srgbClr>
                </a:outerShdw>
              </a:effectLst>
              <a:latin typeface="+mj-lt"/>
            </a:endParaRPr>
          </a:p>
          <a:p>
            <a:pPr marL="1371600" lvl="2" indent="-457200" algn="l">
              <a:lnSpc>
                <a:spcPct val="120000"/>
              </a:lnSpc>
              <a:buFont typeface="+mj-lt"/>
              <a:buAutoNum type="arabicPeriod"/>
            </a:pPr>
            <a:r>
              <a:rPr lang="en-IN" sz="2900" b="1" dirty="0">
                <a:effectLst>
                  <a:outerShdw blurRad="38100" dist="38100" dir="2700000" algn="tl">
                    <a:srgbClr val="000000">
                      <a:alpha val="43137"/>
                    </a:srgbClr>
                  </a:outerShdw>
                </a:effectLst>
                <a:latin typeface="+mj-lt"/>
              </a:rPr>
              <a:t>Date-wise-riders-pt: </a:t>
            </a:r>
            <a:r>
              <a:rPr lang="en-IN" sz="2900" dirty="0">
                <a:effectLst>
                  <a:outerShdw blurRad="38100" dist="38100" dir="2700000" algn="tl">
                    <a:srgbClr val="000000">
                      <a:alpha val="43137"/>
                    </a:srgbClr>
                  </a:outerShdw>
                </a:effectLst>
                <a:latin typeface="+mj-lt"/>
              </a:rPr>
              <a:t>Riders count based on the date</a:t>
            </a:r>
            <a:endParaRPr lang="en-IN" sz="2900" b="1" dirty="0">
              <a:effectLst>
                <a:outerShdw blurRad="38100" dist="38100" dir="2700000" algn="tl">
                  <a:srgbClr val="000000">
                    <a:alpha val="43137"/>
                  </a:srgbClr>
                </a:outerShdw>
              </a:effectLst>
              <a:latin typeface="+mj-lt"/>
            </a:endParaRPr>
          </a:p>
          <a:p>
            <a:pPr marL="1371600" lvl="2" indent="-457200" algn="l">
              <a:lnSpc>
                <a:spcPct val="120000"/>
              </a:lnSpc>
              <a:buFont typeface="+mj-lt"/>
              <a:buAutoNum type="arabicPeriod"/>
            </a:pPr>
            <a:r>
              <a:rPr lang="en-IN" sz="2900" b="1" dirty="0">
                <a:effectLst>
                  <a:outerShdw blurRad="38100" dist="38100" dir="2700000" algn="tl">
                    <a:srgbClr val="000000">
                      <a:alpha val="43137"/>
                    </a:srgbClr>
                  </a:outerShdw>
                </a:effectLst>
                <a:latin typeface="+mj-lt"/>
              </a:rPr>
              <a:t>Humidity-total-riders-pt: </a:t>
            </a:r>
            <a:r>
              <a:rPr lang="en-IN" sz="2900" dirty="0">
                <a:effectLst>
                  <a:outerShdw blurRad="38100" dist="38100" dir="2700000" algn="tl">
                    <a:srgbClr val="000000">
                      <a:alpha val="43137"/>
                    </a:srgbClr>
                  </a:outerShdw>
                </a:effectLst>
                <a:latin typeface="+mj-lt"/>
              </a:rPr>
              <a:t>Total Riders based on humidity level</a:t>
            </a:r>
          </a:p>
          <a:p>
            <a:pPr marL="1371600" lvl="2" indent="-457200" algn="l">
              <a:lnSpc>
                <a:spcPct val="120000"/>
              </a:lnSpc>
              <a:buFont typeface="+mj-lt"/>
              <a:buAutoNum type="arabicPeriod"/>
            </a:pPr>
            <a:r>
              <a:rPr lang="en-IN" sz="2900" b="1" dirty="0">
                <a:effectLst>
                  <a:outerShdw blurRad="38100" dist="38100" dir="2700000" algn="tl">
                    <a:srgbClr val="000000">
                      <a:alpha val="43137"/>
                    </a:srgbClr>
                  </a:outerShdw>
                </a:effectLst>
                <a:latin typeface="+mj-lt"/>
              </a:rPr>
              <a:t>Riders-by-month-and-BWS-pt: </a:t>
            </a:r>
            <a:r>
              <a:rPr lang="en-IN" sz="2900" dirty="0">
                <a:effectLst>
                  <a:outerShdw blurRad="38100" dist="38100" dir="2700000" algn="tl">
                    <a:srgbClr val="000000">
                      <a:alpha val="43137"/>
                    </a:srgbClr>
                  </a:outerShdw>
                </a:effectLst>
                <a:latin typeface="+mj-lt"/>
              </a:rPr>
              <a:t>Riders by Windspeed and month in combination</a:t>
            </a:r>
          </a:p>
          <a:p>
            <a:pPr marL="1371600" lvl="2" indent="-457200" algn="l">
              <a:lnSpc>
                <a:spcPct val="120000"/>
              </a:lnSpc>
              <a:buFont typeface="+mj-lt"/>
              <a:buAutoNum type="arabicPeriod"/>
            </a:pPr>
            <a:r>
              <a:rPr lang="en-IN" sz="2900" b="1" dirty="0">
                <a:effectLst>
                  <a:outerShdw blurRad="38100" dist="38100" dir="2700000" algn="tl">
                    <a:srgbClr val="000000">
                      <a:alpha val="43137"/>
                    </a:srgbClr>
                  </a:outerShdw>
                </a:effectLst>
                <a:latin typeface="+mj-lt"/>
              </a:rPr>
              <a:t>Weather-wise-riders-pt: </a:t>
            </a:r>
            <a:r>
              <a:rPr lang="en-IN" sz="2900" dirty="0">
                <a:effectLst>
                  <a:outerShdw blurRad="38100" dist="38100" dir="2700000" algn="tl">
                    <a:srgbClr val="000000">
                      <a:alpha val="43137"/>
                    </a:srgbClr>
                  </a:outerShdw>
                </a:effectLst>
                <a:latin typeface="+mj-lt"/>
              </a:rPr>
              <a:t>Riders based on the weather condition</a:t>
            </a:r>
          </a:p>
          <a:p>
            <a:pPr marL="1371600" lvl="2" indent="-457200" algn="l">
              <a:lnSpc>
                <a:spcPct val="120000"/>
              </a:lnSpc>
              <a:buFont typeface="+mj-lt"/>
              <a:buAutoNum type="arabicPeriod"/>
            </a:pPr>
            <a:r>
              <a:rPr lang="en-IN" sz="2900" b="1" dirty="0">
                <a:effectLst>
                  <a:outerShdw blurRad="38100" dist="38100" dir="2700000" algn="tl">
                    <a:srgbClr val="000000">
                      <a:alpha val="43137"/>
                    </a:srgbClr>
                  </a:outerShdw>
                </a:effectLst>
                <a:latin typeface="+mj-lt"/>
              </a:rPr>
              <a:t>Riders-sum-against-weekdays-pt: </a:t>
            </a:r>
            <a:r>
              <a:rPr lang="en-IN" sz="2900" dirty="0">
                <a:effectLst>
                  <a:outerShdw blurRad="38100" dist="38100" dir="2700000" algn="tl">
                    <a:srgbClr val="000000">
                      <a:alpha val="43137"/>
                    </a:srgbClr>
                  </a:outerShdw>
                </a:effectLst>
                <a:latin typeface="+mj-lt"/>
              </a:rPr>
              <a:t>Riders total sum based on week days</a:t>
            </a:r>
          </a:p>
          <a:p>
            <a:pPr marL="1371600" lvl="2" indent="-457200" algn="l">
              <a:lnSpc>
                <a:spcPct val="120000"/>
              </a:lnSpc>
              <a:buFont typeface="+mj-lt"/>
              <a:buAutoNum type="arabicPeriod"/>
            </a:pPr>
            <a:r>
              <a:rPr lang="en-IN" sz="2900" b="1" dirty="0">
                <a:effectLst>
                  <a:outerShdw blurRad="38100" dist="38100" dir="2700000" algn="tl">
                    <a:srgbClr val="000000">
                      <a:alpha val="43137"/>
                    </a:srgbClr>
                  </a:outerShdw>
                </a:effectLst>
                <a:latin typeface="+mj-lt"/>
              </a:rPr>
              <a:t>Riders-</a:t>
            </a:r>
            <a:r>
              <a:rPr lang="en-IN" sz="2900" b="1" dirty="0" err="1">
                <a:effectLst>
                  <a:outerShdw blurRad="38100" dist="38100" dir="2700000" algn="tl">
                    <a:srgbClr val="000000">
                      <a:alpha val="43137"/>
                    </a:srgbClr>
                  </a:outerShdw>
                </a:effectLst>
                <a:latin typeface="+mj-lt"/>
              </a:rPr>
              <a:t>wd</a:t>
            </a:r>
            <a:r>
              <a:rPr lang="en-IN" sz="2900" b="1" dirty="0">
                <a:effectLst>
                  <a:outerShdw blurRad="38100" dist="38100" dir="2700000" algn="tl">
                    <a:srgbClr val="000000">
                      <a:alpha val="43137"/>
                    </a:srgbClr>
                  </a:outerShdw>
                </a:effectLst>
                <a:latin typeface="+mj-lt"/>
              </a:rPr>
              <a:t>-</a:t>
            </a:r>
            <a:r>
              <a:rPr lang="en-IN" sz="2900" b="1" dirty="0" err="1">
                <a:effectLst>
                  <a:outerShdw blurRad="38100" dist="38100" dir="2700000" algn="tl">
                    <a:srgbClr val="000000">
                      <a:alpha val="43137"/>
                    </a:srgbClr>
                  </a:outerShdw>
                </a:effectLst>
                <a:latin typeface="+mj-lt"/>
              </a:rPr>
              <a:t>hc</a:t>
            </a:r>
            <a:r>
              <a:rPr lang="en-IN" sz="2900" b="1" dirty="0">
                <a:effectLst>
                  <a:outerShdw blurRad="38100" dist="38100" dir="2700000" algn="tl">
                    <a:srgbClr val="000000">
                      <a:alpha val="43137"/>
                    </a:srgbClr>
                  </a:outerShdw>
                </a:effectLst>
                <a:latin typeface="+mj-lt"/>
              </a:rPr>
              <a:t>-pt: </a:t>
            </a:r>
            <a:r>
              <a:rPr lang="en-IN" sz="2900" dirty="0">
                <a:effectLst>
                  <a:outerShdw blurRad="38100" dist="38100" dir="2700000" algn="tl">
                    <a:srgbClr val="000000">
                      <a:alpha val="43137"/>
                    </a:srgbClr>
                  </a:outerShdw>
                </a:effectLst>
                <a:latin typeface="+mj-lt"/>
              </a:rPr>
              <a:t>Sum of total riders based on weekdays and humidity condition</a:t>
            </a:r>
          </a:p>
          <a:p>
            <a:pPr marL="1371600" lvl="2" indent="-457200" algn="l">
              <a:lnSpc>
                <a:spcPct val="120000"/>
              </a:lnSpc>
              <a:buFont typeface="+mj-lt"/>
              <a:buAutoNum type="arabicPeriod"/>
            </a:pPr>
            <a:r>
              <a:rPr lang="en-IN" sz="2900" b="1" dirty="0">
                <a:effectLst>
                  <a:outerShdw blurRad="38100" dist="38100" dir="2700000" algn="tl">
                    <a:srgbClr val="000000">
                      <a:alpha val="43137"/>
                    </a:srgbClr>
                  </a:outerShdw>
                </a:effectLst>
                <a:latin typeface="+mj-lt"/>
              </a:rPr>
              <a:t>Miscellaneous: </a:t>
            </a:r>
            <a:r>
              <a:rPr lang="en-IN" sz="2900" dirty="0">
                <a:effectLst>
                  <a:outerShdw blurRad="38100" dist="38100" dir="2700000" algn="tl">
                    <a:srgbClr val="000000">
                      <a:alpha val="43137"/>
                    </a:srgbClr>
                  </a:outerShdw>
                </a:effectLst>
                <a:latin typeface="+mj-lt"/>
              </a:rPr>
              <a:t>Sheet for Miscellaneous functions in excel</a:t>
            </a:r>
          </a:p>
          <a:p>
            <a:pPr marL="1371600" lvl="2" indent="-457200" algn="l">
              <a:lnSpc>
                <a:spcPct val="120000"/>
              </a:lnSpc>
              <a:buFont typeface="+mj-lt"/>
              <a:buAutoNum type="arabicPeriod"/>
            </a:pPr>
            <a:r>
              <a:rPr lang="en-IN" sz="2900" b="1" dirty="0">
                <a:effectLst>
                  <a:outerShdw blurRad="38100" dist="38100" dir="2700000" algn="tl">
                    <a:srgbClr val="000000">
                      <a:alpha val="43137"/>
                    </a:srgbClr>
                  </a:outerShdw>
                </a:effectLst>
                <a:latin typeface="+mj-lt"/>
              </a:rPr>
              <a:t>Correlation-matrix-and-ds: </a:t>
            </a:r>
            <a:r>
              <a:rPr lang="en-IN" sz="2900" dirty="0">
                <a:effectLst>
                  <a:outerShdw blurRad="38100" dist="38100" dir="2700000" algn="tl">
                    <a:srgbClr val="000000">
                      <a:alpha val="43137"/>
                    </a:srgbClr>
                  </a:outerShdw>
                </a:effectLst>
                <a:latin typeface="+mj-lt"/>
              </a:rPr>
              <a:t>Correlation matrix and descriptive statistics is present here</a:t>
            </a:r>
          </a:p>
          <a:p>
            <a:pPr marL="1371600" lvl="2" indent="-457200" algn="l">
              <a:lnSpc>
                <a:spcPct val="120000"/>
              </a:lnSpc>
              <a:buFont typeface="+mj-lt"/>
              <a:buAutoNum type="arabicPeriod"/>
            </a:pPr>
            <a:r>
              <a:rPr lang="en-IN" sz="2900" b="1" dirty="0" err="1">
                <a:effectLst>
                  <a:outerShdw blurRad="38100" dist="38100" dir="2700000" algn="tl">
                    <a:srgbClr val="000000">
                      <a:alpha val="43137"/>
                    </a:srgbClr>
                  </a:outerShdw>
                </a:effectLst>
                <a:latin typeface="+mj-lt"/>
              </a:rPr>
              <a:t>Vlookup</a:t>
            </a:r>
            <a:r>
              <a:rPr lang="en-IN" sz="2900" b="1" dirty="0">
                <a:effectLst>
                  <a:outerShdw blurRad="38100" dist="38100" dir="2700000" algn="tl">
                    <a:srgbClr val="000000">
                      <a:alpha val="43137"/>
                    </a:srgbClr>
                  </a:outerShdw>
                </a:effectLst>
                <a:latin typeface="+mj-lt"/>
              </a:rPr>
              <a:t>: </a:t>
            </a:r>
            <a:r>
              <a:rPr lang="en-IN" sz="2900" dirty="0">
                <a:effectLst>
                  <a:outerShdw blurRad="38100" dist="38100" dir="2700000" algn="tl">
                    <a:srgbClr val="000000">
                      <a:alpha val="43137"/>
                    </a:srgbClr>
                  </a:outerShdw>
                </a:effectLst>
                <a:latin typeface="+mj-lt"/>
              </a:rPr>
              <a:t>Applying </a:t>
            </a:r>
            <a:r>
              <a:rPr lang="en-IN" sz="2900" dirty="0" err="1">
                <a:effectLst>
                  <a:outerShdw blurRad="38100" dist="38100" dir="2700000" algn="tl">
                    <a:srgbClr val="000000">
                      <a:alpha val="43137"/>
                    </a:srgbClr>
                  </a:outerShdw>
                </a:effectLst>
                <a:latin typeface="+mj-lt"/>
              </a:rPr>
              <a:t>Vlookup</a:t>
            </a:r>
            <a:r>
              <a:rPr lang="en-IN" sz="2900" dirty="0">
                <a:effectLst>
                  <a:outerShdw blurRad="38100" dist="38100" dir="2700000" algn="tl">
                    <a:srgbClr val="000000">
                      <a:alpha val="43137"/>
                    </a:srgbClr>
                  </a:outerShdw>
                </a:effectLst>
                <a:latin typeface="+mj-lt"/>
              </a:rPr>
              <a:t> on the data to get minimal required data from a large data</a:t>
            </a:r>
          </a:p>
          <a:p>
            <a:pPr marL="1371600" lvl="2" indent="-457200" algn="l">
              <a:lnSpc>
                <a:spcPct val="120000"/>
              </a:lnSpc>
              <a:buFont typeface="+mj-lt"/>
              <a:buAutoNum type="arabicPeriod"/>
            </a:pPr>
            <a:r>
              <a:rPr lang="en-IN" sz="2900" b="1" dirty="0">
                <a:effectLst>
                  <a:outerShdw blurRad="38100" dist="38100" dir="2700000" algn="tl">
                    <a:srgbClr val="000000">
                      <a:alpha val="43137"/>
                    </a:srgbClr>
                  </a:outerShdw>
                </a:effectLst>
                <a:latin typeface="+mj-lt"/>
              </a:rPr>
              <a:t>Index-match: </a:t>
            </a:r>
            <a:r>
              <a:rPr lang="en-IN" sz="2900" dirty="0">
                <a:effectLst>
                  <a:outerShdw blurRad="38100" dist="38100" dir="2700000" algn="tl">
                    <a:srgbClr val="000000">
                      <a:alpha val="43137"/>
                    </a:srgbClr>
                  </a:outerShdw>
                </a:effectLst>
                <a:latin typeface="+mj-lt"/>
              </a:rPr>
              <a:t>Applying index match on the data to get minimal required data from a large data</a:t>
            </a:r>
          </a:p>
          <a:p>
            <a:pPr marL="1371600" lvl="2" indent="-457200" algn="l">
              <a:lnSpc>
                <a:spcPct val="120000"/>
              </a:lnSpc>
              <a:buFont typeface="+mj-lt"/>
              <a:buAutoNum type="arabicPeriod"/>
            </a:pPr>
            <a:r>
              <a:rPr lang="en-IN" sz="2900" b="1" dirty="0">
                <a:effectLst>
                  <a:outerShdw blurRad="38100" dist="38100" dir="2700000" algn="tl">
                    <a:srgbClr val="000000">
                      <a:alpha val="43137"/>
                    </a:srgbClr>
                  </a:outerShdw>
                </a:effectLst>
                <a:latin typeface="+mj-lt"/>
              </a:rPr>
              <a:t>Forecasting: </a:t>
            </a:r>
            <a:r>
              <a:rPr lang="en-IN" sz="2900" dirty="0">
                <a:effectLst>
                  <a:outerShdw blurRad="38100" dist="38100" dir="2700000" algn="tl">
                    <a:srgbClr val="000000">
                      <a:alpha val="43137"/>
                    </a:srgbClr>
                  </a:outerShdw>
                </a:effectLst>
                <a:latin typeface="+mj-lt"/>
              </a:rPr>
              <a:t>Forecasting sheet as a part of excel functions</a:t>
            </a:r>
          </a:p>
          <a:p>
            <a:pPr marL="1371600" lvl="2" indent="-457200" algn="l">
              <a:buFont typeface="+mj-lt"/>
              <a:buAutoNum type="arabicPeriod"/>
            </a:pPr>
            <a:endParaRPr lang="en-IN" sz="2000" b="1" dirty="0">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38A20705-72BA-D884-A890-685A6BDFDBFD}"/>
              </a:ext>
            </a:extLst>
          </p:cNvPr>
          <p:cNvSpPr txBox="1"/>
          <p:nvPr/>
        </p:nvSpPr>
        <p:spPr>
          <a:xfrm>
            <a:off x="1288026" y="309129"/>
            <a:ext cx="10510686" cy="1077218"/>
          </a:xfrm>
          <a:prstGeom prst="rect">
            <a:avLst/>
          </a:prstGeom>
          <a:noFill/>
        </p:spPr>
        <p:txBody>
          <a:bodyPr wrap="square">
            <a:spAutoFit/>
          </a:bodyPr>
          <a:lstStyle/>
          <a:p>
            <a:r>
              <a:rPr lang="en-US" sz="3200" b="1" dirty="0">
                <a:solidFill>
                  <a:schemeClr val="bg1"/>
                </a:solidFill>
                <a:effectLst>
                  <a:outerShdw blurRad="38100" dist="38100" dir="2700000" algn="tl">
                    <a:srgbClr val="000000">
                      <a:alpha val="43137"/>
                    </a:srgbClr>
                  </a:outerShdw>
                </a:effectLst>
                <a:latin typeface="+mj-lt"/>
              </a:rPr>
              <a:t>Visualization, pivot tables, charts, &amp; correlations</a:t>
            </a:r>
          </a:p>
        </p:txBody>
      </p:sp>
    </p:spTree>
    <p:extLst>
      <p:ext uri="{BB962C8B-B14F-4D97-AF65-F5344CB8AC3E}">
        <p14:creationId xmlns:p14="http://schemas.microsoft.com/office/powerpoint/2010/main" val="19532308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{473BB1F2-1A9A-43B8-B21F-0C7634DA75BB}tf22712842_win32</Template>
  <TotalTime>601</TotalTime>
  <Words>1855</Words>
  <Application>Microsoft Office PowerPoint</Application>
  <PresentationFormat>Widescreen</PresentationFormat>
  <Paragraphs>218</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 Light</vt:lpstr>
      <vt:lpstr>Bookman Old Style</vt:lpstr>
      <vt:lpstr>Calibri</vt:lpstr>
      <vt:lpstr>Franklin Gothic Book</vt:lpstr>
      <vt:lpstr>Wingdings</vt:lpstr>
      <vt:lpstr>Custom</vt:lpstr>
      <vt:lpstr>EDA –  BIKE SHARING DEMAND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Aishwarya Kumar Singh</dc:creator>
  <cp:lastModifiedBy>Aishwarya Kumar Singh</cp:lastModifiedBy>
  <cp:revision>64</cp:revision>
  <dcterms:created xsi:type="dcterms:W3CDTF">2025-07-27T12:34:26Z</dcterms:created>
  <dcterms:modified xsi:type="dcterms:W3CDTF">2025-07-27T22:36:03Z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