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84" r:id="rId5"/>
    <p:sldId id="286" r:id="rId6"/>
    <p:sldId id="287" r:id="rId7"/>
    <p:sldId id="285" r:id="rId8"/>
    <p:sldId id="298" r:id="rId9"/>
    <p:sldId id="296" r:id="rId10"/>
    <p:sldId id="297" r:id="rId11"/>
    <p:sldId id="292" r:id="rId12"/>
    <p:sldId id="293" r:id="rId13"/>
    <p:sldId id="300" r:id="rId14"/>
    <p:sldId id="301" r:id="rId15"/>
    <p:sldId id="299" r:id="rId16"/>
    <p:sldId id="302" r:id="rId17"/>
    <p:sldId id="294" r:id="rId18"/>
    <p:sldId id="29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78" d="100"/>
          <a:sy n="78" d="100"/>
        </p:scale>
        <p:origin x="115" y="67"/>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10/6/2025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0D3DFC-11A7-4DDF-8AEE-A5ACE051EBF3}" type="slidenum">
              <a:rPr lang="en-US" smtClean="0"/>
              <a:t>11</a:t>
            </a:fld>
            <a:endParaRPr lang="en-US" dirty="0"/>
          </a:p>
        </p:txBody>
      </p:sp>
    </p:spTree>
    <p:extLst>
      <p:ext uri="{BB962C8B-B14F-4D97-AF65-F5344CB8AC3E}">
        <p14:creationId xmlns:p14="http://schemas.microsoft.com/office/powerpoint/2010/main" val="3714120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349870" y="1385316"/>
            <a:ext cx="5552375" cy="1709928"/>
          </a:xfrm>
        </p:spPr>
        <p:txBody>
          <a:bodyPr/>
          <a:lstStyle/>
          <a:p>
            <a:br>
              <a:rPr lang="en-US" b="1" spc="-300" dirty="0">
                <a:effectLst>
                  <a:outerShdw blurRad="38100" dist="38100" dir="2700000" algn="tl">
                    <a:srgbClr val="000000">
                      <a:alpha val="43137"/>
                    </a:srgbClr>
                  </a:outerShdw>
                </a:effectLst>
              </a:rPr>
            </a:br>
            <a:r>
              <a:rPr lang="en-US" b="1" spc="-300" dirty="0">
                <a:effectLst>
                  <a:outerShdw blurRad="38100" dist="38100" dir="2700000" algn="tl">
                    <a:srgbClr val="000000">
                      <a:alpha val="43137"/>
                    </a:srgbClr>
                  </a:outerShdw>
                </a:effectLst>
              </a:rPr>
              <a:t>EDA FOR REAL ESTATE PRICING</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349870" y="2991660"/>
            <a:ext cx="4873752" cy="1206713"/>
          </a:xfrm>
        </p:spPr>
        <p:txBody>
          <a:bodyPr/>
          <a:lstStyle/>
          <a:p>
            <a:r>
              <a:rPr lang="en-US" dirty="0">
                <a:effectLst>
                  <a:outerShdw blurRad="38100" dist="38100" dir="2700000" algn="tl">
                    <a:srgbClr val="000000">
                      <a:alpha val="43137"/>
                    </a:srgbClr>
                  </a:outerShdw>
                </a:effectLst>
              </a:rPr>
              <a:t>Aishwarya Kumar Singh</a:t>
            </a:r>
          </a:p>
          <a:p>
            <a:r>
              <a:rPr lang="en-US" dirty="0">
                <a:effectLst>
                  <a:outerShdw blurRad="38100" dist="38100" dir="2700000" algn="tl">
                    <a:srgbClr val="000000">
                      <a:alpha val="43137"/>
                    </a:srgbClr>
                  </a:outerShdw>
                </a:effectLst>
              </a:rPr>
              <a:t>Intern – </a:t>
            </a:r>
            <a:r>
              <a:rPr lang="en-US" dirty="0" err="1">
                <a:effectLst>
                  <a:outerShdw blurRad="38100" dist="38100" dir="2700000" algn="tl">
                    <a:srgbClr val="000000">
                      <a:alpha val="43137"/>
                    </a:srgbClr>
                  </a:outerShdw>
                </a:effectLst>
              </a:rPr>
              <a:t>Nexthikes</a:t>
            </a:r>
            <a:r>
              <a:rPr lang="en-US" dirty="0">
                <a:effectLst>
                  <a:outerShdw blurRad="38100" dist="38100" dir="2700000" algn="tl">
                    <a:srgbClr val="000000">
                      <a:alpha val="43137"/>
                    </a:srgbClr>
                  </a:outerShdw>
                </a:effectLst>
              </a:rPr>
              <a:t> IT Solution</a:t>
            </a:r>
          </a:p>
          <a:p>
            <a:r>
              <a:rPr lang="en-US" dirty="0">
                <a:effectLst>
                  <a:outerShdw blurRad="38100" dist="38100" dir="2700000" algn="tl">
                    <a:srgbClr val="000000">
                      <a:alpha val="43137"/>
                    </a:srgbClr>
                  </a:outerShdw>
                </a:effectLst>
              </a:rPr>
              <a:t>Sunday, October 05, 2025</a:t>
            </a:r>
          </a:p>
          <a:p>
            <a:endParaRPr lang="en-US" dirty="0"/>
          </a:p>
        </p:txBody>
      </p:sp>
      <p:sp>
        <p:nvSpPr>
          <p:cNvPr id="15" name="Picture Placeholder 14">
            <a:extLst>
              <a:ext uri="{FF2B5EF4-FFF2-40B4-BE49-F238E27FC236}">
                <a16:creationId xmlns:a16="http://schemas.microsoft.com/office/drawing/2014/main" id="{1D1D881F-603B-BC5F-E06A-3B053D9D451A}"/>
              </a:ext>
            </a:extLst>
          </p:cNvPr>
          <p:cNvSpPr>
            <a:spLocks noGrp="1"/>
          </p:cNvSpPr>
          <p:nvPr>
            <p:ph type="pic" sz="quarter" idx="10"/>
          </p:nvPr>
        </p:nvSpPr>
        <p:spPr>
          <a:xfrm>
            <a:off x="6902245" y="812292"/>
            <a:ext cx="4179162" cy="4928616"/>
          </a:xfrm>
        </p:spPr>
      </p:sp>
      <p:pic>
        <p:nvPicPr>
          <p:cNvPr id="17" name="Picture 16">
            <a:extLst>
              <a:ext uri="{FF2B5EF4-FFF2-40B4-BE49-F238E27FC236}">
                <a16:creationId xmlns:a16="http://schemas.microsoft.com/office/drawing/2014/main" id="{778962B0-F63E-F0C5-5728-72BAE001196E}"/>
              </a:ext>
            </a:extLst>
          </p:cNvPr>
          <p:cNvPicPr>
            <a:picLocks noChangeAspect="1"/>
          </p:cNvPicPr>
          <p:nvPr/>
        </p:nvPicPr>
        <p:blipFill>
          <a:blip r:embed="rId2"/>
          <a:stretch>
            <a:fillRect/>
          </a:stretch>
        </p:blipFill>
        <p:spPr>
          <a:xfrm>
            <a:off x="6902245" y="812292"/>
            <a:ext cx="4179162" cy="4928615"/>
          </a:xfrm>
          <a:prstGeom prst="rect">
            <a:avLst/>
          </a:prstGeom>
          <a:effectLst>
            <a:glow rad="101600">
              <a:schemeClr val="accent6">
                <a:satMod val="175000"/>
                <a:alpha val="40000"/>
              </a:schemeClr>
            </a:glow>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DDAD-9FA0-C478-BDD6-CAB5BE416ABA}"/>
              </a:ext>
            </a:extLst>
          </p:cNvPr>
          <p:cNvSpPr>
            <a:spLocks noGrp="1"/>
          </p:cNvSpPr>
          <p:nvPr>
            <p:ph type="title"/>
          </p:nvPr>
        </p:nvSpPr>
        <p:spPr/>
        <p:txBody>
          <a:bodyPr/>
          <a:lstStyle/>
          <a:p>
            <a:r>
              <a:rPr lang="en-US" dirty="0"/>
              <a:t>Analysis and Graphs</a:t>
            </a:r>
            <a:endParaRPr lang="en-IN" dirty="0"/>
          </a:p>
        </p:txBody>
      </p:sp>
      <p:sp>
        <p:nvSpPr>
          <p:cNvPr id="3" name="Picture Placeholder 2">
            <a:extLst>
              <a:ext uri="{FF2B5EF4-FFF2-40B4-BE49-F238E27FC236}">
                <a16:creationId xmlns:a16="http://schemas.microsoft.com/office/drawing/2014/main" id="{25BDA1D5-93B0-D717-790D-3D24B74736A1}"/>
              </a:ext>
            </a:extLst>
          </p:cNvPr>
          <p:cNvSpPr>
            <a:spLocks noGrp="1"/>
          </p:cNvSpPr>
          <p:nvPr>
            <p:ph type="pic" sz="quarter" idx="10"/>
          </p:nvPr>
        </p:nvSpPr>
        <p:spPr/>
      </p:sp>
      <p:sp>
        <p:nvSpPr>
          <p:cNvPr id="4" name="Text Placeholder 3">
            <a:extLst>
              <a:ext uri="{FF2B5EF4-FFF2-40B4-BE49-F238E27FC236}">
                <a16:creationId xmlns:a16="http://schemas.microsoft.com/office/drawing/2014/main" id="{024CD729-3427-CCBB-A078-E6350218FEB6}"/>
              </a:ext>
            </a:extLst>
          </p:cNvPr>
          <p:cNvSpPr>
            <a:spLocks noGrp="1"/>
          </p:cNvSpPr>
          <p:nvPr>
            <p:ph type="body" sz="quarter" idx="15"/>
          </p:nvPr>
        </p:nvSpPr>
        <p:spPr>
          <a:xfrm>
            <a:off x="5769864" y="290056"/>
            <a:ext cx="3840480" cy="338328"/>
          </a:xfrm>
        </p:spPr>
        <p:txBody>
          <a:bodyPr/>
          <a:lstStyle/>
          <a:p>
            <a:r>
              <a:rPr lang="en-US" dirty="0">
                <a:effectLst>
                  <a:outerShdw blurRad="38100" dist="38100" dir="2700000" algn="tl">
                    <a:srgbClr val="000000">
                      <a:alpha val="43137"/>
                    </a:srgbClr>
                  </a:outerShdw>
                </a:effectLst>
              </a:rPr>
              <a:t>Univariate Analysis</a:t>
            </a:r>
            <a:endParaRPr lang="en-IN" dirty="0">
              <a:effectLst>
                <a:outerShdw blurRad="38100" dist="38100" dir="2700000" algn="tl">
                  <a:srgbClr val="000000">
                    <a:alpha val="43137"/>
                  </a:srgbClr>
                </a:outerShdw>
              </a:effectLst>
            </a:endParaRPr>
          </a:p>
        </p:txBody>
      </p:sp>
      <p:sp>
        <p:nvSpPr>
          <p:cNvPr id="5" name="Text Placeholder 4">
            <a:extLst>
              <a:ext uri="{FF2B5EF4-FFF2-40B4-BE49-F238E27FC236}">
                <a16:creationId xmlns:a16="http://schemas.microsoft.com/office/drawing/2014/main" id="{6C3422B8-2DC1-2D47-57AE-2E78A409F13F}"/>
              </a:ext>
            </a:extLst>
          </p:cNvPr>
          <p:cNvSpPr>
            <a:spLocks noGrp="1"/>
          </p:cNvSpPr>
          <p:nvPr>
            <p:ph type="body" sz="quarter" idx="20"/>
          </p:nvPr>
        </p:nvSpPr>
        <p:spPr>
          <a:xfrm>
            <a:off x="5769863" y="662658"/>
            <a:ext cx="6068175" cy="338328"/>
          </a:xfrm>
        </p:spPr>
        <p:txBody>
          <a:bodyPr/>
          <a:lstStyle/>
          <a:p>
            <a:r>
              <a:rPr lang="en-US" dirty="0"/>
              <a:t>Explored single features’ distributions, central tendency, and spread using </a:t>
            </a:r>
            <a:r>
              <a:rPr lang="en-US" b="1" dirty="0"/>
              <a:t>histograms, bar plots, and boxplots</a:t>
            </a:r>
            <a:r>
              <a:rPr lang="en-US" dirty="0"/>
              <a:t> to detect skewness and outliers.</a:t>
            </a:r>
            <a:endParaRPr lang="en-IN" dirty="0"/>
          </a:p>
        </p:txBody>
      </p:sp>
      <p:sp>
        <p:nvSpPr>
          <p:cNvPr id="6" name="Picture Placeholder 5">
            <a:extLst>
              <a:ext uri="{FF2B5EF4-FFF2-40B4-BE49-F238E27FC236}">
                <a16:creationId xmlns:a16="http://schemas.microsoft.com/office/drawing/2014/main" id="{1FA3E6EE-AD37-89DA-1197-E2DDB2D7F51E}"/>
              </a:ext>
            </a:extLst>
          </p:cNvPr>
          <p:cNvSpPr>
            <a:spLocks noGrp="1"/>
          </p:cNvSpPr>
          <p:nvPr>
            <p:ph type="pic" sz="quarter" idx="11"/>
          </p:nvPr>
        </p:nvSpPr>
        <p:spPr/>
      </p:sp>
      <p:sp>
        <p:nvSpPr>
          <p:cNvPr id="7" name="Text Placeholder 6">
            <a:extLst>
              <a:ext uri="{FF2B5EF4-FFF2-40B4-BE49-F238E27FC236}">
                <a16:creationId xmlns:a16="http://schemas.microsoft.com/office/drawing/2014/main" id="{91D6B0FC-49A8-088E-E66F-65BF47BCCDE4}"/>
              </a:ext>
            </a:extLst>
          </p:cNvPr>
          <p:cNvSpPr>
            <a:spLocks noGrp="1"/>
          </p:cNvSpPr>
          <p:nvPr>
            <p:ph type="body" sz="quarter" idx="16"/>
          </p:nvPr>
        </p:nvSpPr>
        <p:spPr>
          <a:xfrm>
            <a:off x="5769864" y="1549864"/>
            <a:ext cx="3840480" cy="338328"/>
          </a:xfrm>
        </p:spPr>
        <p:txBody>
          <a:bodyPr/>
          <a:lstStyle/>
          <a:p>
            <a:r>
              <a:rPr lang="en-IN" dirty="0">
                <a:effectLst>
                  <a:outerShdw blurRad="38100" dist="38100" dir="2700000" algn="tl">
                    <a:srgbClr val="000000">
                      <a:alpha val="43137"/>
                    </a:srgbClr>
                  </a:outerShdw>
                </a:effectLst>
              </a:rPr>
              <a:t>Bivariate Analysis</a:t>
            </a:r>
          </a:p>
        </p:txBody>
      </p:sp>
      <p:sp>
        <p:nvSpPr>
          <p:cNvPr id="8" name="Text Placeholder 7">
            <a:extLst>
              <a:ext uri="{FF2B5EF4-FFF2-40B4-BE49-F238E27FC236}">
                <a16:creationId xmlns:a16="http://schemas.microsoft.com/office/drawing/2014/main" id="{C437BBCF-736B-D699-C0CC-88454CF6AF1E}"/>
              </a:ext>
            </a:extLst>
          </p:cNvPr>
          <p:cNvSpPr>
            <a:spLocks noGrp="1"/>
          </p:cNvSpPr>
          <p:nvPr>
            <p:ph type="body" sz="quarter" idx="21"/>
          </p:nvPr>
        </p:nvSpPr>
        <p:spPr>
          <a:xfrm>
            <a:off x="5769864" y="1915668"/>
            <a:ext cx="5960020" cy="338328"/>
          </a:xfrm>
        </p:spPr>
        <p:txBody>
          <a:bodyPr/>
          <a:lstStyle/>
          <a:p>
            <a:r>
              <a:rPr lang="en-US" dirty="0"/>
              <a:t>Examined relationships between two variables with </a:t>
            </a:r>
            <a:r>
              <a:rPr lang="en-US" b="1" dirty="0"/>
              <a:t>scatter plots, correlation heatmaps, and grouped bar charts</a:t>
            </a:r>
            <a:r>
              <a:rPr lang="en-US" dirty="0"/>
              <a:t> to identify trends and associations.</a:t>
            </a:r>
            <a:endParaRPr lang="en-IN" dirty="0"/>
          </a:p>
        </p:txBody>
      </p:sp>
      <p:sp>
        <p:nvSpPr>
          <p:cNvPr id="9" name="Picture Placeholder 8">
            <a:extLst>
              <a:ext uri="{FF2B5EF4-FFF2-40B4-BE49-F238E27FC236}">
                <a16:creationId xmlns:a16="http://schemas.microsoft.com/office/drawing/2014/main" id="{C84D21E7-1D83-E69B-C6DF-363346B2FAB7}"/>
              </a:ext>
            </a:extLst>
          </p:cNvPr>
          <p:cNvSpPr>
            <a:spLocks noGrp="1"/>
          </p:cNvSpPr>
          <p:nvPr>
            <p:ph type="pic" sz="quarter" idx="12"/>
          </p:nvPr>
        </p:nvSpPr>
        <p:spPr/>
      </p:sp>
      <p:sp>
        <p:nvSpPr>
          <p:cNvPr id="10" name="Text Placeholder 9">
            <a:extLst>
              <a:ext uri="{FF2B5EF4-FFF2-40B4-BE49-F238E27FC236}">
                <a16:creationId xmlns:a16="http://schemas.microsoft.com/office/drawing/2014/main" id="{31C5854B-E694-81B3-2029-17C722995C9B}"/>
              </a:ext>
            </a:extLst>
          </p:cNvPr>
          <p:cNvSpPr>
            <a:spLocks noGrp="1"/>
          </p:cNvSpPr>
          <p:nvPr>
            <p:ph type="body" sz="quarter" idx="17"/>
          </p:nvPr>
        </p:nvSpPr>
        <p:spPr>
          <a:xfrm>
            <a:off x="5769863" y="2839168"/>
            <a:ext cx="3840480" cy="338328"/>
          </a:xfrm>
        </p:spPr>
        <p:txBody>
          <a:bodyPr/>
          <a:lstStyle/>
          <a:p>
            <a:r>
              <a:rPr lang="en-IN" dirty="0">
                <a:effectLst>
                  <a:outerShdw blurRad="38100" dist="38100" dir="2700000" algn="tl">
                    <a:srgbClr val="000000">
                      <a:alpha val="43137"/>
                    </a:srgbClr>
                  </a:outerShdw>
                </a:effectLst>
              </a:rPr>
              <a:t>Multivariate Analysis</a:t>
            </a:r>
          </a:p>
        </p:txBody>
      </p:sp>
      <p:sp>
        <p:nvSpPr>
          <p:cNvPr id="11" name="Text Placeholder 10">
            <a:extLst>
              <a:ext uri="{FF2B5EF4-FFF2-40B4-BE49-F238E27FC236}">
                <a16:creationId xmlns:a16="http://schemas.microsoft.com/office/drawing/2014/main" id="{365D70B1-AE34-2A2F-7868-AC5F04731FD0}"/>
              </a:ext>
            </a:extLst>
          </p:cNvPr>
          <p:cNvSpPr>
            <a:spLocks noGrp="1"/>
          </p:cNvSpPr>
          <p:nvPr>
            <p:ph type="body" sz="quarter" idx="22"/>
          </p:nvPr>
        </p:nvSpPr>
        <p:spPr>
          <a:xfrm>
            <a:off x="5769864" y="3222631"/>
            <a:ext cx="5960020" cy="338328"/>
          </a:xfrm>
        </p:spPr>
        <p:txBody>
          <a:bodyPr/>
          <a:lstStyle/>
          <a:p>
            <a:r>
              <a:rPr lang="en-US" dirty="0"/>
              <a:t>Analyzed interactions among multiple features using </a:t>
            </a:r>
            <a:r>
              <a:rPr lang="en-US" b="1" dirty="0"/>
              <a:t>pair plots, heatmaps, and 3D scatter plots</a:t>
            </a:r>
            <a:r>
              <a:rPr lang="en-US" dirty="0"/>
              <a:t> to uncover deeper patterns and dependencies.</a:t>
            </a:r>
            <a:endParaRPr lang="en-IN" dirty="0"/>
          </a:p>
        </p:txBody>
      </p:sp>
      <p:sp>
        <p:nvSpPr>
          <p:cNvPr id="12" name="Picture Placeholder 11">
            <a:extLst>
              <a:ext uri="{FF2B5EF4-FFF2-40B4-BE49-F238E27FC236}">
                <a16:creationId xmlns:a16="http://schemas.microsoft.com/office/drawing/2014/main" id="{798A4709-82DA-D99F-98BB-C85B6E0A3B7C}"/>
              </a:ext>
            </a:extLst>
          </p:cNvPr>
          <p:cNvSpPr>
            <a:spLocks noGrp="1"/>
          </p:cNvSpPr>
          <p:nvPr>
            <p:ph type="pic" sz="quarter" idx="13"/>
          </p:nvPr>
        </p:nvSpPr>
        <p:spPr/>
      </p:sp>
      <p:sp>
        <p:nvSpPr>
          <p:cNvPr id="13" name="Text Placeholder 12">
            <a:extLst>
              <a:ext uri="{FF2B5EF4-FFF2-40B4-BE49-F238E27FC236}">
                <a16:creationId xmlns:a16="http://schemas.microsoft.com/office/drawing/2014/main" id="{E3903B81-862B-596E-0E79-7130B4737069}"/>
              </a:ext>
            </a:extLst>
          </p:cNvPr>
          <p:cNvSpPr>
            <a:spLocks noGrp="1"/>
          </p:cNvSpPr>
          <p:nvPr>
            <p:ph type="body" sz="quarter" idx="18"/>
          </p:nvPr>
        </p:nvSpPr>
        <p:spPr>
          <a:xfrm>
            <a:off x="5769863" y="4140258"/>
            <a:ext cx="3840480" cy="338328"/>
          </a:xfrm>
        </p:spPr>
        <p:txBody>
          <a:bodyPr/>
          <a:lstStyle/>
          <a:p>
            <a:r>
              <a:rPr lang="en-IN" dirty="0">
                <a:effectLst>
                  <a:outerShdw blurRad="38100" dist="38100" dir="2700000" algn="tl">
                    <a:srgbClr val="000000">
                      <a:alpha val="43137"/>
                    </a:srgbClr>
                  </a:outerShdw>
                </a:effectLst>
              </a:rPr>
              <a:t>Outlier Detection</a:t>
            </a:r>
          </a:p>
        </p:txBody>
      </p:sp>
      <p:sp>
        <p:nvSpPr>
          <p:cNvPr id="14" name="Text Placeholder 13">
            <a:extLst>
              <a:ext uri="{FF2B5EF4-FFF2-40B4-BE49-F238E27FC236}">
                <a16:creationId xmlns:a16="http://schemas.microsoft.com/office/drawing/2014/main" id="{21D46C0B-E22F-A98F-8CBB-BA5B0B92BE57}"/>
              </a:ext>
            </a:extLst>
          </p:cNvPr>
          <p:cNvSpPr>
            <a:spLocks noGrp="1"/>
          </p:cNvSpPr>
          <p:nvPr>
            <p:ph type="body" sz="quarter" idx="23"/>
          </p:nvPr>
        </p:nvSpPr>
        <p:spPr>
          <a:xfrm>
            <a:off x="5769864" y="4498809"/>
            <a:ext cx="5960020" cy="338328"/>
          </a:xfrm>
        </p:spPr>
        <p:txBody>
          <a:bodyPr/>
          <a:lstStyle/>
          <a:p>
            <a:r>
              <a:rPr lang="en-US" dirty="0"/>
              <a:t>Identified extreme values through </a:t>
            </a:r>
            <a:r>
              <a:rPr lang="en-US" b="1" dirty="0"/>
              <a:t>boxplots and IQR whiskers</a:t>
            </a:r>
            <a:r>
              <a:rPr lang="en-US" dirty="0"/>
              <a:t>, then capped or adjusted them to prevent skewed insights in downstream analysis.</a:t>
            </a:r>
            <a:endParaRPr lang="en-IN" dirty="0"/>
          </a:p>
        </p:txBody>
      </p:sp>
      <p:sp>
        <p:nvSpPr>
          <p:cNvPr id="15" name="Picture Placeholder 14">
            <a:extLst>
              <a:ext uri="{FF2B5EF4-FFF2-40B4-BE49-F238E27FC236}">
                <a16:creationId xmlns:a16="http://schemas.microsoft.com/office/drawing/2014/main" id="{9B24DB42-95FC-38E3-E7B5-CC5504B18895}"/>
              </a:ext>
            </a:extLst>
          </p:cNvPr>
          <p:cNvSpPr>
            <a:spLocks noGrp="1"/>
          </p:cNvSpPr>
          <p:nvPr>
            <p:ph type="pic" sz="quarter" idx="14"/>
          </p:nvPr>
        </p:nvSpPr>
        <p:spPr/>
      </p:sp>
      <p:sp>
        <p:nvSpPr>
          <p:cNvPr id="16" name="Text Placeholder 15">
            <a:extLst>
              <a:ext uri="{FF2B5EF4-FFF2-40B4-BE49-F238E27FC236}">
                <a16:creationId xmlns:a16="http://schemas.microsoft.com/office/drawing/2014/main" id="{17D3366F-C8DF-4B02-498D-1905201C30A9}"/>
              </a:ext>
            </a:extLst>
          </p:cNvPr>
          <p:cNvSpPr>
            <a:spLocks noGrp="1"/>
          </p:cNvSpPr>
          <p:nvPr>
            <p:ph type="body" sz="quarter" idx="19"/>
          </p:nvPr>
        </p:nvSpPr>
        <p:spPr>
          <a:xfrm>
            <a:off x="5769863" y="5436659"/>
            <a:ext cx="3840480" cy="338328"/>
          </a:xfrm>
        </p:spPr>
        <p:txBody>
          <a:bodyPr/>
          <a:lstStyle/>
          <a:p>
            <a:r>
              <a:rPr lang="en-IN" dirty="0">
                <a:effectLst>
                  <a:outerShdw blurRad="38100" dist="38100" dir="2700000" algn="tl">
                    <a:srgbClr val="000000">
                      <a:alpha val="43137"/>
                    </a:srgbClr>
                  </a:outerShdw>
                </a:effectLst>
              </a:rPr>
              <a:t>Missing Value Analysis</a:t>
            </a:r>
          </a:p>
        </p:txBody>
      </p:sp>
      <p:sp>
        <p:nvSpPr>
          <p:cNvPr id="17" name="Text Placeholder 16">
            <a:extLst>
              <a:ext uri="{FF2B5EF4-FFF2-40B4-BE49-F238E27FC236}">
                <a16:creationId xmlns:a16="http://schemas.microsoft.com/office/drawing/2014/main" id="{8765C2F3-2167-2628-6B3E-A6DFC2DD4395}"/>
              </a:ext>
            </a:extLst>
          </p:cNvPr>
          <p:cNvSpPr>
            <a:spLocks noGrp="1"/>
          </p:cNvSpPr>
          <p:nvPr>
            <p:ph type="body" sz="quarter" idx="24"/>
          </p:nvPr>
        </p:nvSpPr>
        <p:spPr>
          <a:xfrm>
            <a:off x="5769863" y="5821284"/>
            <a:ext cx="5960020" cy="338328"/>
          </a:xfrm>
        </p:spPr>
        <p:txBody>
          <a:bodyPr/>
          <a:lstStyle/>
          <a:p>
            <a:r>
              <a:rPr lang="en-US" dirty="0"/>
              <a:t>Assessed missingness patterns with </a:t>
            </a:r>
            <a:r>
              <a:rPr lang="en-US" b="1" dirty="0"/>
              <a:t>heatmaps and bar charts</a:t>
            </a:r>
            <a:r>
              <a:rPr lang="en-US" dirty="0"/>
              <a:t>, then applied imputation or feature dropping strategies for reliable, consistent datasets.</a:t>
            </a:r>
            <a:endParaRPr lang="en-IN" dirty="0"/>
          </a:p>
        </p:txBody>
      </p:sp>
      <p:pic>
        <p:nvPicPr>
          <p:cNvPr id="18" name="Picture Placeholder 81" descr="blueprint icon">
            <a:extLst>
              <a:ext uri="{FF2B5EF4-FFF2-40B4-BE49-F238E27FC236}">
                <a16:creationId xmlns:a16="http://schemas.microsoft.com/office/drawing/2014/main" id="{F12FB7BC-D8C0-C096-0420-0EA685733477}"/>
              </a:ext>
            </a:extLst>
          </p:cNvPr>
          <p:cNvPicPr>
            <a:picLocks noChangeAspect="1"/>
          </p:cNvPicPr>
          <p:nvPr/>
        </p:nvPicPr>
        <p:blipFill rotWithShape="1">
          <a:blip r:embed="rId2"/>
          <a:srcRect/>
          <a:stretch/>
        </p:blipFill>
        <p:spPr>
          <a:xfrm>
            <a:off x="4450606" y="462983"/>
            <a:ext cx="640080" cy="640080"/>
          </a:xfrm>
          <a:prstGeom prst="rect">
            <a:avLst/>
          </a:prstGeom>
        </p:spPr>
      </p:pic>
      <p:pic>
        <p:nvPicPr>
          <p:cNvPr id="19" name="Picture Placeholder 83" descr="easel icon">
            <a:extLst>
              <a:ext uri="{FF2B5EF4-FFF2-40B4-BE49-F238E27FC236}">
                <a16:creationId xmlns:a16="http://schemas.microsoft.com/office/drawing/2014/main" id="{35D51704-21E1-0A3E-4E9A-008A8DEA88CD}"/>
              </a:ext>
            </a:extLst>
          </p:cNvPr>
          <p:cNvPicPr>
            <a:picLocks noChangeAspect="1"/>
          </p:cNvPicPr>
          <p:nvPr/>
        </p:nvPicPr>
        <p:blipFill rotWithShape="1">
          <a:blip r:embed="rId3"/>
          <a:srcRect/>
          <a:stretch/>
        </p:blipFill>
        <p:spPr>
          <a:xfrm>
            <a:off x="4450606" y="1739610"/>
            <a:ext cx="640080" cy="640080"/>
          </a:xfrm>
          <a:prstGeom prst="rect">
            <a:avLst/>
          </a:prstGeom>
        </p:spPr>
      </p:pic>
      <p:pic>
        <p:nvPicPr>
          <p:cNvPr id="20" name="Picture Placeholder 85" descr="ruler icon">
            <a:extLst>
              <a:ext uri="{FF2B5EF4-FFF2-40B4-BE49-F238E27FC236}">
                <a16:creationId xmlns:a16="http://schemas.microsoft.com/office/drawing/2014/main" id="{18A27B32-4A78-84D7-1FC4-655E3F8AAA5A}"/>
              </a:ext>
            </a:extLst>
          </p:cNvPr>
          <p:cNvPicPr>
            <a:picLocks noChangeAspect="1"/>
          </p:cNvPicPr>
          <p:nvPr/>
        </p:nvPicPr>
        <p:blipFill rotWithShape="1">
          <a:blip r:embed="rId4"/>
          <a:srcRect/>
          <a:stretch/>
        </p:blipFill>
        <p:spPr>
          <a:xfrm>
            <a:off x="4450606" y="3029116"/>
            <a:ext cx="640080" cy="640080"/>
          </a:xfrm>
          <a:prstGeom prst="rect">
            <a:avLst/>
          </a:prstGeom>
        </p:spPr>
      </p:pic>
      <p:pic>
        <p:nvPicPr>
          <p:cNvPr id="21" name="Picture Placeholder 87" descr="strategy icon">
            <a:extLst>
              <a:ext uri="{FF2B5EF4-FFF2-40B4-BE49-F238E27FC236}">
                <a16:creationId xmlns:a16="http://schemas.microsoft.com/office/drawing/2014/main" id="{D5EF785C-F128-2287-D154-241DAC0F3FC3}"/>
              </a:ext>
            </a:extLst>
          </p:cNvPr>
          <p:cNvPicPr>
            <a:picLocks noChangeAspect="1"/>
          </p:cNvPicPr>
          <p:nvPr/>
        </p:nvPicPr>
        <p:blipFill rotWithShape="1">
          <a:blip r:embed="rId5"/>
          <a:srcRect t="476" b="476"/>
          <a:stretch/>
        </p:blipFill>
        <p:spPr>
          <a:xfrm>
            <a:off x="4450606" y="4377804"/>
            <a:ext cx="640080" cy="640080"/>
          </a:xfrm>
          <a:prstGeom prst="rect">
            <a:avLst/>
          </a:prstGeom>
        </p:spPr>
      </p:pic>
      <p:pic>
        <p:nvPicPr>
          <p:cNvPr id="22" name="Picture Placeholder 89" descr="airplane icon">
            <a:extLst>
              <a:ext uri="{FF2B5EF4-FFF2-40B4-BE49-F238E27FC236}">
                <a16:creationId xmlns:a16="http://schemas.microsoft.com/office/drawing/2014/main" id="{7A2EC0A8-8E48-18BE-C04B-EFA3CD6EA8FD}"/>
              </a:ext>
            </a:extLst>
          </p:cNvPr>
          <p:cNvPicPr>
            <a:picLocks noChangeAspect="1"/>
          </p:cNvPicPr>
          <p:nvPr/>
        </p:nvPicPr>
        <p:blipFill rotWithShape="1">
          <a:blip r:embed="rId6"/>
          <a:srcRect/>
          <a:stretch/>
        </p:blipFill>
        <p:spPr>
          <a:xfrm>
            <a:off x="4450606" y="5670408"/>
            <a:ext cx="640080" cy="640080"/>
          </a:xfrm>
          <a:prstGeom prst="rect">
            <a:avLst/>
          </a:prstGeom>
        </p:spPr>
      </p:pic>
    </p:spTree>
    <p:extLst>
      <p:ext uri="{BB962C8B-B14F-4D97-AF65-F5344CB8AC3E}">
        <p14:creationId xmlns:p14="http://schemas.microsoft.com/office/powerpoint/2010/main" val="397853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30D5-67CF-C38F-F93C-4060F0C1DF5D}"/>
              </a:ext>
            </a:extLst>
          </p:cNvPr>
          <p:cNvSpPr>
            <a:spLocks noGrp="1"/>
          </p:cNvSpPr>
          <p:nvPr>
            <p:ph type="title"/>
          </p:nvPr>
        </p:nvSpPr>
        <p:spPr>
          <a:xfrm>
            <a:off x="396080" y="-19015"/>
            <a:ext cx="3840480" cy="2862072"/>
          </a:xfrm>
        </p:spPr>
        <p:txBody>
          <a:bodyPr/>
          <a:lstStyle/>
          <a:p>
            <a:r>
              <a:rPr lang="en-US" sz="3200" dirty="0">
                <a:effectLst>
                  <a:outerShdw blurRad="38100" dist="38100" dir="2700000" algn="tl">
                    <a:srgbClr val="000000">
                      <a:alpha val="43137"/>
                    </a:srgbClr>
                  </a:outerShdw>
                </a:effectLst>
              </a:rPr>
              <a:t>Workbook &amp; Plot/Graphs using Python Code</a:t>
            </a:r>
            <a:endParaRPr lang="en-IN" sz="3200" dirty="0">
              <a:effectLst>
                <a:outerShdw blurRad="38100" dist="38100" dir="2700000" algn="tl">
                  <a:srgbClr val="000000">
                    <a:alpha val="43137"/>
                  </a:srgbClr>
                </a:outerShdw>
              </a:effectLst>
            </a:endParaRPr>
          </a:p>
        </p:txBody>
      </p:sp>
      <p:sp>
        <p:nvSpPr>
          <p:cNvPr id="3" name="Picture Placeholder 2">
            <a:extLst>
              <a:ext uri="{FF2B5EF4-FFF2-40B4-BE49-F238E27FC236}">
                <a16:creationId xmlns:a16="http://schemas.microsoft.com/office/drawing/2014/main" id="{0BB31529-D802-9B7D-D19F-70E70EC869C0}"/>
              </a:ext>
            </a:extLst>
          </p:cNvPr>
          <p:cNvSpPr>
            <a:spLocks noGrp="1"/>
          </p:cNvSpPr>
          <p:nvPr>
            <p:ph type="pic" sz="quarter" idx="10"/>
          </p:nvPr>
        </p:nvSpPr>
        <p:spPr/>
      </p:sp>
      <p:sp>
        <p:nvSpPr>
          <p:cNvPr id="4" name="Text Placeholder 3">
            <a:extLst>
              <a:ext uri="{FF2B5EF4-FFF2-40B4-BE49-F238E27FC236}">
                <a16:creationId xmlns:a16="http://schemas.microsoft.com/office/drawing/2014/main" id="{F539EB73-1AD4-087B-F33E-492EE3B8DA6F}"/>
              </a:ext>
            </a:extLst>
          </p:cNvPr>
          <p:cNvSpPr>
            <a:spLocks noGrp="1"/>
          </p:cNvSpPr>
          <p:nvPr>
            <p:ph type="body" sz="quarter" idx="15"/>
          </p:nvPr>
        </p:nvSpPr>
        <p:spPr>
          <a:xfrm>
            <a:off x="5769864" y="302627"/>
            <a:ext cx="3840480" cy="338328"/>
          </a:xfrm>
        </p:spPr>
        <p:txBody>
          <a:bodyPr/>
          <a:lstStyle/>
          <a:p>
            <a:r>
              <a:rPr lang="en-IN" dirty="0">
                <a:effectLst>
                  <a:outerShdw blurRad="38100" dist="38100" dir="2700000" algn="tl">
                    <a:srgbClr val="000000">
                      <a:alpha val="43137"/>
                    </a:srgbClr>
                  </a:outerShdw>
                </a:effectLst>
              </a:rPr>
              <a:t>Housing Data</a:t>
            </a:r>
          </a:p>
        </p:txBody>
      </p:sp>
      <p:sp>
        <p:nvSpPr>
          <p:cNvPr id="8" name="Text Placeholder 7">
            <a:extLst>
              <a:ext uri="{FF2B5EF4-FFF2-40B4-BE49-F238E27FC236}">
                <a16:creationId xmlns:a16="http://schemas.microsoft.com/office/drawing/2014/main" id="{09FF928B-DB2D-5D23-069F-6D1F19E114AE}"/>
              </a:ext>
            </a:extLst>
          </p:cNvPr>
          <p:cNvSpPr>
            <a:spLocks noGrp="1"/>
          </p:cNvSpPr>
          <p:nvPr>
            <p:ph type="body" sz="quarter" idx="21"/>
          </p:nvPr>
        </p:nvSpPr>
        <p:spPr>
          <a:xfrm>
            <a:off x="5769863" y="1873300"/>
            <a:ext cx="5979683" cy="338328"/>
          </a:xfrm>
        </p:spPr>
        <p:txBody>
          <a:bodyPr/>
          <a:lstStyle/>
          <a:p>
            <a:r>
              <a:rPr lang="en-US" dirty="0"/>
              <a:t>Code calculated outliers using IQR, logged capped values into a new sheet, and styled table for transparent stakeholder reporting.</a:t>
            </a:r>
            <a:endParaRPr lang="en-IN" dirty="0"/>
          </a:p>
        </p:txBody>
      </p:sp>
      <p:sp>
        <p:nvSpPr>
          <p:cNvPr id="9" name="Picture Placeholder 8">
            <a:extLst>
              <a:ext uri="{FF2B5EF4-FFF2-40B4-BE49-F238E27FC236}">
                <a16:creationId xmlns:a16="http://schemas.microsoft.com/office/drawing/2014/main" id="{D371F149-9FC6-9D1F-DCED-EF0EB9ECE62F}"/>
              </a:ext>
            </a:extLst>
          </p:cNvPr>
          <p:cNvSpPr>
            <a:spLocks noGrp="1"/>
          </p:cNvSpPr>
          <p:nvPr>
            <p:ph type="pic" sz="quarter" idx="12"/>
          </p:nvPr>
        </p:nvSpPr>
        <p:spPr/>
      </p:sp>
      <p:sp>
        <p:nvSpPr>
          <p:cNvPr id="10" name="Text Placeholder 9">
            <a:extLst>
              <a:ext uri="{FF2B5EF4-FFF2-40B4-BE49-F238E27FC236}">
                <a16:creationId xmlns:a16="http://schemas.microsoft.com/office/drawing/2014/main" id="{E0D9ABBD-71CC-C723-3C1C-4E1267E7251B}"/>
              </a:ext>
            </a:extLst>
          </p:cNvPr>
          <p:cNvSpPr>
            <a:spLocks noGrp="1"/>
          </p:cNvSpPr>
          <p:nvPr>
            <p:ph type="body" sz="quarter" idx="17"/>
          </p:nvPr>
        </p:nvSpPr>
        <p:spPr>
          <a:xfrm>
            <a:off x="5769864" y="2848995"/>
            <a:ext cx="3840480" cy="338328"/>
          </a:xfrm>
        </p:spPr>
        <p:txBody>
          <a:bodyPr/>
          <a:lstStyle/>
          <a:p>
            <a:r>
              <a:rPr lang="en-IN" dirty="0">
                <a:effectLst>
                  <a:outerShdw blurRad="38100" dist="38100" dir="2700000" algn="tl">
                    <a:srgbClr val="000000">
                      <a:alpha val="43137"/>
                    </a:srgbClr>
                  </a:outerShdw>
                </a:effectLst>
              </a:rPr>
              <a:t>Dropped Features</a:t>
            </a:r>
          </a:p>
        </p:txBody>
      </p:sp>
      <p:sp>
        <p:nvSpPr>
          <p:cNvPr id="11" name="Text Placeholder 10">
            <a:extLst>
              <a:ext uri="{FF2B5EF4-FFF2-40B4-BE49-F238E27FC236}">
                <a16:creationId xmlns:a16="http://schemas.microsoft.com/office/drawing/2014/main" id="{DB76F72F-14E3-E2F2-4FC7-FEE8989159EC}"/>
              </a:ext>
            </a:extLst>
          </p:cNvPr>
          <p:cNvSpPr>
            <a:spLocks noGrp="1"/>
          </p:cNvSpPr>
          <p:nvPr>
            <p:ph type="body" sz="quarter" idx="22"/>
          </p:nvPr>
        </p:nvSpPr>
        <p:spPr>
          <a:xfrm>
            <a:off x="5769864" y="3201413"/>
            <a:ext cx="5979684" cy="338328"/>
          </a:xfrm>
        </p:spPr>
        <p:txBody>
          <a:bodyPr/>
          <a:lstStyle/>
          <a:p>
            <a:r>
              <a:rPr lang="en-US" dirty="0"/>
              <a:t>Code tracked columns removed due to excessive missingness, wrote them into a dedicated sheet, ensuring auditability and reproducibility.</a:t>
            </a:r>
          </a:p>
          <a:p>
            <a:endParaRPr lang="en-IN" dirty="0"/>
          </a:p>
        </p:txBody>
      </p:sp>
      <p:sp>
        <p:nvSpPr>
          <p:cNvPr id="12" name="Picture Placeholder 11">
            <a:extLst>
              <a:ext uri="{FF2B5EF4-FFF2-40B4-BE49-F238E27FC236}">
                <a16:creationId xmlns:a16="http://schemas.microsoft.com/office/drawing/2014/main" id="{3FA00614-21D9-5551-51A2-C153764F2BBF}"/>
              </a:ext>
            </a:extLst>
          </p:cNvPr>
          <p:cNvSpPr>
            <a:spLocks noGrp="1"/>
          </p:cNvSpPr>
          <p:nvPr>
            <p:ph type="pic" sz="quarter" idx="13"/>
          </p:nvPr>
        </p:nvSpPr>
        <p:spPr/>
      </p:sp>
      <p:sp>
        <p:nvSpPr>
          <p:cNvPr id="13" name="Text Placeholder 12">
            <a:extLst>
              <a:ext uri="{FF2B5EF4-FFF2-40B4-BE49-F238E27FC236}">
                <a16:creationId xmlns:a16="http://schemas.microsoft.com/office/drawing/2014/main" id="{CF1D8C6F-8845-C741-EE0D-F8F64A01B6C6}"/>
              </a:ext>
            </a:extLst>
          </p:cNvPr>
          <p:cNvSpPr>
            <a:spLocks noGrp="1"/>
          </p:cNvSpPr>
          <p:nvPr>
            <p:ph type="body" sz="quarter" idx="18"/>
          </p:nvPr>
        </p:nvSpPr>
        <p:spPr>
          <a:xfrm>
            <a:off x="5769863" y="4165623"/>
            <a:ext cx="3840480" cy="338328"/>
          </a:xfrm>
        </p:spPr>
        <p:txBody>
          <a:bodyPr/>
          <a:lstStyle/>
          <a:p>
            <a:r>
              <a:rPr lang="en-IN" dirty="0">
                <a:effectLst>
                  <a:outerShdw blurRad="38100" dist="38100" dir="2700000" algn="tl">
                    <a:srgbClr val="000000">
                      <a:alpha val="43137"/>
                    </a:srgbClr>
                  </a:outerShdw>
                </a:effectLst>
              </a:rPr>
              <a:t>Missing Feature Analysis</a:t>
            </a:r>
          </a:p>
        </p:txBody>
      </p:sp>
      <p:sp>
        <p:nvSpPr>
          <p:cNvPr id="14" name="Text Placeholder 13">
            <a:extLst>
              <a:ext uri="{FF2B5EF4-FFF2-40B4-BE49-F238E27FC236}">
                <a16:creationId xmlns:a16="http://schemas.microsoft.com/office/drawing/2014/main" id="{CD8FE5D3-04F4-D243-603A-BCBD47E27D30}"/>
              </a:ext>
            </a:extLst>
          </p:cNvPr>
          <p:cNvSpPr>
            <a:spLocks noGrp="1"/>
          </p:cNvSpPr>
          <p:nvPr>
            <p:ph type="body" sz="quarter" idx="23"/>
          </p:nvPr>
        </p:nvSpPr>
        <p:spPr>
          <a:xfrm>
            <a:off x="5769864" y="4518041"/>
            <a:ext cx="6048510" cy="338328"/>
          </a:xfrm>
        </p:spPr>
        <p:txBody>
          <a:bodyPr/>
          <a:lstStyle/>
          <a:p>
            <a:r>
              <a:rPr lang="en-US" dirty="0"/>
              <a:t>Code computed missing percentages per feature, exported results into a styled sheet, enabling quick visualization of data quality issues.</a:t>
            </a:r>
            <a:endParaRPr lang="en-IN" dirty="0"/>
          </a:p>
        </p:txBody>
      </p:sp>
      <p:sp>
        <p:nvSpPr>
          <p:cNvPr id="15" name="Picture Placeholder 14">
            <a:extLst>
              <a:ext uri="{FF2B5EF4-FFF2-40B4-BE49-F238E27FC236}">
                <a16:creationId xmlns:a16="http://schemas.microsoft.com/office/drawing/2014/main" id="{55A8179E-9245-3A49-14BD-2AF82ECC0661}"/>
              </a:ext>
            </a:extLst>
          </p:cNvPr>
          <p:cNvSpPr>
            <a:spLocks noGrp="1"/>
          </p:cNvSpPr>
          <p:nvPr>
            <p:ph type="pic" sz="quarter" idx="14"/>
          </p:nvPr>
        </p:nvSpPr>
        <p:spPr/>
      </p:sp>
      <p:sp>
        <p:nvSpPr>
          <p:cNvPr id="16" name="Text Placeholder 15">
            <a:extLst>
              <a:ext uri="{FF2B5EF4-FFF2-40B4-BE49-F238E27FC236}">
                <a16:creationId xmlns:a16="http://schemas.microsoft.com/office/drawing/2014/main" id="{5AF3A96F-ED38-9EEB-48C8-2E56A6C28AF6}"/>
              </a:ext>
            </a:extLst>
          </p:cNvPr>
          <p:cNvSpPr>
            <a:spLocks noGrp="1"/>
          </p:cNvSpPr>
          <p:nvPr>
            <p:ph type="body" sz="quarter" idx="19"/>
          </p:nvPr>
        </p:nvSpPr>
        <p:spPr>
          <a:xfrm>
            <a:off x="5769863" y="5426950"/>
            <a:ext cx="3840480" cy="338328"/>
          </a:xfrm>
        </p:spPr>
        <p:txBody>
          <a:bodyPr/>
          <a:lstStyle/>
          <a:p>
            <a:r>
              <a:rPr lang="en-US" dirty="0">
                <a:effectLst>
                  <a:outerShdw blurRad="38100" dist="38100" dir="2700000" algn="tl">
                    <a:srgbClr val="000000">
                      <a:alpha val="43137"/>
                    </a:srgbClr>
                  </a:outerShdw>
                </a:effectLst>
              </a:rPr>
              <a:t>Code Importance</a:t>
            </a:r>
            <a:endParaRPr lang="en-IN" dirty="0">
              <a:effectLst>
                <a:outerShdw blurRad="38100" dist="38100" dir="2700000" algn="tl">
                  <a:srgbClr val="000000">
                    <a:alpha val="43137"/>
                  </a:srgbClr>
                </a:outerShdw>
              </a:effectLst>
            </a:endParaRPr>
          </a:p>
        </p:txBody>
      </p:sp>
      <p:sp>
        <p:nvSpPr>
          <p:cNvPr id="17" name="Text Placeholder 16">
            <a:extLst>
              <a:ext uri="{FF2B5EF4-FFF2-40B4-BE49-F238E27FC236}">
                <a16:creationId xmlns:a16="http://schemas.microsoft.com/office/drawing/2014/main" id="{F0C90649-3057-A185-40C2-3D648F81FEB9}"/>
              </a:ext>
            </a:extLst>
          </p:cNvPr>
          <p:cNvSpPr>
            <a:spLocks noGrp="1"/>
          </p:cNvSpPr>
          <p:nvPr>
            <p:ph type="body" sz="quarter" idx="24"/>
          </p:nvPr>
        </p:nvSpPr>
        <p:spPr>
          <a:xfrm>
            <a:off x="5764948" y="5710541"/>
            <a:ext cx="5979684" cy="228983"/>
          </a:xfrm>
        </p:spPr>
        <p:txBody>
          <a:bodyPr/>
          <a:lstStyle/>
          <a:p>
            <a:r>
              <a:rPr lang="en-US" dirty="0"/>
              <a:t>Code helps in automating the tasks. All sheets were created dynamically using python code, which shows data can be analyzed much better way using code, rather than doing it manually to adjust in the workbook.</a:t>
            </a:r>
            <a:endParaRPr lang="en-IN" dirty="0"/>
          </a:p>
        </p:txBody>
      </p:sp>
      <p:sp>
        <p:nvSpPr>
          <p:cNvPr id="5" name="Text Placeholder 4">
            <a:extLst>
              <a:ext uri="{FF2B5EF4-FFF2-40B4-BE49-F238E27FC236}">
                <a16:creationId xmlns:a16="http://schemas.microsoft.com/office/drawing/2014/main" id="{04A8F92E-B02C-BE93-F1A3-E472B6DECDE8}"/>
              </a:ext>
            </a:extLst>
          </p:cNvPr>
          <p:cNvSpPr>
            <a:spLocks noGrp="1"/>
          </p:cNvSpPr>
          <p:nvPr>
            <p:ph type="body" sz="quarter" idx="20"/>
          </p:nvPr>
        </p:nvSpPr>
        <p:spPr>
          <a:xfrm>
            <a:off x="5769864" y="640955"/>
            <a:ext cx="5979684" cy="338328"/>
          </a:xfrm>
        </p:spPr>
        <p:txBody>
          <a:bodyPr/>
          <a:lstStyle/>
          <a:p>
            <a:r>
              <a:rPr lang="en-US" dirty="0"/>
              <a:t>Code overwrote the main sheet with cleaned </a:t>
            </a:r>
            <a:r>
              <a:rPr lang="en-US" dirty="0" err="1"/>
              <a:t>DataFrame</a:t>
            </a:r>
            <a:r>
              <a:rPr lang="en-US" dirty="0"/>
              <a:t>, applied formatting, adjusted column widths, and saved reliable, analysis‑ready dataset.</a:t>
            </a:r>
            <a:endParaRPr lang="en-IN" dirty="0"/>
          </a:p>
        </p:txBody>
      </p:sp>
      <p:sp>
        <p:nvSpPr>
          <p:cNvPr id="6" name="Picture Placeholder 5">
            <a:extLst>
              <a:ext uri="{FF2B5EF4-FFF2-40B4-BE49-F238E27FC236}">
                <a16:creationId xmlns:a16="http://schemas.microsoft.com/office/drawing/2014/main" id="{3D4733D8-8B66-B7B1-2A59-EEBF08EB7762}"/>
              </a:ext>
            </a:extLst>
          </p:cNvPr>
          <p:cNvSpPr>
            <a:spLocks noGrp="1"/>
          </p:cNvSpPr>
          <p:nvPr>
            <p:ph type="pic" sz="quarter" idx="11"/>
          </p:nvPr>
        </p:nvSpPr>
        <p:spPr/>
      </p:sp>
      <p:sp>
        <p:nvSpPr>
          <p:cNvPr id="7" name="Text Placeholder 6">
            <a:extLst>
              <a:ext uri="{FF2B5EF4-FFF2-40B4-BE49-F238E27FC236}">
                <a16:creationId xmlns:a16="http://schemas.microsoft.com/office/drawing/2014/main" id="{DB5C8792-DCD9-9467-A86F-88CEE2174A6F}"/>
              </a:ext>
            </a:extLst>
          </p:cNvPr>
          <p:cNvSpPr>
            <a:spLocks noGrp="1"/>
          </p:cNvSpPr>
          <p:nvPr>
            <p:ph type="body" sz="quarter" idx="16"/>
          </p:nvPr>
        </p:nvSpPr>
        <p:spPr>
          <a:xfrm>
            <a:off x="5769864" y="1549864"/>
            <a:ext cx="3840480" cy="338328"/>
          </a:xfrm>
        </p:spPr>
        <p:txBody>
          <a:bodyPr/>
          <a:lstStyle/>
          <a:p>
            <a:r>
              <a:rPr lang="en-IN" dirty="0">
                <a:effectLst>
                  <a:outerShdw blurRad="38100" dist="38100" dir="2700000" algn="tl">
                    <a:srgbClr val="000000">
                      <a:alpha val="43137"/>
                    </a:srgbClr>
                  </a:outerShdw>
                </a:effectLst>
              </a:rPr>
              <a:t>Outlier Report</a:t>
            </a:r>
          </a:p>
        </p:txBody>
      </p:sp>
      <p:sp>
        <p:nvSpPr>
          <p:cNvPr id="54" name="Text Placeholder 4">
            <a:extLst>
              <a:ext uri="{FF2B5EF4-FFF2-40B4-BE49-F238E27FC236}">
                <a16:creationId xmlns:a16="http://schemas.microsoft.com/office/drawing/2014/main" id="{9CB36AA4-C79F-928D-333A-6AE0B707B483}"/>
              </a:ext>
            </a:extLst>
          </p:cNvPr>
          <p:cNvSpPr txBox="1">
            <a:spLocks/>
          </p:cNvSpPr>
          <p:nvPr/>
        </p:nvSpPr>
        <p:spPr>
          <a:xfrm>
            <a:off x="396079" y="2384602"/>
            <a:ext cx="3684307" cy="16336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dirty="0"/>
              <a:t>Excel workbook and its worksheets were created using code, with each sheet uniquely capturing specific analysis results, ensuring automation, transparency, and reproducibility throughout.</a:t>
            </a:r>
          </a:p>
          <a:p>
            <a:pPr marL="285750" indent="-285750">
              <a:buFont typeface="Wingdings" panose="05000000000000000000" pitchFamily="2" charset="2"/>
              <a:buChar char="Ø"/>
            </a:pPr>
            <a:r>
              <a:rPr lang="en-US" dirty="0"/>
              <a:t>Excel sheets were directly updated in the workbook once any analysis is completed and workbook can be reopened to see the sheets those were added.</a:t>
            </a:r>
          </a:p>
          <a:p>
            <a:pPr marL="285750" indent="-285750">
              <a:buFont typeface="Wingdings" panose="05000000000000000000" pitchFamily="2" charset="2"/>
              <a:buChar char="Ø"/>
            </a:pPr>
            <a:r>
              <a:rPr lang="en-US" dirty="0"/>
              <a:t>To see the graphs and the worksheets, one needs to wait for generation of the images(plots/graphs) and the workbook. Once done, they can be seen in the respective folders and workbook.</a:t>
            </a:r>
          </a:p>
          <a:p>
            <a:endParaRPr lang="en-IN" dirty="0"/>
          </a:p>
        </p:txBody>
      </p:sp>
      <p:pic>
        <p:nvPicPr>
          <p:cNvPr id="55" name="Picture Placeholder 81" descr="blueprint icon">
            <a:extLst>
              <a:ext uri="{FF2B5EF4-FFF2-40B4-BE49-F238E27FC236}">
                <a16:creationId xmlns:a16="http://schemas.microsoft.com/office/drawing/2014/main" id="{95D960AF-2CDF-4530-A0A1-221C0EA7758E}"/>
              </a:ext>
            </a:extLst>
          </p:cNvPr>
          <p:cNvPicPr>
            <a:picLocks noChangeAspect="1"/>
          </p:cNvPicPr>
          <p:nvPr/>
        </p:nvPicPr>
        <p:blipFill rotWithShape="1">
          <a:blip r:embed="rId3"/>
          <a:srcRect/>
          <a:stretch/>
        </p:blipFill>
        <p:spPr>
          <a:xfrm>
            <a:off x="4460439" y="462983"/>
            <a:ext cx="640080" cy="640080"/>
          </a:xfrm>
          <a:prstGeom prst="rect">
            <a:avLst/>
          </a:prstGeom>
        </p:spPr>
      </p:pic>
      <p:pic>
        <p:nvPicPr>
          <p:cNvPr id="56" name="Picture Placeholder 83" descr="easel icon">
            <a:extLst>
              <a:ext uri="{FF2B5EF4-FFF2-40B4-BE49-F238E27FC236}">
                <a16:creationId xmlns:a16="http://schemas.microsoft.com/office/drawing/2014/main" id="{20A5A0C1-FC8B-3FA7-8FCC-AB5F29BAAE26}"/>
              </a:ext>
            </a:extLst>
          </p:cNvPr>
          <p:cNvPicPr>
            <a:picLocks noChangeAspect="1"/>
          </p:cNvPicPr>
          <p:nvPr/>
        </p:nvPicPr>
        <p:blipFill rotWithShape="1">
          <a:blip r:embed="rId4"/>
          <a:srcRect/>
          <a:stretch/>
        </p:blipFill>
        <p:spPr>
          <a:xfrm>
            <a:off x="4460439" y="1739610"/>
            <a:ext cx="640080" cy="640080"/>
          </a:xfrm>
          <a:prstGeom prst="rect">
            <a:avLst/>
          </a:prstGeom>
        </p:spPr>
      </p:pic>
      <p:pic>
        <p:nvPicPr>
          <p:cNvPr id="57" name="Picture Placeholder 85" descr="ruler icon">
            <a:extLst>
              <a:ext uri="{FF2B5EF4-FFF2-40B4-BE49-F238E27FC236}">
                <a16:creationId xmlns:a16="http://schemas.microsoft.com/office/drawing/2014/main" id="{1118D86B-563E-5A6B-01B0-D6090D776823}"/>
              </a:ext>
            </a:extLst>
          </p:cNvPr>
          <p:cNvPicPr>
            <a:picLocks noChangeAspect="1"/>
          </p:cNvPicPr>
          <p:nvPr/>
        </p:nvPicPr>
        <p:blipFill rotWithShape="1">
          <a:blip r:embed="rId5"/>
          <a:srcRect/>
          <a:stretch/>
        </p:blipFill>
        <p:spPr>
          <a:xfrm>
            <a:off x="4460439" y="3029116"/>
            <a:ext cx="640080" cy="640080"/>
          </a:xfrm>
          <a:prstGeom prst="rect">
            <a:avLst/>
          </a:prstGeom>
        </p:spPr>
      </p:pic>
      <p:pic>
        <p:nvPicPr>
          <p:cNvPr id="58" name="Picture Placeholder 87" descr="strategy icon">
            <a:extLst>
              <a:ext uri="{FF2B5EF4-FFF2-40B4-BE49-F238E27FC236}">
                <a16:creationId xmlns:a16="http://schemas.microsoft.com/office/drawing/2014/main" id="{F84227D9-3ED9-8220-EBBF-AFD387C31A69}"/>
              </a:ext>
            </a:extLst>
          </p:cNvPr>
          <p:cNvPicPr>
            <a:picLocks noChangeAspect="1"/>
          </p:cNvPicPr>
          <p:nvPr/>
        </p:nvPicPr>
        <p:blipFill rotWithShape="1">
          <a:blip r:embed="rId6"/>
          <a:srcRect t="476" b="476"/>
          <a:stretch/>
        </p:blipFill>
        <p:spPr>
          <a:xfrm>
            <a:off x="4460439" y="4377804"/>
            <a:ext cx="640080" cy="640080"/>
          </a:xfrm>
          <a:prstGeom prst="rect">
            <a:avLst/>
          </a:prstGeom>
        </p:spPr>
      </p:pic>
      <p:pic>
        <p:nvPicPr>
          <p:cNvPr id="59" name="Picture Placeholder 89" descr="airplane icon">
            <a:extLst>
              <a:ext uri="{FF2B5EF4-FFF2-40B4-BE49-F238E27FC236}">
                <a16:creationId xmlns:a16="http://schemas.microsoft.com/office/drawing/2014/main" id="{8DBA9361-8793-51FA-7753-5C1C2BD13957}"/>
              </a:ext>
            </a:extLst>
          </p:cNvPr>
          <p:cNvPicPr>
            <a:picLocks noChangeAspect="1"/>
          </p:cNvPicPr>
          <p:nvPr/>
        </p:nvPicPr>
        <p:blipFill rotWithShape="1">
          <a:blip r:embed="rId7"/>
          <a:srcRect/>
          <a:stretch/>
        </p:blipFill>
        <p:spPr>
          <a:xfrm>
            <a:off x="4460439" y="5670408"/>
            <a:ext cx="640080" cy="640080"/>
          </a:xfrm>
          <a:prstGeom prst="rect">
            <a:avLst/>
          </a:prstGeom>
        </p:spPr>
      </p:pic>
    </p:spTree>
    <p:extLst>
      <p:ext uri="{BB962C8B-B14F-4D97-AF65-F5344CB8AC3E}">
        <p14:creationId xmlns:p14="http://schemas.microsoft.com/office/powerpoint/2010/main" val="307475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F10F-FC0D-6457-5658-AE9805DCFAD6}"/>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FUTURE STEPS</a:t>
            </a:r>
            <a:endParaRPr lang="en-IN"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7CE65646-4F61-FE2B-99AA-7959181E1D31}"/>
              </a:ext>
            </a:extLst>
          </p:cNvPr>
          <p:cNvSpPr>
            <a:spLocks noGrp="1"/>
          </p:cNvSpPr>
          <p:nvPr>
            <p:ph type="body" sz="quarter" idx="14"/>
          </p:nvPr>
        </p:nvSpPr>
        <p:spPr/>
        <p:txBody>
          <a:bodyPr/>
          <a:lstStyle/>
          <a:p>
            <a:r>
              <a:rPr lang="en-US" dirty="0"/>
              <a:t>Build Predictive Models</a:t>
            </a:r>
            <a:endParaRPr lang="en-IN" dirty="0"/>
          </a:p>
        </p:txBody>
      </p:sp>
      <p:sp>
        <p:nvSpPr>
          <p:cNvPr id="4" name="Content Placeholder 3">
            <a:extLst>
              <a:ext uri="{FF2B5EF4-FFF2-40B4-BE49-F238E27FC236}">
                <a16:creationId xmlns:a16="http://schemas.microsoft.com/office/drawing/2014/main" id="{CD48BF9D-47CF-8573-C603-819DCBC3A009}"/>
              </a:ext>
            </a:extLst>
          </p:cNvPr>
          <p:cNvSpPr>
            <a:spLocks noGrp="1"/>
          </p:cNvSpPr>
          <p:nvPr>
            <p:ph sz="half" idx="2"/>
          </p:nvPr>
        </p:nvSpPr>
        <p:spPr/>
        <p:txBody>
          <a:bodyPr/>
          <a:lstStyle/>
          <a:p>
            <a:pPr marL="285750" indent="-285750">
              <a:buFont typeface="Wingdings" panose="05000000000000000000" pitchFamily="2" charset="2"/>
              <a:buChar char="Ø"/>
            </a:pPr>
            <a:r>
              <a:rPr lang="en-US" dirty="0"/>
              <a:t>Linear Regression</a:t>
            </a:r>
          </a:p>
          <a:p>
            <a:pPr marL="285750" indent="-285750">
              <a:buFont typeface="Wingdings" panose="05000000000000000000" pitchFamily="2" charset="2"/>
              <a:buChar char="Ø"/>
            </a:pPr>
            <a:r>
              <a:rPr lang="en-US" dirty="0"/>
              <a:t>Random Forest</a:t>
            </a:r>
            <a:endParaRPr lang="en-IN" dirty="0"/>
          </a:p>
        </p:txBody>
      </p:sp>
      <p:sp>
        <p:nvSpPr>
          <p:cNvPr id="5" name="Text Placeholder 4">
            <a:extLst>
              <a:ext uri="{FF2B5EF4-FFF2-40B4-BE49-F238E27FC236}">
                <a16:creationId xmlns:a16="http://schemas.microsoft.com/office/drawing/2014/main" id="{F5037F0F-6950-5664-1EE7-DC71DED188C3}"/>
              </a:ext>
            </a:extLst>
          </p:cNvPr>
          <p:cNvSpPr>
            <a:spLocks noGrp="1"/>
          </p:cNvSpPr>
          <p:nvPr>
            <p:ph type="body" sz="quarter" idx="16"/>
          </p:nvPr>
        </p:nvSpPr>
        <p:spPr/>
        <p:txBody>
          <a:bodyPr/>
          <a:lstStyle/>
          <a:p>
            <a:r>
              <a:rPr lang="en-US" dirty="0"/>
              <a:t>Incorporate the External Economic Indicators</a:t>
            </a:r>
            <a:endParaRPr lang="en-IN" dirty="0"/>
          </a:p>
        </p:txBody>
      </p:sp>
      <p:sp>
        <p:nvSpPr>
          <p:cNvPr id="8" name="Content Placeholder 7">
            <a:extLst>
              <a:ext uri="{FF2B5EF4-FFF2-40B4-BE49-F238E27FC236}">
                <a16:creationId xmlns:a16="http://schemas.microsoft.com/office/drawing/2014/main" id="{FBED6724-2B55-2209-21B5-F2CCFE995CAD}"/>
              </a:ext>
            </a:extLst>
          </p:cNvPr>
          <p:cNvSpPr>
            <a:spLocks noGrp="1"/>
          </p:cNvSpPr>
          <p:nvPr>
            <p:ph sz="half" idx="20"/>
          </p:nvPr>
        </p:nvSpPr>
        <p:spPr/>
        <p:txBody>
          <a:bodyPr/>
          <a:lstStyle/>
          <a:p>
            <a:endParaRPr lang="en-IN"/>
          </a:p>
        </p:txBody>
      </p:sp>
      <p:sp>
        <p:nvSpPr>
          <p:cNvPr id="7" name="Text Placeholder 6">
            <a:extLst>
              <a:ext uri="{FF2B5EF4-FFF2-40B4-BE49-F238E27FC236}">
                <a16:creationId xmlns:a16="http://schemas.microsoft.com/office/drawing/2014/main" id="{B9A369E9-F203-B9E6-77A5-27D208A3738F}"/>
              </a:ext>
            </a:extLst>
          </p:cNvPr>
          <p:cNvSpPr>
            <a:spLocks noGrp="1"/>
          </p:cNvSpPr>
          <p:nvPr>
            <p:ph type="body" sz="quarter" idx="19"/>
          </p:nvPr>
        </p:nvSpPr>
        <p:spPr/>
        <p:txBody>
          <a:bodyPr/>
          <a:lstStyle/>
          <a:p>
            <a:r>
              <a:rPr lang="en-US" dirty="0"/>
              <a:t>Implement logging to track the outcomes and a step-by-step record.</a:t>
            </a:r>
            <a:endParaRPr lang="en-IN" dirty="0"/>
          </a:p>
        </p:txBody>
      </p:sp>
      <p:sp>
        <p:nvSpPr>
          <p:cNvPr id="9" name="Slide Number Placeholder 8">
            <a:extLst>
              <a:ext uri="{FF2B5EF4-FFF2-40B4-BE49-F238E27FC236}">
                <a16:creationId xmlns:a16="http://schemas.microsoft.com/office/drawing/2014/main" id="{9321A5B7-63FE-1D36-8C17-BEBFDBBC7348}"/>
              </a:ext>
            </a:extLst>
          </p:cNvPr>
          <p:cNvSpPr>
            <a:spLocks noGrp="1"/>
          </p:cNvSpPr>
          <p:nvPr>
            <p:ph type="sldNum" sz="quarter" idx="12"/>
          </p:nvPr>
        </p:nvSpPr>
        <p:spPr/>
        <p:txBody>
          <a:bodyPr/>
          <a:lstStyle/>
          <a:p>
            <a:fld id="{8D0AFDD5-844D-364D-8AEC-50CF4D36D55D}" type="slidenum">
              <a:rPr lang="en-US" noProof="0" smtClean="0"/>
              <a:pPr/>
              <a:t>12</a:t>
            </a:fld>
            <a:endParaRPr lang="en-US" noProof="0"/>
          </a:p>
        </p:txBody>
      </p:sp>
      <p:sp>
        <p:nvSpPr>
          <p:cNvPr id="10" name="Footer Placeholder 9">
            <a:extLst>
              <a:ext uri="{FF2B5EF4-FFF2-40B4-BE49-F238E27FC236}">
                <a16:creationId xmlns:a16="http://schemas.microsoft.com/office/drawing/2014/main" id="{A2F45498-51E4-B6B1-2CB9-0243DAF26D19}"/>
              </a:ext>
            </a:extLst>
          </p:cNvPr>
          <p:cNvSpPr>
            <a:spLocks noGrp="1"/>
          </p:cNvSpPr>
          <p:nvPr>
            <p:ph type="ftr" sz="quarter" idx="11"/>
          </p:nvPr>
        </p:nvSpPr>
        <p:spPr/>
        <p:txBody>
          <a:bodyPr/>
          <a:lstStyle/>
          <a:p>
            <a:r>
              <a:rPr lang="en-US" noProof="0" dirty="0"/>
              <a:t>Housing Data Analysis</a:t>
            </a:r>
          </a:p>
        </p:txBody>
      </p:sp>
      <p:sp>
        <p:nvSpPr>
          <p:cNvPr id="11" name="Date Placeholder 10">
            <a:extLst>
              <a:ext uri="{FF2B5EF4-FFF2-40B4-BE49-F238E27FC236}">
                <a16:creationId xmlns:a16="http://schemas.microsoft.com/office/drawing/2014/main" id="{0717A5BA-A21C-3959-04D7-CE40B3C55DE6}"/>
              </a:ext>
            </a:extLst>
          </p:cNvPr>
          <p:cNvSpPr>
            <a:spLocks noGrp="1"/>
          </p:cNvSpPr>
          <p:nvPr>
            <p:ph type="dt" sz="half" idx="10"/>
          </p:nvPr>
        </p:nvSpPr>
        <p:spPr/>
        <p:txBody>
          <a:bodyPr/>
          <a:lstStyle/>
          <a:p>
            <a:r>
              <a:rPr lang="en-US" noProof="0" dirty="0"/>
              <a:t>2025</a:t>
            </a:r>
          </a:p>
        </p:txBody>
      </p:sp>
      <p:sp>
        <p:nvSpPr>
          <p:cNvPr id="28" name="Oval 27">
            <a:extLst>
              <a:ext uri="{FF2B5EF4-FFF2-40B4-BE49-F238E27FC236}">
                <a16:creationId xmlns:a16="http://schemas.microsoft.com/office/drawing/2014/main" id="{246183E2-AA5B-414D-4B16-3EB13F6A27F9}"/>
              </a:ext>
            </a:extLst>
          </p:cNvPr>
          <p:cNvSpPr/>
          <p:nvPr/>
        </p:nvSpPr>
        <p:spPr>
          <a:xfrm>
            <a:off x="9061998" y="3574324"/>
            <a:ext cx="1887187" cy="188718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9" name="Oval 28">
            <a:extLst>
              <a:ext uri="{FF2B5EF4-FFF2-40B4-BE49-F238E27FC236}">
                <a16:creationId xmlns:a16="http://schemas.microsoft.com/office/drawing/2014/main" id="{F824EDEA-7338-44BF-3109-C5058E027E88}"/>
              </a:ext>
            </a:extLst>
          </p:cNvPr>
          <p:cNvSpPr/>
          <p:nvPr/>
        </p:nvSpPr>
        <p:spPr>
          <a:xfrm>
            <a:off x="5152406" y="3574325"/>
            <a:ext cx="1887187" cy="188718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pic>
        <p:nvPicPr>
          <p:cNvPr id="31" name="Picture 2">
            <a:extLst>
              <a:ext uri="{FF2B5EF4-FFF2-40B4-BE49-F238E27FC236}">
                <a16:creationId xmlns:a16="http://schemas.microsoft.com/office/drawing/2014/main" id="{65C8DACB-1B87-4499-6F8D-BD6C5997B6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703" y="3574324"/>
            <a:ext cx="1568152" cy="149852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a:extLst>
              <a:ext uri="{FF2B5EF4-FFF2-40B4-BE49-F238E27FC236}">
                <a16:creationId xmlns:a16="http://schemas.microsoft.com/office/drawing/2014/main" id="{606F4B8C-BE0C-1BF8-7F04-351126C60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0640" y="3917743"/>
            <a:ext cx="1149901" cy="1116373"/>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8B0FF955-E183-3E9E-F7CA-9B1C1C53681C}"/>
              </a:ext>
            </a:extLst>
          </p:cNvPr>
          <p:cNvSpPr/>
          <p:nvPr/>
        </p:nvSpPr>
        <p:spPr>
          <a:xfrm>
            <a:off x="1261160" y="3574323"/>
            <a:ext cx="1887187" cy="1887187"/>
          </a:xfrm>
          <a:prstGeom prst="ellipse">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pic>
        <p:nvPicPr>
          <p:cNvPr id="34" name="Picture 6">
            <a:extLst>
              <a:ext uri="{FF2B5EF4-FFF2-40B4-BE49-F238E27FC236}">
                <a16:creationId xmlns:a16="http://schemas.microsoft.com/office/drawing/2014/main" id="{A4B37079-41D7-67F0-C5C8-403F83874B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0518" y="3917743"/>
            <a:ext cx="1415846" cy="15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914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B5F2-FA8C-949D-3148-6CE8DEF6B5C8}"/>
              </a:ext>
            </a:extLst>
          </p:cNvPr>
          <p:cNvSpPr>
            <a:spLocks noGrp="1"/>
          </p:cNvSpPr>
          <p:nvPr>
            <p:ph type="title"/>
          </p:nvPr>
        </p:nvSpPr>
        <p:spPr>
          <a:xfrm>
            <a:off x="1139952" y="205688"/>
            <a:ext cx="9912096" cy="1014984"/>
          </a:xfrm>
        </p:spPr>
        <p:txBody>
          <a:bodyPr/>
          <a:lstStyle/>
          <a:p>
            <a:r>
              <a:rPr lang="en-US" spc="-150" dirty="0">
                <a:effectLst>
                  <a:outerShdw blurRad="38100" dist="38100" dir="2700000" algn="tl">
                    <a:srgbClr val="000000">
                      <a:alpha val="43137"/>
                    </a:srgbClr>
                  </a:outerShdw>
                </a:effectLst>
              </a:rPr>
              <a:t>Screenshots</a:t>
            </a:r>
            <a:endParaRPr lang="en-IN" spc="-150"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B679A060-8088-658A-E35D-09C34B406022}"/>
              </a:ext>
            </a:extLst>
          </p:cNvPr>
          <p:cNvSpPr>
            <a:spLocks noGrp="1"/>
          </p:cNvSpPr>
          <p:nvPr>
            <p:ph type="body" sz="quarter" idx="14"/>
          </p:nvPr>
        </p:nvSpPr>
        <p:spPr/>
        <p:txBody>
          <a:bodyPr/>
          <a:lstStyle/>
          <a:p>
            <a:endParaRPr lang="en-IN"/>
          </a:p>
        </p:txBody>
      </p:sp>
      <p:pic>
        <p:nvPicPr>
          <p:cNvPr id="38" name="Content Placeholder 37">
            <a:extLst>
              <a:ext uri="{FF2B5EF4-FFF2-40B4-BE49-F238E27FC236}">
                <a16:creationId xmlns:a16="http://schemas.microsoft.com/office/drawing/2014/main" id="{0F4737B0-7506-F929-9556-AA4596BE7BB2}"/>
              </a:ext>
            </a:extLst>
          </p:cNvPr>
          <p:cNvPicPr>
            <a:picLocks noGrp="1" noChangeAspect="1"/>
          </p:cNvPicPr>
          <p:nvPr>
            <p:ph sz="half" idx="2"/>
          </p:nvPr>
        </p:nvPicPr>
        <p:blipFill>
          <a:blip r:embed="rId2"/>
          <a:stretch>
            <a:fillRect/>
          </a:stretch>
        </p:blipFill>
        <p:spPr>
          <a:xfrm>
            <a:off x="697992" y="1984352"/>
            <a:ext cx="3233928" cy="3959248"/>
          </a:xfrm>
        </p:spPr>
      </p:pic>
      <p:sp>
        <p:nvSpPr>
          <p:cNvPr id="5" name="Text Placeholder 4">
            <a:extLst>
              <a:ext uri="{FF2B5EF4-FFF2-40B4-BE49-F238E27FC236}">
                <a16:creationId xmlns:a16="http://schemas.microsoft.com/office/drawing/2014/main" id="{85C15E5D-D4FC-4C9B-C0A6-0702BCEAB926}"/>
              </a:ext>
            </a:extLst>
          </p:cNvPr>
          <p:cNvSpPr>
            <a:spLocks noGrp="1"/>
          </p:cNvSpPr>
          <p:nvPr>
            <p:ph type="body" sz="quarter" idx="16"/>
          </p:nvPr>
        </p:nvSpPr>
        <p:spPr/>
        <p:txBody>
          <a:bodyPr/>
          <a:lstStyle/>
          <a:p>
            <a:endParaRPr lang="en-IN"/>
          </a:p>
        </p:txBody>
      </p:sp>
      <p:pic>
        <p:nvPicPr>
          <p:cNvPr id="47" name="Content Placeholder 46">
            <a:extLst>
              <a:ext uri="{FF2B5EF4-FFF2-40B4-BE49-F238E27FC236}">
                <a16:creationId xmlns:a16="http://schemas.microsoft.com/office/drawing/2014/main" id="{043A0424-D748-F31E-A856-830D7FCDCB56}"/>
              </a:ext>
            </a:extLst>
          </p:cNvPr>
          <p:cNvPicPr>
            <a:picLocks noGrp="1" noChangeAspect="1"/>
          </p:cNvPicPr>
          <p:nvPr>
            <p:ph sz="half" idx="20"/>
          </p:nvPr>
        </p:nvPicPr>
        <p:blipFill>
          <a:blip r:embed="rId3"/>
          <a:stretch>
            <a:fillRect/>
          </a:stretch>
        </p:blipFill>
        <p:spPr>
          <a:xfrm>
            <a:off x="8160774" y="1956816"/>
            <a:ext cx="3333234" cy="3986784"/>
          </a:xfrm>
        </p:spPr>
      </p:pic>
      <p:pic>
        <p:nvPicPr>
          <p:cNvPr id="40" name="Content Placeholder 39">
            <a:extLst>
              <a:ext uri="{FF2B5EF4-FFF2-40B4-BE49-F238E27FC236}">
                <a16:creationId xmlns:a16="http://schemas.microsoft.com/office/drawing/2014/main" id="{98875324-45AC-7673-3F56-CC58702BF893}"/>
              </a:ext>
            </a:extLst>
          </p:cNvPr>
          <p:cNvPicPr>
            <a:picLocks noGrp="1" noChangeAspect="1"/>
          </p:cNvPicPr>
          <p:nvPr>
            <p:ph sz="half" idx="13"/>
          </p:nvPr>
        </p:nvPicPr>
        <p:blipFill>
          <a:blip r:embed="rId4"/>
          <a:stretch>
            <a:fillRect/>
          </a:stretch>
        </p:blipFill>
        <p:spPr>
          <a:xfrm>
            <a:off x="4552335" y="1984352"/>
            <a:ext cx="3162152" cy="3959248"/>
          </a:xfrm>
        </p:spPr>
      </p:pic>
      <p:sp>
        <p:nvSpPr>
          <p:cNvPr id="9" name="Slide Number Placeholder 8">
            <a:extLst>
              <a:ext uri="{FF2B5EF4-FFF2-40B4-BE49-F238E27FC236}">
                <a16:creationId xmlns:a16="http://schemas.microsoft.com/office/drawing/2014/main" id="{B2F70C45-0E2F-159F-748A-53A618DA101F}"/>
              </a:ext>
            </a:extLst>
          </p:cNvPr>
          <p:cNvSpPr>
            <a:spLocks noGrp="1"/>
          </p:cNvSpPr>
          <p:nvPr>
            <p:ph type="sldNum" sz="quarter" idx="12"/>
          </p:nvPr>
        </p:nvSpPr>
        <p:spPr/>
        <p:txBody>
          <a:bodyPr/>
          <a:lstStyle/>
          <a:p>
            <a:fld id="{8D0AFDD5-844D-364D-8AEC-50CF4D36D55D}" type="slidenum">
              <a:rPr lang="en-US" noProof="0" smtClean="0"/>
              <a:pPr/>
              <a:t>13</a:t>
            </a:fld>
            <a:endParaRPr lang="en-US" noProof="0"/>
          </a:p>
        </p:txBody>
      </p:sp>
      <p:sp>
        <p:nvSpPr>
          <p:cNvPr id="10" name="Footer Placeholder 9">
            <a:extLst>
              <a:ext uri="{FF2B5EF4-FFF2-40B4-BE49-F238E27FC236}">
                <a16:creationId xmlns:a16="http://schemas.microsoft.com/office/drawing/2014/main" id="{96F53E94-99FF-5E9D-F3B8-951ECD33D309}"/>
              </a:ext>
            </a:extLst>
          </p:cNvPr>
          <p:cNvSpPr>
            <a:spLocks noGrp="1"/>
          </p:cNvSpPr>
          <p:nvPr>
            <p:ph type="ftr" sz="quarter" idx="11"/>
          </p:nvPr>
        </p:nvSpPr>
        <p:spPr/>
        <p:txBody>
          <a:bodyPr/>
          <a:lstStyle/>
          <a:p>
            <a:r>
              <a:rPr lang="en-US" noProof="0" dirty="0"/>
              <a:t>Housing Data Analysis</a:t>
            </a:r>
          </a:p>
        </p:txBody>
      </p:sp>
      <p:sp>
        <p:nvSpPr>
          <p:cNvPr id="11" name="Date Placeholder 10">
            <a:extLst>
              <a:ext uri="{FF2B5EF4-FFF2-40B4-BE49-F238E27FC236}">
                <a16:creationId xmlns:a16="http://schemas.microsoft.com/office/drawing/2014/main" id="{5E5D58AF-A1F1-60A1-3015-DF019BF39905}"/>
              </a:ext>
            </a:extLst>
          </p:cNvPr>
          <p:cNvSpPr>
            <a:spLocks noGrp="1"/>
          </p:cNvSpPr>
          <p:nvPr>
            <p:ph type="dt" sz="half" idx="10"/>
          </p:nvPr>
        </p:nvSpPr>
        <p:spPr/>
        <p:txBody>
          <a:bodyPr/>
          <a:lstStyle/>
          <a:p>
            <a:r>
              <a:rPr lang="en-US" noProof="0" dirty="0"/>
              <a:t>2025</a:t>
            </a:r>
          </a:p>
        </p:txBody>
      </p:sp>
      <p:sp>
        <p:nvSpPr>
          <p:cNvPr id="49" name="TextBox 48">
            <a:extLst>
              <a:ext uri="{FF2B5EF4-FFF2-40B4-BE49-F238E27FC236}">
                <a16:creationId xmlns:a16="http://schemas.microsoft.com/office/drawing/2014/main" id="{5C784F17-4E49-028A-D181-FF0095035D4C}"/>
              </a:ext>
            </a:extLst>
          </p:cNvPr>
          <p:cNvSpPr txBox="1"/>
          <p:nvPr/>
        </p:nvSpPr>
        <p:spPr>
          <a:xfrm>
            <a:off x="9284109" y="1615020"/>
            <a:ext cx="1433053" cy="369332"/>
          </a:xfrm>
          <a:prstGeom prst="rect">
            <a:avLst/>
          </a:prstGeom>
          <a:noFill/>
        </p:spPr>
        <p:txBody>
          <a:bodyPr wrap="square">
            <a:spAutoFit/>
          </a:bodyPr>
          <a:lstStyle/>
          <a:p>
            <a:r>
              <a:rPr lang="en-US" dirty="0"/>
              <a:t>Market Trends</a:t>
            </a:r>
            <a:endParaRPr lang="en-IN" dirty="0"/>
          </a:p>
        </p:txBody>
      </p:sp>
      <p:sp>
        <p:nvSpPr>
          <p:cNvPr id="50" name="TextBox 49">
            <a:extLst>
              <a:ext uri="{FF2B5EF4-FFF2-40B4-BE49-F238E27FC236}">
                <a16:creationId xmlns:a16="http://schemas.microsoft.com/office/drawing/2014/main" id="{A7919778-81D7-62F0-9DAA-E4F2B27A0570}"/>
              </a:ext>
            </a:extLst>
          </p:cNvPr>
          <p:cNvSpPr txBox="1"/>
          <p:nvPr/>
        </p:nvSpPr>
        <p:spPr>
          <a:xfrm>
            <a:off x="5270090" y="1594930"/>
            <a:ext cx="1838633" cy="369332"/>
          </a:xfrm>
          <a:prstGeom prst="rect">
            <a:avLst/>
          </a:prstGeom>
          <a:noFill/>
        </p:spPr>
        <p:txBody>
          <a:bodyPr wrap="square">
            <a:spAutoFit/>
          </a:bodyPr>
          <a:lstStyle/>
          <a:p>
            <a:r>
              <a:rPr lang="en-US" dirty="0"/>
              <a:t>Feature Engineering</a:t>
            </a:r>
            <a:endParaRPr lang="en-IN" dirty="0"/>
          </a:p>
        </p:txBody>
      </p:sp>
      <p:sp>
        <p:nvSpPr>
          <p:cNvPr id="51" name="TextBox 50">
            <a:extLst>
              <a:ext uri="{FF2B5EF4-FFF2-40B4-BE49-F238E27FC236}">
                <a16:creationId xmlns:a16="http://schemas.microsoft.com/office/drawing/2014/main" id="{BDF1D15B-16BF-586C-0D0D-74041EA26FF7}"/>
              </a:ext>
            </a:extLst>
          </p:cNvPr>
          <p:cNvSpPr txBox="1"/>
          <p:nvPr/>
        </p:nvSpPr>
        <p:spPr>
          <a:xfrm>
            <a:off x="1482949" y="1582286"/>
            <a:ext cx="1838633" cy="369332"/>
          </a:xfrm>
          <a:prstGeom prst="rect">
            <a:avLst/>
          </a:prstGeom>
          <a:noFill/>
        </p:spPr>
        <p:txBody>
          <a:bodyPr wrap="square">
            <a:spAutoFit/>
          </a:bodyPr>
          <a:lstStyle/>
          <a:p>
            <a:r>
              <a:rPr lang="en-US" dirty="0"/>
              <a:t>Bivariate Analysis</a:t>
            </a:r>
            <a:endParaRPr lang="en-IN" dirty="0"/>
          </a:p>
        </p:txBody>
      </p:sp>
    </p:spTree>
    <p:extLst>
      <p:ext uri="{BB962C8B-B14F-4D97-AF65-F5344CB8AC3E}">
        <p14:creationId xmlns:p14="http://schemas.microsoft.com/office/powerpoint/2010/main" val="255450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pic>
        <p:nvPicPr>
          <p:cNvPr id="12" name="Picture Placeholder 11" descr="Shoulder bag with golden chain on plain background">
            <a:extLst>
              <a:ext uri="{FF2B5EF4-FFF2-40B4-BE49-F238E27FC236}">
                <a16:creationId xmlns:a16="http://schemas.microsoft.com/office/drawing/2014/main" id="{EDD0654D-0EEE-9D11-4D37-133C0B9A496D}"/>
              </a:ext>
            </a:extLst>
          </p:cNvPr>
          <p:cNvPicPr>
            <a:picLocks noGrp="1" noChangeAspect="1"/>
          </p:cNvPicPr>
          <p:nvPr>
            <p:ph type="pic" sz="quarter" idx="13"/>
          </p:nvPr>
        </p:nvPicPr>
        <p:blipFill rotWithShape="1">
          <a:blip r:embed="rId2"/>
          <a:srcRect l="223" r="223"/>
          <a:stretch/>
        </p:blipFill>
        <p:spPr/>
      </p:pic>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14</a:t>
            </a:fld>
            <a:endParaRPr lang="en-US" dirty="0"/>
          </a:p>
        </p:txBody>
      </p:sp>
      <p:sp>
        <p:nvSpPr>
          <p:cNvPr id="5" name="Rectangle 2">
            <a:extLst>
              <a:ext uri="{FF2B5EF4-FFF2-40B4-BE49-F238E27FC236}">
                <a16:creationId xmlns:a16="http://schemas.microsoft.com/office/drawing/2014/main" id="{57DC1FC1-DE1D-A875-C730-F071AB05DD6B}"/>
              </a:ext>
            </a:extLst>
          </p:cNvPr>
          <p:cNvSpPr>
            <a:spLocks noGrp="1" noChangeArrowheads="1"/>
          </p:cNvSpPr>
          <p:nvPr>
            <p:ph idx="1"/>
          </p:nvPr>
        </p:nvSpPr>
        <p:spPr bwMode="auto">
          <a:xfrm>
            <a:off x="5961888" y="2716982"/>
            <a:ext cx="486018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Systematic data analysis reveals key patterns in housing markets.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Helps stakeholders make </a:t>
            </a:r>
            <a:r>
              <a:rPr kumimoji="0" lang="en-US" altLang="en-US" sz="1800" b="1" i="0" u="none" strike="noStrike" cap="none" normalizeH="0" baseline="0" dirty="0">
                <a:ln>
                  <a:noFill/>
                </a:ln>
                <a:solidFill>
                  <a:schemeClr val="tx1"/>
                </a:solidFill>
                <a:effectLst/>
                <a:latin typeface="+mj-lt"/>
              </a:rPr>
              <a:t>informed, data-driven decisions</a:t>
            </a:r>
            <a:r>
              <a:rPr kumimoji="0" lang="en-US" altLang="en-US" sz="1800" b="0" i="0" u="none" strike="noStrike" cap="none" normalizeH="0" baseline="0" dirty="0">
                <a:ln>
                  <a:noFill/>
                </a:ln>
                <a:solidFill>
                  <a:schemeClr val="tx1"/>
                </a:solidFill>
                <a:effectLst/>
                <a:latin typeface="+mj-l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Next steps: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Advanced modeling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Regional segmentation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mj-lt"/>
              </a:rPr>
              <a:t>Time-based price trend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172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r>
              <a:rPr lang="en-US" dirty="0">
                <a:effectLst>
                  <a:outerShdw blurRad="38100" dist="38100" dir="2700000" algn="tl">
                    <a:srgbClr val="000000">
                      <a:alpha val="43137"/>
                    </a:srgbClr>
                  </a:outerShdw>
                </a:effectLst>
                <a:latin typeface="+mj-lt"/>
              </a:rPr>
              <a:t>Aishwarya Kumar Singh</a:t>
            </a:r>
          </a:p>
          <a:p>
            <a:r>
              <a:rPr lang="en-US" dirty="0">
                <a:latin typeface="+mj-lt"/>
              </a:rPr>
              <a:t>github.com/aishks14</a:t>
            </a:r>
          </a:p>
          <a:p>
            <a:endParaRPr lang="en-US" dirty="0"/>
          </a:p>
          <a:p>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IN" dirty="0"/>
              <a:t>Data Quality Assurance</a:t>
            </a:r>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lstStyle/>
          <a:p>
            <a:r>
              <a:rPr lang="en-IN" dirty="0"/>
              <a:t>Reproducible Cleaning Pipeline</a:t>
            </a:r>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lstStyle/>
          <a:p>
            <a:r>
              <a:rPr lang="en-IN" dirty="0"/>
              <a:t>Exploratory Data Analysis (EDA) &amp; Timelines</a:t>
            </a:r>
          </a:p>
          <a:p>
            <a:endParaRPr lang="en-US" dirty="0"/>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dirty="0"/>
              <a:t>Summary</a:t>
            </a:r>
          </a:p>
          <a:p>
            <a:endParaRPr lang="en-US" dirty="0"/>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p:txBody>
          <a:bodyPr/>
          <a:lstStyle/>
          <a:p>
            <a:r>
              <a:rPr lang="en-US" dirty="0"/>
              <a:t>Housing Data Analysis</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dirty="0"/>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p:txBody>
          <a:bodyPr/>
          <a:lstStyle/>
          <a:p>
            <a:r>
              <a:rPr lang="en-US" dirty="0"/>
              <a:t>The housing market is influenced by a wide range of factors such as location, property size, amenities, construction year, and neighborhood characteristics. To make informed decisions—whether for pricing, investment, or policy planning—it is essential to analyze housing data systematically.</a:t>
            </a: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6" name="Picture Placeholder 5" descr="Clothes of various colors on rack">
            <a:extLst>
              <a:ext uri="{FF2B5EF4-FFF2-40B4-BE49-F238E27FC236}">
                <a16:creationId xmlns:a16="http://schemas.microsoft.com/office/drawing/2014/main" id="{4E814E97-AF39-125E-0B54-4E4128D34B6C}"/>
              </a:ext>
            </a:extLst>
          </p:cNvPr>
          <p:cNvPicPr>
            <a:picLocks noGrp="1" noChangeAspect="1"/>
          </p:cNvPicPr>
          <p:nvPr>
            <p:ph type="pic" sz="quarter" idx="13"/>
          </p:nvPr>
        </p:nvPicPr>
        <p:blipFill rotWithShape="1">
          <a:blip r:embed="rId2"/>
          <a:srcRect t="182" b="182"/>
          <a:stretch/>
        </p:blipFill>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722629" y="777634"/>
            <a:ext cx="4036183" cy="1965566"/>
          </a:xfrm>
        </p:spPr>
        <p:txBody>
          <a:bodyPr/>
          <a:lstStyle/>
          <a:p>
            <a:r>
              <a:rPr lang="en-US" b="1" dirty="0">
                <a:effectLst>
                  <a:outerShdw blurRad="38100" dist="38100" dir="2700000" algn="tl">
                    <a:srgbClr val="000000">
                      <a:alpha val="43137"/>
                    </a:srgbClr>
                  </a:outerShdw>
                </a:effectLst>
              </a:rPr>
              <a:t>Primary</a:t>
            </a: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goals</a:t>
            </a:r>
          </a:p>
        </p:txBody>
      </p:sp>
      <p:sp>
        <p:nvSpPr>
          <p:cNvPr id="4" name="Rectangle 2">
            <a:extLst>
              <a:ext uri="{FF2B5EF4-FFF2-40B4-BE49-F238E27FC236}">
                <a16:creationId xmlns:a16="http://schemas.microsoft.com/office/drawing/2014/main" id="{0AF6359E-2CC5-465E-6C17-FCE55BCA6739}"/>
              </a:ext>
            </a:extLst>
          </p:cNvPr>
          <p:cNvSpPr>
            <a:spLocks noGrp="1" noChangeArrowheads="1"/>
          </p:cNvSpPr>
          <p:nvPr>
            <p:ph type="body" idx="1"/>
          </p:nvPr>
        </p:nvSpPr>
        <p:spPr bwMode="auto">
          <a:xfrm>
            <a:off x="758825" y="3000353"/>
            <a:ext cx="36951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Loading the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t>Cleaning the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Univariate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t>Bivariate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Multivariate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t>Feature Engineering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Market Trends &amp; Historical Pricing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dirty="0"/>
              <a:t>Consumer Preferences &amp;  Amenities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Picture Placeholder 22">
            <a:extLst>
              <a:ext uri="{FF2B5EF4-FFF2-40B4-BE49-F238E27FC236}">
                <a16:creationId xmlns:a16="http://schemas.microsoft.com/office/drawing/2014/main" id="{3C7EB0C4-D9BF-1B61-A691-1E284B02F491}"/>
              </a:ext>
            </a:extLst>
          </p:cNvPr>
          <p:cNvSpPr>
            <a:spLocks noGrp="1"/>
          </p:cNvSpPr>
          <p:nvPr>
            <p:ph type="pic" sz="quarter" idx="10"/>
          </p:nvPr>
        </p:nvSpPr>
        <p:spPr/>
      </p:sp>
      <p:pic>
        <p:nvPicPr>
          <p:cNvPr id="24" name="Picture 23" descr="An abstract financial digital analysis">
            <a:extLst>
              <a:ext uri="{FF2B5EF4-FFF2-40B4-BE49-F238E27FC236}">
                <a16:creationId xmlns:a16="http://schemas.microsoft.com/office/drawing/2014/main" id="{EF41EDF7-3FF2-2D14-5D30-9ED7038B7BD9}"/>
              </a:ext>
            </a:extLst>
          </p:cNvPr>
          <p:cNvPicPr>
            <a:picLocks noChangeAspect="1"/>
          </p:cNvPicPr>
          <p:nvPr/>
        </p:nvPicPr>
        <p:blipFill>
          <a:blip r:embed="rId2"/>
          <a:srcRect l="36362" r="14335" b="1"/>
          <a:stretch>
            <a:fillRect/>
          </a:stretch>
        </p:blipFill>
        <p:spPr>
          <a:xfrm>
            <a:off x="5001768" y="420625"/>
            <a:ext cx="5897880" cy="5897880"/>
          </a:xfrm>
          <a:prstGeom prst="ellipse">
            <a:avLst/>
          </a:prstGeom>
          <a:ln w="63500" cap="rnd">
            <a:noFill/>
          </a:ln>
          <a:effectLst>
            <a:glow rad="101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EC97EB1-5A60-1B16-C837-D987A025BF47}"/>
              </a:ext>
            </a:extLst>
          </p:cNvPr>
          <p:cNvSpPr>
            <a:spLocks noGrp="1"/>
          </p:cNvSpPr>
          <p:nvPr>
            <p:ph type="title"/>
          </p:nvPr>
        </p:nvSpPr>
        <p:spPr>
          <a:xfrm>
            <a:off x="685799" y="512064"/>
            <a:ext cx="10926097" cy="716968"/>
          </a:xfrm>
        </p:spPr>
        <p:txBody>
          <a:bodyPr/>
          <a:lstStyle/>
          <a:p>
            <a:r>
              <a:rPr lang="en-US" sz="3600" b="1" dirty="0">
                <a:effectLst>
                  <a:outerShdw blurRad="38100" dist="38100" dir="2700000" algn="tl">
                    <a:srgbClr val="000000">
                      <a:alpha val="43137"/>
                    </a:srgbClr>
                  </a:outerShdw>
                </a:effectLst>
              </a:rPr>
              <a:t>Folder Structure &amp; Analysis Report Screenshots</a:t>
            </a:r>
            <a:endParaRPr lang="en-IN" sz="3600" b="1" dirty="0">
              <a:effectLst>
                <a:outerShdw blurRad="38100" dist="38100" dir="2700000" algn="tl">
                  <a:srgbClr val="000000">
                    <a:alpha val="43137"/>
                  </a:srgbClr>
                </a:outerShdw>
              </a:effectLst>
            </a:endParaRPr>
          </a:p>
        </p:txBody>
      </p:sp>
      <p:sp>
        <p:nvSpPr>
          <p:cNvPr id="9" name="Text Placeholder 8">
            <a:extLst>
              <a:ext uri="{FF2B5EF4-FFF2-40B4-BE49-F238E27FC236}">
                <a16:creationId xmlns:a16="http://schemas.microsoft.com/office/drawing/2014/main" id="{D1461280-65A0-1BDD-1D30-FEB753AF23FD}"/>
              </a:ext>
            </a:extLst>
          </p:cNvPr>
          <p:cNvSpPr>
            <a:spLocks noGrp="1"/>
          </p:cNvSpPr>
          <p:nvPr>
            <p:ph type="body" sz="quarter" idx="16"/>
          </p:nvPr>
        </p:nvSpPr>
        <p:spPr/>
        <p:txBody>
          <a:bodyPr/>
          <a:lstStyle/>
          <a:p>
            <a:endParaRPr lang="en-IN" dirty="0"/>
          </a:p>
        </p:txBody>
      </p:sp>
      <p:pic>
        <p:nvPicPr>
          <p:cNvPr id="13" name="Picture 12">
            <a:extLst>
              <a:ext uri="{FF2B5EF4-FFF2-40B4-BE49-F238E27FC236}">
                <a16:creationId xmlns:a16="http://schemas.microsoft.com/office/drawing/2014/main" id="{6E0E9FCC-FB4A-2684-17FD-41C57FDE05C0}"/>
              </a:ext>
            </a:extLst>
          </p:cNvPr>
          <p:cNvPicPr>
            <a:picLocks noChangeAspect="1"/>
          </p:cNvPicPr>
          <p:nvPr/>
        </p:nvPicPr>
        <p:blipFill>
          <a:blip r:embed="rId2"/>
          <a:stretch>
            <a:fillRect/>
          </a:stretch>
        </p:blipFill>
        <p:spPr>
          <a:xfrm>
            <a:off x="4581313" y="2040179"/>
            <a:ext cx="3029373" cy="3820058"/>
          </a:xfrm>
          <a:prstGeom prst="rect">
            <a:avLst/>
          </a:prstGeom>
        </p:spPr>
      </p:pic>
      <p:pic>
        <p:nvPicPr>
          <p:cNvPr id="15" name="Picture 14">
            <a:extLst>
              <a:ext uri="{FF2B5EF4-FFF2-40B4-BE49-F238E27FC236}">
                <a16:creationId xmlns:a16="http://schemas.microsoft.com/office/drawing/2014/main" id="{ED5CD35B-C6E6-9AA3-538D-345225E947C4}"/>
              </a:ext>
            </a:extLst>
          </p:cNvPr>
          <p:cNvPicPr>
            <a:picLocks noChangeAspect="1"/>
          </p:cNvPicPr>
          <p:nvPr/>
        </p:nvPicPr>
        <p:blipFill>
          <a:blip r:embed="rId3"/>
          <a:stretch>
            <a:fillRect/>
          </a:stretch>
        </p:blipFill>
        <p:spPr>
          <a:xfrm>
            <a:off x="814603" y="2121249"/>
            <a:ext cx="3222294" cy="3986784"/>
          </a:xfrm>
          <a:prstGeom prst="rect">
            <a:avLst/>
          </a:prstGeom>
        </p:spPr>
      </p:pic>
      <p:pic>
        <p:nvPicPr>
          <p:cNvPr id="17" name="Picture 16">
            <a:extLst>
              <a:ext uri="{FF2B5EF4-FFF2-40B4-BE49-F238E27FC236}">
                <a16:creationId xmlns:a16="http://schemas.microsoft.com/office/drawing/2014/main" id="{0AA227F4-3995-A7C3-5C6B-88687255C66B}"/>
              </a:ext>
            </a:extLst>
          </p:cNvPr>
          <p:cNvPicPr>
            <a:picLocks noChangeAspect="1"/>
          </p:cNvPicPr>
          <p:nvPr/>
        </p:nvPicPr>
        <p:blipFill>
          <a:blip r:embed="rId4"/>
          <a:stretch>
            <a:fillRect/>
          </a:stretch>
        </p:blipFill>
        <p:spPr>
          <a:xfrm>
            <a:off x="8389602" y="2121249"/>
            <a:ext cx="3222294" cy="3986784"/>
          </a:xfrm>
          <a:prstGeom prst="rect">
            <a:avLst/>
          </a:prstGeom>
        </p:spPr>
      </p:pic>
      <p:sp>
        <p:nvSpPr>
          <p:cNvPr id="18" name="Text Placeholder 7">
            <a:extLst>
              <a:ext uri="{FF2B5EF4-FFF2-40B4-BE49-F238E27FC236}">
                <a16:creationId xmlns:a16="http://schemas.microsoft.com/office/drawing/2014/main" id="{6C7E7B4B-5364-F31B-886A-CAE8AC66468B}"/>
              </a:ext>
            </a:extLst>
          </p:cNvPr>
          <p:cNvSpPr txBox="1">
            <a:spLocks/>
          </p:cNvSpPr>
          <p:nvPr/>
        </p:nvSpPr>
        <p:spPr>
          <a:xfrm>
            <a:off x="5062158" y="1405053"/>
            <a:ext cx="2330689" cy="6309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effectLst>
                  <a:outerShdw blurRad="38100" dist="38100" dir="2700000" algn="tl">
                    <a:srgbClr val="000000">
                      <a:alpha val="43137"/>
                    </a:srgbClr>
                  </a:outerShdw>
                </a:effectLst>
              </a:rPr>
              <a:t>Folder Structure</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4221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334297" y="1947672"/>
            <a:ext cx="3606767" cy="2862072"/>
          </a:xfrm>
        </p:spPr>
        <p:txBody>
          <a:bodyPr/>
          <a:lstStyle/>
          <a:p>
            <a:r>
              <a:rPr lang="en-US" dirty="0">
                <a:effectLst>
                  <a:outerShdw blurRad="38100" dist="38100" dir="2700000" algn="tl">
                    <a:srgbClr val="000000">
                      <a:alpha val="43137"/>
                    </a:srgbClr>
                  </a:outerShdw>
                </a:effectLst>
              </a:rPr>
              <a:t>Major Steps – EDA Workflow</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4" y="394806"/>
            <a:ext cx="3840480" cy="338328"/>
          </a:xfrm>
        </p:spPr>
        <p:txBody>
          <a:bodyPr/>
          <a:lstStyle/>
          <a:p>
            <a:r>
              <a:rPr lang="en-US" dirty="0">
                <a:effectLst>
                  <a:outerShdw blurRad="38100" dist="38100" dir="2700000" algn="tl">
                    <a:srgbClr val="000000">
                      <a:alpha val="43137"/>
                    </a:srgbClr>
                  </a:outerShdw>
                </a:effectLst>
              </a:rPr>
              <a:t>PRE-EDA Work</a:t>
            </a:r>
          </a:p>
        </p:txBody>
      </p:sp>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733134"/>
            <a:ext cx="5802704" cy="338328"/>
          </a:xfrm>
        </p:spPr>
        <p:txBody>
          <a:bodyPr/>
          <a:lstStyle/>
          <a:p>
            <a:r>
              <a:rPr lang="en-US" dirty="0"/>
              <a:t>Load Data and convert the dataset to Excel(xlsx) format from CSV format</a:t>
            </a:r>
          </a:p>
          <a:p>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4" y="1613556"/>
            <a:ext cx="3840480" cy="338328"/>
          </a:xfrm>
        </p:spPr>
        <p:txBody>
          <a:bodyPr/>
          <a:lstStyle/>
          <a:p>
            <a:r>
              <a:rPr lang="en-US" dirty="0">
                <a:effectLst>
                  <a:outerShdw blurRad="38100" dist="38100" dir="2700000" algn="tl">
                    <a:srgbClr val="000000">
                      <a:alpha val="43137"/>
                    </a:srgbClr>
                  </a:outerShdw>
                </a:effectLst>
              </a:rPr>
              <a:t>Preview the Dataset</a:t>
            </a:r>
          </a:p>
        </p:txBody>
      </p:sp>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1971336"/>
            <a:ext cx="5802704" cy="338328"/>
          </a:xfrm>
        </p:spPr>
        <p:txBody>
          <a:bodyPr/>
          <a:lstStyle/>
          <a:p>
            <a:r>
              <a:rPr lang="en-US" dirty="0"/>
              <a:t>Using </a:t>
            </a:r>
            <a:r>
              <a:rPr lang="en-US" b="1" dirty="0">
                <a:effectLst>
                  <a:outerShdw blurRad="38100" dist="38100" dir="2700000" algn="tl">
                    <a:srgbClr val="000000">
                      <a:alpha val="43137"/>
                    </a:srgbClr>
                  </a:outerShdw>
                </a:effectLst>
                <a:highlight>
                  <a:srgbClr val="FFFF00"/>
                </a:highlight>
              </a:rPr>
              <a:t>head() </a:t>
            </a:r>
            <a:r>
              <a:rPr lang="en-US" dirty="0"/>
              <a:t>and </a:t>
            </a:r>
            <a:r>
              <a:rPr lang="en-US" b="1" dirty="0">
                <a:effectLst>
                  <a:outerShdw blurRad="38100" dist="38100" dir="2700000" algn="tl">
                    <a:srgbClr val="000000">
                      <a:alpha val="43137"/>
                    </a:srgbClr>
                  </a:outerShdw>
                </a:effectLst>
                <a:highlight>
                  <a:srgbClr val="FFFF00"/>
                </a:highlight>
              </a:rPr>
              <a:t>tail()</a:t>
            </a:r>
            <a:r>
              <a:rPr lang="en-US" b="1" dirty="0">
                <a:highlight>
                  <a:srgbClr val="FFFF00"/>
                </a:highlight>
              </a:rPr>
              <a:t>,</a:t>
            </a:r>
            <a:r>
              <a:rPr lang="en-US" dirty="0"/>
              <a:t> one can preview the data and get idea what is all that is included in the dataset</a:t>
            </a:r>
          </a:p>
          <a:p>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p:txBody>
          <a:bodyPr/>
          <a:lstStyle/>
          <a:p>
            <a:r>
              <a:rPr lang="en-US" dirty="0">
                <a:effectLst>
                  <a:outerShdw blurRad="38100" dist="38100" dir="2700000" algn="tl">
                    <a:srgbClr val="000000">
                      <a:alpha val="43137"/>
                    </a:srgbClr>
                  </a:outerShdw>
                </a:effectLst>
              </a:rPr>
              <a:t>Data Summary</a:t>
            </a:r>
          </a:p>
        </p:txBody>
      </p:sp>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p:txBody>
          <a:bodyPr/>
          <a:lstStyle/>
          <a:p>
            <a:r>
              <a:rPr lang="en-US" dirty="0"/>
              <a:t>Data summary can be viewed using </a:t>
            </a:r>
            <a:r>
              <a:rPr lang="en-US" b="1" dirty="0">
                <a:effectLst>
                  <a:outerShdw blurRad="38100" dist="38100" dir="2700000" algn="tl">
                    <a:srgbClr val="000000">
                      <a:alpha val="43137"/>
                    </a:srgbClr>
                  </a:outerShdw>
                </a:effectLst>
              </a:rPr>
              <a:t>info() </a:t>
            </a:r>
            <a:r>
              <a:rPr lang="en-US" dirty="0"/>
              <a:t>method</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213552"/>
            <a:ext cx="3840480" cy="338328"/>
          </a:xfrm>
        </p:spPr>
        <p:txBody>
          <a:bodyPr/>
          <a:lstStyle/>
          <a:p>
            <a:r>
              <a:rPr lang="en-US" dirty="0">
                <a:effectLst>
                  <a:outerShdw blurRad="38100" dist="38100" dir="2700000" algn="tl">
                    <a:srgbClr val="000000">
                      <a:alpha val="43137"/>
                    </a:srgbClr>
                  </a:outerShdw>
                </a:effectLst>
              </a:rPr>
              <a:t>Data Dictionary</a:t>
            </a:r>
          </a:p>
        </p:txBody>
      </p:sp>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4" y="4575656"/>
            <a:ext cx="5950188" cy="338328"/>
          </a:xfrm>
        </p:spPr>
        <p:txBody>
          <a:bodyPr/>
          <a:lstStyle/>
          <a:p>
            <a:r>
              <a:rPr lang="en-US" dirty="0"/>
              <a:t>This helps in adding the reference dictionary for features used in HOUSING DATA</a:t>
            </a:r>
          </a:p>
          <a:p>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p:txBody>
          <a:bodyPr/>
          <a:lstStyle/>
          <a:p>
            <a:r>
              <a:rPr lang="en-US" dirty="0">
                <a:effectLst>
                  <a:outerShdw blurRad="38100" dist="38100" dir="2700000" algn="tl">
                    <a:srgbClr val="000000">
                      <a:alpha val="43137"/>
                    </a:srgbClr>
                  </a:outerShdw>
                </a:effectLst>
              </a:rPr>
              <a:t>Checking Missing Values</a:t>
            </a:r>
          </a:p>
        </p:txBody>
      </p:sp>
      <p:sp>
        <p:nvSpPr>
          <p:cNvPr id="4" name="Text Placeholder 3">
            <a:extLst>
              <a:ext uri="{FF2B5EF4-FFF2-40B4-BE49-F238E27FC236}">
                <a16:creationId xmlns:a16="http://schemas.microsoft.com/office/drawing/2014/main" id="{1C66399F-804D-9DDF-937A-815E5DFD4B05}"/>
              </a:ext>
            </a:extLst>
          </p:cNvPr>
          <p:cNvSpPr>
            <a:spLocks noGrp="1"/>
          </p:cNvSpPr>
          <p:nvPr>
            <p:ph type="body" sz="quarter" idx="24"/>
          </p:nvPr>
        </p:nvSpPr>
        <p:spPr/>
        <p:txBody>
          <a:bodyPr/>
          <a:lstStyle/>
          <a:p>
            <a:r>
              <a:rPr lang="en-US" dirty="0"/>
              <a:t>It will check the missing values in features with percentage.</a:t>
            </a:r>
            <a:endParaRPr lang="en-IN" dirty="0"/>
          </a:p>
        </p:txBody>
      </p:sp>
      <p:sp>
        <p:nvSpPr>
          <p:cNvPr id="5" name="Text Placeholder 3">
            <a:extLst>
              <a:ext uri="{FF2B5EF4-FFF2-40B4-BE49-F238E27FC236}">
                <a16:creationId xmlns:a16="http://schemas.microsoft.com/office/drawing/2014/main" id="{E13B5C28-E161-1F6F-9737-504AE326FFF5}"/>
              </a:ext>
            </a:extLst>
          </p:cNvPr>
          <p:cNvSpPr txBox="1">
            <a:spLocks/>
          </p:cNvSpPr>
          <p:nvPr/>
        </p:nvSpPr>
        <p:spPr>
          <a:xfrm>
            <a:off x="0" y="6549732"/>
            <a:ext cx="5029200" cy="3383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Continue...</a:t>
            </a:r>
            <a:endParaRPr lang="en-IN" dirty="0"/>
          </a:p>
        </p:txBody>
      </p:sp>
    </p:spTree>
    <p:extLst>
      <p:ext uri="{BB962C8B-B14F-4D97-AF65-F5344CB8AC3E}">
        <p14:creationId xmlns:p14="http://schemas.microsoft.com/office/powerpoint/2010/main" val="866533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0B620-D061-6F04-1359-A9A363C61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F72C4-FEC9-4786-53F1-8F3C5CD9E512}"/>
              </a:ext>
            </a:extLst>
          </p:cNvPr>
          <p:cNvSpPr>
            <a:spLocks noGrp="1"/>
          </p:cNvSpPr>
          <p:nvPr>
            <p:ph type="title"/>
          </p:nvPr>
        </p:nvSpPr>
        <p:spPr>
          <a:xfrm>
            <a:off x="393290" y="1947672"/>
            <a:ext cx="3952568" cy="2862072"/>
          </a:xfrm>
        </p:spPr>
        <p:txBody>
          <a:bodyPr/>
          <a:lstStyle/>
          <a:p>
            <a:r>
              <a:rPr lang="en-US" dirty="0">
                <a:effectLst>
                  <a:outerShdw blurRad="38100" dist="38100" dir="2700000" algn="tl">
                    <a:srgbClr val="000000">
                      <a:alpha val="43137"/>
                    </a:srgbClr>
                  </a:outerShdw>
                </a:effectLst>
              </a:rPr>
              <a:t>Major Steps – EDA Workflow</a:t>
            </a:r>
          </a:p>
        </p:txBody>
      </p:sp>
      <p:pic>
        <p:nvPicPr>
          <p:cNvPr id="82" name="Picture Placeholder 81" descr="blueprint icon">
            <a:extLst>
              <a:ext uri="{FF2B5EF4-FFF2-40B4-BE49-F238E27FC236}">
                <a16:creationId xmlns:a16="http://schemas.microsoft.com/office/drawing/2014/main" id="{90E43CC8-E78E-AB68-8D7A-8804B609C98F}"/>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9E98C049-4244-1C86-1491-558194579CFD}"/>
              </a:ext>
            </a:extLst>
          </p:cNvPr>
          <p:cNvSpPr>
            <a:spLocks noGrp="1"/>
          </p:cNvSpPr>
          <p:nvPr>
            <p:ph type="body" sz="quarter" idx="15"/>
          </p:nvPr>
        </p:nvSpPr>
        <p:spPr>
          <a:xfrm>
            <a:off x="5769864" y="394806"/>
            <a:ext cx="3840480" cy="338328"/>
          </a:xfrm>
        </p:spPr>
        <p:txBody>
          <a:bodyPr/>
          <a:lstStyle/>
          <a:p>
            <a:r>
              <a:rPr lang="en-US" dirty="0">
                <a:effectLst>
                  <a:outerShdw blurRad="38100" dist="38100" dir="2700000" algn="tl">
                    <a:srgbClr val="000000">
                      <a:alpha val="43137"/>
                    </a:srgbClr>
                  </a:outerShdw>
                </a:effectLst>
              </a:rPr>
              <a:t>Data Cleaning with Pandas</a:t>
            </a:r>
          </a:p>
        </p:txBody>
      </p:sp>
      <p:sp>
        <p:nvSpPr>
          <p:cNvPr id="13" name="Text Placeholder 12">
            <a:extLst>
              <a:ext uri="{FF2B5EF4-FFF2-40B4-BE49-F238E27FC236}">
                <a16:creationId xmlns:a16="http://schemas.microsoft.com/office/drawing/2014/main" id="{3BCB9692-D13C-FA8F-8AE8-50073AEC0C84}"/>
              </a:ext>
            </a:extLst>
          </p:cNvPr>
          <p:cNvSpPr>
            <a:spLocks noGrp="1"/>
          </p:cNvSpPr>
          <p:nvPr>
            <p:ph type="body" sz="quarter" idx="20"/>
          </p:nvPr>
        </p:nvSpPr>
        <p:spPr>
          <a:xfrm>
            <a:off x="5769864" y="733134"/>
            <a:ext cx="5802704" cy="338328"/>
          </a:xfrm>
        </p:spPr>
        <p:txBody>
          <a:bodyPr/>
          <a:lstStyle/>
          <a:p>
            <a:r>
              <a:rPr lang="en-US" dirty="0"/>
              <a:t>Data cleaning include removing duplicates and other essential cleaning steps. There is method of </a:t>
            </a:r>
            <a:r>
              <a:rPr lang="en-US" b="1" dirty="0" err="1">
                <a:effectLst>
                  <a:outerShdw blurRad="38100" dist="38100" dir="2700000" algn="tl">
                    <a:srgbClr val="000000">
                      <a:alpha val="43137"/>
                    </a:srgbClr>
                  </a:outerShdw>
                </a:effectLst>
              </a:rPr>
              <a:t>drop_duplicates</a:t>
            </a:r>
            <a:r>
              <a:rPr lang="en-US" b="1" dirty="0">
                <a:effectLst>
                  <a:outerShdw blurRad="38100" dist="38100" dir="2700000" algn="tl">
                    <a:srgbClr val="000000">
                      <a:alpha val="43137"/>
                    </a:srgbClr>
                  </a:outerShdw>
                </a:effectLst>
              </a:rPr>
              <a:t>() </a:t>
            </a:r>
            <a:r>
              <a:rPr lang="en-US" dirty="0"/>
              <a:t>to drop the duplicates</a:t>
            </a:r>
          </a:p>
          <a:p>
            <a:endParaRPr lang="en-US" dirty="0"/>
          </a:p>
        </p:txBody>
      </p:sp>
      <p:pic>
        <p:nvPicPr>
          <p:cNvPr id="84" name="Picture Placeholder 83" descr="easel icon">
            <a:extLst>
              <a:ext uri="{FF2B5EF4-FFF2-40B4-BE49-F238E27FC236}">
                <a16:creationId xmlns:a16="http://schemas.microsoft.com/office/drawing/2014/main" id="{20839BA9-DCE3-E291-DAA1-730105E3DBC8}"/>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A63213AE-AE71-5515-165E-DDC7477C16F4}"/>
              </a:ext>
            </a:extLst>
          </p:cNvPr>
          <p:cNvSpPr>
            <a:spLocks noGrp="1"/>
          </p:cNvSpPr>
          <p:nvPr>
            <p:ph type="body" sz="quarter" idx="16"/>
          </p:nvPr>
        </p:nvSpPr>
        <p:spPr>
          <a:xfrm>
            <a:off x="5769864" y="1613556"/>
            <a:ext cx="5124278" cy="338328"/>
          </a:xfrm>
        </p:spPr>
        <p:txBody>
          <a:bodyPr/>
          <a:lstStyle/>
          <a:p>
            <a:r>
              <a:rPr lang="en-US" dirty="0">
                <a:effectLst>
                  <a:outerShdw blurRad="38100" dist="38100" dir="2700000" algn="tl">
                    <a:srgbClr val="000000">
                      <a:alpha val="43137"/>
                    </a:srgbClr>
                  </a:outerShdw>
                </a:effectLst>
              </a:rPr>
              <a:t>Clean Dataset &amp; Handle Outliers</a:t>
            </a:r>
          </a:p>
        </p:txBody>
      </p:sp>
      <p:sp>
        <p:nvSpPr>
          <p:cNvPr id="14" name="Text Placeholder 13">
            <a:extLst>
              <a:ext uri="{FF2B5EF4-FFF2-40B4-BE49-F238E27FC236}">
                <a16:creationId xmlns:a16="http://schemas.microsoft.com/office/drawing/2014/main" id="{E0E86602-5395-4B7C-6CCF-FD0295D9D6F6}"/>
              </a:ext>
            </a:extLst>
          </p:cNvPr>
          <p:cNvSpPr>
            <a:spLocks noGrp="1"/>
          </p:cNvSpPr>
          <p:nvPr>
            <p:ph type="body" sz="quarter" idx="21"/>
          </p:nvPr>
        </p:nvSpPr>
        <p:spPr>
          <a:xfrm>
            <a:off x="5769864" y="1971336"/>
            <a:ext cx="5802704" cy="338328"/>
          </a:xfrm>
        </p:spPr>
        <p:txBody>
          <a:bodyPr/>
          <a:lstStyle/>
          <a:p>
            <a:r>
              <a:rPr lang="en-US" dirty="0"/>
              <a:t>This ensures data quality by eliminating missing values, removing, and addressing any anomalies or inconsistencies in the dataset.  </a:t>
            </a:r>
          </a:p>
          <a:p>
            <a:endParaRPr lang="en-US" dirty="0"/>
          </a:p>
        </p:txBody>
      </p:sp>
      <p:pic>
        <p:nvPicPr>
          <p:cNvPr id="86" name="Picture Placeholder 85" descr="ruler icon">
            <a:extLst>
              <a:ext uri="{FF2B5EF4-FFF2-40B4-BE49-F238E27FC236}">
                <a16:creationId xmlns:a16="http://schemas.microsoft.com/office/drawing/2014/main" id="{2D216DBC-89B5-3EB6-9E39-3EB34E3AC931}"/>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E68EAA0D-5404-D675-DBB3-D3B1037BFFA2}"/>
              </a:ext>
            </a:extLst>
          </p:cNvPr>
          <p:cNvSpPr>
            <a:spLocks noGrp="1"/>
          </p:cNvSpPr>
          <p:nvPr>
            <p:ph type="body" sz="quarter" idx="17"/>
          </p:nvPr>
        </p:nvSpPr>
        <p:spPr/>
        <p:txBody>
          <a:bodyPr/>
          <a:lstStyle/>
          <a:p>
            <a:r>
              <a:rPr lang="en-US" dirty="0">
                <a:effectLst>
                  <a:outerShdw blurRad="38100" dist="38100" dir="2700000" algn="tl">
                    <a:srgbClr val="000000">
                      <a:alpha val="43137"/>
                    </a:srgbClr>
                  </a:outerShdw>
                </a:effectLst>
              </a:rPr>
              <a:t>Analysis Methods</a:t>
            </a:r>
          </a:p>
        </p:txBody>
      </p:sp>
      <p:sp>
        <p:nvSpPr>
          <p:cNvPr id="15" name="Text Placeholder 14">
            <a:extLst>
              <a:ext uri="{FF2B5EF4-FFF2-40B4-BE49-F238E27FC236}">
                <a16:creationId xmlns:a16="http://schemas.microsoft.com/office/drawing/2014/main" id="{60DA79E1-4450-91A2-C6E4-F75BE3D85936}"/>
              </a:ext>
            </a:extLst>
          </p:cNvPr>
          <p:cNvSpPr>
            <a:spLocks noGrp="1"/>
          </p:cNvSpPr>
          <p:nvPr>
            <p:ph type="body" sz="quarter" idx="22"/>
          </p:nvPr>
        </p:nvSpPr>
        <p:spPr/>
        <p:txBody>
          <a:bodyPr/>
          <a:lstStyle/>
          <a:p>
            <a:r>
              <a:rPr lang="en-US" dirty="0"/>
              <a:t>Perform Univariate, Bivariate, and Multivariate Analysis</a:t>
            </a:r>
          </a:p>
        </p:txBody>
      </p:sp>
      <p:pic>
        <p:nvPicPr>
          <p:cNvPr id="88" name="Picture Placeholder 87" descr="strategy icon">
            <a:extLst>
              <a:ext uri="{FF2B5EF4-FFF2-40B4-BE49-F238E27FC236}">
                <a16:creationId xmlns:a16="http://schemas.microsoft.com/office/drawing/2014/main" id="{1C3A562F-D071-9640-58D3-5ECF53310D4F}"/>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36C19516-3E08-0D7E-2997-CFAC5BC7050C}"/>
              </a:ext>
            </a:extLst>
          </p:cNvPr>
          <p:cNvSpPr>
            <a:spLocks noGrp="1"/>
          </p:cNvSpPr>
          <p:nvPr>
            <p:ph type="body" sz="quarter" idx="18"/>
          </p:nvPr>
        </p:nvSpPr>
        <p:spPr>
          <a:xfrm>
            <a:off x="5769864" y="4213552"/>
            <a:ext cx="3840480" cy="338328"/>
          </a:xfrm>
        </p:spPr>
        <p:txBody>
          <a:bodyPr/>
          <a:lstStyle/>
          <a:p>
            <a:r>
              <a:rPr lang="en-US" dirty="0">
                <a:effectLst>
                  <a:outerShdw blurRad="38100" dist="38100" dir="2700000" algn="tl">
                    <a:srgbClr val="000000">
                      <a:alpha val="43137"/>
                    </a:srgbClr>
                  </a:outerShdw>
                </a:effectLst>
              </a:rPr>
              <a:t>Feature Engineering</a:t>
            </a:r>
          </a:p>
        </p:txBody>
      </p:sp>
      <p:sp>
        <p:nvSpPr>
          <p:cNvPr id="16" name="Text Placeholder 15">
            <a:extLst>
              <a:ext uri="{FF2B5EF4-FFF2-40B4-BE49-F238E27FC236}">
                <a16:creationId xmlns:a16="http://schemas.microsoft.com/office/drawing/2014/main" id="{5B8DBCD3-335E-830C-1839-30478AC83AF9}"/>
              </a:ext>
            </a:extLst>
          </p:cNvPr>
          <p:cNvSpPr>
            <a:spLocks noGrp="1"/>
          </p:cNvSpPr>
          <p:nvPr>
            <p:ph type="body" sz="quarter" idx="23"/>
          </p:nvPr>
        </p:nvSpPr>
        <p:spPr>
          <a:xfrm>
            <a:off x="5769864" y="4575656"/>
            <a:ext cx="5950188" cy="338328"/>
          </a:xfrm>
        </p:spPr>
        <p:txBody>
          <a:bodyPr/>
          <a:lstStyle/>
          <a:p>
            <a:r>
              <a:rPr lang="en-US" dirty="0"/>
              <a:t>Introduces new variables that might enhance the model's ability to predict house prices</a:t>
            </a:r>
          </a:p>
          <a:p>
            <a:endParaRPr lang="en-US" dirty="0"/>
          </a:p>
        </p:txBody>
      </p:sp>
      <p:pic>
        <p:nvPicPr>
          <p:cNvPr id="90" name="Picture Placeholder 89" descr="airplane icon">
            <a:extLst>
              <a:ext uri="{FF2B5EF4-FFF2-40B4-BE49-F238E27FC236}">
                <a16:creationId xmlns:a16="http://schemas.microsoft.com/office/drawing/2014/main" id="{116610A8-F5A7-01D5-771D-345BB5B82B7E}"/>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D910AC9D-9CCE-12BC-266D-A3BAAE201790}"/>
              </a:ext>
            </a:extLst>
          </p:cNvPr>
          <p:cNvSpPr>
            <a:spLocks noGrp="1"/>
          </p:cNvSpPr>
          <p:nvPr>
            <p:ph type="body" sz="quarter" idx="19"/>
          </p:nvPr>
        </p:nvSpPr>
        <p:spPr>
          <a:xfrm>
            <a:off x="5769864" y="5545592"/>
            <a:ext cx="5802704" cy="338328"/>
          </a:xfrm>
        </p:spPr>
        <p:txBody>
          <a:bodyPr/>
          <a:lstStyle/>
          <a:p>
            <a:r>
              <a:rPr lang="en-US" dirty="0">
                <a:effectLst>
                  <a:outerShdw blurRad="38100" dist="38100" dir="2700000" algn="tl">
                    <a:srgbClr val="000000">
                      <a:alpha val="43137"/>
                    </a:srgbClr>
                  </a:outerShdw>
                </a:effectLst>
              </a:rPr>
              <a:t>Market Trends &amp; Historical Pricing</a:t>
            </a:r>
          </a:p>
        </p:txBody>
      </p:sp>
      <p:sp>
        <p:nvSpPr>
          <p:cNvPr id="4" name="Text Placeholder 3">
            <a:extLst>
              <a:ext uri="{FF2B5EF4-FFF2-40B4-BE49-F238E27FC236}">
                <a16:creationId xmlns:a16="http://schemas.microsoft.com/office/drawing/2014/main" id="{10C692EF-D3AE-E52C-DB24-5340850D9864}"/>
              </a:ext>
            </a:extLst>
          </p:cNvPr>
          <p:cNvSpPr>
            <a:spLocks noGrp="1"/>
          </p:cNvSpPr>
          <p:nvPr>
            <p:ph type="body" sz="quarter" idx="24"/>
          </p:nvPr>
        </p:nvSpPr>
        <p:spPr>
          <a:xfrm>
            <a:off x="2918510" y="6279391"/>
            <a:ext cx="5029200" cy="338328"/>
          </a:xfrm>
        </p:spPr>
        <p:txBody>
          <a:bodyPr/>
          <a:lstStyle/>
          <a:p>
            <a:r>
              <a:rPr lang="en-US" dirty="0"/>
              <a:t>In continuation …</a:t>
            </a:r>
            <a:endParaRPr lang="en-IN" dirty="0"/>
          </a:p>
        </p:txBody>
      </p:sp>
      <p:sp>
        <p:nvSpPr>
          <p:cNvPr id="3" name="Text Placeholder 15">
            <a:extLst>
              <a:ext uri="{FF2B5EF4-FFF2-40B4-BE49-F238E27FC236}">
                <a16:creationId xmlns:a16="http://schemas.microsoft.com/office/drawing/2014/main" id="{5A87899C-7E42-178A-E9E4-15E15636DABB}"/>
              </a:ext>
            </a:extLst>
          </p:cNvPr>
          <p:cNvSpPr txBox="1">
            <a:spLocks/>
          </p:cNvSpPr>
          <p:nvPr/>
        </p:nvSpPr>
        <p:spPr>
          <a:xfrm>
            <a:off x="5769864" y="5865077"/>
            <a:ext cx="5950188" cy="3383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Analyze the dataset temporally, looking at trends in house prices over different periods</a:t>
            </a:r>
          </a:p>
          <a:p>
            <a:endParaRPr lang="en-US" dirty="0"/>
          </a:p>
        </p:txBody>
      </p:sp>
    </p:spTree>
    <p:extLst>
      <p:ext uri="{BB962C8B-B14F-4D97-AF65-F5344CB8AC3E}">
        <p14:creationId xmlns:p14="http://schemas.microsoft.com/office/powerpoint/2010/main" val="2245203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Folder Architecture Model</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p:txBody>
          <a:bodyPr/>
          <a:lstStyle/>
          <a:p>
            <a:r>
              <a:rPr lang="en-US" dirty="0">
                <a:effectLst>
                  <a:outerShdw blurRad="38100" dist="38100" dir="2700000" algn="tl">
                    <a:srgbClr val="000000">
                      <a:alpha val="43137"/>
                    </a:srgbClr>
                  </a:outerShdw>
                </a:effectLst>
              </a:rPr>
              <a:t>Conversion of format</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p:txBody>
          <a:bodyPr/>
          <a:lstStyle/>
          <a:p>
            <a:pPr marL="285750" indent="-285750">
              <a:buFont typeface="Wingdings" panose="05000000000000000000" pitchFamily="2" charset="2"/>
              <a:buChar char="Ø"/>
            </a:pPr>
            <a:r>
              <a:rPr lang="en-US" dirty="0"/>
              <a:t>Convert the file from CSV to XLSX format to avoid future </a:t>
            </a:r>
            <a:r>
              <a:rPr lang="en-US" dirty="0" err="1"/>
              <a:t>xlsxwriter</a:t>
            </a:r>
            <a:r>
              <a:rPr lang="en-US" dirty="0"/>
              <a:t> or pandas    method issues</a:t>
            </a:r>
          </a:p>
          <a:p>
            <a:pPr marL="285750" indent="-285750">
              <a:buFont typeface="Wingdings" panose="05000000000000000000" pitchFamily="2" charset="2"/>
              <a:buChar char="Ø"/>
            </a:pPr>
            <a:r>
              <a:rPr lang="en-US" dirty="0"/>
              <a:t>Here when format is converted the name of the file becomes </a:t>
            </a:r>
            <a:r>
              <a:rPr lang="en-US" b="1" dirty="0">
                <a:effectLst>
                  <a:outerShdw blurRad="38100" dist="38100" dir="2700000" algn="tl">
                    <a:srgbClr val="000000">
                      <a:alpha val="43137"/>
                    </a:srgbClr>
                  </a:outerShdw>
                </a:effectLst>
                <a:highlight>
                  <a:srgbClr val="FFFF00"/>
                </a:highlight>
              </a:rPr>
              <a:t>housing_data.xlsx</a:t>
            </a:r>
          </a:p>
          <a:p>
            <a:pPr marL="285750" indent="-285750">
              <a:buFont typeface="Wingdings" panose="05000000000000000000" pitchFamily="2" charset="2"/>
              <a:buChar char="Ø"/>
            </a:pPr>
            <a:r>
              <a:rPr lang="en-US" dirty="0"/>
              <a:t>In this workbook we will create different worksheets from python library code. We will not do anything manually in the workbook or worksheet.</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p:txBody>
          <a:bodyPr/>
          <a:lstStyle/>
          <a:p>
            <a:r>
              <a:rPr lang="en-US" dirty="0">
                <a:effectLst>
                  <a:outerShdw blurRad="38100" dist="38100" dir="2700000" algn="tl">
                    <a:srgbClr val="000000">
                      <a:alpha val="43137"/>
                    </a:srgbClr>
                  </a:outerShdw>
                </a:effectLst>
              </a:rPr>
              <a:t>Code Modularity</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p:txBody>
          <a:bodyPr/>
          <a:lstStyle/>
          <a:p>
            <a:pPr>
              <a:buFont typeface="Wingdings" panose="05000000000000000000" pitchFamily="2" charset="2"/>
              <a:buChar char="Ø"/>
            </a:pPr>
            <a:r>
              <a:rPr lang="en-US" dirty="0"/>
              <a:t>Constants declared at the top of the </a:t>
            </a:r>
            <a:r>
              <a:rPr lang="en-US" dirty="0">
                <a:effectLst>
                  <a:outerShdw blurRad="38100" dist="38100" dir="2700000" algn="tl">
                    <a:srgbClr val="000000">
                      <a:alpha val="43137"/>
                    </a:srgbClr>
                  </a:outerShdw>
                </a:effectLst>
                <a:highlight>
                  <a:srgbClr val="FFFF00"/>
                </a:highlight>
              </a:rPr>
              <a:t>notebook </a:t>
            </a:r>
            <a:r>
              <a:rPr lang="en-US" dirty="0"/>
              <a:t>code.</a:t>
            </a:r>
          </a:p>
          <a:p>
            <a:pPr>
              <a:buFont typeface="Wingdings" panose="05000000000000000000" pitchFamily="2" charset="2"/>
              <a:buChar char="Ø"/>
            </a:pPr>
            <a:r>
              <a:rPr lang="en-US" dirty="0"/>
              <a:t>Folders will be created for different work purpose such as assets, data, notebooks</a:t>
            </a:r>
          </a:p>
          <a:p>
            <a:pPr>
              <a:buFont typeface="Wingdings" panose="05000000000000000000" pitchFamily="2" charset="2"/>
              <a:buChar char="Ø"/>
            </a:pPr>
            <a:r>
              <a:rPr lang="en-US" dirty="0"/>
              <a:t>These are used to keep things clean and readable</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8</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Housing Data Analysis </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164672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Tools and Libraries​</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685800" y="1956816"/>
            <a:ext cx="3246120" cy="4306332"/>
          </a:xfrm>
        </p:spPr>
        <p:txBody>
          <a:bodyPr/>
          <a:lstStyle/>
          <a:p>
            <a:r>
              <a:rPr lang="en-US" b="1" dirty="0">
                <a:effectLst>
                  <a:outerShdw blurRad="38100" dist="38100" dir="2700000" algn="tl">
                    <a:srgbClr val="000000">
                      <a:alpha val="43137"/>
                    </a:srgbClr>
                  </a:outerShdw>
                </a:effectLst>
              </a:rPr>
              <a:t>Data Manipulation</a:t>
            </a:r>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p:txBody>
          <a:bodyPr/>
          <a:lstStyle/>
          <a:p>
            <a:r>
              <a:rPr lang="en-US" b="1" dirty="0"/>
              <a:t>Pandas</a:t>
            </a:r>
            <a:r>
              <a:rPr lang="en-US" dirty="0"/>
              <a:t> 🐼 </a:t>
            </a:r>
          </a:p>
          <a:p>
            <a:r>
              <a:rPr lang="en-US" b="1" dirty="0"/>
              <a:t>NumPy</a:t>
            </a:r>
            <a:r>
              <a:rPr lang="en-US" dirty="0"/>
              <a:t> 🔢 – The core numerical computing library in Python, providing fast array operations, mathematical functions, and the foundation for scientific computing.</a:t>
            </a:r>
            <a:br>
              <a:rPr lang="en-US" dirty="0"/>
            </a:br>
            <a:br>
              <a:rPr lang="en-US" dirty="0"/>
            </a:br>
            <a:r>
              <a:rPr lang="en-US" dirty="0"/>
              <a:t>​</a:t>
            </a:r>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a:xfrm>
            <a:off x="4480560" y="1956816"/>
            <a:ext cx="3246120" cy="4306332"/>
          </a:xfrm>
        </p:spPr>
        <p:txBody>
          <a:bodyPr/>
          <a:lstStyle/>
          <a:p>
            <a:r>
              <a:rPr lang="en-US" b="1" dirty="0">
                <a:effectLst>
                  <a:outerShdw blurRad="38100" dist="38100" dir="2700000" algn="tl">
                    <a:srgbClr val="000000">
                      <a:alpha val="43137"/>
                    </a:srgbClr>
                  </a:outerShdw>
                </a:effectLst>
              </a:rPr>
              <a:t>Visualization</a:t>
            </a:r>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p:txBody>
          <a:bodyPr/>
          <a:lstStyle/>
          <a:p>
            <a:r>
              <a:rPr lang="en-US" b="1" dirty="0"/>
              <a:t>Matplotlib</a:t>
            </a:r>
            <a:r>
              <a:rPr lang="en-US" dirty="0"/>
              <a:t> 📊 – A versatile plotting library in Python that enables the creation of a wide range of static, animated, and interactive visualizations. </a:t>
            </a:r>
          </a:p>
          <a:p>
            <a:endParaRPr lang="en-US" b="1" dirty="0"/>
          </a:p>
          <a:p>
            <a:r>
              <a:rPr lang="en-US" b="1" dirty="0"/>
              <a:t>Seaborn</a:t>
            </a:r>
            <a:r>
              <a:rPr lang="en-US" dirty="0"/>
              <a:t> 🎨 – A statistical data visualization library built on Matplotlib, making it easy to create attractive and informative plots with minimal code.</a:t>
            </a:r>
            <a:br>
              <a:rPr lang="en-US" dirty="0"/>
            </a:br>
            <a:r>
              <a:rPr lang="en-US" dirty="0"/>
              <a:t>​</a:t>
            </a:r>
          </a:p>
          <a:p>
            <a:endParaRPr lang="en-US" dirty="0"/>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8247888" y="1956816"/>
            <a:ext cx="3246120" cy="4306332"/>
          </a:xfrm>
        </p:spPr>
        <p:txBody>
          <a:bodyPr/>
          <a:lstStyle/>
          <a:p>
            <a:r>
              <a:rPr lang="en-US" b="1" dirty="0">
                <a:effectLst>
                  <a:outerShdw blurRad="38100" dist="38100" dir="2700000" algn="tl">
                    <a:srgbClr val="000000">
                      <a:alpha val="43137"/>
                    </a:srgbClr>
                  </a:outerShdw>
                </a:effectLst>
              </a:rPr>
              <a:t>Data Cleaning</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p:txBody>
          <a:bodyPr/>
          <a:lstStyle/>
          <a:p>
            <a:r>
              <a:rPr lang="en-US" b="1" dirty="0"/>
              <a:t>Pandas</a:t>
            </a:r>
            <a:r>
              <a:rPr lang="en-US" dirty="0"/>
              <a:t> 🐼 – A powerful Python library for data manipulation and analysis, offering intuitive </a:t>
            </a:r>
            <a:r>
              <a:rPr lang="en-US" dirty="0" err="1"/>
              <a:t>DataFrame</a:t>
            </a:r>
            <a:r>
              <a:rPr lang="en-US" dirty="0"/>
              <a:t> structures to clean, transform, and explore datasets efficiently.</a:t>
            </a:r>
          </a:p>
          <a:p>
            <a:endParaRPr lang="en-US" dirty="0"/>
          </a:p>
          <a:p>
            <a:r>
              <a:rPr lang="en-US" sz="2000" b="1" dirty="0">
                <a:effectLst>
                  <a:outerShdw blurRad="38100" dist="38100" dir="2700000" algn="tl">
                    <a:srgbClr val="000000">
                      <a:alpha val="43137"/>
                    </a:srgbClr>
                  </a:outerShdw>
                </a:effectLst>
                <a:latin typeface="+mj-lt"/>
              </a:rPr>
              <a:t>Styling</a:t>
            </a:r>
          </a:p>
          <a:p>
            <a:r>
              <a:rPr lang="en-US" b="1" dirty="0" err="1"/>
              <a:t>openpyxl</a:t>
            </a:r>
            <a:r>
              <a:rPr lang="en-US" dirty="0"/>
              <a:t> 📘 – </a:t>
            </a:r>
            <a:r>
              <a:rPr lang="en-US" sz="1400" dirty="0"/>
              <a:t>A Python library to read, write, and style Excel (.xlsx) files, enabling automated reporting, formatting, and multi‑sheet data exports directly from code.</a:t>
            </a:r>
            <a:endParaRPr lang="en-IN" sz="1400" dirty="0"/>
          </a:p>
          <a:p>
            <a:endParaRPr lang="en-US" dirty="0"/>
          </a:p>
        </p:txBody>
      </p:sp>
      <p:sp>
        <p:nvSpPr>
          <p:cNvPr id="32" name="Slide Number Placeholder 31">
            <a:extLst>
              <a:ext uri="{FF2B5EF4-FFF2-40B4-BE49-F238E27FC236}">
                <a16:creationId xmlns:a16="http://schemas.microsoft.com/office/drawing/2014/main" id="{25633612-F774-0CAE-9E5C-D01184B43E6F}"/>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31" name="Footer Placeholder 30">
            <a:extLst>
              <a:ext uri="{FF2B5EF4-FFF2-40B4-BE49-F238E27FC236}">
                <a16:creationId xmlns:a16="http://schemas.microsoft.com/office/drawing/2014/main" id="{C2B4FE06-34C7-A80C-5DBE-4F5168C9EBDC}"/>
              </a:ext>
            </a:extLst>
          </p:cNvPr>
          <p:cNvSpPr>
            <a:spLocks noGrp="1"/>
          </p:cNvSpPr>
          <p:nvPr>
            <p:ph type="ftr" sz="quarter" idx="11"/>
          </p:nvPr>
        </p:nvSpPr>
        <p:spPr/>
        <p:txBody>
          <a:bodyPr/>
          <a:lstStyle/>
          <a:p>
            <a:r>
              <a:rPr lang="en-US" dirty="0"/>
              <a:t>Housing Data Analysis</a:t>
            </a:r>
          </a:p>
        </p:txBody>
      </p:sp>
      <p:sp>
        <p:nvSpPr>
          <p:cNvPr id="30" name="Date Placeholder 29">
            <a:extLst>
              <a:ext uri="{FF2B5EF4-FFF2-40B4-BE49-F238E27FC236}">
                <a16:creationId xmlns:a16="http://schemas.microsoft.com/office/drawing/2014/main" id="{E227DBC0-C280-AC5C-C7A8-FF8D56C9DFE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3095245344"/>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{130BBB09-9580-4AD4-A1E0-BEB67BEF7AF1}tf11429527_win32</Template>
  <TotalTime>237</TotalTime>
  <Words>1049</Words>
  <Application>Microsoft Office PowerPoint</Application>
  <PresentationFormat>Widescreen</PresentationFormat>
  <Paragraphs>139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DM Sans Medium</vt:lpstr>
      <vt:lpstr>Karla</vt:lpstr>
      <vt:lpstr>Univers Condensed Light</vt:lpstr>
      <vt:lpstr>Wingdings</vt:lpstr>
      <vt:lpstr>Office Theme</vt:lpstr>
      <vt:lpstr> EDA FOR REAL ESTATE PRICING</vt:lpstr>
      <vt:lpstr>Agenda</vt:lpstr>
      <vt:lpstr>Introduction </vt:lpstr>
      <vt:lpstr>Primary goals</vt:lpstr>
      <vt:lpstr>Folder Structure &amp; Analysis Report Screenshots</vt:lpstr>
      <vt:lpstr>Major Steps – EDA Workflow</vt:lpstr>
      <vt:lpstr>Major Steps – EDA Workflow</vt:lpstr>
      <vt:lpstr>Folder Architecture Model</vt:lpstr>
      <vt:lpstr>Tools and Libraries​</vt:lpstr>
      <vt:lpstr>Analysis and Graphs</vt:lpstr>
      <vt:lpstr>Workbook &amp; Plot/Graphs using Python Code</vt:lpstr>
      <vt:lpstr>FUTURE STEPS</vt:lpstr>
      <vt:lpstr>Screenshots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Kumar Singh</dc:creator>
  <cp:lastModifiedBy>Aishwarya Kumar Singh</cp:lastModifiedBy>
  <cp:revision>3</cp:revision>
  <dcterms:created xsi:type="dcterms:W3CDTF">2025-10-05T20:11:54Z</dcterms:created>
  <dcterms:modified xsi:type="dcterms:W3CDTF">2025-10-06T00:09:37Z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