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25" r:id="rId5"/>
    <p:sldId id="326" r:id="rId6"/>
    <p:sldId id="259" r:id="rId7"/>
    <p:sldId id="257" r:id="rId8"/>
    <p:sldId id="261" r:id="rId9"/>
    <p:sldId id="258" r:id="rId10"/>
    <p:sldId id="263" r:id="rId11"/>
    <p:sldId id="264" r:id="rId12"/>
    <p:sldId id="265" r:id="rId13"/>
    <p:sldId id="268" r:id="rId14"/>
    <p:sldId id="267" r:id="rId15"/>
    <p:sldId id="266" r:id="rId16"/>
    <p:sldId id="34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40" autoAdjust="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81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A966AA-C2D0-420D-89FC-1A1AB0AD4072}" type="doc">
      <dgm:prSet loTypeId="urn:microsoft.com/office/officeart/2005/8/layout/hProcess11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45D50368-372D-4F79-95B9-B27BD239F0F6}">
      <dgm:prSet phldrT="[Text]" custT="1"/>
      <dgm:spPr/>
      <dgm:t>
        <a:bodyPr/>
        <a:lstStyle/>
        <a:p>
          <a:pPr marL="0" algn="ctr">
            <a:buNone/>
          </a:pPr>
          <a:r>
            <a:rPr lang="en-US" sz="1800" b="1" dirty="0"/>
            <a:t>Theme functions</a:t>
          </a:r>
        </a:p>
      </dgm:t>
    </dgm:pt>
    <dgm:pt modelId="{CDE1A78B-2AE4-4A71-9139-416C219BC84D}" type="parTrans" cxnId="{68788A78-9180-41FF-BD09-BF4DBB52EA0D}">
      <dgm:prSet/>
      <dgm:spPr/>
      <dgm:t>
        <a:bodyPr/>
        <a:lstStyle/>
        <a:p>
          <a:endParaRPr lang="en-US"/>
        </a:p>
      </dgm:t>
    </dgm:pt>
    <dgm:pt modelId="{508ABF25-4B40-405C-9E88-248ED8B31B83}" type="sibTrans" cxnId="{68788A78-9180-41FF-BD09-BF4DBB52EA0D}">
      <dgm:prSet/>
      <dgm:spPr/>
      <dgm:t>
        <a:bodyPr/>
        <a:lstStyle/>
        <a:p>
          <a:endParaRPr lang="en-US"/>
        </a:p>
      </dgm:t>
    </dgm:pt>
    <dgm:pt modelId="{15FCB7DF-D0D3-43D8-8FE5-E5FFDED6264E}">
      <dgm:prSet phldrT="[Text]" custT="1"/>
      <dgm:spPr/>
      <dgm:t>
        <a:bodyPr/>
        <a:lstStyle/>
        <a:p>
          <a:pPr marL="228600" indent="-228600" algn="ctr">
            <a:buSzPct val="80000"/>
            <a:buFont typeface="Courier New" panose="02070309020205020404" pitchFamily="49" charset="0"/>
            <a:buChar char="o"/>
          </a:pPr>
          <a:r>
            <a:rPr lang="en-US" sz="1800" dirty="0"/>
            <a:t>Used for creating the themes</a:t>
          </a:r>
        </a:p>
      </dgm:t>
    </dgm:pt>
    <dgm:pt modelId="{5DD5E854-B70B-4927-93DD-9B930567F2D9}" type="parTrans" cxnId="{D8EBBD42-214D-4D3D-9A34-A5A6A40991CD}">
      <dgm:prSet/>
      <dgm:spPr/>
      <dgm:t>
        <a:bodyPr/>
        <a:lstStyle/>
        <a:p>
          <a:endParaRPr lang="en-US"/>
        </a:p>
      </dgm:t>
    </dgm:pt>
    <dgm:pt modelId="{DDE76206-3F7F-4788-87BA-8C9D4D26CDB9}" type="sibTrans" cxnId="{D8EBBD42-214D-4D3D-9A34-A5A6A40991CD}">
      <dgm:prSet/>
      <dgm:spPr/>
      <dgm:t>
        <a:bodyPr/>
        <a:lstStyle/>
        <a:p>
          <a:endParaRPr lang="en-US"/>
        </a:p>
      </dgm:t>
    </dgm:pt>
    <dgm:pt modelId="{196543C5-093B-4437-B406-DBE4B882EA97}">
      <dgm:prSet phldrT="[Text]" custT="1"/>
      <dgm:spPr/>
      <dgm:t>
        <a:bodyPr/>
        <a:lstStyle/>
        <a:p>
          <a:pPr marL="0" algn="ctr">
            <a:buNone/>
          </a:pPr>
          <a:r>
            <a:rPr lang="en-US" sz="1800" b="1" dirty="0"/>
            <a:t>Utilities functions</a:t>
          </a:r>
        </a:p>
        <a:p>
          <a:pPr marL="0" algn="ctr">
            <a:buNone/>
          </a:pPr>
          <a:r>
            <a:rPr lang="en-US" sz="1800" dirty="0"/>
            <a:t>These are used to help the main functions in different calculations</a:t>
          </a:r>
          <a:endParaRPr lang="en-US" sz="1800" b="1" dirty="0"/>
        </a:p>
      </dgm:t>
    </dgm:pt>
    <dgm:pt modelId="{41DE1F19-4A9F-48CD-A44E-6BF1D04E31EE}" type="parTrans" cxnId="{52499B9F-797A-43CC-89E1-64C52021BFAF}">
      <dgm:prSet/>
      <dgm:spPr/>
      <dgm:t>
        <a:bodyPr/>
        <a:lstStyle/>
        <a:p>
          <a:endParaRPr lang="en-US"/>
        </a:p>
      </dgm:t>
    </dgm:pt>
    <dgm:pt modelId="{F264F018-7FB9-43EC-B595-B986D351AD7B}" type="sibTrans" cxnId="{52499B9F-797A-43CC-89E1-64C52021BFAF}">
      <dgm:prSet/>
      <dgm:spPr/>
      <dgm:t>
        <a:bodyPr/>
        <a:lstStyle/>
        <a:p>
          <a:endParaRPr lang="en-US"/>
        </a:p>
      </dgm:t>
    </dgm:pt>
    <dgm:pt modelId="{CA2BABAF-EDAA-4496-8316-FD6EA3643E8F}">
      <dgm:prSet phldrT="[Text]" custT="1"/>
      <dgm:spPr/>
      <dgm:t>
        <a:bodyPr/>
        <a:lstStyle/>
        <a:p>
          <a:pPr marL="0" algn="ctr">
            <a:buNone/>
          </a:pPr>
          <a:r>
            <a:rPr lang="en-US" sz="1800" b="1" dirty="0"/>
            <a:t>Trigonometric &amp; Other functions</a:t>
          </a:r>
        </a:p>
      </dgm:t>
    </dgm:pt>
    <dgm:pt modelId="{2B1B4805-2FB7-402F-86A8-587F29181C18}" type="parTrans" cxnId="{4011B082-09BD-4DD1-A54F-EA5AB249A3C2}">
      <dgm:prSet/>
      <dgm:spPr/>
      <dgm:t>
        <a:bodyPr/>
        <a:lstStyle/>
        <a:p>
          <a:endParaRPr lang="en-US"/>
        </a:p>
      </dgm:t>
    </dgm:pt>
    <dgm:pt modelId="{4498AB02-A1BF-4D28-8918-F87A89CEE23B}" type="sibTrans" cxnId="{4011B082-09BD-4DD1-A54F-EA5AB249A3C2}">
      <dgm:prSet/>
      <dgm:spPr/>
      <dgm:t>
        <a:bodyPr/>
        <a:lstStyle/>
        <a:p>
          <a:endParaRPr lang="en-US"/>
        </a:p>
      </dgm:t>
    </dgm:pt>
    <dgm:pt modelId="{66CE5527-D8DB-4D3A-B899-3AAD8A3E48E7}">
      <dgm:prSet phldrT="[Text]"/>
      <dgm:spPr/>
      <dgm:t>
        <a:bodyPr/>
        <a:lstStyle/>
        <a:p>
          <a:pPr>
            <a:buNone/>
          </a:pPr>
          <a:r>
            <a:rPr lang="en-US" b="1" dirty="0"/>
            <a:t>  Calculator Functions</a:t>
          </a:r>
        </a:p>
      </dgm:t>
    </dgm:pt>
    <dgm:pt modelId="{E7F143A6-5F8C-48E1-A741-D7013ACF7C73}" type="parTrans" cxnId="{63B3A7C2-8CF1-4127-87BF-09D383A8AFC5}">
      <dgm:prSet/>
      <dgm:spPr/>
      <dgm:t>
        <a:bodyPr/>
        <a:lstStyle/>
        <a:p>
          <a:endParaRPr lang="en-IN"/>
        </a:p>
      </dgm:t>
    </dgm:pt>
    <dgm:pt modelId="{930AB9A0-047B-41FA-8CC5-ECF206126251}" type="sibTrans" cxnId="{63B3A7C2-8CF1-4127-87BF-09D383A8AFC5}">
      <dgm:prSet/>
      <dgm:spPr/>
      <dgm:t>
        <a:bodyPr/>
        <a:lstStyle/>
        <a:p>
          <a:endParaRPr lang="en-IN"/>
        </a:p>
      </dgm:t>
    </dgm:pt>
    <dgm:pt modelId="{B32BACA7-0F94-4856-92A6-50A0B8E0528E}">
      <dgm:prSet phldrT="[Text]"/>
      <dgm:spPr/>
      <dgm:t>
        <a:bodyPr/>
        <a:lstStyle/>
        <a:p>
          <a:pPr>
            <a:buSzPct val="80000"/>
            <a:buFont typeface="Courier New" panose="02070309020205020404" pitchFamily="49" charset="0"/>
            <a:buNone/>
          </a:pPr>
          <a:r>
            <a:rPr lang="en-US" dirty="0"/>
            <a:t>   Backend Calculator functions that help in making calculator available for every operation</a:t>
          </a:r>
        </a:p>
      </dgm:t>
    </dgm:pt>
    <dgm:pt modelId="{05ECD5F7-F2CF-4C18-88DD-932AD0087137}" type="sibTrans" cxnId="{4520B5BC-66E9-4F6C-91BD-C0E84C5C2C15}">
      <dgm:prSet/>
      <dgm:spPr/>
      <dgm:t>
        <a:bodyPr/>
        <a:lstStyle/>
        <a:p>
          <a:endParaRPr lang="en-IN"/>
        </a:p>
      </dgm:t>
    </dgm:pt>
    <dgm:pt modelId="{ECA795ED-DEAC-4028-A9A8-21932F758673}" type="parTrans" cxnId="{4520B5BC-66E9-4F6C-91BD-C0E84C5C2C15}">
      <dgm:prSet/>
      <dgm:spPr/>
      <dgm:t>
        <a:bodyPr/>
        <a:lstStyle/>
        <a:p>
          <a:endParaRPr lang="en-IN"/>
        </a:p>
      </dgm:t>
    </dgm:pt>
    <dgm:pt modelId="{ABC1EDDD-C08B-4F9C-8453-9CEFCC2AF319}">
      <dgm:prSet phldrT="[Text]" custT="1"/>
      <dgm:spPr/>
      <dgm:t>
        <a:bodyPr/>
        <a:lstStyle/>
        <a:p>
          <a:pPr marL="228600" indent="-228600" algn="ctr">
            <a:buSzPct val="80000"/>
            <a:buFont typeface="Courier New" panose="02070309020205020404" pitchFamily="49" charset="0"/>
            <a:buChar char="o"/>
          </a:pPr>
          <a:r>
            <a:rPr lang="en-US" sz="1800" dirty="0"/>
            <a:t>Used to perform trigonometric, logarithmic, and other operations</a:t>
          </a:r>
        </a:p>
      </dgm:t>
    </dgm:pt>
    <dgm:pt modelId="{7D85D88C-6545-49D9-9F9D-01270187B165}" type="sibTrans" cxnId="{9C4BE375-6187-4BD4-A343-9FC71D796AF1}">
      <dgm:prSet/>
      <dgm:spPr/>
      <dgm:t>
        <a:bodyPr/>
        <a:lstStyle/>
        <a:p>
          <a:endParaRPr lang="en-US"/>
        </a:p>
      </dgm:t>
    </dgm:pt>
    <dgm:pt modelId="{33D02404-349E-4E82-A8BA-C0A907006883}" type="parTrans" cxnId="{9C4BE375-6187-4BD4-A343-9FC71D796AF1}">
      <dgm:prSet/>
      <dgm:spPr/>
      <dgm:t>
        <a:bodyPr/>
        <a:lstStyle/>
        <a:p>
          <a:endParaRPr lang="en-US"/>
        </a:p>
      </dgm:t>
    </dgm:pt>
    <dgm:pt modelId="{7F7D3F0A-88AE-44AB-92BC-B1AEC7CDD5CE}" type="pres">
      <dgm:prSet presAssocID="{B6A966AA-C2D0-420D-89FC-1A1AB0AD4072}" presName="Name0" presStyleCnt="0">
        <dgm:presLayoutVars>
          <dgm:dir/>
          <dgm:resizeHandles val="exact"/>
        </dgm:presLayoutVars>
      </dgm:prSet>
      <dgm:spPr/>
    </dgm:pt>
    <dgm:pt modelId="{1321859E-820F-42A1-A815-96F9E1091C18}" type="pres">
      <dgm:prSet presAssocID="{B6A966AA-C2D0-420D-89FC-1A1AB0AD4072}" presName="arrow" presStyleLbl="bgShp" presStyleIdx="0" presStyleCnt="1" custLinFactNeighborX="89"/>
      <dgm:spPr/>
    </dgm:pt>
    <dgm:pt modelId="{0C0EFEA6-53DB-4B11-B914-678B897CA613}" type="pres">
      <dgm:prSet presAssocID="{B6A966AA-C2D0-420D-89FC-1A1AB0AD4072}" presName="points" presStyleCnt="0"/>
      <dgm:spPr/>
    </dgm:pt>
    <dgm:pt modelId="{D1F8120B-2014-4539-8DB2-DF72EA65305F}" type="pres">
      <dgm:prSet presAssocID="{45D50368-372D-4F79-95B9-B27BD239F0F6}" presName="compositeA" presStyleCnt="0"/>
      <dgm:spPr/>
    </dgm:pt>
    <dgm:pt modelId="{7103C4FE-7A4B-41EF-8814-669D0064B6EF}" type="pres">
      <dgm:prSet presAssocID="{45D50368-372D-4F79-95B9-B27BD239F0F6}" presName="textA" presStyleLbl="revTx" presStyleIdx="0" presStyleCnt="4" custScaleX="207640" custScaleY="68261" custLinFactNeighborY="39248">
        <dgm:presLayoutVars>
          <dgm:bulletEnabled val="1"/>
        </dgm:presLayoutVars>
      </dgm:prSet>
      <dgm:spPr/>
    </dgm:pt>
    <dgm:pt modelId="{69242FCE-B1A3-4CB0-90C2-CB5EC309668C}" type="pres">
      <dgm:prSet presAssocID="{45D50368-372D-4F79-95B9-B27BD239F0F6}" presName="circleA" presStyleLbl="node1" presStyleIdx="0" presStyleCnt="4" custLinFactNeighborY="21907"/>
      <dgm:spPr/>
    </dgm:pt>
    <dgm:pt modelId="{301F205F-64EC-4B0E-A2AD-D5977C935AF4}" type="pres">
      <dgm:prSet presAssocID="{45D50368-372D-4F79-95B9-B27BD239F0F6}" presName="spaceA" presStyleCnt="0"/>
      <dgm:spPr/>
    </dgm:pt>
    <dgm:pt modelId="{B3AB7B4B-B32A-45B9-A77C-F2AACFD79CA5}" type="pres">
      <dgm:prSet presAssocID="{508ABF25-4B40-405C-9E88-248ED8B31B83}" presName="space" presStyleCnt="0"/>
      <dgm:spPr/>
    </dgm:pt>
    <dgm:pt modelId="{9B80AA7C-AE0D-4517-8F0E-3798D9078ECA}" type="pres">
      <dgm:prSet presAssocID="{196543C5-093B-4437-B406-DBE4B882EA97}" presName="compositeB" presStyleCnt="0"/>
      <dgm:spPr/>
    </dgm:pt>
    <dgm:pt modelId="{C72ECC98-97C1-4FA6-9751-2F88545F8213}" type="pres">
      <dgm:prSet presAssocID="{196543C5-093B-4437-B406-DBE4B882EA97}" presName="textB" presStyleLbl="revTx" presStyleIdx="1" presStyleCnt="4" custScaleX="334103" custScaleY="66227" custLinFactNeighborX="-16544" custLinFactNeighborY="-20086">
        <dgm:presLayoutVars>
          <dgm:bulletEnabled val="1"/>
        </dgm:presLayoutVars>
      </dgm:prSet>
      <dgm:spPr/>
    </dgm:pt>
    <dgm:pt modelId="{8A3CF5DF-2912-4784-8B16-20EF1087B16D}" type="pres">
      <dgm:prSet presAssocID="{196543C5-093B-4437-B406-DBE4B882EA97}" presName="circleB" presStyleLbl="node1" presStyleIdx="1" presStyleCnt="4" custLinFactX="-52211" custLinFactNeighborX="-100000" custLinFactNeighborY="-48863"/>
      <dgm:spPr/>
    </dgm:pt>
    <dgm:pt modelId="{AEB44FDA-4D40-47A5-BEE0-4EF9F97BF5D2}" type="pres">
      <dgm:prSet presAssocID="{196543C5-093B-4437-B406-DBE4B882EA97}" presName="spaceB" presStyleCnt="0"/>
      <dgm:spPr/>
    </dgm:pt>
    <dgm:pt modelId="{66B84C84-45A2-4C61-AA12-3A3F75DB82F8}" type="pres">
      <dgm:prSet presAssocID="{F264F018-7FB9-43EC-B595-B986D351AD7B}" presName="space" presStyleCnt="0"/>
      <dgm:spPr/>
    </dgm:pt>
    <dgm:pt modelId="{2701CECE-5588-4E47-A10F-6E56A401651F}" type="pres">
      <dgm:prSet presAssocID="{66CE5527-D8DB-4D3A-B899-3AAD8A3E48E7}" presName="compositeA" presStyleCnt="0"/>
      <dgm:spPr/>
    </dgm:pt>
    <dgm:pt modelId="{7599F368-B45E-44EE-A412-23B2EC3FEF1D}" type="pres">
      <dgm:prSet presAssocID="{66CE5527-D8DB-4D3A-B899-3AAD8A3E48E7}" presName="textA" presStyleLbl="revTx" presStyleIdx="2" presStyleCnt="4" custScaleX="375588" custLinFactNeighborX="-16544" custLinFactNeighborY="0">
        <dgm:presLayoutVars>
          <dgm:bulletEnabled val="1"/>
        </dgm:presLayoutVars>
      </dgm:prSet>
      <dgm:spPr/>
    </dgm:pt>
    <dgm:pt modelId="{ACDBF947-CA84-4369-9C76-D9BC453679FC}" type="pres">
      <dgm:prSet presAssocID="{66CE5527-D8DB-4D3A-B899-3AAD8A3E48E7}" presName="circleA" presStyleLbl="node1" presStyleIdx="2" presStyleCnt="4" custLinFactX="-53349" custLinFactNeighborX="-100000" custLinFactNeighborY="-14605"/>
      <dgm:spPr/>
    </dgm:pt>
    <dgm:pt modelId="{172BFBDB-40CD-473F-BED0-C273B6CCF2A7}" type="pres">
      <dgm:prSet presAssocID="{66CE5527-D8DB-4D3A-B899-3AAD8A3E48E7}" presName="spaceA" presStyleCnt="0"/>
      <dgm:spPr/>
    </dgm:pt>
    <dgm:pt modelId="{FFE9EDF1-D064-449C-A23C-9E662577E7FA}" type="pres">
      <dgm:prSet presAssocID="{930AB9A0-047B-41FA-8CC5-ECF206126251}" presName="space" presStyleCnt="0"/>
      <dgm:spPr/>
    </dgm:pt>
    <dgm:pt modelId="{9579EA0A-E0A3-4715-AF27-DC043FF73543}" type="pres">
      <dgm:prSet presAssocID="{CA2BABAF-EDAA-4496-8316-FD6EA3643E8F}" presName="compositeB" presStyleCnt="0"/>
      <dgm:spPr/>
    </dgm:pt>
    <dgm:pt modelId="{6FF7CD6F-0F0F-4159-B487-D312432B742B}" type="pres">
      <dgm:prSet presAssocID="{CA2BABAF-EDAA-4496-8316-FD6EA3643E8F}" presName="textB" presStyleLbl="revTx" presStyleIdx="3" presStyleCnt="4" custScaleX="355551">
        <dgm:presLayoutVars>
          <dgm:bulletEnabled val="1"/>
        </dgm:presLayoutVars>
      </dgm:prSet>
      <dgm:spPr/>
    </dgm:pt>
    <dgm:pt modelId="{FADE807E-F628-4B07-912F-2D942B7C25A8}" type="pres">
      <dgm:prSet presAssocID="{CA2BABAF-EDAA-4496-8316-FD6EA3643E8F}" presName="circleB" presStyleLbl="node1" presStyleIdx="3" presStyleCnt="4"/>
      <dgm:spPr/>
    </dgm:pt>
    <dgm:pt modelId="{4B6CDC96-0044-44A5-A8C4-CACB56CE8D29}" type="pres">
      <dgm:prSet presAssocID="{CA2BABAF-EDAA-4496-8316-FD6EA3643E8F}" presName="spaceB" presStyleCnt="0"/>
      <dgm:spPr/>
    </dgm:pt>
  </dgm:ptLst>
  <dgm:cxnLst>
    <dgm:cxn modelId="{33FC2F0C-BBBC-49D9-8DB9-87CFB664B234}" type="presOf" srcId="{45D50368-372D-4F79-95B9-B27BD239F0F6}" destId="{7103C4FE-7A4B-41EF-8814-669D0064B6EF}" srcOrd="0" destOrd="0" presId="urn:microsoft.com/office/officeart/2005/8/layout/hProcess11"/>
    <dgm:cxn modelId="{8D370B1E-A1D8-4144-8A04-03316DEDBEEF}" type="presOf" srcId="{ABC1EDDD-C08B-4F9C-8453-9CEFCC2AF319}" destId="{6FF7CD6F-0F0F-4159-B487-D312432B742B}" srcOrd="0" destOrd="1" presId="urn:microsoft.com/office/officeart/2005/8/layout/hProcess11"/>
    <dgm:cxn modelId="{D8EBBD42-214D-4D3D-9A34-A5A6A40991CD}" srcId="{45D50368-372D-4F79-95B9-B27BD239F0F6}" destId="{15FCB7DF-D0D3-43D8-8FE5-E5FFDED6264E}" srcOrd="0" destOrd="0" parTransId="{5DD5E854-B70B-4927-93DD-9B930567F2D9}" sibTransId="{DDE76206-3F7F-4788-87BA-8C9D4D26CDB9}"/>
    <dgm:cxn modelId="{4F3CEE6C-30FD-48C9-8D7E-FD9B6E602E8E}" type="presOf" srcId="{B32BACA7-0F94-4856-92A6-50A0B8E0528E}" destId="{7599F368-B45E-44EE-A412-23B2EC3FEF1D}" srcOrd="0" destOrd="1" presId="urn:microsoft.com/office/officeart/2005/8/layout/hProcess11"/>
    <dgm:cxn modelId="{8AF7704F-B285-4A9C-BA90-65BEC6653B6C}" type="presOf" srcId="{B6A966AA-C2D0-420D-89FC-1A1AB0AD4072}" destId="{7F7D3F0A-88AE-44AB-92BC-B1AEC7CDD5CE}" srcOrd="0" destOrd="0" presId="urn:microsoft.com/office/officeart/2005/8/layout/hProcess11"/>
    <dgm:cxn modelId="{9C4BE375-6187-4BD4-A343-9FC71D796AF1}" srcId="{CA2BABAF-EDAA-4496-8316-FD6EA3643E8F}" destId="{ABC1EDDD-C08B-4F9C-8453-9CEFCC2AF319}" srcOrd="0" destOrd="0" parTransId="{33D02404-349E-4E82-A8BA-C0A907006883}" sibTransId="{7D85D88C-6545-49D9-9F9D-01270187B165}"/>
    <dgm:cxn modelId="{68788A78-9180-41FF-BD09-BF4DBB52EA0D}" srcId="{B6A966AA-C2D0-420D-89FC-1A1AB0AD4072}" destId="{45D50368-372D-4F79-95B9-B27BD239F0F6}" srcOrd="0" destOrd="0" parTransId="{CDE1A78B-2AE4-4A71-9139-416C219BC84D}" sibTransId="{508ABF25-4B40-405C-9E88-248ED8B31B83}"/>
    <dgm:cxn modelId="{4011B082-09BD-4DD1-A54F-EA5AB249A3C2}" srcId="{B6A966AA-C2D0-420D-89FC-1A1AB0AD4072}" destId="{CA2BABAF-EDAA-4496-8316-FD6EA3643E8F}" srcOrd="3" destOrd="0" parTransId="{2B1B4805-2FB7-402F-86A8-587F29181C18}" sibTransId="{4498AB02-A1BF-4D28-8918-F87A89CEE23B}"/>
    <dgm:cxn modelId="{0CFCA19E-9316-4666-B978-BF8C655DDDAF}" type="presOf" srcId="{196543C5-093B-4437-B406-DBE4B882EA97}" destId="{C72ECC98-97C1-4FA6-9751-2F88545F8213}" srcOrd="0" destOrd="0" presId="urn:microsoft.com/office/officeart/2005/8/layout/hProcess11"/>
    <dgm:cxn modelId="{52499B9F-797A-43CC-89E1-64C52021BFAF}" srcId="{B6A966AA-C2D0-420D-89FC-1A1AB0AD4072}" destId="{196543C5-093B-4437-B406-DBE4B882EA97}" srcOrd="1" destOrd="0" parTransId="{41DE1F19-4A9F-48CD-A44E-6BF1D04E31EE}" sibTransId="{F264F018-7FB9-43EC-B595-B986D351AD7B}"/>
    <dgm:cxn modelId="{4520B5BC-66E9-4F6C-91BD-C0E84C5C2C15}" srcId="{66CE5527-D8DB-4D3A-B899-3AAD8A3E48E7}" destId="{B32BACA7-0F94-4856-92A6-50A0B8E0528E}" srcOrd="0" destOrd="0" parTransId="{ECA795ED-DEAC-4028-A9A8-21932F758673}" sibTransId="{05ECD5F7-F2CF-4C18-88DD-932AD0087137}"/>
    <dgm:cxn modelId="{63B3A7C2-8CF1-4127-87BF-09D383A8AFC5}" srcId="{B6A966AA-C2D0-420D-89FC-1A1AB0AD4072}" destId="{66CE5527-D8DB-4D3A-B899-3AAD8A3E48E7}" srcOrd="2" destOrd="0" parTransId="{E7F143A6-5F8C-48E1-A741-D7013ACF7C73}" sibTransId="{930AB9A0-047B-41FA-8CC5-ECF206126251}"/>
    <dgm:cxn modelId="{A7D662C6-F3D4-4021-BB56-6421315C6B81}" type="presOf" srcId="{66CE5527-D8DB-4D3A-B899-3AAD8A3E48E7}" destId="{7599F368-B45E-44EE-A412-23B2EC3FEF1D}" srcOrd="0" destOrd="0" presId="urn:microsoft.com/office/officeart/2005/8/layout/hProcess11"/>
    <dgm:cxn modelId="{CD9C6BD2-AA33-49C2-A28B-1C4F58CB6F8B}" type="presOf" srcId="{CA2BABAF-EDAA-4496-8316-FD6EA3643E8F}" destId="{6FF7CD6F-0F0F-4159-B487-D312432B742B}" srcOrd="0" destOrd="0" presId="urn:microsoft.com/office/officeart/2005/8/layout/hProcess11"/>
    <dgm:cxn modelId="{F12E74E0-3FC7-4399-A4D7-928B7B4EA7A0}" type="presOf" srcId="{15FCB7DF-D0D3-43D8-8FE5-E5FFDED6264E}" destId="{7103C4FE-7A4B-41EF-8814-669D0064B6EF}" srcOrd="0" destOrd="1" presId="urn:microsoft.com/office/officeart/2005/8/layout/hProcess11"/>
    <dgm:cxn modelId="{7849C247-851C-4CEB-9B9D-59ABFE120C8A}" type="presParOf" srcId="{7F7D3F0A-88AE-44AB-92BC-B1AEC7CDD5CE}" destId="{1321859E-820F-42A1-A815-96F9E1091C18}" srcOrd="0" destOrd="0" presId="urn:microsoft.com/office/officeart/2005/8/layout/hProcess11"/>
    <dgm:cxn modelId="{BF45A60D-96FF-473A-B57F-CF56378654CB}" type="presParOf" srcId="{7F7D3F0A-88AE-44AB-92BC-B1AEC7CDD5CE}" destId="{0C0EFEA6-53DB-4B11-B914-678B897CA613}" srcOrd="1" destOrd="0" presId="urn:microsoft.com/office/officeart/2005/8/layout/hProcess11"/>
    <dgm:cxn modelId="{373F4474-FD59-4113-8085-E79F58FC39C7}" type="presParOf" srcId="{0C0EFEA6-53DB-4B11-B914-678B897CA613}" destId="{D1F8120B-2014-4539-8DB2-DF72EA65305F}" srcOrd="0" destOrd="0" presId="urn:microsoft.com/office/officeart/2005/8/layout/hProcess11"/>
    <dgm:cxn modelId="{6CA87CCD-3781-4E2F-A803-26D211F1164A}" type="presParOf" srcId="{D1F8120B-2014-4539-8DB2-DF72EA65305F}" destId="{7103C4FE-7A4B-41EF-8814-669D0064B6EF}" srcOrd="0" destOrd="0" presId="urn:microsoft.com/office/officeart/2005/8/layout/hProcess11"/>
    <dgm:cxn modelId="{2C783DC9-BCFF-47D6-B9A4-7620E681CE7B}" type="presParOf" srcId="{D1F8120B-2014-4539-8DB2-DF72EA65305F}" destId="{69242FCE-B1A3-4CB0-90C2-CB5EC309668C}" srcOrd="1" destOrd="0" presId="urn:microsoft.com/office/officeart/2005/8/layout/hProcess11"/>
    <dgm:cxn modelId="{51436E83-D55A-4252-9307-E6DD23BC71B1}" type="presParOf" srcId="{D1F8120B-2014-4539-8DB2-DF72EA65305F}" destId="{301F205F-64EC-4B0E-A2AD-D5977C935AF4}" srcOrd="2" destOrd="0" presId="urn:microsoft.com/office/officeart/2005/8/layout/hProcess11"/>
    <dgm:cxn modelId="{035DE029-A115-4D1B-B566-7C73919D30BD}" type="presParOf" srcId="{0C0EFEA6-53DB-4B11-B914-678B897CA613}" destId="{B3AB7B4B-B32A-45B9-A77C-F2AACFD79CA5}" srcOrd="1" destOrd="0" presId="urn:microsoft.com/office/officeart/2005/8/layout/hProcess11"/>
    <dgm:cxn modelId="{C147C24D-FED8-4C5F-A80D-D6D44BF366E1}" type="presParOf" srcId="{0C0EFEA6-53DB-4B11-B914-678B897CA613}" destId="{9B80AA7C-AE0D-4517-8F0E-3798D9078ECA}" srcOrd="2" destOrd="0" presId="urn:microsoft.com/office/officeart/2005/8/layout/hProcess11"/>
    <dgm:cxn modelId="{53793FBF-21A3-4D92-8C0F-F9CF0CAF6629}" type="presParOf" srcId="{9B80AA7C-AE0D-4517-8F0E-3798D9078ECA}" destId="{C72ECC98-97C1-4FA6-9751-2F88545F8213}" srcOrd="0" destOrd="0" presId="urn:microsoft.com/office/officeart/2005/8/layout/hProcess11"/>
    <dgm:cxn modelId="{CE6E8620-4AAD-4191-A9D9-F888C053CED8}" type="presParOf" srcId="{9B80AA7C-AE0D-4517-8F0E-3798D9078ECA}" destId="{8A3CF5DF-2912-4784-8B16-20EF1087B16D}" srcOrd="1" destOrd="0" presId="urn:microsoft.com/office/officeart/2005/8/layout/hProcess11"/>
    <dgm:cxn modelId="{6C95E7EA-2961-4ADE-BA5A-9B67FAC37BCE}" type="presParOf" srcId="{9B80AA7C-AE0D-4517-8F0E-3798D9078ECA}" destId="{AEB44FDA-4D40-47A5-BEE0-4EF9F97BF5D2}" srcOrd="2" destOrd="0" presId="urn:microsoft.com/office/officeart/2005/8/layout/hProcess11"/>
    <dgm:cxn modelId="{3BC5DF92-4D9B-42AA-A67F-99A3E4840255}" type="presParOf" srcId="{0C0EFEA6-53DB-4B11-B914-678B897CA613}" destId="{66B84C84-45A2-4C61-AA12-3A3F75DB82F8}" srcOrd="3" destOrd="0" presId="urn:microsoft.com/office/officeart/2005/8/layout/hProcess11"/>
    <dgm:cxn modelId="{4479617F-590A-4134-8B6F-60EC71ADE29E}" type="presParOf" srcId="{0C0EFEA6-53DB-4B11-B914-678B897CA613}" destId="{2701CECE-5588-4E47-A10F-6E56A401651F}" srcOrd="4" destOrd="0" presId="urn:microsoft.com/office/officeart/2005/8/layout/hProcess11"/>
    <dgm:cxn modelId="{DB921245-5114-4E67-83D3-26FFC209C53F}" type="presParOf" srcId="{2701CECE-5588-4E47-A10F-6E56A401651F}" destId="{7599F368-B45E-44EE-A412-23B2EC3FEF1D}" srcOrd="0" destOrd="0" presId="urn:microsoft.com/office/officeart/2005/8/layout/hProcess11"/>
    <dgm:cxn modelId="{4DDEF26F-77B5-4AAE-9215-E07EF2C91A41}" type="presParOf" srcId="{2701CECE-5588-4E47-A10F-6E56A401651F}" destId="{ACDBF947-CA84-4369-9C76-D9BC453679FC}" srcOrd="1" destOrd="0" presId="urn:microsoft.com/office/officeart/2005/8/layout/hProcess11"/>
    <dgm:cxn modelId="{346B63E8-E17B-4F9B-97E9-A6538131487C}" type="presParOf" srcId="{2701CECE-5588-4E47-A10F-6E56A401651F}" destId="{172BFBDB-40CD-473F-BED0-C273B6CCF2A7}" srcOrd="2" destOrd="0" presId="urn:microsoft.com/office/officeart/2005/8/layout/hProcess11"/>
    <dgm:cxn modelId="{452CE184-CADD-473D-911D-316B6448C1D7}" type="presParOf" srcId="{0C0EFEA6-53DB-4B11-B914-678B897CA613}" destId="{FFE9EDF1-D064-449C-A23C-9E662577E7FA}" srcOrd="5" destOrd="0" presId="urn:microsoft.com/office/officeart/2005/8/layout/hProcess11"/>
    <dgm:cxn modelId="{C30ED5FE-658F-4591-B26A-B88B6F429DAB}" type="presParOf" srcId="{0C0EFEA6-53DB-4B11-B914-678B897CA613}" destId="{9579EA0A-E0A3-4715-AF27-DC043FF73543}" srcOrd="6" destOrd="0" presId="urn:microsoft.com/office/officeart/2005/8/layout/hProcess11"/>
    <dgm:cxn modelId="{E5670094-96D5-4375-B90C-D1EF99F258AB}" type="presParOf" srcId="{9579EA0A-E0A3-4715-AF27-DC043FF73543}" destId="{6FF7CD6F-0F0F-4159-B487-D312432B742B}" srcOrd="0" destOrd="0" presId="urn:microsoft.com/office/officeart/2005/8/layout/hProcess11"/>
    <dgm:cxn modelId="{82A6B4D0-E2AA-4BBB-92E0-863FBAA3E019}" type="presParOf" srcId="{9579EA0A-E0A3-4715-AF27-DC043FF73543}" destId="{FADE807E-F628-4B07-912F-2D942B7C25A8}" srcOrd="1" destOrd="0" presId="urn:microsoft.com/office/officeart/2005/8/layout/hProcess11"/>
    <dgm:cxn modelId="{C8D90308-1E88-4B4E-B9FE-7D022BE74CCE}" type="presParOf" srcId="{9579EA0A-E0A3-4715-AF27-DC043FF73543}" destId="{4B6CDC96-0044-44A5-A8C4-CACB56CE8D29}" srcOrd="2" destOrd="0" presId="urn:microsoft.com/office/officeart/2005/8/layout/hProcess1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21859E-820F-42A1-A815-96F9E1091C18}">
      <dsp:nvSpPr>
        <dsp:cNvPr id="0" name=""/>
        <dsp:cNvSpPr/>
      </dsp:nvSpPr>
      <dsp:spPr>
        <a:xfrm>
          <a:off x="0" y="807873"/>
          <a:ext cx="11099289" cy="1077164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03C4FE-7A4B-41EF-8814-669D0064B6EF}">
      <dsp:nvSpPr>
        <dsp:cNvPr id="0" name=""/>
        <dsp:cNvSpPr/>
      </dsp:nvSpPr>
      <dsp:spPr>
        <a:xfrm>
          <a:off x="652" y="508235"/>
          <a:ext cx="1610333" cy="735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1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Theme functions</a:t>
          </a:r>
        </a:p>
        <a:p>
          <a:pPr marL="228600" lvl="1" indent="-22860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80000"/>
            <a:buFont typeface="Courier New" panose="02070309020205020404" pitchFamily="49" charset="0"/>
            <a:buChar char="o"/>
          </a:pPr>
          <a:r>
            <a:rPr lang="en-US" sz="1800" kern="1200" dirty="0"/>
            <a:t>Used for creating the themes</a:t>
          </a:r>
        </a:p>
      </dsp:txBody>
      <dsp:txXfrm>
        <a:off x="652" y="508235"/>
        <a:ext cx="1610333" cy="735283"/>
      </dsp:txXfrm>
    </dsp:sp>
    <dsp:sp modelId="{69242FCE-B1A3-4CB0-90C2-CB5EC309668C}">
      <dsp:nvSpPr>
        <dsp:cNvPr id="0" name=""/>
        <dsp:cNvSpPr/>
      </dsp:nvSpPr>
      <dsp:spPr>
        <a:xfrm>
          <a:off x="671173" y="1185333"/>
          <a:ext cx="269291" cy="2692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2ECC98-97C1-4FA6-9751-2F88545F8213}">
      <dsp:nvSpPr>
        <dsp:cNvPr id="0" name=""/>
        <dsp:cNvSpPr/>
      </dsp:nvSpPr>
      <dsp:spPr>
        <a:xfrm>
          <a:off x="1521457" y="1672231"/>
          <a:ext cx="2591106" cy="713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Utilities functions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These are used to help the main functions in different calculations</a:t>
          </a:r>
          <a:endParaRPr lang="en-US" sz="1800" b="1" kern="1200" dirty="0"/>
        </a:p>
      </dsp:txBody>
      <dsp:txXfrm>
        <a:off x="1521457" y="1672231"/>
        <a:ext cx="2591106" cy="713373"/>
      </dsp:txXfrm>
    </dsp:sp>
    <dsp:sp modelId="{8A3CF5DF-2912-4784-8B16-20EF1087B16D}">
      <dsp:nvSpPr>
        <dsp:cNvPr id="0" name=""/>
        <dsp:cNvSpPr/>
      </dsp:nvSpPr>
      <dsp:spPr>
        <a:xfrm>
          <a:off x="2400780" y="1171174"/>
          <a:ext cx="269291" cy="2692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99F368-B45E-44EE-A412-23B2EC3FEF1D}">
      <dsp:nvSpPr>
        <dsp:cNvPr id="0" name=""/>
        <dsp:cNvSpPr/>
      </dsp:nvSpPr>
      <dsp:spPr>
        <a:xfrm>
          <a:off x="4151341" y="0"/>
          <a:ext cx="2912839" cy="1077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b" anchorCtr="1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  Calculator Functions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80000"/>
            <a:buFont typeface="Courier New" panose="02070309020205020404" pitchFamily="49" charset="0"/>
            <a:buNone/>
          </a:pPr>
          <a:r>
            <a:rPr lang="en-US" sz="1200" kern="1200" dirty="0"/>
            <a:t>   Backend Calculator functions that help in making calculator available for every operation</a:t>
          </a:r>
        </a:p>
      </dsp:txBody>
      <dsp:txXfrm>
        <a:off x="4151341" y="0"/>
        <a:ext cx="2912839" cy="1077164"/>
      </dsp:txXfrm>
    </dsp:sp>
    <dsp:sp modelId="{ACDBF947-CA84-4369-9C76-D9BC453679FC}">
      <dsp:nvSpPr>
        <dsp:cNvPr id="0" name=""/>
        <dsp:cNvSpPr/>
      </dsp:nvSpPr>
      <dsp:spPr>
        <a:xfrm>
          <a:off x="5188465" y="1172480"/>
          <a:ext cx="269291" cy="2692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F7CD6F-0F0F-4159-B487-D312432B742B}">
      <dsp:nvSpPr>
        <dsp:cNvPr id="0" name=""/>
        <dsp:cNvSpPr/>
      </dsp:nvSpPr>
      <dsp:spPr>
        <a:xfrm>
          <a:off x="7231263" y="1615747"/>
          <a:ext cx="2757444" cy="1077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1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Trigonometric &amp; Other functions</a:t>
          </a:r>
        </a:p>
        <a:p>
          <a:pPr marL="228600" lvl="1" indent="-228600" algn="ctr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SzPct val="80000"/>
            <a:buFont typeface="Courier New" panose="02070309020205020404" pitchFamily="49" charset="0"/>
            <a:buChar char="o"/>
          </a:pPr>
          <a:r>
            <a:rPr lang="en-US" sz="1800" kern="1200" dirty="0"/>
            <a:t>Used to perform trigonometric, logarithmic, and other operations</a:t>
          </a:r>
        </a:p>
      </dsp:txBody>
      <dsp:txXfrm>
        <a:off x="7231263" y="1615747"/>
        <a:ext cx="2757444" cy="1077164"/>
      </dsp:txXfrm>
    </dsp:sp>
    <dsp:sp modelId="{FADE807E-F628-4B07-912F-2D942B7C25A8}">
      <dsp:nvSpPr>
        <dsp:cNvPr id="0" name=""/>
        <dsp:cNvSpPr/>
      </dsp:nvSpPr>
      <dsp:spPr>
        <a:xfrm>
          <a:off x="8475339" y="1211810"/>
          <a:ext cx="269291" cy="269291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8/31/2025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8/31/2025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76609C33-D605-6146-1378-F67C572F05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04800 w 12192000"/>
              <a:gd name="connsiteY0" fmla="*/ 266701 h 6858000"/>
              <a:gd name="connsiteX1" fmla="*/ 304800 w 12192000"/>
              <a:gd name="connsiteY1" fmla="*/ 6591300 h 6858000"/>
              <a:gd name="connsiteX2" fmla="*/ 11887200 w 12192000"/>
              <a:gd name="connsiteY2" fmla="*/ 6591300 h 6858000"/>
              <a:gd name="connsiteX3" fmla="*/ 11887200 w 12192000"/>
              <a:gd name="connsiteY3" fmla="*/ 26670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4800" y="266701"/>
                </a:moveTo>
                <a:lnTo>
                  <a:pt x="304800" y="6591300"/>
                </a:lnTo>
                <a:lnTo>
                  <a:pt x="11887200" y="6591300"/>
                </a:lnTo>
                <a:lnTo>
                  <a:pt x="11887200" y="2667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 anchor="ctr"/>
          <a:lstStyle>
            <a:lvl1pPr algn="ctr">
              <a:defRPr sz="54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DC5B68-548C-395D-B9A9-EA694F6CB59F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572000" cy="3429000"/>
          </a:xfrm>
          <a:noFill/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400"/>
              </a:spcBef>
              <a:buSzPct val="80000"/>
              <a:defRPr sz="1800" b="1"/>
            </a:lvl1pPr>
            <a:lvl2pPr marL="4572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2pPr>
            <a:lvl3pPr marL="914400">
              <a:lnSpc>
                <a:spcPct val="90000"/>
              </a:lnSpc>
              <a:spcBef>
                <a:spcPts val="1400"/>
              </a:spcBef>
              <a:buSzPct val="80000"/>
              <a:defRPr sz="1800"/>
            </a:lvl3pPr>
            <a:lvl4pPr marL="9144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4pPr>
            <a:lvl5pPr marL="1371600">
              <a:lnSpc>
                <a:spcPct val="90000"/>
              </a:lnSpc>
              <a:spcBef>
                <a:spcPts val="1400"/>
              </a:spcBef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064" y="2377440"/>
            <a:ext cx="4645152" cy="34290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800"/>
            </a:lvl2pPr>
            <a:lvl3pPr marL="1371600">
              <a:buSzPct val="80000"/>
              <a:defRPr sz="1800"/>
            </a:lvl3pPr>
            <a:lvl4pPr marL="1828800">
              <a:buSzPct val="80000"/>
              <a:defRPr sz="1800"/>
            </a:lvl4pPr>
            <a:lvl5pPr marL="2286000"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2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59BA83-0C6E-2A70-AED3-E386CABE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80160" y="2377440"/>
            <a:ext cx="9619488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612406-06E6-DCE4-7F2F-D98836A802A6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8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 cap="all" baseline="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prstGeom prst="rect">
            <a:avLst/>
          </a:prstGeom>
          <a:noFill/>
        </p:spPr>
        <p:txBody>
          <a:bodyPr wrap="square" bIns="0" anchor="ctr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548640"/>
            <a:ext cx="2286000" cy="2286000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CE7D81-1954-1B1F-C0AC-21C85AFD3C1E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738F023-8BDF-71DB-D6AB-776F7C6413B2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  <a:gd name="connsiteX4" fmla="*/ 0 w 3581400"/>
              <a:gd name="connsiteY4" fmla="*/ 6172201 h 6858000"/>
              <a:gd name="connsiteX5" fmla="*/ 2971800 w 3581400"/>
              <a:gd name="connsiteY5" fmla="*/ 6172201 h 6858000"/>
              <a:gd name="connsiteX6" fmla="*/ 2971800 w 3581400"/>
              <a:gd name="connsiteY6" fmla="*/ 685800 h 6858000"/>
              <a:gd name="connsiteX7" fmla="*/ 0 w 3581400"/>
              <a:gd name="connsiteY7" fmla="*/ 685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6172201"/>
                </a:lnTo>
                <a:lnTo>
                  <a:pt x="2971800" y="6172201"/>
                </a:lnTo>
                <a:lnTo>
                  <a:pt x="2971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800" cy="2286000"/>
          </a:xfrm>
        </p:spPr>
        <p:txBody>
          <a:bodyPr/>
          <a:lstStyle>
            <a:lvl1pPr>
              <a:defRPr sz="32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3566160"/>
            <a:ext cx="4114800" cy="2651760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cap="all" spc="0" baseline="0"/>
            </a:lvl1pPr>
            <a:lvl2pPr marL="914400">
              <a:defRPr spc="0" baseline="0"/>
            </a:lvl2pPr>
            <a:lvl3pPr marL="1371600">
              <a:defRPr spc="0" baseline="0"/>
            </a:lvl3pPr>
            <a:lvl4pPr marL="1828800">
              <a:defRPr spc="0" baseline="0"/>
            </a:lvl4pPr>
            <a:lvl5pPr marL="2286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7568" y="1435608"/>
            <a:ext cx="5897880" cy="397764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EB7E3-3953-BAB4-1B15-383082C6C31E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697480"/>
            <a:ext cx="10515600" cy="2606040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044184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23682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3AD4F0-8C4C-FC68-2450-06419A6D0131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A510974D-B222-2876-052D-21F0E075D288}"/>
              </a:ext>
            </a:extLst>
          </p:cNvPr>
          <p:cNvSpPr/>
          <p:nvPr userDrawn="1"/>
        </p:nvSpPr>
        <p:spPr>
          <a:xfrm>
            <a:off x="0" y="0"/>
            <a:ext cx="12192000" cy="4457700"/>
          </a:xfrm>
          <a:custGeom>
            <a:avLst/>
            <a:gdLst>
              <a:gd name="connsiteX0" fmla="*/ 0 w 12192000"/>
              <a:gd name="connsiteY0" fmla="*/ 0 h 4457700"/>
              <a:gd name="connsiteX1" fmla="*/ 12192000 w 12192000"/>
              <a:gd name="connsiteY1" fmla="*/ 0 h 4457700"/>
              <a:gd name="connsiteX2" fmla="*/ 12192000 w 12192000"/>
              <a:gd name="connsiteY2" fmla="*/ 4457700 h 4457700"/>
              <a:gd name="connsiteX3" fmla="*/ 11563350 w 12192000"/>
              <a:gd name="connsiteY3" fmla="*/ 4457700 h 4457700"/>
              <a:gd name="connsiteX4" fmla="*/ 11563350 w 12192000"/>
              <a:gd name="connsiteY4" fmla="*/ 685800 h 4457700"/>
              <a:gd name="connsiteX5" fmla="*/ 628650 w 12192000"/>
              <a:gd name="connsiteY5" fmla="*/ 685800 h 4457700"/>
              <a:gd name="connsiteX6" fmla="*/ 628650 w 12192000"/>
              <a:gd name="connsiteY6" fmla="*/ 4457700 h 4457700"/>
              <a:gd name="connsiteX7" fmla="*/ 0 w 12192000"/>
              <a:gd name="connsiteY7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57700">
                <a:moveTo>
                  <a:pt x="0" y="0"/>
                </a:moveTo>
                <a:lnTo>
                  <a:pt x="12192000" y="0"/>
                </a:lnTo>
                <a:lnTo>
                  <a:pt x="12192000" y="4457700"/>
                </a:lnTo>
                <a:lnTo>
                  <a:pt x="11563350" y="4457700"/>
                </a:lnTo>
                <a:lnTo>
                  <a:pt x="11563350" y="685800"/>
                </a:lnTo>
                <a:lnTo>
                  <a:pt x="628650" y="685800"/>
                </a:lnTo>
                <a:lnTo>
                  <a:pt x="628650" y="4457700"/>
                </a:lnTo>
                <a:lnTo>
                  <a:pt x="0" y="4457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688" y="3803904"/>
            <a:ext cx="8046720" cy="9144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1A471A-8A28-B00F-72E9-849D5E6B7257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BB82FF-5339-5456-4D30-0C2DA7907AAE}"/>
              </a:ext>
            </a:extLst>
          </p:cNvPr>
          <p:cNvSpPr/>
          <p:nvPr userDrawn="1"/>
        </p:nvSpPr>
        <p:spPr>
          <a:xfrm>
            <a:off x="0" y="0"/>
            <a:ext cx="35661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</p:spPr>
        <p:txBody>
          <a:bodyPr/>
          <a:lstStyle>
            <a:lvl1pPr>
              <a:defRPr sz="32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C39A257-2366-FF6B-67AD-9342B6B0B6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3429000"/>
            <a:ext cx="6217920" cy="2743200"/>
          </a:xfrm>
        </p:spPr>
        <p:txBody>
          <a:bodyPr>
            <a:normAutofit/>
          </a:bodyPr>
          <a:lstStyle>
            <a:lvl1pPr marL="457200">
              <a:spcBef>
                <a:spcPts val="1400"/>
              </a:spcBef>
              <a:buSzPct val="80000"/>
              <a:defRPr cap="all" spc="0" baseline="0"/>
            </a:lvl1pPr>
            <a:lvl2pPr marL="914400">
              <a:buSzPct val="80000"/>
              <a:defRPr spc="0" baseline="0"/>
            </a:lvl2pPr>
            <a:lvl3pPr marL="1371600">
              <a:buSzPct val="80000"/>
              <a:defRPr spc="0" baseline="0"/>
            </a:lvl3pPr>
            <a:lvl4pPr marL="1828800">
              <a:buSzPct val="80000"/>
              <a:defRPr spc="0" baseline="0"/>
            </a:lvl4pPr>
            <a:lvl5pPr marL="2286000">
              <a:buSzPct val="80000"/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A4A755-28B6-5A01-94AB-C3CCC4368885}"/>
              </a:ext>
            </a:extLst>
          </p:cNvPr>
          <p:cNvCxnSpPr>
            <a:cxnSpLocks/>
          </p:cNvCxnSpPr>
          <p:nvPr userDrawn="1"/>
        </p:nvCxnSpPr>
        <p:spPr>
          <a:xfrm>
            <a:off x="5340096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481328"/>
            <a:ext cx="9144000" cy="38953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8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CF04C-49F6-66E8-41A0-B3C371944EA1}"/>
              </a:ext>
            </a:extLst>
          </p:cNvPr>
          <p:cNvSpPr/>
          <p:nvPr userDrawn="1"/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9200" cy="18288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DDE351D0-FB9C-3473-AF28-5292774172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160" y="548640"/>
            <a:ext cx="3017520" cy="301752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5472" y="731520"/>
            <a:ext cx="4306824" cy="5394960"/>
          </a:xfrm>
        </p:spPr>
        <p:txBody>
          <a:bodyPr anchor="b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cap="all" baseline="0"/>
            </a:lvl1pPr>
            <a:lvl2pPr marL="914400">
              <a:buClr>
                <a:schemeClr val="tx1"/>
              </a:buClr>
              <a:buSzPct val="80000"/>
              <a:defRPr/>
            </a:lvl2pPr>
            <a:lvl3pPr marL="1371600">
              <a:buClr>
                <a:schemeClr val="tx1"/>
              </a:buClr>
              <a:buSzPct val="80000"/>
              <a:defRPr/>
            </a:lvl3pPr>
            <a:lvl4pPr marL="1828800">
              <a:buClr>
                <a:schemeClr val="tx1"/>
              </a:buClr>
              <a:buSzPct val="80000"/>
              <a:defRPr/>
            </a:lvl4pPr>
            <a:lvl5pPr marL="2286000">
              <a:buClr>
                <a:schemeClr val="tx1"/>
              </a:buClr>
              <a:buSzPct val="8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171EC5-29BE-C106-1E9B-0CBDB598A131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1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10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5029200" cy="1828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4848" y="1097280"/>
            <a:ext cx="4572000" cy="18288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3172968"/>
            <a:ext cx="10076688" cy="310896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7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4" r:id="rId3"/>
    <p:sldLayoutId id="2147483675" r:id="rId4"/>
    <p:sldLayoutId id="2147483664" r:id="rId5"/>
    <p:sldLayoutId id="2147483676" r:id="rId6"/>
    <p:sldLayoutId id="2147483677" r:id="rId7"/>
    <p:sldLayoutId id="2147483681" r:id="rId8"/>
    <p:sldLayoutId id="2147483682" r:id="rId9"/>
    <p:sldLayoutId id="2147483683" r:id="rId10"/>
    <p:sldLayoutId id="2147483680" r:id="rId11"/>
    <p:sldLayoutId id="2147483684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4572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Courier New" panose="02070309020205020404" pitchFamily="49" charset="0"/>
        <a:buChar char="o"/>
        <a:defRPr sz="2400" b="0" i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42" y="1417320"/>
            <a:ext cx="10518058" cy="3918941"/>
          </a:xfrm>
        </p:spPr>
        <p:txBody>
          <a:bodyPr/>
          <a:lstStyle/>
          <a:p>
            <a:r>
              <a:rPr lang="en-US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TKINTER SCIENTIFIC CALCULATOR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A1307D8B-2864-21B6-1CE1-B605F2928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2502" y="4510351"/>
            <a:ext cx="3392129" cy="356616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AISHWARYA KUMAR SINGH</a:t>
            </a:r>
          </a:p>
          <a:p>
            <a:endParaRPr lang="en-US" dirty="0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113BA512-AAAE-A3A7-40C5-2C51A03EF51A}"/>
              </a:ext>
            </a:extLst>
          </p:cNvPr>
          <p:cNvSpPr txBox="1">
            <a:spLocks/>
          </p:cNvSpPr>
          <p:nvPr/>
        </p:nvSpPr>
        <p:spPr>
          <a:xfrm>
            <a:off x="3991894" y="4841059"/>
            <a:ext cx="4630994" cy="35661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400" b="0" i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Intern – NEXTHIKES IT SOLUTIONS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75FFBBDA-B330-EFDC-C6BF-A8CBF97E7103}"/>
              </a:ext>
            </a:extLst>
          </p:cNvPr>
          <p:cNvSpPr txBox="1">
            <a:spLocks/>
          </p:cNvSpPr>
          <p:nvPr/>
        </p:nvSpPr>
        <p:spPr>
          <a:xfrm>
            <a:off x="4699819" y="5207582"/>
            <a:ext cx="3141406" cy="35661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400" b="0" i="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20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Font typeface="Courier New" panose="02070309020205020404" pitchFamily="49" charset="0"/>
              <a:buNone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SUNDAY, 31 AUGUST, 2025</a:t>
            </a:r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309182" cy="551733"/>
          </a:xfrm>
          <a:noFill/>
        </p:spPr>
        <p:txBody>
          <a:bodyPr anchor="t" anchorCtr="0"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Theme &amp; Code management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281083"/>
            <a:ext cx="4572000" cy="3962401"/>
          </a:xfrm>
          <a:noFill/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Day Theme</a:t>
            </a:r>
          </a:p>
          <a:p>
            <a:pPr lvl="1"/>
            <a:r>
              <a:rPr lang="en-US" dirty="0"/>
              <a:t>Used a light background and dark text</a:t>
            </a:r>
          </a:p>
          <a:p>
            <a:r>
              <a:rPr lang="en-US" dirty="0"/>
              <a:t>Night Theme</a:t>
            </a:r>
          </a:p>
          <a:p>
            <a:pPr lvl="1"/>
            <a:r>
              <a:rPr lang="en-US" dirty="0"/>
              <a:t>Used dark background and light text</a:t>
            </a:r>
          </a:p>
          <a:p>
            <a:r>
              <a:rPr lang="en-US" dirty="0"/>
              <a:t>Theme Toggle Button</a:t>
            </a:r>
          </a:p>
          <a:p>
            <a:pPr lvl="1"/>
            <a:r>
              <a:rPr lang="en-US" dirty="0"/>
              <a:t>Theme toggle button is provided to change the theme from day to night and vice-versa.</a:t>
            </a:r>
          </a:p>
          <a:p>
            <a:r>
              <a:rPr lang="en-US" b="0" dirty="0"/>
              <a:t>Windows-style buttons using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ttk</a:t>
            </a:r>
            <a:r>
              <a:rPr lang="en-US" b="0" dirty="0"/>
              <a:t> themes</a:t>
            </a:r>
          </a:p>
          <a:p>
            <a:r>
              <a:rPr lang="en-US" b="0" dirty="0"/>
              <a:t>Theme toggle (☀ / 🌙)</a:t>
            </a:r>
          </a:p>
          <a:p>
            <a:r>
              <a:rPr lang="en-US" b="0" dirty="0"/>
              <a:t>Clean layout with grid system is provided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A98D88-83AE-CC1C-F0F7-BF4647665017}"/>
              </a:ext>
            </a:extLst>
          </p:cNvPr>
          <p:cNvSpPr txBox="1">
            <a:spLocks/>
          </p:cNvSpPr>
          <p:nvPr/>
        </p:nvSpPr>
        <p:spPr>
          <a:xfrm>
            <a:off x="6213987" y="1572037"/>
            <a:ext cx="5039229" cy="551733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0F69CB27-AED3-67B9-C7FB-AD7A9B8E21C7}"/>
              </a:ext>
            </a:extLst>
          </p:cNvPr>
          <p:cNvSpPr txBox="1">
            <a:spLocks/>
          </p:cNvSpPr>
          <p:nvPr/>
        </p:nvSpPr>
        <p:spPr>
          <a:xfrm>
            <a:off x="6112730" y="2305660"/>
            <a:ext cx="4572000" cy="408530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  <a:defRPr sz="1800" b="1" i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None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4572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None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4572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urier New" panose="02070309020205020404" pitchFamily="49" charset="0"/>
              <a:buChar char="o"/>
              <a:defRPr sz="18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Constants file </a:t>
            </a:r>
          </a:p>
          <a:p>
            <a:pPr lvl="1"/>
            <a:r>
              <a:rPr lang="en-US" dirty="0"/>
              <a:t>There is a separate file for storing constants and styling. This is used in the main python calculator file.</a:t>
            </a:r>
          </a:p>
          <a:p>
            <a:r>
              <a:rPr lang="en-US" dirty="0"/>
              <a:t>Clear separation of logic and UI</a:t>
            </a:r>
          </a:p>
          <a:p>
            <a:pPr lvl="1"/>
            <a:r>
              <a:rPr lang="en-US" dirty="0"/>
              <a:t>Methods are divided into smaller parts to keep the code clean and modular. Logic helps in integrating the functionality smoothly</a:t>
            </a:r>
          </a:p>
          <a:p>
            <a:r>
              <a:rPr lang="en-US" dirty="0"/>
              <a:t>Scientific Notation Formatting</a:t>
            </a:r>
          </a:p>
          <a:p>
            <a:pPr lvl="1"/>
            <a:r>
              <a:rPr lang="en-US" dirty="0"/>
              <a:t>Scientific notation formatting is also kept in mind while creation of the calculator logics.</a:t>
            </a:r>
          </a:p>
          <a:p>
            <a:r>
              <a:rPr lang="en-US" dirty="0"/>
              <a:t>Proper Error Messages</a:t>
            </a:r>
          </a:p>
          <a:p>
            <a:pPr lvl="1"/>
            <a:r>
              <a:rPr lang="en-US" dirty="0"/>
              <a:t>"Empty input", "Invalid Input", "Cannot divide by zero"</a:t>
            </a:r>
          </a:p>
        </p:txBody>
      </p:sp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20299"/>
            <a:ext cx="9601200" cy="534875"/>
          </a:xfrm>
          <a:noFill/>
        </p:spPr>
        <p:txBody>
          <a:bodyPr anchor="t" anchorCtr="0"/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Calculator image / theme images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7A329E-9BFE-2ECA-CB13-17D39330F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376" y="1524000"/>
            <a:ext cx="3467837" cy="43261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219395-0327-BF74-8D2E-00CB76634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523999"/>
            <a:ext cx="3684147" cy="43261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85C6DA-B1A2-4BA7-BF17-D7F890F24ACD}"/>
              </a:ext>
            </a:extLst>
          </p:cNvPr>
          <p:cNvSpPr txBox="1"/>
          <p:nvPr/>
        </p:nvSpPr>
        <p:spPr>
          <a:xfrm>
            <a:off x="2920182" y="5937701"/>
            <a:ext cx="16813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 Theme 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CF577B-98E1-90C7-7003-B955BF80E9C0}"/>
              </a:ext>
            </a:extLst>
          </p:cNvPr>
          <p:cNvSpPr txBox="1"/>
          <p:nvPr/>
        </p:nvSpPr>
        <p:spPr>
          <a:xfrm>
            <a:off x="7403692" y="5937701"/>
            <a:ext cx="16813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Night Theme 🌙</a:t>
            </a:r>
          </a:p>
        </p:txBody>
      </p:sp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643030"/>
          </a:xfrm>
          <a:noFill/>
        </p:spPr>
        <p:txBody>
          <a:bodyPr anchor="t" anchorCtr="0"/>
          <a:lstStyle/>
          <a:p>
            <a:r>
              <a:rPr lang="en-US" sz="4000" b="1" spc="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 &amp;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1818968"/>
            <a:ext cx="4663440" cy="4837470"/>
          </a:xfrm>
          <a:solidFill>
            <a:schemeClr val="accent4"/>
          </a:solidFill>
        </p:spPr>
        <p:txBody>
          <a:bodyPr vert="horz" lIns="365760" tIns="365760" rIns="365760" bIns="365760" rtlCol="0" anchor="t">
            <a:noAutofit/>
          </a:bodyPr>
          <a:lstStyle/>
          <a:p>
            <a:r>
              <a:rPr lang="en-US" sz="1600" dirty="0"/>
              <a:t>This project demonstrates a functional, themed scientific calculator</a:t>
            </a:r>
          </a:p>
          <a:p>
            <a:r>
              <a:rPr lang="en-US" sz="1600" dirty="0"/>
              <a:t>It used </a:t>
            </a:r>
            <a:r>
              <a:rPr lang="en-US" sz="1600" dirty="0" err="1"/>
              <a:t>Tkinter</a:t>
            </a:r>
            <a:r>
              <a:rPr lang="en-US" sz="1600" dirty="0"/>
              <a:t> library to display the GUI </a:t>
            </a:r>
          </a:p>
          <a:p>
            <a:r>
              <a:rPr lang="en-US" sz="1600" dirty="0"/>
              <a:t>It was developed as a part of building a robust, extensible scientific calculator</a:t>
            </a:r>
          </a:p>
          <a:p>
            <a:r>
              <a:rPr lang="en-US" sz="1600" dirty="0"/>
              <a:t>It provides functionality close to windows scientific calculator</a:t>
            </a:r>
          </a:p>
          <a:p>
            <a:r>
              <a:rPr lang="en-US" sz="1600" dirty="0"/>
              <a:t>It has a clean intuitive interface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1818967"/>
            <a:ext cx="4792755" cy="4837471"/>
          </a:xfrm>
          <a:solidFill>
            <a:schemeClr val="accent4"/>
          </a:solidFill>
        </p:spPr>
        <p:txBody>
          <a:bodyPr vert="horz" lIns="365760" tIns="365760" rIns="365760" bIns="365760" rtlCol="0" anchor="t">
            <a:noAutofit/>
          </a:bodyPr>
          <a:lstStyle/>
          <a:p>
            <a:r>
              <a:rPr lang="en-US" sz="1600" dirty="0"/>
              <a:t>advance features of </a:t>
            </a:r>
            <a:r>
              <a:rPr lang="en-US" sz="1600" dirty="0" err="1"/>
              <a:t>tkinter</a:t>
            </a:r>
            <a:r>
              <a:rPr lang="en-US" sz="1600" dirty="0"/>
              <a:t> library and extensive use of python in project development were explored</a:t>
            </a:r>
          </a:p>
          <a:p>
            <a:r>
              <a:rPr lang="en-US" sz="1600" dirty="0"/>
              <a:t>Code was pushed to </a:t>
            </a:r>
            <a:r>
              <a:rPr lang="en-US" sz="1600" dirty="0" err="1"/>
              <a:t>github</a:t>
            </a:r>
            <a:r>
              <a:rPr lang="en-US" sz="1600" dirty="0"/>
              <a:t> which was a part of project learnings</a:t>
            </a:r>
          </a:p>
          <a:p>
            <a:r>
              <a:rPr lang="en-US" sz="1600" dirty="0"/>
              <a:t>Overall, a great combination of python code and library with </a:t>
            </a:r>
            <a:r>
              <a:rPr lang="en-US" sz="1600" dirty="0" err="1"/>
              <a:t>gui</a:t>
            </a:r>
            <a:r>
              <a:rPr lang="en-US" sz="1600" dirty="0"/>
              <a:t> including programming with mathematical analysis of the formulas</a:t>
            </a:r>
          </a:p>
          <a:p>
            <a:r>
              <a:rPr lang="en-US" sz="1600" b="1" dirty="0"/>
              <a:t>Future scope:</a:t>
            </a:r>
          </a:p>
          <a:p>
            <a:pPr marL="0" indent="0">
              <a:buNone/>
            </a:pPr>
            <a:r>
              <a:rPr lang="en-US" sz="1600" dirty="0"/>
              <a:t>	Commitment to learn and create 	features such as operation history, 	memory storage(M+, M-), and more 	advance math functions 	implementation</a:t>
            </a:r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39FA-84F2-3624-49D6-32B9E036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noFill/>
        </p:spPr>
        <p:txBody>
          <a:bodyPr bIns="0" anchor="ctr" anchorCtr="0"/>
          <a:lstStyle/>
          <a:p>
            <a:r>
              <a:rPr lang="en-US" dirty="0"/>
              <a:t>Thank you</a:t>
            </a:r>
          </a:p>
        </p:txBody>
      </p:sp>
      <p:pic>
        <p:nvPicPr>
          <p:cNvPr id="7" name="Picture Placeholder 25" descr="Bacteria cultured in a petri dish for a laboratory or a scientific investigation">
            <a:extLst>
              <a:ext uri="{FF2B5EF4-FFF2-40B4-BE49-F238E27FC236}">
                <a16:creationId xmlns:a16="http://schemas.microsoft.com/office/drawing/2014/main" id="{F46DA087-2662-0725-53F9-CF835D1DC8F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" r="74"/>
          <a:stretch/>
        </p:blipFill>
        <p:spPr>
          <a:xfrm>
            <a:off x="4953000" y="548640"/>
            <a:ext cx="2286000" cy="2286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04BCD3-171F-C06E-AC4E-108832525DF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 anchorCtr="0"/>
          <a:lstStyle/>
          <a:p>
            <a:r>
              <a:rPr lang="en-US" dirty="0"/>
              <a:t>Aishwarya </a:t>
            </a:r>
            <a:r>
              <a:rPr lang="en-US" dirty="0" err="1"/>
              <a:t>kumar</a:t>
            </a:r>
            <a:r>
              <a:rPr lang="en-US" dirty="0"/>
              <a:t> </a:t>
            </a:r>
            <a:r>
              <a:rPr lang="en-US" dirty="0" err="1"/>
              <a:t>singh</a:t>
            </a:r>
            <a:r>
              <a:rPr lang="en-US" dirty="0"/>
              <a:t> | github.com/aishks14</a:t>
            </a:r>
          </a:p>
        </p:txBody>
      </p:sp>
    </p:spTree>
    <p:extLst>
      <p:ext uri="{BB962C8B-B14F-4D97-AF65-F5344CB8AC3E}">
        <p14:creationId xmlns:p14="http://schemas.microsoft.com/office/powerpoint/2010/main" val="48752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38CD2-9585-7E51-5359-D52935A77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093" y="2172929"/>
            <a:ext cx="4114800" cy="4090219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PYTHON - CORE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TKINTER LIBRARY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HANDS ON VISUAL STUDIO CODE (IDE)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GITHUB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 development using python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EBC94A-00AB-49D5-87B0-4390D69B1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088" y="265472"/>
            <a:ext cx="4114800" cy="453267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6350" stA="50000" endA="275" endPos="40000" dist="101600" dir="5400000" sy="-100000" algn="bl" rotWithShape="0"/>
          </a:effec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A3EB422-1287-FCEB-63CE-599FDC8468D8}"/>
              </a:ext>
            </a:extLst>
          </p:cNvPr>
          <p:cNvSpPr txBox="1">
            <a:spLocks/>
          </p:cNvSpPr>
          <p:nvPr/>
        </p:nvSpPr>
        <p:spPr>
          <a:xfrm>
            <a:off x="7610167" y="786581"/>
            <a:ext cx="3824748" cy="89473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910866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697480"/>
            <a:ext cx="10515600" cy="2606040"/>
          </a:xfrm>
          <a:noFill/>
        </p:spPr>
        <p:txBody>
          <a:bodyPr anchor="ctr" anchorCtr="0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PROECT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0074" y="4806991"/>
            <a:ext cx="10515600" cy="993058"/>
          </a:xfrm>
          <a:noFill/>
        </p:spPr>
        <p:txBody>
          <a:bodyPr>
            <a:normAutofit/>
          </a:bodyPr>
          <a:lstStyle/>
          <a:p>
            <a:r>
              <a:rPr lang="en-US" dirty="0"/>
              <a:t>This project aims at building a smooth, and, working scientific calculator having a GUI, based </a:t>
            </a:r>
          </a:p>
          <a:p>
            <a:r>
              <a:rPr lang="en-US" dirty="0"/>
              <a:t>on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Tkinter</a:t>
            </a:r>
            <a:r>
              <a:rPr lang="en-US" dirty="0"/>
              <a:t> Library of Python</a:t>
            </a:r>
          </a:p>
        </p:txBody>
      </p:sp>
      <p:pic>
        <p:nvPicPr>
          <p:cNvPr id="10" name="Picture Placeholder 9" descr="Close up of bubbles">
            <a:extLst>
              <a:ext uri="{FF2B5EF4-FFF2-40B4-BE49-F238E27FC236}">
                <a16:creationId xmlns:a16="http://schemas.microsoft.com/office/drawing/2014/main" id="{99058E17-80B3-F3F9-AF6A-0518C39D94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83" r="83"/>
          <a:stretch/>
        </p:blipFill>
        <p:spPr>
          <a:xfrm>
            <a:off x="0" y="0"/>
            <a:ext cx="12188952" cy="2368296"/>
          </a:xfrm>
        </p:spPr>
      </p:pic>
    </p:spTree>
    <p:extLst>
      <p:ext uri="{BB962C8B-B14F-4D97-AF65-F5344CB8AC3E}">
        <p14:creationId xmlns:p14="http://schemas.microsoft.com/office/powerpoint/2010/main" val="1008037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60347B-FA4A-41F3-BBDD-175789B9C2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173" y="894735"/>
            <a:ext cx="4256117" cy="4365523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  <a:reflection blurRad="6350" stA="50000" endA="275" endPos="40000" dist="101600" dir="5400000" sy="-100000" algn="bl" rotWithShape="0"/>
          </a:effec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8363" y="1209369"/>
            <a:ext cx="9173496" cy="609600"/>
          </a:xfrm>
          <a:noFill/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Combining functionality and user-friendliness, for </a:t>
            </a:r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0000"/>
                </a:highlight>
              </a:rPr>
              <a:t>Trigonometric, Logarithmic, and Arithmetic Functions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000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4774" y="1799299"/>
            <a:ext cx="7787148" cy="973395"/>
          </a:xfrm>
          <a:noFill/>
        </p:spPr>
        <p:txBody>
          <a:bodyPr anchor="b" anchorCtr="0"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808080"/>
                </a:highlight>
              </a:rPr>
              <a:t>Project overview</a:t>
            </a:r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731520"/>
          </a:xfrm>
          <a:noFill/>
        </p:spPr>
        <p:txBody>
          <a:bodyPr/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INTRODUCTION</a:t>
            </a:r>
          </a:p>
        </p:txBody>
      </p:sp>
      <p:pic>
        <p:nvPicPr>
          <p:cNvPr id="16" name="Picture Placeholder 15" descr="Pipette over three glass jars">
            <a:extLst>
              <a:ext uri="{FF2B5EF4-FFF2-40B4-BE49-F238E27FC236}">
                <a16:creationId xmlns:a16="http://schemas.microsoft.com/office/drawing/2014/main" id="{363B2CE7-DE69-D368-9719-08D0C83ABC0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1298448" y="1828800"/>
            <a:ext cx="3200400" cy="32004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3429000"/>
            <a:ext cx="6217920" cy="2743200"/>
          </a:xfrm>
          <a:noFill/>
        </p:spPr>
        <p:txBody>
          <a:bodyPr>
            <a:normAutofit fontScale="92500" lnSpcReduction="20000"/>
          </a:bodyPr>
          <a:lstStyle/>
          <a:p>
            <a:r>
              <a:rPr lang="en-US" dirty="0"/>
              <a:t>A DESKTOP BASED SCIENTIFIC CALCULATOR BULT USING PYTHON</a:t>
            </a:r>
          </a:p>
          <a:p>
            <a:r>
              <a:rPr lang="en-US" dirty="0"/>
              <a:t>USED TKINTER FOR </a:t>
            </a:r>
            <a:r>
              <a:rPr lang="en-US" dirty="0" err="1"/>
              <a:t>gui</a:t>
            </a:r>
            <a:r>
              <a:rPr lang="en-US" dirty="0"/>
              <a:t> and math for scientific calculations</a:t>
            </a:r>
          </a:p>
          <a:p>
            <a:r>
              <a:rPr lang="en-US" dirty="0"/>
              <a:t>Designed for both as basic and advance mathematical tasks</a:t>
            </a:r>
          </a:p>
          <a:p>
            <a:r>
              <a:rPr lang="en-US" dirty="0"/>
              <a:t>This includes dynamic theming and robust error handling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White DNA structure">
            <a:extLst>
              <a:ext uri="{FF2B5EF4-FFF2-40B4-BE49-F238E27FC236}">
                <a16:creationId xmlns:a16="http://schemas.microsoft.com/office/drawing/2014/main" id="{DC23EB2B-2285-3C42-31D8-4D87E34CF22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" r="5"/>
          <a:stretch/>
        </p:blipFill>
        <p:spPr>
          <a:xfrm>
            <a:off x="1524000" y="1481328"/>
            <a:ext cx="9144000" cy="389534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  <a:noFill/>
        </p:spPr>
        <p:txBody>
          <a:bodyPr anchor="ctr" anchorCtr="0"/>
          <a:lstStyle/>
          <a:p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ARCHITECTURE  overview</a:t>
            </a:r>
          </a:p>
        </p:txBody>
      </p:sp>
    </p:spTree>
    <p:extLst>
      <p:ext uri="{BB962C8B-B14F-4D97-AF65-F5344CB8AC3E}">
        <p14:creationId xmlns:p14="http://schemas.microsoft.com/office/powerpoint/2010/main" val="305808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6BF571-8A58-0502-9DEC-B427B0F7C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600" y="661216"/>
            <a:ext cx="2565481" cy="4323739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531" y="5320727"/>
            <a:ext cx="4412716" cy="685799"/>
          </a:xfrm>
          <a:noFill/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Architectural structure</a:t>
            </a:r>
          </a:p>
        </p:txBody>
      </p:sp>
      <p:pic>
        <p:nvPicPr>
          <p:cNvPr id="6" name="Picture Placeholder 17" descr="Scientist looking at a test tube">
            <a:extLst>
              <a:ext uri="{FF2B5EF4-FFF2-40B4-BE49-F238E27FC236}">
                <a16:creationId xmlns:a16="http://schemas.microsoft.com/office/drawing/2014/main" id="{23F775E2-246C-F1D2-C3A0-D4C55F65CC8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" b="26"/>
          <a:stretch/>
        </p:blipFill>
        <p:spPr>
          <a:xfrm>
            <a:off x="983226" y="1366684"/>
            <a:ext cx="3175819" cy="3146321"/>
          </a:xfr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3757" y="1838633"/>
            <a:ext cx="4955458" cy="4414684"/>
          </a:xfrm>
          <a:noFill/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 CLASS – </a:t>
            </a:r>
            <a:r>
              <a:rPr lang="en-US" b="1" dirty="0" err="1">
                <a:solidFill>
                  <a:srgbClr val="00B050"/>
                </a:solidFill>
              </a:rPr>
              <a:t>Scientificcalculator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Modules used –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err="1"/>
              <a:t>tkinter</a:t>
            </a:r>
            <a:r>
              <a:rPr lang="en-US" dirty="0"/>
              <a:t>, </a:t>
            </a:r>
            <a:r>
              <a:rPr lang="en-US" dirty="0" err="1"/>
              <a:t>ttk</a:t>
            </a:r>
            <a:r>
              <a:rPr lang="en-US" dirty="0"/>
              <a:t>(GUI Components)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MATH – Scientific functions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Constants.py – used for styling and storing constant values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USED –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Grid layout used with responsive button placements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022" y="914400"/>
            <a:ext cx="9895933" cy="747252"/>
          </a:xfrm>
          <a:noFill/>
        </p:spPr>
        <p:txBody>
          <a:bodyPr anchor="t" anchorCtr="0"/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Functional capabilities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5022" y="1661652"/>
            <a:ext cx="4663440" cy="4070554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365760" tIns="365760" rIns="365760" bIns="365760" rtlCol="0" anchor="t">
            <a:noAutofit/>
          </a:bodyPr>
          <a:lstStyle/>
          <a:p>
            <a:endParaRPr lang="en-US" dirty="0"/>
          </a:p>
          <a:p>
            <a:r>
              <a:rPr lang="en-US" sz="2000" dirty="0"/>
              <a:t>GUI panel for scientific calculator of geometry size </a:t>
            </a:r>
            <a:r>
              <a:rPr lang="en-US" sz="2000" b="1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460x680</a:t>
            </a:r>
          </a:p>
          <a:p>
            <a:r>
              <a:rPr lang="en-US" sz="2000" b="1" dirty="0"/>
              <a:t>Important Basic operations: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+, -, x , /, mod</a:t>
            </a:r>
          </a:p>
          <a:p>
            <a:r>
              <a:rPr lang="en-US" sz="2000" b="1" dirty="0"/>
              <a:t>Scientific Functions: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Trigonometry: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sin, cos, tan, csc, sec, cot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Logarithmic: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log, ln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7515" y="2644878"/>
            <a:ext cx="4663440" cy="3810000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365760" tIns="365760" rIns="365760" bIns="365760" rtlCol="0" anchor="t">
            <a:noAutofit/>
          </a:bodyPr>
          <a:lstStyle/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Exponential: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exp, 10^x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Roots &amp; Powers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IN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√,  ∛, x², x³, xʸ(x^y)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sz="2000" dirty="0"/>
              <a:t>Others: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n!, 1/x, |x|, floor, ceil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998958"/>
            <a:ext cx="5730240" cy="1828800"/>
          </a:xfrm>
          <a:noFill/>
        </p:spPr>
        <p:txBody>
          <a:bodyPr anchor="t" anchorCtr="0"/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Expression 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Evaluation </a:t>
            </a:r>
            <a:b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4848" y="1097279"/>
            <a:ext cx="4572000" cy="2747134"/>
          </a:xfrm>
          <a:noFill/>
        </p:spPr>
        <p:txBody>
          <a:bodyPr>
            <a:noAutofit/>
          </a:bodyPr>
          <a:lstStyle/>
          <a:p>
            <a:r>
              <a:rPr lang="en-US" dirty="0"/>
              <a:t>Calculator uses </a:t>
            </a:r>
            <a:r>
              <a:rPr lang="en-US" b="1" dirty="0"/>
              <a:t>eval() </a:t>
            </a:r>
            <a:r>
              <a:rPr lang="en-US" dirty="0"/>
              <a:t>method with a restricted set of safe functions. This helps in evaluating the operations smoothly.</a:t>
            </a:r>
          </a:p>
          <a:p>
            <a:r>
              <a:rPr lang="en-US" dirty="0"/>
              <a:t>Trigonometric inputs are converted to radians</a:t>
            </a:r>
          </a:p>
          <a:p>
            <a:r>
              <a:rPr lang="en-US" dirty="0"/>
              <a:t>It allows to handle the following scenarios: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Overflow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Invalid Inputs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/>
              <a:t>Division by Zero</a:t>
            </a:r>
          </a:p>
        </p:txBody>
      </p:sp>
      <p:graphicFrame>
        <p:nvGraphicFramePr>
          <p:cNvPr id="5" name="Content Placeholder 4" descr="Basic timeline SmartArt graphic">
            <a:extLst>
              <a:ext uri="{FF2B5EF4-FFF2-40B4-BE49-F238E27FC236}">
                <a16:creationId xmlns:a16="http://schemas.microsoft.com/office/drawing/2014/main" id="{2DA25F38-CDC8-7982-99AE-8D5A8ECABC8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72635679"/>
              </p:ext>
            </p:extLst>
          </p:nvPr>
        </p:nvGraphicFramePr>
        <p:xfrm>
          <a:off x="444372" y="3282428"/>
          <a:ext cx="11099289" cy="269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 discovery_V1_win32_EF_v4.potx" id="{C76E1CB0-558D-4FB9-AA8B-DAB0BFDB970A}" vid="{87D4F3E9-C3BB-413B-A87E-0B7BB674A5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A734A7-6096-47AA-9737-CDF62701A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881D8D6-8849-400B-8BC9-21D401C7DD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F8397A0-8C35-4EEE-8E61-47C914415B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{639021D4-1C3F-4B33-8F06-E719E74C8EBD}tf67061901_win32</Template>
  <TotalTime>191</TotalTime>
  <Words>627</Words>
  <Application>Microsoft Office PowerPoint</Application>
  <PresentationFormat>Widescreen</PresentationFormat>
  <Paragraphs>94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Daytona Condensed Light</vt:lpstr>
      <vt:lpstr>Posterama</vt:lpstr>
      <vt:lpstr>Wingdings</vt:lpstr>
      <vt:lpstr>Custom</vt:lpstr>
      <vt:lpstr>TKINTER SCIENTIFIC CALCULATOR</vt:lpstr>
      <vt:lpstr>PowerPoint Presentation</vt:lpstr>
      <vt:lpstr>About PROECT</vt:lpstr>
      <vt:lpstr>Project overview</vt:lpstr>
      <vt:lpstr>PROJECT INTRODUCTION</vt:lpstr>
      <vt:lpstr>ARCHITECTURE  overview</vt:lpstr>
      <vt:lpstr>Code Architectural structure</vt:lpstr>
      <vt:lpstr>Functional capabilities</vt:lpstr>
      <vt:lpstr>Expression  and  Evaluation  </vt:lpstr>
      <vt:lpstr>Theme &amp; Code management</vt:lpstr>
      <vt:lpstr>Calculator image / theme images</vt:lpstr>
      <vt:lpstr>Summary &amp; 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Aishwarya Kumar Singh</dc:creator>
  <cp:lastModifiedBy>Aishwarya Kumar Singh</cp:lastModifiedBy>
  <cp:revision>26</cp:revision>
  <dcterms:created xsi:type="dcterms:W3CDTF">2025-08-31T17:58:19Z</dcterms:created>
  <dcterms:modified xsi:type="dcterms:W3CDTF">2025-08-31T21:10:08Z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