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8" r:id="rId3"/>
    <p:sldId id="286" r:id="rId4"/>
    <p:sldId id="273" r:id="rId5"/>
    <p:sldId id="277" r:id="rId6"/>
    <p:sldId id="28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4954-FC7E-78C5-9AA7-C7E94C72C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F3B0CB-7FD6-02F8-00F0-C33A2EF9DB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67D1F5-4C1A-3C1C-1FBE-8C2B2C67C0C7}"/>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5" name="Footer Placeholder 4">
            <a:extLst>
              <a:ext uri="{FF2B5EF4-FFF2-40B4-BE49-F238E27FC236}">
                <a16:creationId xmlns:a16="http://schemas.microsoft.com/office/drawing/2014/main" id="{E6E2128F-4F25-4AF7-F0A0-A0930799E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25A70-E13E-4EF2-3AF4-095BFDA9B481}"/>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393558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2E92-02AE-5E41-A94F-D4DA8DAB40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6F51F0-F0E1-041E-CF87-E5562D93F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15D91-866C-C7D6-F9D6-46DFC6D7E07A}"/>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5" name="Footer Placeholder 4">
            <a:extLst>
              <a:ext uri="{FF2B5EF4-FFF2-40B4-BE49-F238E27FC236}">
                <a16:creationId xmlns:a16="http://schemas.microsoft.com/office/drawing/2014/main" id="{85950D40-842A-1C7B-71F6-6C7576EC2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6D30A-3D85-0B03-CA68-332C7AC6544F}"/>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254682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6FE4D-C637-4673-7780-BBE72BCC32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777A8-ED2C-021C-2241-9A8BD5ABC8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79EAF-6FC0-77A1-07A5-76BE7939CE9E}"/>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5" name="Footer Placeholder 4">
            <a:extLst>
              <a:ext uri="{FF2B5EF4-FFF2-40B4-BE49-F238E27FC236}">
                <a16:creationId xmlns:a16="http://schemas.microsoft.com/office/drawing/2014/main" id="{3CC68601-8D34-EDFA-5AA3-A8DB20396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A6CAC-ED64-B74C-CED4-DC5A740F0272}"/>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408921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2722-4631-CD0B-97E0-21BC892050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D37834-305E-5B41-11B8-A2950D325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AA8-6F25-D01D-192F-C0B7AA14B5E6}"/>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5" name="Footer Placeholder 4">
            <a:extLst>
              <a:ext uri="{FF2B5EF4-FFF2-40B4-BE49-F238E27FC236}">
                <a16:creationId xmlns:a16="http://schemas.microsoft.com/office/drawing/2014/main" id="{E8F671C6-0753-D932-369D-F9E8005BA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E5A7E-D823-99F4-D4A7-546B1BDE2CB8}"/>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160841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531C-5133-A79D-7C0E-4F3DA0CBB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2A6C89-4FC4-CBC7-54CE-1FF8E2D31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AD2EBD-8E0E-8A87-5554-4A1623319F3D}"/>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5" name="Footer Placeholder 4">
            <a:extLst>
              <a:ext uri="{FF2B5EF4-FFF2-40B4-BE49-F238E27FC236}">
                <a16:creationId xmlns:a16="http://schemas.microsoft.com/office/drawing/2014/main" id="{65038A61-FBE3-9299-13D4-10B91ECFE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4A26A-CD01-2B4E-9FD1-536207157D78}"/>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393919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C21A-DE8E-3AF8-8F59-9A718173AE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CA6607-CFCF-467C-1339-31D7539F9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CAC534-6B15-211F-1248-9E89779485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D018B-2339-C03A-9A91-D88330D7EA8E}"/>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6" name="Footer Placeholder 5">
            <a:extLst>
              <a:ext uri="{FF2B5EF4-FFF2-40B4-BE49-F238E27FC236}">
                <a16:creationId xmlns:a16="http://schemas.microsoft.com/office/drawing/2014/main" id="{D580152F-08CB-9F08-3806-F2505751E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D3195-2D2E-BEF9-F585-CAA0E7E3E863}"/>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107283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1112-3C0C-1620-AD3B-1C0464BE27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56A9B3-87DB-7E93-C8D1-D5AB2F2F1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2031B-6DE1-7777-39A4-D1A570C38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39A326-724E-4B2F-4CF6-B254F1EBC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963C3-BECE-7056-72A6-CA957DDA44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D1E5F9-7479-C708-DA26-0D9DECCDC4DA}"/>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8" name="Footer Placeholder 7">
            <a:extLst>
              <a:ext uri="{FF2B5EF4-FFF2-40B4-BE49-F238E27FC236}">
                <a16:creationId xmlns:a16="http://schemas.microsoft.com/office/drawing/2014/main" id="{A70AC0BF-CBC3-099F-1418-D2B0A3CA09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DD6BD2-4AB0-9163-6364-78D40D686B1D}"/>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388084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027F-2FD1-70F4-4858-13F102D073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08441A-04FA-94F7-C803-11C4FDBA7458}"/>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4" name="Footer Placeholder 3">
            <a:extLst>
              <a:ext uri="{FF2B5EF4-FFF2-40B4-BE49-F238E27FC236}">
                <a16:creationId xmlns:a16="http://schemas.microsoft.com/office/drawing/2014/main" id="{562854E0-E62A-7653-1C26-4D5976A2FB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D05DC1-0669-6C08-C9AB-F6AF3EE68CBA}"/>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411152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641E3-4BA1-3E45-31CC-9923C3FC1491}"/>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3" name="Footer Placeholder 2">
            <a:extLst>
              <a:ext uri="{FF2B5EF4-FFF2-40B4-BE49-F238E27FC236}">
                <a16:creationId xmlns:a16="http://schemas.microsoft.com/office/drawing/2014/main" id="{A87C5753-A640-9995-2FA0-F5374A755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86AC36-CAB6-F22B-DE90-FC9A73995C21}"/>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291161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F1FB-A600-330B-AEDC-F4237959D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27FF9E-1607-B03D-C3E1-2B9CF3722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5D5F63-7FCB-8ABF-908A-985EF144F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EAE2A-B68B-8B57-3360-4B4933BE38E8}"/>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6" name="Footer Placeholder 5">
            <a:extLst>
              <a:ext uri="{FF2B5EF4-FFF2-40B4-BE49-F238E27FC236}">
                <a16:creationId xmlns:a16="http://schemas.microsoft.com/office/drawing/2014/main" id="{BFC60073-A722-642E-737B-B22AA7D841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95089-DE22-1526-5AD2-6A5931C12904}"/>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344666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C909-00E3-0325-3B1C-2ED4C6517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BDE743-116F-8D03-2676-0AA9B3FBB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78308A-084C-32A8-E7C7-216C39E0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47AE5-F08D-59EE-CE44-D169296CDA2C}"/>
              </a:ext>
            </a:extLst>
          </p:cNvPr>
          <p:cNvSpPr>
            <a:spLocks noGrp="1"/>
          </p:cNvSpPr>
          <p:nvPr>
            <p:ph type="dt" sz="half" idx="10"/>
          </p:nvPr>
        </p:nvSpPr>
        <p:spPr/>
        <p:txBody>
          <a:bodyPr/>
          <a:lstStyle/>
          <a:p>
            <a:fld id="{09FD2337-47BE-4CEF-8F32-E45B1DCF6CD9}" type="datetimeFigureOut">
              <a:rPr lang="en-IN" smtClean="0"/>
              <a:t>30-06-2024</a:t>
            </a:fld>
            <a:endParaRPr lang="en-IN"/>
          </a:p>
        </p:txBody>
      </p:sp>
      <p:sp>
        <p:nvSpPr>
          <p:cNvPr id="6" name="Footer Placeholder 5">
            <a:extLst>
              <a:ext uri="{FF2B5EF4-FFF2-40B4-BE49-F238E27FC236}">
                <a16:creationId xmlns:a16="http://schemas.microsoft.com/office/drawing/2014/main" id="{80854C4E-16F4-3DCB-1191-DF9588BBF0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CF602F-B79E-F469-2E17-84D4186C1841}"/>
              </a:ext>
            </a:extLst>
          </p:cNvPr>
          <p:cNvSpPr>
            <a:spLocks noGrp="1"/>
          </p:cNvSpPr>
          <p:nvPr>
            <p:ph type="sldNum" sz="quarter" idx="12"/>
          </p:nvPr>
        </p:nvSpPr>
        <p:spPr/>
        <p:txBody>
          <a:bodyPr/>
          <a:lstStyle/>
          <a:p>
            <a:fld id="{281DDD58-9559-4493-B65D-6E29F686F8CC}" type="slidenum">
              <a:rPr lang="en-IN" smtClean="0"/>
              <a:t>‹#›</a:t>
            </a:fld>
            <a:endParaRPr lang="en-IN"/>
          </a:p>
        </p:txBody>
      </p:sp>
    </p:spTree>
    <p:extLst>
      <p:ext uri="{BB962C8B-B14F-4D97-AF65-F5344CB8AC3E}">
        <p14:creationId xmlns:p14="http://schemas.microsoft.com/office/powerpoint/2010/main" val="84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721FD-803B-EED4-7E4F-F0781BCB2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E76593-F8E5-3FDE-6E0A-957E5E398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481F58-1E4C-BCFB-8194-6D7464194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D2337-47BE-4CEF-8F32-E45B1DCF6CD9}" type="datetimeFigureOut">
              <a:rPr lang="en-IN" smtClean="0"/>
              <a:t>30-06-2024</a:t>
            </a:fld>
            <a:endParaRPr lang="en-IN"/>
          </a:p>
        </p:txBody>
      </p:sp>
      <p:sp>
        <p:nvSpPr>
          <p:cNvPr id="5" name="Footer Placeholder 4">
            <a:extLst>
              <a:ext uri="{FF2B5EF4-FFF2-40B4-BE49-F238E27FC236}">
                <a16:creationId xmlns:a16="http://schemas.microsoft.com/office/drawing/2014/main" id="{3478C05E-9147-F3B0-A645-FF271C192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5D7DA0-44EB-52F7-2E7C-754DD9909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DDD58-9559-4493-B65D-6E29F686F8CC}" type="slidenum">
              <a:rPr lang="en-IN" smtClean="0"/>
              <a:t>‹#›</a:t>
            </a:fld>
            <a:endParaRPr lang="en-IN"/>
          </a:p>
        </p:txBody>
      </p:sp>
    </p:spTree>
    <p:extLst>
      <p:ext uri="{BB962C8B-B14F-4D97-AF65-F5344CB8AC3E}">
        <p14:creationId xmlns:p14="http://schemas.microsoft.com/office/powerpoint/2010/main" val="194789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C1AF-FFBC-8649-E73D-A9B7451759F5}"/>
              </a:ext>
            </a:extLst>
          </p:cNvPr>
          <p:cNvSpPr>
            <a:spLocks noGrp="1"/>
          </p:cNvSpPr>
          <p:nvPr>
            <p:ph type="title"/>
          </p:nvPr>
        </p:nvSpPr>
        <p:spPr>
          <a:xfrm>
            <a:off x="838200" y="365126"/>
            <a:ext cx="10515600" cy="540396"/>
          </a:xfrm>
        </p:spPr>
        <p:txBody>
          <a:bodyPr>
            <a:normAutofit fontScale="90000"/>
          </a:bodyPr>
          <a:lstStyle/>
          <a:p>
            <a:endParaRPr lang="en-IN" dirty="0"/>
          </a:p>
        </p:txBody>
      </p:sp>
      <p:pic>
        <p:nvPicPr>
          <p:cNvPr id="8" name="Content Placeholder 7">
            <a:extLst>
              <a:ext uri="{FF2B5EF4-FFF2-40B4-BE49-F238E27FC236}">
                <a16:creationId xmlns:a16="http://schemas.microsoft.com/office/drawing/2014/main" id="{D0735AB4-3DEE-CD8C-7C9C-4A9D1FFC0040}"/>
              </a:ext>
            </a:extLst>
          </p:cNvPr>
          <p:cNvPicPr>
            <a:picLocks noGrp="1" noChangeAspect="1"/>
          </p:cNvPicPr>
          <p:nvPr>
            <p:ph sz="half" idx="1"/>
          </p:nvPr>
        </p:nvPicPr>
        <p:blipFill>
          <a:blip r:embed="rId4">
            <a:lum bright="70000" contrast="-70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4" name="Content Placeholder 3">
            <a:extLst>
              <a:ext uri="{FF2B5EF4-FFF2-40B4-BE49-F238E27FC236}">
                <a16:creationId xmlns:a16="http://schemas.microsoft.com/office/drawing/2014/main" id="{1AAC8BA6-69C7-19EC-2E0A-9662BA15062E}"/>
              </a:ext>
            </a:extLst>
          </p:cNvPr>
          <p:cNvSpPr>
            <a:spLocks noGrp="1"/>
          </p:cNvSpPr>
          <p:nvPr>
            <p:ph sz="half" idx="2"/>
          </p:nvPr>
        </p:nvSpPr>
        <p:spPr>
          <a:xfrm>
            <a:off x="2974018" y="265991"/>
            <a:ext cx="9126247" cy="6383383"/>
          </a:xfrm>
        </p:spPr>
        <p:txBody>
          <a:bodyPr>
            <a:normAutofit fontScale="85000" lnSpcReduction="20000"/>
          </a:bodyPr>
          <a:lstStyle/>
          <a:p>
            <a:r>
              <a:rPr lang="en-US" sz="2100" b="1" i="0" dirty="0">
                <a:solidFill>
                  <a:srgbClr val="1D1D1F"/>
                </a:solidFill>
                <a:effectLst/>
                <a:latin typeface="Calibri" panose="020F0502020204030204" pitchFamily="34" charset="0"/>
                <a:ea typeface="Calibri" panose="020F0502020204030204" pitchFamily="34" charset="0"/>
                <a:cs typeface="Calibri" panose="020F0502020204030204" pitchFamily="34" charset="0"/>
              </a:rPr>
              <a:t>Retail analysis </a:t>
            </a:r>
            <a:r>
              <a:rPr lang="en-US" sz="2100" b="0" i="0" dirty="0">
                <a:solidFill>
                  <a:srgbClr val="1D1D1F"/>
                </a:solidFill>
                <a:effectLst/>
                <a:latin typeface="Calibri" panose="020F0502020204030204" pitchFamily="34" charset="0"/>
                <a:ea typeface="Calibri" panose="020F0502020204030204" pitchFamily="34" charset="0"/>
                <a:cs typeface="Calibri" panose="020F0502020204030204" pitchFamily="34" charset="0"/>
              </a:rPr>
              <a:t>is the process of providing analytical data on inventory levels, supply chain movement, consumer demand, sales, etc. that are crucial for making marketing, and procurement decisions. The analytics on demand and supply data can be used for maintaining procurement levels and also for making marketing decisions. Retail analytics gives us detailed customer insights along with insights into the business and processes of the </a:t>
            </a:r>
            <a:r>
              <a:rPr lang="en-US" sz="2100" b="0" i="0" dirty="0" err="1">
                <a:solidFill>
                  <a:srgbClr val="1D1D1F"/>
                </a:solidFill>
                <a:effectLst/>
                <a:latin typeface="Calibri" panose="020F0502020204030204" pitchFamily="34" charset="0"/>
                <a:ea typeface="Calibri" panose="020F0502020204030204" pitchFamily="34" charset="0"/>
                <a:cs typeface="Calibri" panose="020F0502020204030204" pitchFamily="34" charset="0"/>
              </a:rPr>
              <a:t>organisation</a:t>
            </a:r>
            <a:r>
              <a:rPr lang="en-US" sz="2100" b="0" i="0" dirty="0">
                <a:solidFill>
                  <a:srgbClr val="1D1D1F"/>
                </a:solidFill>
                <a:effectLst/>
                <a:latin typeface="Calibri" panose="020F0502020204030204" pitchFamily="34" charset="0"/>
                <a:ea typeface="Calibri" panose="020F0502020204030204" pitchFamily="34" charset="0"/>
                <a:cs typeface="Calibri" panose="020F0502020204030204" pitchFamily="34" charset="0"/>
              </a:rPr>
              <a:t> with scope and need for improvement </a:t>
            </a:r>
          </a:p>
          <a:p>
            <a:r>
              <a:rPr lang="en-US" sz="2100" b="1" i="0" dirty="0">
                <a:solidFill>
                  <a:srgbClr val="101820"/>
                </a:solidFill>
                <a:effectLst/>
                <a:latin typeface="Calibri" panose="020F0502020204030204" pitchFamily="34" charset="0"/>
                <a:ea typeface="Calibri" panose="020F0502020204030204" pitchFamily="34" charset="0"/>
                <a:cs typeface="Calibri" panose="020F0502020204030204" pitchFamily="34" charset="0"/>
              </a:rPr>
              <a:t>sales analysis </a:t>
            </a:r>
            <a:r>
              <a:rPr lang="en-US" sz="2100" b="0" i="0" dirty="0">
                <a:solidFill>
                  <a:srgbClr val="101820"/>
                </a:solidFill>
                <a:effectLst/>
                <a:latin typeface="Calibri" panose="020F0502020204030204" pitchFamily="34" charset="0"/>
                <a:ea typeface="Calibri" panose="020F0502020204030204" pitchFamily="34" charset="0"/>
                <a:cs typeface="Calibri" panose="020F0502020204030204" pitchFamily="34" charset="0"/>
              </a:rPr>
              <a:t>is a structured review of your company’s sales data. A thorough analysis can reveal what’s working and what isn’t, and bring opportunities for improvement into clearer focus. For example, it can tell you which sales channels are delivering the most ROI, what factors are impacting conversion rates, and can help you determine your customer acquisition costs.</a:t>
            </a:r>
          </a:p>
          <a:p>
            <a:r>
              <a:rPr lang="en-US" sz="21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Customer analysis </a:t>
            </a:r>
            <a:r>
              <a:rPr lang="en-US" sz="21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is collecting and analyzing customer information to gain insights into their needs, preferences, </a:t>
            </a:r>
            <a:r>
              <a:rPr lang="en-US" sz="21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behaviours</a:t>
            </a:r>
            <a:r>
              <a:rPr lang="en-US" sz="21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and characteristics. Customer analysis typically involves collecting data from various sources, such as surveys, interviews, focus groups, sales data, and social media analytics. This data is used to identify patterns and trends in customer </a:t>
            </a:r>
            <a:r>
              <a:rPr lang="en-US" sz="21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behaviour</a:t>
            </a:r>
            <a:r>
              <a:rPr lang="en-US" sz="21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such as purchasing habits, product usage, and brand loyalty</a:t>
            </a:r>
          </a:p>
          <a:p>
            <a:r>
              <a:rPr lang="en-US" sz="2100" b="1" i="1"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Market analysi</a:t>
            </a:r>
            <a:r>
              <a:rPr lang="en-US" sz="2100" b="0" i="1"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s is a comprehensive study of a specific market within an industry, including an examination of its various components, such as market size, key success factors, distribution channels, target audience, profitability and growth rate, and market trends</a:t>
            </a:r>
            <a:endParaRPr lang="en-IN" sz="2100" dirty="0"/>
          </a:p>
          <a:p>
            <a:r>
              <a:rPr lang="en-US" sz="2100" b="1" i="0" dirty="0">
                <a:solidFill>
                  <a:srgbClr val="28303D"/>
                </a:solidFill>
                <a:effectLst/>
                <a:latin typeface="Calibri" panose="020F0502020204030204" pitchFamily="34" charset="0"/>
                <a:ea typeface="Calibri" panose="020F0502020204030204" pitchFamily="34" charset="0"/>
                <a:cs typeface="Calibri" panose="020F0502020204030204" pitchFamily="34" charset="0"/>
              </a:rPr>
              <a:t>Product analysis </a:t>
            </a:r>
            <a:r>
              <a:rPr lang="en-US" sz="2100" b="0" i="0" dirty="0">
                <a:solidFill>
                  <a:srgbClr val="28303D"/>
                </a:solidFill>
                <a:effectLst/>
                <a:latin typeface="Calibri" panose="020F0502020204030204" pitchFamily="34" charset="0"/>
                <a:ea typeface="Calibri" panose="020F0502020204030204" pitchFamily="34" charset="0"/>
                <a:cs typeface="Calibri" panose="020F0502020204030204" pitchFamily="34" charset="0"/>
              </a:rPr>
              <a:t>is the process of gathering, defining, and analyzing data about a product or service to make better decisions.</a:t>
            </a:r>
            <a:r>
              <a:rPr lang="en-US" sz="2100" b="1"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US" sz="210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Product analysis </a:t>
            </a:r>
            <a:r>
              <a:rPr lang="en-US" sz="21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involves examining product features, costs, availability, quality, appearance and other aspects. Product analysis is conducted by potential buyers, by product managers by attempting to understand competitors and by third-party reviewers.</a:t>
            </a:r>
          </a:p>
          <a:p>
            <a:r>
              <a:rPr lang="en-US" sz="21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Financial analysis</a:t>
            </a:r>
            <a:r>
              <a:rPr lang="en-US" sz="21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is the process of evaluating businesses, projects, budgets, and other finance-related transactions to determine their performance and suitability. Typically, financial analysis is used to analyze whether an entity is stable, solvent, liquid, or profitable enough to warrant a monetary investment</a:t>
            </a:r>
            <a:endParaRPr lang="en-US" sz="21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10" name="TextBox 9">
            <a:extLst>
              <a:ext uri="{FF2B5EF4-FFF2-40B4-BE49-F238E27FC236}">
                <a16:creationId xmlns:a16="http://schemas.microsoft.com/office/drawing/2014/main" id="{77E7664A-811B-7B3E-00FB-70E967FCD62A}"/>
              </a:ext>
            </a:extLst>
          </p:cNvPr>
          <p:cNvSpPr txBox="1"/>
          <p:nvPr/>
        </p:nvSpPr>
        <p:spPr>
          <a:xfrm>
            <a:off x="186431" y="265992"/>
            <a:ext cx="2601157" cy="584775"/>
          </a:xfrm>
          <a:prstGeom prst="rect">
            <a:avLst/>
          </a:prstGeom>
          <a:noFill/>
        </p:spPr>
        <p:txBody>
          <a:bodyPr wrap="square" rtlCol="0">
            <a:spAutoFit/>
          </a:bodyPr>
          <a:lstStyle/>
          <a:p>
            <a:r>
              <a:rPr lang="en-US" sz="3200" dirty="0">
                <a:solidFill>
                  <a:srgbClr val="00B0F0"/>
                </a:solidFill>
              </a:rPr>
              <a:t>Retail Analysis</a:t>
            </a:r>
            <a:endParaRPr lang="en-IN" sz="3200" dirty="0">
              <a:solidFill>
                <a:srgbClr val="00B0F0"/>
              </a:solidFill>
            </a:endParaRPr>
          </a:p>
        </p:txBody>
      </p:sp>
      <p:sp>
        <p:nvSpPr>
          <p:cNvPr id="11" name="Rectangle: Rounded Corners 10">
            <a:extLst>
              <a:ext uri="{FF2B5EF4-FFF2-40B4-BE49-F238E27FC236}">
                <a16:creationId xmlns:a16="http://schemas.microsoft.com/office/drawing/2014/main" id="{CF7F351A-CC8E-A6B6-D44F-9F0CBBD99419}"/>
              </a:ext>
            </a:extLst>
          </p:cNvPr>
          <p:cNvSpPr/>
          <p:nvPr/>
        </p:nvSpPr>
        <p:spPr>
          <a:xfrm>
            <a:off x="337351" y="1004656"/>
            <a:ext cx="2299317" cy="9942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Sales Analysis</a:t>
            </a:r>
            <a:endParaRPr lang="en-IN" dirty="0"/>
          </a:p>
        </p:txBody>
      </p:sp>
      <p:sp>
        <p:nvSpPr>
          <p:cNvPr id="12" name="Rectangle: Rounded Corners 11">
            <a:extLst>
              <a:ext uri="{FF2B5EF4-FFF2-40B4-BE49-F238E27FC236}">
                <a16:creationId xmlns:a16="http://schemas.microsoft.com/office/drawing/2014/main" id="{2AEE3219-A3E3-4F41-944C-A8AF984FA18F}"/>
              </a:ext>
            </a:extLst>
          </p:cNvPr>
          <p:cNvSpPr/>
          <p:nvPr/>
        </p:nvSpPr>
        <p:spPr>
          <a:xfrm>
            <a:off x="337352" y="2121764"/>
            <a:ext cx="2299316" cy="994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 Analysis</a:t>
            </a:r>
            <a:endParaRPr lang="en-IN" dirty="0"/>
          </a:p>
        </p:txBody>
      </p:sp>
      <p:sp>
        <p:nvSpPr>
          <p:cNvPr id="13" name="Rectangle: Rounded Corners 12">
            <a:extLst>
              <a:ext uri="{FF2B5EF4-FFF2-40B4-BE49-F238E27FC236}">
                <a16:creationId xmlns:a16="http://schemas.microsoft.com/office/drawing/2014/main" id="{7B4EE619-CD94-7460-0C9A-B815A6638B05}"/>
              </a:ext>
            </a:extLst>
          </p:cNvPr>
          <p:cNvSpPr/>
          <p:nvPr/>
        </p:nvSpPr>
        <p:spPr>
          <a:xfrm>
            <a:off x="337352" y="3260322"/>
            <a:ext cx="2299316" cy="994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Market Analysis</a:t>
            </a:r>
          </a:p>
          <a:p>
            <a:pPr algn="ctr"/>
            <a:endParaRPr lang="en-IN" dirty="0"/>
          </a:p>
        </p:txBody>
      </p:sp>
      <p:sp>
        <p:nvSpPr>
          <p:cNvPr id="14" name="Rectangle: Rounded Corners 13">
            <a:extLst>
              <a:ext uri="{FF2B5EF4-FFF2-40B4-BE49-F238E27FC236}">
                <a16:creationId xmlns:a16="http://schemas.microsoft.com/office/drawing/2014/main" id="{64ED5ADF-39EB-873C-6690-63EBE2A676EB}"/>
              </a:ext>
            </a:extLst>
          </p:cNvPr>
          <p:cNvSpPr/>
          <p:nvPr/>
        </p:nvSpPr>
        <p:spPr>
          <a:xfrm>
            <a:off x="337352" y="4398880"/>
            <a:ext cx="2299316" cy="994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Analysis</a:t>
            </a:r>
            <a:endParaRPr lang="en-IN" dirty="0"/>
          </a:p>
        </p:txBody>
      </p:sp>
      <p:sp>
        <p:nvSpPr>
          <p:cNvPr id="15" name="Rectangle: Rounded Corners 14">
            <a:extLst>
              <a:ext uri="{FF2B5EF4-FFF2-40B4-BE49-F238E27FC236}">
                <a16:creationId xmlns:a16="http://schemas.microsoft.com/office/drawing/2014/main" id="{39CA83FA-9DE7-51FB-7410-46CE09218558}"/>
              </a:ext>
            </a:extLst>
          </p:cNvPr>
          <p:cNvSpPr/>
          <p:nvPr/>
        </p:nvSpPr>
        <p:spPr>
          <a:xfrm>
            <a:off x="337351" y="5537438"/>
            <a:ext cx="2299316" cy="9942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Financial Analysis</a:t>
            </a:r>
            <a:endParaRPr lang="en-IN" dirty="0"/>
          </a:p>
        </p:txBody>
      </p:sp>
      <p:pic>
        <p:nvPicPr>
          <p:cNvPr id="3" name="Audio 2">
            <a:hlinkClick r:id="" action="ppaction://media"/>
            <a:extLst>
              <a:ext uri="{FF2B5EF4-FFF2-40B4-BE49-F238E27FC236}">
                <a16:creationId xmlns:a16="http://schemas.microsoft.com/office/drawing/2014/main" id="{1BC31F5D-C05C-9329-0971-8E9AA08942CD}"/>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031910301"/>
      </p:ext>
    </p:extLst>
  </p:cSld>
  <p:clrMapOvr>
    <a:masterClrMapping/>
  </p:clrMapOvr>
  <mc:AlternateContent xmlns:mc="http://schemas.openxmlformats.org/markup-compatibility/2006" xmlns:p14="http://schemas.microsoft.com/office/powerpoint/2010/main">
    <mc:Choice Requires="p14">
      <p:transition spd="slow" p14:dur="2000" advTm="54125"/>
    </mc:Choice>
    <mc:Fallback xmlns="">
      <p:transition spd="slow" advTm="541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16334-A03E-19FE-33EC-06D479F14010}"/>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3EBF34B-18EC-B976-F9EF-26129CFED4A8}"/>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1378" y="134644"/>
            <a:ext cx="12192000" cy="6858000"/>
          </a:xfrm>
          <a:prstGeom prst="rect">
            <a:avLst/>
          </a:prstGeom>
        </p:spPr>
      </p:pic>
      <p:pic>
        <p:nvPicPr>
          <p:cNvPr id="5" name="Picture 4">
            <a:extLst>
              <a:ext uri="{FF2B5EF4-FFF2-40B4-BE49-F238E27FC236}">
                <a16:creationId xmlns:a16="http://schemas.microsoft.com/office/drawing/2014/main" id="{A61E1405-B85F-6CBB-7BBE-7D18D5427CEB}"/>
              </a:ext>
            </a:extLst>
          </p:cNvPr>
          <p:cNvPicPr>
            <a:picLocks noChangeAspect="1"/>
          </p:cNvPicPr>
          <p:nvPr/>
        </p:nvPicPr>
        <p:blipFill>
          <a:blip r:embed="rId5"/>
          <a:stretch>
            <a:fillRect/>
          </a:stretch>
        </p:blipFill>
        <p:spPr>
          <a:xfrm>
            <a:off x="-81378" y="-135234"/>
            <a:ext cx="12354756" cy="7127878"/>
          </a:xfrm>
          <a:prstGeom prst="rect">
            <a:avLst/>
          </a:prstGeom>
        </p:spPr>
      </p:pic>
      <p:pic>
        <p:nvPicPr>
          <p:cNvPr id="3" name="Audio 2">
            <a:hlinkClick r:id="" action="ppaction://media"/>
            <a:extLst>
              <a:ext uri="{FF2B5EF4-FFF2-40B4-BE49-F238E27FC236}">
                <a16:creationId xmlns:a16="http://schemas.microsoft.com/office/drawing/2014/main" id="{43B28951-036D-7E37-CDBD-62353393E8B2}"/>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064091428"/>
      </p:ext>
    </p:extLst>
  </p:cSld>
  <p:clrMapOvr>
    <a:masterClrMapping/>
  </p:clrMapOvr>
  <mc:AlternateContent xmlns:mc="http://schemas.openxmlformats.org/markup-compatibility/2006" xmlns:p14="http://schemas.microsoft.com/office/powerpoint/2010/main">
    <mc:Choice Requires="p14">
      <p:transition spd="slow" p14:dur="2000" advTm="4851"/>
    </mc:Choice>
    <mc:Fallback xmlns="">
      <p:transition spd="slow" advTm="48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CF757-0AC2-196C-BDCD-4A3901895BB7}"/>
              </a:ext>
            </a:extLst>
          </p:cNvPr>
          <p:cNvSpPr txBox="1"/>
          <p:nvPr/>
        </p:nvSpPr>
        <p:spPr>
          <a:xfrm>
            <a:off x="204187" y="159798"/>
            <a:ext cx="2485748" cy="646331"/>
          </a:xfrm>
          <a:prstGeom prst="rect">
            <a:avLst/>
          </a:prstGeom>
          <a:noFill/>
        </p:spPr>
        <p:txBody>
          <a:bodyPr wrap="square">
            <a:spAutoFit/>
          </a:bodyPr>
          <a:lstStyle/>
          <a:p>
            <a:r>
              <a:rPr lang="en-US"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Retail  Analysis  :   </a:t>
            </a:r>
            <a:r>
              <a:rPr lang="en-IN"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   </a:t>
            </a:r>
            <a:r>
              <a:rPr lang="en-US" sz="1800" b="1"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      </a:t>
            </a:r>
          </a:p>
          <a:p>
            <a:r>
              <a:rPr lang="en-US"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  </a:t>
            </a:r>
            <a:endParaRPr lang="en-IN"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C4300BB-A901-9B1D-0B34-951345ED1D5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ED796001-504E-48A1-038F-84D79DEDEF52}"/>
              </a:ext>
            </a:extLst>
          </p:cNvPr>
          <p:cNvPicPr>
            <a:picLocks noChangeAspect="1"/>
          </p:cNvPicPr>
          <p:nvPr/>
        </p:nvPicPr>
        <p:blipFill>
          <a:blip r:embed="rId5"/>
          <a:stretch>
            <a:fillRect/>
          </a:stretch>
        </p:blipFill>
        <p:spPr>
          <a:xfrm>
            <a:off x="7121" y="0"/>
            <a:ext cx="12184879" cy="6858000"/>
          </a:xfrm>
          <a:prstGeom prst="rect">
            <a:avLst/>
          </a:prstGeom>
        </p:spPr>
      </p:pic>
      <p:pic>
        <p:nvPicPr>
          <p:cNvPr id="7" name="Picture 6">
            <a:extLst>
              <a:ext uri="{FF2B5EF4-FFF2-40B4-BE49-F238E27FC236}">
                <a16:creationId xmlns:a16="http://schemas.microsoft.com/office/drawing/2014/main" id="{FAF94F7B-1B6F-B40E-6D12-2DA58EC85D6B}"/>
              </a:ext>
            </a:extLst>
          </p:cNvPr>
          <p:cNvPicPr>
            <a:picLocks noChangeAspect="1"/>
          </p:cNvPicPr>
          <p:nvPr/>
        </p:nvPicPr>
        <p:blipFill>
          <a:blip r:embed="rId6"/>
          <a:stretch>
            <a:fillRect/>
          </a:stretch>
        </p:blipFill>
        <p:spPr>
          <a:xfrm>
            <a:off x="-279369" y="0"/>
            <a:ext cx="12464248" cy="6858000"/>
          </a:xfrm>
          <a:prstGeom prst="rect">
            <a:avLst/>
          </a:prstGeom>
        </p:spPr>
      </p:pic>
      <p:pic>
        <p:nvPicPr>
          <p:cNvPr id="2" name="Audio 1">
            <a:hlinkClick r:id="" action="ppaction://media"/>
            <a:extLst>
              <a:ext uri="{FF2B5EF4-FFF2-40B4-BE49-F238E27FC236}">
                <a16:creationId xmlns:a16="http://schemas.microsoft.com/office/drawing/2014/main" id="{F8ADEA13-7726-4E7B-87B9-6BB73CF7D850}"/>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528059282"/>
      </p:ext>
    </p:extLst>
  </p:cSld>
  <p:clrMapOvr>
    <a:masterClrMapping/>
  </p:clrMapOvr>
  <mc:AlternateContent xmlns:mc="http://schemas.openxmlformats.org/markup-compatibility/2006" xmlns:p14="http://schemas.microsoft.com/office/powerpoint/2010/main">
    <mc:Choice Requires="p14">
      <p:transition spd="slow" p14:dur="2000" advTm="825"/>
    </mc:Choice>
    <mc:Fallback xmlns="">
      <p:transition spd="slow" advTm="8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0DBA04-BD18-384E-D40E-2C7CBD19468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0BA10F9F-F70F-8109-8FB4-E4170196B66E}"/>
              </a:ext>
            </a:extLst>
          </p:cNvPr>
          <p:cNvPicPr>
            <a:picLocks noChangeAspect="1"/>
          </p:cNvPicPr>
          <p:nvPr/>
        </p:nvPicPr>
        <p:blipFill>
          <a:blip r:embed="rId5"/>
          <a:stretch>
            <a:fillRect/>
          </a:stretch>
        </p:blipFill>
        <p:spPr>
          <a:xfrm>
            <a:off x="7121" y="0"/>
            <a:ext cx="12184879" cy="6858000"/>
          </a:xfrm>
          <a:prstGeom prst="rect">
            <a:avLst/>
          </a:prstGeom>
        </p:spPr>
      </p:pic>
      <p:pic>
        <p:nvPicPr>
          <p:cNvPr id="4" name="Picture 3">
            <a:extLst>
              <a:ext uri="{FF2B5EF4-FFF2-40B4-BE49-F238E27FC236}">
                <a16:creationId xmlns:a16="http://schemas.microsoft.com/office/drawing/2014/main" id="{3F9DD836-CB58-4982-FA06-DC54AF805BB8}"/>
              </a:ext>
            </a:extLst>
          </p:cNvPr>
          <p:cNvPicPr>
            <a:picLocks noChangeAspect="1"/>
          </p:cNvPicPr>
          <p:nvPr/>
        </p:nvPicPr>
        <p:blipFill>
          <a:blip r:embed="rId6"/>
          <a:stretch>
            <a:fillRect/>
          </a:stretch>
        </p:blipFill>
        <p:spPr>
          <a:xfrm>
            <a:off x="7121" y="0"/>
            <a:ext cx="12177757" cy="6858000"/>
          </a:xfrm>
          <a:prstGeom prst="rect">
            <a:avLst/>
          </a:prstGeom>
        </p:spPr>
      </p:pic>
      <p:pic>
        <p:nvPicPr>
          <p:cNvPr id="3" name="Audio 2">
            <a:hlinkClick r:id="" action="ppaction://media"/>
            <a:extLst>
              <a:ext uri="{FF2B5EF4-FFF2-40B4-BE49-F238E27FC236}">
                <a16:creationId xmlns:a16="http://schemas.microsoft.com/office/drawing/2014/main" id="{3C284639-AACA-FDA2-98AA-10DBBC5EC15C}"/>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028621403"/>
      </p:ext>
    </p:extLst>
  </p:cSld>
  <p:clrMapOvr>
    <a:masterClrMapping/>
  </p:clrMapOvr>
  <mc:AlternateContent xmlns:mc="http://schemas.openxmlformats.org/markup-compatibility/2006" xmlns:p14="http://schemas.microsoft.com/office/powerpoint/2010/main">
    <mc:Choice Requires="p14">
      <p:transition spd="slow" p14:dur="2000" advTm="1181"/>
    </mc:Choice>
    <mc:Fallback xmlns="">
      <p:transition spd="slow" advTm="11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0DBA04-BD18-384E-D40E-2C7CBD19468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9AB681B1-777B-3C32-EFD4-E7752F01CDFB}"/>
              </a:ext>
            </a:extLst>
          </p:cNvPr>
          <p:cNvPicPr>
            <a:picLocks noChangeAspect="1"/>
          </p:cNvPicPr>
          <p:nvPr/>
        </p:nvPicPr>
        <p:blipFill>
          <a:blip r:embed="rId5"/>
          <a:stretch>
            <a:fillRect/>
          </a:stretch>
        </p:blipFill>
        <p:spPr>
          <a:xfrm>
            <a:off x="7121" y="0"/>
            <a:ext cx="12184879" cy="6858000"/>
          </a:xfrm>
          <a:prstGeom prst="rect">
            <a:avLst/>
          </a:prstGeom>
        </p:spPr>
      </p:pic>
      <p:pic>
        <p:nvPicPr>
          <p:cNvPr id="4" name="Picture 3">
            <a:extLst>
              <a:ext uri="{FF2B5EF4-FFF2-40B4-BE49-F238E27FC236}">
                <a16:creationId xmlns:a16="http://schemas.microsoft.com/office/drawing/2014/main" id="{145D447B-D058-494D-F07D-6AE67ABA8C66}"/>
              </a:ext>
            </a:extLst>
          </p:cNvPr>
          <p:cNvPicPr>
            <a:picLocks noChangeAspect="1"/>
          </p:cNvPicPr>
          <p:nvPr/>
        </p:nvPicPr>
        <p:blipFill>
          <a:blip r:embed="rId6"/>
          <a:stretch>
            <a:fillRect/>
          </a:stretch>
        </p:blipFill>
        <p:spPr>
          <a:xfrm>
            <a:off x="7121" y="-2742"/>
            <a:ext cx="12177758" cy="6860742"/>
          </a:xfrm>
          <a:prstGeom prst="rect">
            <a:avLst/>
          </a:prstGeom>
        </p:spPr>
      </p:pic>
      <p:pic>
        <p:nvPicPr>
          <p:cNvPr id="3" name="Audio 2">
            <a:hlinkClick r:id="" action="ppaction://media"/>
            <a:extLst>
              <a:ext uri="{FF2B5EF4-FFF2-40B4-BE49-F238E27FC236}">
                <a16:creationId xmlns:a16="http://schemas.microsoft.com/office/drawing/2014/main" id="{39CD4883-3980-AA10-1632-7F1495CC39EC}"/>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778316207"/>
      </p:ext>
    </p:extLst>
  </p:cSld>
  <p:clrMapOvr>
    <a:masterClrMapping/>
  </p:clrMapOvr>
  <mc:AlternateContent xmlns:mc="http://schemas.openxmlformats.org/markup-compatibility/2006" xmlns:p14="http://schemas.microsoft.com/office/powerpoint/2010/main">
    <mc:Choice Requires="p14">
      <p:transition spd="slow" p14:dur="2000" advTm="970"/>
    </mc:Choice>
    <mc:Fallback xmlns="">
      <p:transition spd="slow" advTm="9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CF757-0AC2-196C-BDCD-4A3901895BB7}"/>
              </a:ext>
            </a:extLst>
          </p:cNvPr>
          <p:cNvSpPr txBox="1"/>
          <p:nvPr/>
        </p:nvSpPr>
        <p:spPr>
          <a:xfrm>
            <a:off x="204187" y="159798"/>
            <a:ext cx="2485748" cy="646331"/>
          </a:xfrm>
          <a:prstGeom prst="rect">
            <a:avLst/>
          </a:prstGeom>
          <a:noFill/>
        </p:spPr>
        <p:txBody>
          <a:bodyPr wrap="square">
            <a:spAutoFit/>
          </a:bodyPr>
          <a:lstStyle/>
          <a:p>
            <a:r>
              <a:rPr lang="en-US"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Retail  Analysis  :   </a:t>
            </a:r>
            <a:r>
              <a:rPr lang="en-IN"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   </a:t>
            </a:r>
            <a:r>
              <a:rPr lang="en-US" sz="1800" b="1"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      </a:t>
            </a:r>
          </a:p>
          <a:p>
            <a:r>
              <a:rPr lang="en-US"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rPr>
              <a:t>  </a:t>
            </a:r>
            <a:endParaRPr lang="en-IN" sz="1800" b="1" cap="none" spc="0" dirty="0">
              <a:ln w="0"/>
              <a:solidFill>
                <a:schemeClr val="bg2">
                  <a:lumMod val="40000"/>
                  <a:lumOff val="60000"/>
                </a:schemeClr>
              </a:solidFill>
              <a:effectLst>
                <a:outerShdw blurRad="38100" dist="19050" dir="2700000" algn="tl" rotWithShape="0">
                  <a:schemeClr val="dk1">
                    <a:alpha val="40000"/>
                  </a:schemeClr>
                </a:outerShdw>
              </a:effectLst>
              <a:latin typeface="Lucida Handwriting" panose="03010101010101010101" pitchFamily="66"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C4300BB-A901-9B1D-0B34-951345ED1D5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ED796001-504E-48A1-038F-84D79DEDEF52}"/>
              </a:ext>
            </a:extLst>
          </p:cNvPr>
          <p:cNvPicPr>
            <a:picLocks noChangeAspect="1"/>
          </p:cNvPicPr>
          <p:nvPr/>
        </p:nvPicPr>
        <p:blipFill>
          <a:blip r:embed="rId5"/>
          <a:stretch>
            <a:fillRect/>
          </a:stretch>
        </p:blipFill>
        <p:spPr>
          <a:xfrm>
            <a:off x="7121" y="0"/>
            <a:ext cx="12184879" cy="6858000"/>
          </a:xfrm>
          <a:prstGeom prst="rect">
            <a:avLst/>
          </a:prstGeom>
        </p:spPr>
      </p:pic>
      <p:pic>
        <p:nvPicPr>
          <p:cNvPr id="7" name="Picture 6">
            <a:extLst>
              <a:ext uri="{FF2B5EF4-FFF2-40B4-BE49-F238E27FC236}">
                <a16:creationId xmlns:a16="http://schemas.microsoft.com/office/drawing/2014/main" id="{65BE8F9D-7490-03F9-0EA5-31D85CB314D7}"/>
              </a:ext>
            </a:extLst>
          </p:cNvPr>
          <p:cNvPicPr>
            <a:picLocks noChangeAspect="1"/>
          </p:cNvPicPr>
          <p:nvPr/>
        </p:nvPicPr>
        <p:blipFill>
          <a:blip r:embed="rId6"/>
          <a:stretch>
            <a:fillRect/>
          </a:stretch>
        </p:blipFill>
        <p:spPr>
          <a:xfrm>
            <a:off x="7121" y="-49028"/>
            <a:ext cx="12426076" cy="7097897"/>
          </a:xfrm>
          <a:prstGeom prst="rect">
            <a:avLst/>
          </a:prstGeom>
        </p:spPr>
      </p:pic>
      <p:pic>
        <p:nvPicPr>
          <p:cNvPr id="2" name="Audio 1">
            <a:hlinkClick r:id="" action="ppaction://media"/>
            <a:extLst>
              <a:ext uri="{FF2B5EF4-FFF2-40B4-BE49-F238E27FC236}">
                <a16:creationId xmlns:a16="http://schemas.microsoft.com/office/drawing/2014/main" id="{410F2826-F67D-6B41-6796-6BAB7E92544C}"/>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568796370"/>
      </p:ext>
    </p:extLst>
  </p:cSld>
  <p:clrMapOvr>
    <a:masterClrMapping/>
  </p:clrMapOvr>
  <mc:AlternateContent xmlns:mc="http://schemas.openxmlformats.org/markup-compatibility/2006" xmlns:p14="http://schemas.microsoft.com/office/powerpoint/2010/main">
    <mc:Choice Requires="p14">
      <p:transition spd="slow" p14:dur="2000" advTm="937"/>
    </mc:Choice>
    <mc:Fallback xmlns="">
      <p:transition spd="slow" advTm="9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395</Words>
  <Application>Microsoft Office PowerPoint</Application>
  <PresentationFormat>Widescreen</PresentationFormat>
  <Paragraphs>16</Paragraphs>
  <Slides>6</Slides>
  <Notes>0</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Lucida Handwriting</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917013452608</dc:creator>
  <cp:lastModifiedBy>917013452608</cp:lastModifiedBy>
  <cp:revision>1</cp:revision>
  <dcterms:created xsi:type="dcterms:W3CDTF">2024-06-30T17:53:23Z</dcterms:created>
  <dcterms:modified xsi:type="dcterms:W3CDTF">2024-06-30T17:55:28Z</dcterms:modified>
</cp:coreProperties>
</file>