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2BB1D-233F-4EFA-A8D1-0C3578DBE6CC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4AA72-3ABE-47CA-8E5E-C18ECD29C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607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4AA72-3ABE-47CA-8E5E-C18ECD29CF4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57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273C-92A2-C5CA-4BB2-E27ACF730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AA85E-003D-AD13-7759-0F243D8A6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4BCFB-82B1-14DE-2C9D-A9F3429D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2063-CAA1-4CBC-8B9A-A8FF5D53BA4E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62FB0-28B1-B81F-BC8D-344C840F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67845-107A-EAF3-BE12-5B6BBFC7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B03-62CA-4DB0-B149-389BF6C60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64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2D185-F7B6-2830-CC27-4589607A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F87A8-E5DF-3682-2EAC-D4D9D926A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8AFC5-959A-2762-7645-6D0A1D90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2063-CAA1-4CBC-8B9A-A8FF5D53BA4E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89D9E-1FA7-02F6-C1A8-E8D0306F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64C35-BCAD-9D7C-0668-63FBFFB4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B03-62CA-4DB0-B149-389BF6C60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03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F1B298-2A03-F963-DC74-8FD3DBFDC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A1217-8DC1-0056-E193-C6FCC37DA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C2A55-083D-79A6-4385-3C00A403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2063-CAA1-4CBC-8B9A-A8FF5D53BA4E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F47E9-49E5-5D74-EADA-00F11524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832F0-272C-9BE0-78C9-5B8928CF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B03-62CA-4DB0-B149-389BF6C60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6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B7F7-D64C-2767-CB7E-52CF3938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74622-DB33-8D11-A0D9-0F88CDE1D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8F547-6FDF-8C80-64FF-60107C66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2063-CAA1-4CBC-8B9A-A8FF5D53BA4E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B79E6-1D5B-1E60-7BE2-41A405FF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F7AB4-B118-4770-09E9-94D05C35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B03-62CA-4DB0-B149-389BF6C60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43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B062-7C14-7ED5-27B4-586F9E6C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7C31E-BE79-F20D-5F59-BFD424BB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DFA85-9379-2E97-0197-DFD94C453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2063-CAA1-4CBC-8B9A-A8FF5D53BA4E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645DB-D7FE-A3E2-51C1-950244F76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6D439-871B-1C4D-8DAC-64DB8DF2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B03-62CA-4DB0-B149-389BF6C60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30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551A-B5B4-C243-4EE3-06A81FEC1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914EE-98FD-04FB-539D-7AC37421C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A9FD3-F4F3-43D9-FDA9-3265228EF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7D27F-94E8-4EDA-5A75-539A47A5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2063-CAA1-4CBC-8B9A-A8FF5D53BA4E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C12C3-D47C-9E3D-23F4-9F95A4AE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1889-BE72-5195-BD22-57BFB208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B03-62CA-4DB0-B149-389BF6C60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39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DB440-FEF4-9387-BEF4-2E93B803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8DF73-AB53-A939-98CA-64947B08E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34825-DF9D-7B79-8A18-36847DCC3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5CE2F-FEE9-6A4A-545E-E287AF426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125E1-840E-2B8D-E480-9CA232EAC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4EC78-5B10-CC30-4594-D2F92981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2063-CAA1-4CBC-8B9A-A8FF5D53BA4E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AAAF6F-2F8B-2AA2-2B79-2238B0A4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F06DD3-2690-35E8-703F-F9576DE2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B03-62CA-4DB0-B149-389BF6C60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96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E785-F381-CA77-597C-A33EB776C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810DD-BBE5-DCF7-38B9-4993CCD55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2063-CAA1-4CBC-8B9A-A8FF5D53BA4E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FFEBE-D438-A721-096D-3D0E9456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4EE5A-428C-79D2-2191-01AC1125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B03-62CA-4DB0-B149-389BF6C60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24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16482D-B44B-0049-6A06-5694EE8D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2063-CAA1-4CBC-8B9A-A8FF5D53BA4E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5C819-5348-4E3C-EB96-DD063DB6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8ECC8-053B-926A-65C5-3B6ABBB6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B03-62CA-4DB0-B149-389BF6C60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11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B4B2-34DE-86B0-B2FD-7259C32D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E8231-17F8-E205-77AB-9FF508F11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31172-A6AA-9465-17F2-D306E5363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5D39F-C171-02AF-B1C5-4485E69D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2063-CAA1-4CBC-8B9A-A8FF5D53BA4E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2DC1F-2097-E477-A5A1-4C548DB71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8BA1E-F62A-09B1-F6A6-6EEBDFC7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B03-62CA-4DB0-B149-389BF6C60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78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003A2-1092-1448-3015-A731D652E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8635E7-DECE-4195-AA78-05034BD25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1F733-771A-7B56-755A-E567E0695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C0ADD-B436-DAAF-8E5F-4789AE3B4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2063-CAA1-4CBC-8B9A-A8FF5D53BA4E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20069-0CDD-7471-E90A-9B2F2727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AABE1-095D-5AF3-004A-26AD0CE4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B03-62CA-4DB0-B149-389BF6C60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11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D716C-6E36-E182-BC57-F25A4619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3013B-790A-DFCB-7E9A-3C451431D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CB2FD-6D22-1C91-6BB1-08420F527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E2063-CAA1-4CBC-8B9A-A8FF5D53BA4E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ED36F-AE19-3045-1A28-2B1C60AC0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AFCCB-90AC-7F1C-CBBC-76AC79154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51B03-62CA-4DB0-B149-389BF6C60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94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240713-9BB1-EAFB-9AAE-D6A9A839F024}"/>
              </a:ext>
            </a:extLst>
          </p:cNvPr>
          <p:cNvSpPr txBox="1"/>
          <p:nvPr/>
        </p:nvSpPr>
        <p:spPr>
          <a:xfrm>
            <a:off x="5628443" y="177553"/>
            <a:ext cx="2627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u="sng" dirty="0"/>
              <a:t>MECE</a:t>
            </a:r>
            <a:endParaRPr lang="en-IN" sz="2800" b="1" u="sn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8F3D09-B33C-D1AC-E880-C6BF3B2C0A59}"/>
              </a:ext>
            </a:extLst>
          </p:cNvPr>
          <p:cNvSpPr/>
          <p:nvPr/>
        </p:nvSpPr>
        <p:spPr>
          <a:xfrm>
            <a:off x="301841" y="3340473"/>
            <a:ext cx="1455938" cy="7343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Retail Analysis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7A0CED-E566-C7DF-421D-B823D9C90E26}"/>
              </a:ext>
            </a:extLst>
          </p:cNvPr>
          <p:cNvSpPr/>
          <p:nvPr/>
        </p:nvSpPr>
        <p:spPr>
          <a:xfrm>
            <a:off x="2228295" y="2201662"/>
            <a:ext cx="1837677" cy="7618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 Analysis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A37768-C7BB-D814-81B5-2A6536F13F72}"/>
              </a:ext>
            </a:extLst>
          </p:cNvPr>
          <p:cNvSpPr/>
          <p:nvPr/>
        </p:nvSpPr>
        <p:spPr>
          <a:xfrm>
            <a:off x="2210539" y="3340473"/>
            <a:ext cx="1873189" cy="8167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 Analysis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EC6D5E0-590B-648A-343B-60F757622830}"/>
              </a:ext>
            </a:extLst>
          </p:cNvPr>
          <p:cNvSpPr/>
          <p:nvPr/>
        </p:nvSpPr>
        <p:spPr>
          <a:xfrm>
            <a:off x="2228295" y="843378"/>
            <a:ext cx="1855433" cy="9263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 Analysis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694D857-0660-8D4A-5F0C-0363C2229824}"/>
              </a:ext>
            </a:extLst>
          </p:cNvPr>
          <p:cNvSpPr/>
          <p:nvPr/>
        </p:nvSpPr>
        <p:spPr>
          <a:xfrm>
            <a:off x="2210538" y="4534222"/>
            <a:ext cx="1855433" cy="8167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Sales </a:t>
            </a:r>
          </a:p>
          <a:p>
            <a:pPr algn="ctr"/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Analysis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086607-2666-4DBA-5F32-6D040A857237}"/>
              </a:ext>
            </a:extLst>
          </p:cNvPr>
          <p:cNvSpPr/>
          <p:nvPr/>
        </p:nvSpPr>
        <p:spPr>
          <a:xfrm>
            <a:off x="2210539" y="5727973"/>
            <a:ext cx="1855433" cy="10279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kern="0" dirty="0">
                <a:latin typeface="Times New Roman" panose="02020603050405020304" pitchFamily="18" charset="0"/>
              </a:rPr>
              <a:t>Financial Analysis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7C0FC4-9C99-B886-007B-0567CDD9C0AF}"/>
              </a:ext>
            </a:extLst>
          </p:cNvPr>
          <p:cNvSpPr/>
          <p:nvPr/>
        </p:nvSpPr>
        <p:spPr>
          <a:xfrm>
            <a:off x="4438838" y="843377"/>
            <a:ext cx="2396969" cy="12073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 Size And Growth</a:t>
            </a:r>
            <a:endParaRPr lang="en-IN" sz="1050" b="1" u="sng" dirty="0">
              <a:effectLst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 of current market size, </a:t>
            </a: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growth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rates and future growth projections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0D44D95-2D41-346D-7BE7-A74271709CF9}"/>
              </a:ext>
            </a:extLst>
          </p:cNvPr>
          <p:cNvSpPr/>
          <p:nvPr/>
        </p:nvSpPr>
        <p:spPr>
          <a:xfrm>
            <a:off x="6990080" y="843379"/>
            <a:ext cx="2500149" cy="12073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 Segmentation</a:t>
            </a:r>
            <a:endParaRPr lang="en-IN" sz="1050" b="1" u="sng" dirty="0">
              <a:effectLst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Geographic </a:t>
            </a: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Segmentation,  Demographic Segmentation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3C9F674-CBA3-FBF2-3998-C0D1371D4E9A}"/>
              </a:ext>
            </a:extLst>
          </p:cNvPr>
          <p:cNvSpPr/>
          <p:nvPr/>
        </p:nvSpPr>
        <p:spPr>
          <a:xfrm>
            <a:off x="9587886" y="843378"/>
            <a:ext cx="2379213" cy="12073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 Trends</a:t>
            </a:r>
            <a:endParaRPr lang="en-IN" sz="1400" b="1" u="sng" dirty="0">
              <a:effectLst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consumer trends, technological trends, economic trends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AAB3D8C-F93C-2431-4A53-E75D2DAB98B7}"/>
              </a:ext>
            </a:extLst>
          </p:cNvPr>
          <p:cNvSpPr/>
          <p:nvPr/>
        </p:nvSpPr>
        <p:spPr>
          <a:xfrm>
            <a:off x="4429958" y="2201663"/>
            <a:ext cx="2396969" cy="10038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Demography</a:t>
            </a:r>
            <a:endParaRPr lang="en-IN" sz="1050" b="1" u="sng" dirty="0">
              <a:effectLst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 of customers’ age, gender and income levels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F9C5C24-190D-7DBA-B8AF-CB26DFF4FFAA}"/>
              </a:ext>
            </a:extLst>
          </p:cNvPr>
          <p:cNvSpPr/>
          <p:nvPr/>
        </p:nvSpPr>
        <p:spPr>
          <a:xfrm>
            <a:off x="6990079" y="2201663"/>
            <a:ext cx="2500149" cy="10038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  </a:t>
            </a:r>
            <a:r>
              <a:rPr lang="en-US" sz="1400" b="1" u="sng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Behaviour</a:t>
            </a:r>
            <a:endParaRPr lang="en-IN" sz="1400" b="1" u="sng" dirty="0">
              <a:effectLst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 of purchasing habits, product preferences and choosing patterns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7DCB360-1793-8FBF-7917-E2949C0574E4}"/>
              </a:ext>
            </a:extLst>
          </p:cNvPr>
          <p:cNvSpPr/>
          <p:nvPr/>
        </p:nvSpPr>
        <p:spPr>
          <a:xfrm>
            <a:off x="9583445" y="2193345"/>
            <a:ext cx="2383654" cy="10121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 Feedback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Surveys, Reviews and Social Media Sentiments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607C669-8222-1B87-5BBE-91758C2F3E8D}"/>
              </a:ext>
            </a:extLst>
          </p:cNvPr>
          <p:cNvSpPr/>
          <p:nvPr/>
        </p:nvSpPr>
        <p:spPr>
          <a:xfrm>
            <a:off x="4429957" y="3340473"/>
            <a:ext cx="2396969" cy="10588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400" b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Range</a:t>
            </a:r>
            <a:endParaRPr lang="en-IN" sz="1400" b="1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</a:t>
            </a: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Categories of products offered and depth of product lines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20459F-5F03-26CC-2AE3-47BCD0AC1F62}"/>
              </a:ext>
            </a:extLst>
          </p:cNvPr>
          <p:cNvSpPr/>
          <p:nvPr/>
        </p:nvSpPr>
        <p:spPr>
          <a:xfrm>
            <a:off x="6990079" y="3340473"/>
            <a:ext cx="2500149" cy="1058807"/>
          </a:xfrm>
          <a:prstGeom prst="roundRect">
            <a:avLst>
              <a:gd name="adj" fmla="val 240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 Quality</a:t>
            </a:r>
            <a:endParaRPr lang="en-IN" sz="1400" b="1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 of product  quality standards and  customer satisfaction with products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6B68C8-9BBB-AB9E-BEDE-98330579BB68}"/>
              </a:ext>
            </a:extLst>
          </p:cNvPr>
          <p:cNvSpPr/>
          <p:nvPr/>
        </p:nvSpPr>
        <p:spPr>
          <a:xfrm>
            <a:off x="9583445" y="3340473"/>
            <a:ext cx="2464935" cy="10588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 Lifecycle</a:t>
            </a:r>
            <a:endParaRPr lang="en-IN" sz="1400" b="1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</a:t>
            </a: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product introduction, growth, maturity and decline.</a:t>
            </a:r>
            <a:endParaRPr lang="en-IN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5AA639-B670-C25C-853B-D71A6B236974}"/>
              </a:ext>
            </a:extLst>
          </p:cNvPr>
          <p:cNvSpPr/>
          <p:nvPr/>
        </p:nvSpPr>
        <p:spPr>
          <a:xfrm>
            <a:off x="4438838" y="4534223"/>
            <a:ext cx="2388088" cy="10588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Metrics</a:t>
            </a:r>
            <a:endParaRPr lang="en-IN" sz="1400" b="1" u="sng" dirty="0">
              <a:effectLst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 of total sales,  growth rate  and sales at stores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6933F3F-3FC2-44F1-2E5E-81B9F0142AA2}"/>
              </a:ext>
            </a:extLst>
          </p:cNvPr>
          <p:cNvSpPr/>
          <p:nvPr/>
        </p:nvSpPr>
        <p:spPr>
          <a:xfrm>
            <a:off x="6990079" y="4534223"/>
            <a:ext cx="2500149" cy="10588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Performance by Metrics</a:t>
            </a:r>
            <a:endParaRPr lang="en-IN" sz="1400" b="1" u="sng" dirty="0">
              <a:effectLst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gross margin,  net profit margin and returns on investment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7AE24D4-EE42-1598-2364-F21E4CFDF831}"/>
              </a:ext>
            </a:extLst>
          </p:cNvPr>
          <p:cNvSpPr/>
          <p:nvPr/>
        </p:nvSpPr>
        <p:spPr>
          <a:xfrm>
            <a:off x="9583445" y="4534223"/>
            <a:ext cx="2464935" cy="10588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 Performance by Segment</a:t>
            </a:r>
            <a:endParaRPr lang="en-IN" sz="1400" b="1" u="sng" dirty="0">
              <a:effectLst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 of sales by region, sales by product category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F1E943A-3364-6DA2-F7FA-8B814B8AB9C2}"/>
              </a:ext>
            </a:extLst>
          </p:cNvPr>
          <p:cNvSpPr/>
          <p:nvPr/>
        </p:nvSpPr>
        <p:spPr>
          <a:xfrm>
            <a:off x="4429957" y="5727974"/>
            <a:ext cx="2405850" cy="10588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Revenue Analysis</a:t>
            </a:r>
            <a:endParaRPr lang="en-IN" sz="1400" b="1" u="sng" dirty="0">
              <a:effectLst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 of </a:t>
            </a: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vehicle type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its revenue growth, trends  over time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F574CE-EF0C-D824-96E5-15E998E00822}"/>
              </a:ext>
            </a:extLst>
          </p:cNvPr>
          <p:cNvSpPr/>
          <p:nvPr/>
        </p:nvSpPr>
        <p:spPr>
          <a:xfrm>
            <a:off x="6990079" y="5727973"/>
            <a:ext cx="2500149" cy="10279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 Analysis</a:t>
            </a:r>
            <a:endParaRPr lang="en-IN" sz="1400" b="1" u="sng" dirty="0">
              <a:effectLst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 purpose of use, fixed cost, variable cost, direct cost  and indirect cost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FD4C17A-84A0-D819-4E61-20D30934186B}"/>
              </a:ext>
            </a:extLst>
          </p:cNvPr>
          <p:cNvSpPr/>
          <p:nvPr/>
        </p:nvSpPr>
        <p:spPr>
          <a:xfrm>
            <a:off x="9583445" y="5727973"/>
            <a:ext cx="2464935" cy="10279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Profitability Analysis</a:t>
            </a:r>
            <a:endParaRPr lang="en-IN" sz="1400" b="1" u="sng" dirty="0">
              <a:effectLst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 of gross profit, net profit,  operating profit and profitable ratios</a:t>
            </a:r>
          </a:p>
        </p:txBody>
      </p:sp>
    </p:spTree>
    <p:extLst>
      <p:ext uri="{BB962C8B-B14F-4D97-AF65-F5344CB8AC3E}">
        <p14:creationId xmlns:p14="http://schemas.microsoft.com/office/powerpoint/2010/main" val="3621197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217</Words>
  <Application>Microsoft Office PowerPoint</Application>
  <PresentationFormat>Widescreen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shanyugedala@outlook.com</dc:creator>
  <cp:lastModifiedBy>917013452608</cp:lastModifiedBy>
  <cp:revision>8</cp:revision>
  <dcterms:created xsi:type="dcterms:W3CDTF">2024-06-19T15:14:51Z</dcterms:created>
  <dcterms:modified xsi:type="dcterms:W3CDTF">2024-06-30T08:57:17Z</dcterms:modified>
</cp:coreProperties>
</file>