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18"/>
  </p:notesMasterIdLst>
  <p:sldIdLst>
    <p:sldId id="256" r:id="rId2"/>
    <p:sldId id="257" r:id="rId3"/>
    <p:sldId id="264" r:id="rId4"/>
    <p:sldId id="267" r:id="rId5"/>
    <p:sldId id="258" r:id="rId6"/>
    <p:sldId id="259" r:id="rId7"/>
    <p:sldId id="270" r:id="rId8"/>
    <p:sldId id="260" r:id="rId9"/>
    <p:sldId id="265" r:id="rId10"/>
    <p:sldId id="272" r:id="rId11"/>
    <p:sldId id="273" r:id="rId12"/>
    <p:sldId id="274" r:id="rId13"/>
    <p:sldId id="279" r:id="rId14"/>
    <p:sldId id="262" r:id="rId15"/>
    <p:sldId id="263"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6"/>
    <p:restoredTop sz="94925"/>
  </p:normalViewPr>
  <p:slideViewPr>
    <p:cSldViewPr snapToGrid="0">
      <p:cViewPr>
        <p:scale>
          <a:sx n="113" d="100"/>
          <a:sy n="113" d="100"/>
        </p:scale>
        <p:origin x="73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A6F89-322B-474D-BDB9-A0A2400E76F9}" type="datetimeFigureOut">
              <a:rPr lang="en-US" smtClean="0"/>
              <a:t>7/23/24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C3885-A35E-9A46-8F2A-1D4D0194B71E}" type="slidenum">
              <a:rPr lang="en-US" smtClean="0"/>
              <a:t>‹#›</a:t>
            </a:fld>
            <a:endParaRPr lang="en-US"/>
          </a:p>
        </p:txBody>
      </p:sp>
    </p:spTree>
    <p:extLst>
      <p:ext uri="{BB962C8B-B14F-4D97-AF65-F5344CB8AC3E}">
        <p14:creationId xmlns:p14="http://schemas.microsoft.com/office/powerpoint/2010/main" val="243596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C3885-A35E-9A46-8F2A-1D4D0194B71E}" type="slidenum">
              <a:rPr lang="en-US" smtClean="0"/>
              <a:t>4</a:t>
            </a:fld>
            <a:endParaRPr lang="en-US"/>
          </a:p>
        </p:txBody>
      </p:sp>
    </p:spTree>
    <p:extLst>
      <p:ext uri="{BB962C8B-B14F-4D97-AF65-F5344CB8AC3E}">
        <p14:creationId xmlns:p14="http://schemas.microsoft.com/office/powerpoint/2010/main" val="79007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BC3885-A35E-9A46-8F2A-1D4D0194B71E}" type="slidenum">
              <a:rPr lang="en-US" smtClean="0"/>
              <a:t>6</a:t>
            </a:fld>
            <a:endParaRPr lang="en-US"/>
          </a:p>
        </p:txBody>
      </p:sp>
    </p:spTree>
    <p:extLst>
      <p:ext uri="{BB962C8B-B14F-4D97-AF65-F5344CB8AC3E}">
        <p14:creationId xmlns:p14="http://schemas.microsoft.com/office/powerpoint/2010/main" val="277089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75894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099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88877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4940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63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3393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025462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1657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6119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3489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7/23/24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60315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7/23/24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14155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61" r:id="rId6"/>
    <p:sldLayoutId id="2147483756" r:id="rId7"/>
    <p:sldLayoutId id="2147483757" r:id="rId8"/>
    <p:sldLayoutId id="2147483758" r:id="rId9"/>
    <p:sldLayoutId id="2147483760" r:id="rId10"/>
    <p:sldLayoutId id="2147483759"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ishsun/DATA-824-Final-Project.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ponsibility.org/alcohol-statistics/" TargetMode="External"/><Relationship Id="rId2" Type="http://schemas.openxmlformats.org/officeDocument/2006/relationships/hyperlink" Target="https://www.nhtsa.gov/risky-driving/drunk-driving" TargetMode="External"/><Relationship Id="rId1" Type="http://schemas.openxmlformats.org/officeDocument/2006/relationships/slideLayout" Target="../slideLayouts/slideLayout2.xml"/><Relationship Id="rId6" Type="http://schemas.openxmlformats.org/officeDocument/2006/relationships/hyperlink" Target="https://www.skofirm.com/news/new-indiana-law-will-end-ban-on-happy-hour-permit-carry-out-alcohol-and-establish-new-liquor-liability-insurance-requirements/" TargetMode="External"/><Relationship Id="rId5" Type="http://schemas.openxmlformats.org/officeDocument/2006/relationships/hyperlink" Target="https://www.kaggle.com/datasets/bryanmaloney/dui-arrests-and-population-by-state-2015-usa/data" TargetMode="External"/><Relationship Id="rId4" Type="http://schemas.openxmlformats.org/officeDocument/2006/relationships/hyperlink" Target="https://www.responsibility.org/alcohol-statistics/state-ma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A42768F-95BB-478A-ADFA-24FD8097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curved wall&#10;&#10;Description automatically generated with medium confidence">
            <a:extLst>
              <a:ext uri="{FF2B5EF4-FFF2-40B4-BE49-F238E27FC236}">
                <a16:creationId xmlns:a16="http://schemas.microsoft.com/office/drawing/2014/main" id="{96BA89D6-FB05-6FA6-F6B8-339E339B0310}"/>
              </a:ext>
            </a:extLst>
          </p:cNvPr>
          <p:cNvPicPr>
            <a:picLocks noChangeAspect="1"/>
          </p:cNvPicPr>
          <p:nvPr/>
        </p:nvPicPr>
        <p:blipFill>
          <a:blip r:embed="rId2"/>
          <a:srcRect t="25000"/>
          <a:stretch/>
        </p:blipFill>
        <p:spPr>
          <a:xfrm>
            <a:off x="20" y="10"/>
            <a:ext cx="12191981" cy="6857990"/>
          </a:xfrm>
          <a:prstGeom prst="rect">
            <a:avLst/>
          </a:prstGeom>
        </p:spPr>
      </p:pic>
      <p:sp>
        <p:nvSpPr>
          <p:cNvPr id="34" name="Rectangle 33">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86508-73BA-DA61-FDB4-3B36ED4E44AB}"/>
              </a:ext>
            </a:extLst>
          </p:cNvPr>
          <p:cNvSpPr>
            <a:spLocks noGrp="1"/>
          </p:cNvSpPr>
          <p:nvPr>
            <p:ph type="ctrTitle"/>
          </p:nvPr>
        </p:nvSpPr>
        <p:spPr>
          <a:xfrm>
            <a:off x="3088958" y="2262790"/>
            <a:ext cx="6623684" cy="1535114"/>
          </a:xfrm>
        </p:spPr>
        <p:txBody>
          <a:bodyPr>
            <a:normAutofit/>
          </a:bodyPr>
          <a:lstStyle/>
          <a:p>
            <a:r>
              <a:rPr lang="en-US" sz="3600" dirty="0">
                <a:solidFill>
                  <a:srgbClr val="FFFFFF"/>
                </a:solidFill>
              </a:rPr>
              <a:t>DATA 824 Final Project</a:t>
            </a:r>
            <a:br>
              <a:rPr lang="en-US" sz="3600" dirty="0">
                <a:solidFill>
                  <a:srgbClr val="FFFFFF"/>
                </a:solidFill>
              </a:rPr>
            </a:br>
            <a:r>
              <a:rPr lang="en-US" sz="3600" dirty="0">
                <a:solidFill>
                  <a:srgbClr val="FFFFFF"/>
                </a:solidFill>
              </a:rPr>
              <a:t>Shiny App: DUI and Fatalities across the United States</a:t>
            </a:r>
          </a:p>
        </p:txBody>
      </p:sp>
      <p:sp>
        <p:nvSpPr>
          <p:cNvPr id="3" name="Subtitle 2">
            <a:extLst>
              <a:ext uri="{FF2B5EF4-FFF2-40B4-BE49-F238E27FC236}">
                <a16:creationId xmlns:a16="http://schemas.microsoft.com/office/drawing/2014/main" id="{5BDD2CC4-B98E-6451-9EFC-1BD5F8D6D2AA}"/>
              </a:ext>
            </a:extLst>
          </p:cNvPr>
          <p:cNvSpPr>
            <a:spLocks noGrp="1"/>
          </p:cNvSpPr>
          <p:nvPr>
            <p:ph type="subTitle" idx="1"/>
          </p:nvPr>
        </p:nvSpPr>
        <p:spPr>
          <a:xfrm>
            <a:off x="4686300" y="4074383"/>
            <a:ext cx="3429000" cy="1535107"/>
          </a:xfrm>
        </p:spPr>
        <p:txBody>
          <a:bodyPr anchor="t">
            <a:normAutofit/>
          </a:bodyPr>
          <a:lstStyle/>
          <a:p>
            <a:r>
              <a:rPr lang="en-US" dirty="0">
                <a:solidFill>
                  <a:srgbClr val="FFFFFF"/>
                </a:solidFill>
              </a:rPr>
              <a:t>By: Aishwarya Sunil</a:t>
            </a:r>
          </a:p>
        </p:txBody>
      </p:sp>
      <p:cxnSp>
        <p:nvCxnSpPr>
          <p:cNvPr id="35" name="Straight Connector 34">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46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AD1EA06-65E5-423D-918F-BC9B4B261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6AD12-1EB3-DECF-4FAE-4913F4B3BB96}"/>
              </a:ext>
            </a:extLst>
          </p:cNvPr>
          <p:cNvSpPr>
            <a:spLocks noGrp="1"/>
          </p:cNvSpPr>
          <p:nvPr>
            <p:ph type="title"/>
          </p:nvPr>
        </p:nvSpPr>
        <p:spPr>
          <a:xfrm>
            <a:off x="4327742" y="816505"/>
            <a:ext cx="3536516" cy="2478024"/>
          </a:xfrm>
        </p:spPr>
        <p:txBody>
          <a:bodyPr anchor="t">
            <a:normAutofit/>
          </a:bodyPr>
          <a:lstStyle/>
          <a:p>
            <a:r>
              <a:rPr lang="en-US" dirty="0"/>
              <a:t>Scatter Plots</a:t>
            </a:r>
          </a:p>
        </p:txBody>
      </p:sp>
      <p:cxnSp>
        <p:nvCxnSpPr>
          <p:cNvPr id="17" name="Straight Connector 16">
            <a:extLst>
              <a:ext uri="{FF2B5EF4-FFF2-40B4-BE49-F238E27FC236}">
                <a16:creationId xmlns:a16="http://schemas.microsoft.com/office/drawing/2014/main" id="{4C284A1A-5912-4234-8058-F3E2BC7ABC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5A1E76-E43B-FAA1-EA2A-E8D51495EAFF}"/>
              </a:ext>
            </a:extLst>
          </p:cNvPr>
          <p:cNvSpPr>
            <a:spLocks noGrp="1"/>
          </p:cNvSpPr>
          <p:nvPr>
            <p:ph idx="1"/>
          </p:nvPr>
        </p:nvSpPr>
        <p:spPr>
          <a:xfrm>
            <a:off x="313957" y="4389429"/>
            <a:ext cx="11248465" cy="2297150"/>
          </a:xfrm>
        </p:spPr>
        <p:txBody>
          <a:bodyPr>
            <a:normAutofit/>
          </a:bodyPr>
          <a:lstStyle/>
          <a:p>
            <a:pPr>
              <a:lnSpc>
                <a:spcPct val="110000"/>
              </a:lnSpc>
            </a:pPr>
            <a:r>
              <a:rPr lang="en-US" sz="1500" b="1" dirty="0"/>
              <a:t>Fatalities vs DUI:</a:t>
            </a:r>
            <a:r>
              <a:rPr lang="en-US" sz="1500" dirty="0"/>
              <a:t> This scatter plot visualizes the relationship between fatalities and DUI incidents. Each point represents a state, showing how DUI rates correlate with the number of fatalities. There is a positive correlation between DUI incidents and fatalities. States with higher DUI incidences tend to have more fatalities. However, some states may have high DUI rates but low fatalities due to differences in enforcement, road safety measures, or medical care.</a:t>
            </a:r>
          </a:p>
          <a:p>
            <a:pPr>
              <a:lnSpc>
                <a:spcPct val="110000"/>
              </a:lnSpc>
            </a:pPr>
            <a:r>
              <a:rPr lang="en-US" sz="1500" b="1" dirty="0"/>
              <a:t>Population vs DUI:</a:t>
            </a:r>
            <a:r>
              <a:rPr lang="en-US" sz="1500" dirty="0"/>
              <a:t> This scatter plot visualizes a positive correlation between DUI incidents and a state’s population. States with higher populations tend to have higher DUI rates.</a:t>
            </a:r>
          </a:p>
          <a:p>
            <a:pPr marL="0" indent="0">
              <a:lnSpc>
                <a:spcPct val="110000"/>
              </a:lnSpc>
              <a:buNone/>
            </a:pPr>
            <a:endParaRPr lang="en-US" sz="1100" dirty="0"/>
          </a:p>
          <a:p>
            <a:pPr marL="0" indent="0">
              <a:lnSpc>
                <a:spcPct val="110000"/>
              </a:lnSpc>
              <a:buNone/>
            </a:pPr>
            <a:endParaRPr lang="en-US" sz="1100" dirty="0"/>
          </a:p>
        </p:txBody>
      </p:sp>
      <p:cxnSp>
        <p:nvCxnSpPr>
          <p:cNvPr id="18" name="Straight Connector 17">
            <a:extLst>
              <a:ext uri="{FF2B5EF4-FFF2-40B4-BE49-F238E27FC236}">
                <a16:creationId xmlns:a16="http://schemas.microsoft.com/office/drawing/2014/main" id="{DCC2EB05-BDF8-45BF-BA9A-F4E9D8AD82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1033C6E-C070-9232-BF1E-67D8E8A69038}"/>
              </a:ext>
            </a:extLst>
          </p:cNvPr>
          <p:cNvPicPr>
            <a:picLocks noChangeAspect="1"/>
          </p:cNvPicPr>
          <p:nvPr/>
        </p:nvPicPr>
        <p:blipFill>
          <a:blip r:embed="rId2"/>
          <a:stretch>
            <a:fillRect/>
          </a:stretch>
        </p:blipFill>
        <p:spPr>
          <a:xfrm>
            <a:off x="2209800" y="1493560"/>
            <a:ext cx="7772400" cy="2518986"/>
          </a:xfrm>
          <a:prstGeom prst="rect">
            <a:avLst/>
          </a:prstGeom>
        </p:spPr>
      </p:pic>
    </p:spTree>
    <p:extLst>
      <p:ext uri="{BB962C8B-B14F-4D97-AF65-F5344CB8AC3E}">
        <p14:creationId xmlns:p14="http://schemas.microsoft.com/office/powerpoint/2010/main" val="220421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63C18A9-3F84-4083-BC63-C5C44FE28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84737-B738-197C-BBE8-C77C4807BFBA}"/>
              </a:ext>
            </a:extLst>
          </p:cNvPr>
          <p:cNvSpPr>
            <a:spLocks noGrp="1"/>
          </p:cNvSpPr>
          <p:nvPr>
            <p:ph type="title"/>
          </p:nvPr>
        </p:nvSpPr>
        <p:spPr>
          <a:xfrm>
            <a:off x="548640" y="950976"/>
            <a:ext cx="5547360" cy="1828798"/>
          </a:xfrm>
        </p:spPr>
        <p:txBody>
          <a:bodyPr>
            <a:normAutofit/>
          </a:bodyPr>
          <a:lstStyle/>
          <a:p>
            <a:r>
              <a:rPr lang="en-US" dirty="0"/>
              <a:t>Box Plot</a:t>
            </a:r>
          </a:p>
        </p:txBody>
      </p:sp>
      <p:cxnSp>
        <p:nvCxnSpPr>
          <p:cNvPr id="17" name="Straight Connector 16">
            <a:extLst>
              <a:ext uri="{FF2B5EF4-FFF2-40B4-BE49-F238E27FC236}">
                <a16:creationId xmlns:a16="http://schemas.microsoft.com/office/drawing/2014/main" id="{13C2E3E6-EA6C-40C1-8196-9E8691274F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138268-6D17-BBC9-BC8D-C4AE7962945B}"/>
              </a:ext>
            </a:extLst>
          </p:cNvPr>
          <p:cNvSpPr>
            <a:spLocks noGrp="1"/>
          </p:cNvSpPr>
          <p:nvPr>
            <p:ph idx="1"/>
          </p:nvPr>
        </p:nvSpPr>
        <p:spPr>
          <a:xfrm>
            <a:off x="548640" y="1945881"/>
            <a:ext cx="5547360" cy="3175088"/>
          </a:xfrm>
        </p:spPr>
        <p:txBody>
          <a:bodyPr>
            <a:normAutofit/>
          </a:bodyPr>
          <a:lstStyle/>
          <a:p>
            <a:pPr marL="0" indent="0">
              <a:lnSpc>
                <a:spcPct val="110000"/>
              </a:lnSpc>
              <a:buNone/>
            </a:pPr>
            <a:r>
              <a:rPr lang="en-US" sz="1800" b="1" dirty="0"/>
              <a:t>DUI by Sunday Sales Regulation:</a:t>
            </a:r>
            <a:r>
              <a:rPr lang="en-US" sz="1800" dirty="0"/>
              <a:t> This box plot displays the distribution of DUI incidents across various Sunday sales regulations. The distribution of DUI incidents varies across different Sunday sales regulations. States with </a:t>
            </a:r>
            <a:r>
              <a:rPr lang="en-US" sz="1800" b="1" dirty="0"/>
              <a:t>Local</a:t>
            </a:r>
            <a:r>
              <a:rPr lang="en-US" sz="1800" dirty="0"/>
              <a:t> restrictions have the lowest DUI incidences. Although, local, permitted and prohibited restrictions are very similar in DUI incidence rates suggesting other factors could be at play.</a:t>
            </a:r>
          </a:p>
        </p:txBody>
      </p:sp>
      <p:pic>
        <p:nvPicPr>
          <p:cNvPr id="5" name="Picture 4" descr="A graph with colored squares&#10;&#10;Description automatically generated">
            <a:extLst>
              <a:ext uri="{FF2B5EF4-FFF2-40B4-BE49-F238E27FC236}">
                <a16:creationId xmlns:a16="http://schemas.microsoft.com/office/drawing/2014/main" id="{47FD21D6-7256-7533-B2F9-9428DFD9DC79}"/>
              </a:ext>
            </a:extLst>
          </p:cNvPr>
          <p:cNvPicPr>
            <a:picLocks noChangeAspect="1"/>
          </p:cNvPicPr>
          <p:nvPr/>
        </p:nvPicPr>
        <p:blipFill>
          <a:blip r:embed="rId2"/>
          <a:stretch>
            <a:fillRect/>
          </a:stretch>
        </p:blipFill>
        <p:spPr>
          <a:xfrm>
            <a:off x="6186312" y="1526287"/>
            <a:ext cx="5365198" cy="3594682"/>
          </a:xfrm>
          <a:prstGeom prst="rect">
            <a:avLst/>
          </a:prstGeom>
        </p:spPr>
      </p:pic>
      <p:cxnSp>
        <p:nvCxnSpPr>
          <p:cNvPr id="18" name="Straight Connector 17">
            <a:extLst>
              <a:ext uri="{FF2B5EF4-FFF2-40B4-BE49-F238E27FC236}">
                <a16:creationId xmlns:a16="http://schemas.microsoft.com/office/drawing/2014/main" id="{3EE0E5CC-C40E-4EC4-8C9B-0CBB46A7CA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2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E939F-260D-1D4F-94BC-EAE1A7ACD440}"/>
              </a:ext>
            </a:extLst>
          </p:cNvPr>
          <p:cNvSpPr>
            <a:spLocks noGrp="1"/>
          </p:cNvSpPr>
          <p:nvPr>
            <p:ph type="title"/>
          </p:nvPr>
        </p:nvSpPr>
        <p:spPr>
          <a:xfrm>
            <a:off x="548640" y="950976"/>
            <a:ext cx="3536516" cy="2245737"/>
          </a:xfrm>
        </p:spPr>
        <p:txBody>
          <a:bodyPr>
            <a:normAutofit/>
          </a:bodyPr>
          <a:lstStyle/>
          <a:p>
            <a:r>
              <a:rPr lang="en-US" dirty="0"/>
              <a:t>Pie Chart</a:t>
            </a:r>
          </a:p>
        </p:txBody>
      </p:sp>
      <p:cxnSp>
        <p:nvCxnSpPr>
          <p:cNvPr id="12" name="Straight Connector 11">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9BA77E-4124-CCB1-FFC7-43F4983620BB}"/>
              </a:ext>
            </a:extLst>
          </p:cNvPr>
          <p:cNvSpPr>
            <a:spLocks noGrp="1"/>
          </p:cNvSpPr>
          <p:nvPr>
            <p:ph idx="1"/>
          </p:nvPr>
        </p:nvSpPr>
        <p:spPr>
          <a:xfrm>
            <a:off x="486145" y="1780822"/>
            <a:ext cx="3521564" cy="4297306"/>
          </a:xfrm>
        </p:spPr>
        <p:txBody>
          <a:bodyPr>
            <a:noAutofit/>
          </a:bodyPr>
          <a:lstStyle/>
          <a:p>
            <a:pPr marL="0" indent="0">
              <a:lnSpc>
                <a:spcPct val="110000"/>
              </a:lnSpc>
              <a:buNone/>
            </a:pPr>
            <a:r>
              <a:rPr lang="en-US" sz="1800" b="1" dirty="0"/>
              <a:t>DUI Distribution by Sunday Sales:</a:t>
            </a:r>
            <a:r>
              <a:rPr lang="en-US" sz="1800" dirty="0"/>
              <a:t> This pie chart shows the proportion of DUI incidents under different Sunday sales regulations. It provides a visual comparison of DUI counts based on regulatory status. States with </a:t>
            </a:r>
            <a:r>
              <a:rPr lang="en-US" sz="1800" b="1" dirty="0"/>
              <a:t>Permitted</a:t>
            </a:r>
            <a:r>
              <a:rPr lang="en-US" sz="1800" dirty="0"/>
              <a:t> Sunday sales have the largest share of DUI incidents while states with </a:t>
            </a:r>
            <a:r>
              <a:rPr lang="en-US" sz="1800" b="1" dirty="0"/>
              <a:t>Restricted</a:t>
            </a:r>
            <a:r>
              <a:rPr lang="en-US" sz="1800" dirty="0"/>
              <a:t> Sunday sales have the lowest share. </a:t>
            </a:r>
          </a:p>
        </p:txBody>
      </p:sp>
      <p:pic>
        <p:nvPicPr>
          <p:cNvPr id="5" name="Picture 4" descr="A pie chart with numbers and text&#10;&#10;Description automatically generated">
            <a:extLst>
              <a:ext uri="{FF2B5EF4-FFF2-40B4-BE49-F238E27FC236}">
                <a16:creationId xmlns:a16="http://schemas.microsoft.com/office/drawing/2014/main" id="{E1D793C9-E5A9-52C7-BBE2-86E32D54A6BF}"/>
              </a:ext>
            </a:extLst>
          </p:cNvPr>
          <p:cNvPicPr>
            <a:picLocks noChangeAspect="1"/>
          </p:cNvPicPr>
          <p:nvPr/>
        </p:nvPicPr>
        <p:blipFill>
          <a:blip r:embed="rId2"/>
          <a:stretch>
            <a:fillRect/>
          </a:stretch>
        </p:blipFill>
        <p:spPr>
          <a:xfrm>
            <a:off x="4648200" y="1356545"/>
            <a:ext cx="6903309" cy="4297309"/>
          </a:xfrm>
          <a:prstGeom prst="rect">
            <a:avLst/>
          </a:prstGeom>
        </p:spPr>
      </p:pic>
      <p:cxnSp>
        <p:nvCxnSpPr>
          <p:cNvPr id="14" name="Straight Connector 13">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61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1507-D93A-B6F0-DF0A-A21DD216D062}"/>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5540F470-2E12-A75E-7449-85FDC5B10069}"/>
              </a:ext>
            </a:extLst>
          </p:cNvPr>
          <p:cNvSpPr>
            <a:spLocks noGrp="1"/>
          </p:cNvSpPr>
          <p:nvPr>
            <p:ph idx="1"/>
          </p:nvPr>
        </p:nvSpPr>
        <p:spPr>
          <a:xfrm>
            <a:off x="548639" y="1877950"/>
            <a:ext cx="10995660" cy="4029074"/>
          </a:xfrm>
        </p:spPr>
        <p:txBody>
          <a:bodyPr/>
          <a:lstStyle/>
          <a:p>
            <a:r>
              <a:rPr lang="en-US" sz="2200" dirty="0"/>
              <a:t>The visualizations collectively showcase patterns and trends in DUI incidents and fatalities and how they correlate with state population and regulatory conditions.</a:t>
            </a:r>
          </a:p>
          <a:p>
            <a:pPr>
              <a:buFont typeface="Arial" panose="020B0604020202020204" pitchFamily="34" charset="0"/>
              <a:buChar char="•"/>
            </a:pPr>
            <a:r>
              <a:rPr lang="en-US" sz="2200" dirty="0"/>
              <a:t>While Sunday sales regulations might be one factor of DUI rates, there are several other factors affecting DUI incidents and fatalities.</a:t>
            </a:r>
          </a:p>
          <a:p>
            <a:pPr>
              <a:buFont typeface="Arial" panose="020B0604020202020204" pitchFamily="34" charset="0"/>
              <a:buChar char="•"/>
            </a:pPr>
            <a:r>
              <a:rPr lang="en-US" sz="2200" dirty="0"/>
              <a:t>Each visualization provides a foundation for further investigation into how other factors may contribute to DUI and fatality rates. This can help guide future research and policy changes.</a:t>
            </a:r>
          </a:p>
          <a:p>
            <a:endParaRPr lang="en-US" dirty="0"/>
          </a:p>
        </p:txBody>
      </p:sp>
      <p:pic>
        <p:nvPicPr>
          <p:cNvPr id="7170" name="Picture 2" descr="How To Improve Your Boarding School With Our New Insights Package | Orah  Blog">
            <a:extLst>
              <a:ext uri="{FF2B5EF4-FFF2-40B4-BE49-F238E27FC236}">
                <a16:creationId xmlns:a16="http://schemas.microsoft.com/office/drawing/2014/main" id="{68650387-4821-AE3A-A3C5-EB26A15B0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233" y="4597287"/>
            <a:ext cx="3290768" cy="154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81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7A09-DFA4-F0F9-9F95-62D2734474F4}"/>
              </a:ext>
            </a:extLst>
          </p:cNvPr>
          <p:cNvSpPr>
            <a:spLocks noGrp="1"/>
          </p:cNvSpPr>
          <p:nvPr>
            <p:ph type="title"/>
          </p:nvPr>
        </p:nvSpPr>
        <p:spPr/>
        <p:txBody>
          <a:bodyPr/>
          <a:lstStyle/>
          <a:p>
            <a:r>
              <a:rPr lang="en-US" dirty="0"/>
              <a:t>Deployment and Access</a:t>
            </a:r>
          </a:p>
        </p:txBody>
      </p:sp>
      <p:sp>
        <p:nvSpPr>
          <p:cNvPr id="3" name="Content Placeholder 2">
            <a:extLst>
              <a:ext uri="{FF2B5EF4-FFF2-40B4-BE49-F238E27FC236}">
                <a16:creationId xmlns:a16="http://schemas.microsoft.com/office/drawing/2014/main" id="{FC4F02E9-AAA1-E9D5-CC71-2E30FB500244}"/>
              </a:ext>
            </a:extLst>
          </p:cNvPr>
          <p:cNvSpPr>
            <a:spLocks noGrp="1"/>
          </p:cNvSpPr>
          <p:nvPr>
            <p:ph idx="1"/>
          </p:nvPr>
        </p:nvSpPr>
        <p:spPr/>
        <p:txBody>
          <a:bodyPr/>
          <a:lstStyle/>
          <a:p>
            <a:r>
              <a:rPr lang="en-US" dirty="0"/>
              <a:t>All the materials and code used for this project can be found on GitHub at this link:</a:t>
            </a:r>
          </a:p>
          <a:p>
            <a:r>
              <a:rPr lang="en-US" dirty="0">
                <a:hlinkClick r:id="rId2"/>
              </a:rPr>
              <a:t>https://github.com/aishsun/DATA-824-Final-Project.git</a:t>
            </a:r>
            <a:endParaRPr lang="en-US" dirty="0"/>
          </a:p>
          <a:p>
            <a:endParaRPr lang="en-US" dirty="0"/>
          </a:p>
        </p:txBody>
      </p:sp>
    </p:spTree>
    <p:extLst>
      <p:ext uri="{BB962C8B-B14F-4D97-AF65-F5344CB8AC3E}">
        <p14:creationId xmlns:p14="http://schemas.microsoft.com/office/powerpoint/2010/main" val="251739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48D0-D94D-1C4B-27D4-36239CC4924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A34067E-05BD-0BEA-98A2-897017C82071}"/>
              </a:ext>
            </a:extLst>
          </p:cNvPr>
          <p:cNvSpPr>
            <a:spLocks noGrp="1"/>
          </p:cNvSpPr>
          <p:nvPr>
            <p:ph idx="1"/>
          </p:nvPr>
        </p:nvSpPr>
        <p:spPr>
          <a:xfrm>
            <a:off x="548639" y="1757893"/>
            <a:ext cx="10995660" cy="4029074"/>
          </a:xfrm>
        </p:spPr>
        <p:txBody>
          <a:bodyPr>
            <a:normAutofit fontScale="92500"/>
          </a:bodyPr>
          <a:lstStyle/>
          <a:p>
            <a:r>
              <a:rPr lang="en-US" dirty="0"/>
              <a:t>This app aims to provide a comprehensive analysis of DUI and fatality rates in all 50 U.S states. It allows users to explore how different factors, including Sunday sales regulations and state population, impact these rates and vehicle-related deaths. This tool aids in informed decision-making and policy considerations by visualizing trends and correlations in an easy way.</a:t>
            </a:r>
          </a:p>
          <a:p>
            <a:pPr>
              <a:buFont typeface="Arial" panose="020B0604020202020204" pitchFamily="34" charset="0"/>
              <a:buChar char="•"/>
            </a:pPr>
            <a:r>
              <a:rPr lang="en-US" dirty="0"/>
              <a:t>The visualizations reveal a clear positive relationship between DUI incidents and vehicle-related fatalities, as well as between DUI incidents and state population. </a:t>
            </a:r>
          </a:p>
          <a:p>
            <a:r>
              <a:rPr lang="en-US" dirty="0"/>
              <a:t>The number of DUI incidents and fatalities varies between states, suggesting that there are differences in population size, alcohol consumption, and state policies.</a:t>
            </a:r>
          </a:p>
          <a:p>
            <a:pPr>
              <a:buFont typeface="Arial" panose="020B0604020202020204" pitchFamily="34" charset="0"/>
              <a:buChar char="•"/>
            </a:pPr>
            <a:r>
              <a:rPr lang="en-US" dirty="0"/>
              <a:t>Analysis of DUI incidents by Sunday sales regulations shows variability in DUI rates depending on whether alcohol sales are </a:t>
            </a:r>
            <a:r>
              <a:rPr lang="en-US" b="1" dirty="0"/>
              <a:t>Permitted</a:t>
            </a:r>
            <a:r>
              <a:rPr lang="en-US" dirty="0"/>
              <a:t>, </a:t>
            </a:r>
            <a:r>
              <a:rPr lang="en-US" b="1" dirty="0"/>
              <a:t>Prohibited</a:t>
            </a:r>
            <a:r>
              <a:rPr lang="en-US" dirty="0"/>
              <a:t>, </a:t>
            </a:r>
            <a:r>
              <a:rPr lang="en-US" b="1" dirty="0"/>
              <a:t>Local </a:t>
            </a:r>
            <a:r>
              <a:rPr lang="en-US" dirty="0"/>
              <a:t>or</a:t>
            </a:r>
            <a:r>
              <a:rPr lang="en-US" b="1" dirty="0"/>
              <a:t> Restricted.</a:t>
            </a:r>
            <a:endParaRPr lang="en-US" dirty="0"/>
          </a:p>
        </p:txBody>
      </p:sp>
    </p:spTree>
    <p:extLst>
      <p:ext uri="{BB962C8B-B14F-4D97-AF65-F5344CB8AC3E}">
        <p14:creationId xmlns:p14="http://schemas.microsoft.com/office/powerpoint/2010/main" val="1210679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5BD3-D440-C385-BB81-3A5D842A17D0}"/>
              </a:ext>
            </a:extLst>
          </p:cNvPr>
          <p:cNvSpPr>
            <a:spLocks noGrp="1"/>
          </p:cNvSpPr>
          <p:nvPr>
            <p:ph type="title"/>
          </p:nvPr>
        </p:nvSpPr>
        <p:spPr/>
        <p:txBody>
          <a:bodyPr/>
          <a:lstStyle/>
          <a:p>
            <a:r>
              <a:rPr lang="en-US" dirty="0"/>
              <a:t>Bibliography </a:t>
            </a:r>
          </a:p>
        </p:txBody>
      </p:sp>
      <p:sp>
        <p:nvSpPr>
          <p:cNvPr id="3" name="Content Placeholder 2">
            <a:extLst>
              <a:ext uri="{FF2B5EF4-FFF2-40B4-BE49-F238E27FC236}">
                <a16:creationId xmlns:a16="http://schemas.microsoft.com/office/drawing/2014/main" id="{DD9A9B20-40EF-31E9-E176-7C16ECEF8DEE}"/>
              </a:ext>
            </a:extLst>
          </p:cNvPr>
          <p:cNvSpPr>
            <a:spLocks noGrp="1"/>
          </p:cNvSpPr>
          <p:nvPr>
            <p:ph idx="1"/>
          </p:nvPr>
        </p:nvSpPr>
        <p:spPr/>
        <p:txBody>
          <a:bodyPr/>
          <a:lstStyle/>
          <a:p>
            <a:r>
              <a:rPr lang="en-US" dirty="0">
                <a:hlinkClick r:id="rId2"/>
              </a:rPr>
              <a:t>https://www.nhtsa.gov/risky-driving/drunk-driving</a:t>
            </a:r>
            <a:endParaRPr lang="en-US" dirty="0"/>
          </a:p>
          <a:p>
            <a:r>
              <a:rPr lang="en-US" dirty="0">
                <a:hlinkClick r:id="rId3"/>
              </a:rPr>
              <a:t>https://www.responsibility.org/alcohol-statistics/</a:t>
            </a:r>
            <a:endParaRPr lang="en-US" dirty="0"/>
          </a:p>
          <a:p>
            <a:r>
              <a:rPr lang="en-US" dirty="0">
                <a:hlinkClick r:id="rId4"/>
              </a:rPr>
              <a:t>https://www.responsibility.org/alcohol-statistics/state-map/</a:t>
            </a:r>
            <a:endParaRPr lang="en-US" dirty="0"/>
          </a:p>
          <a:p>
            <a:r>
              <a:rPr lang="en-US" dirty="0">
                <a:hlinkClick r:id="rId5"/>
              </a:rPr>
              <a:t>https://www.kaggle.com/datasets/bryanmaloney/dui-arrests-and-population-by-state-2015-usa/data</a:t>
            </a:r>
            <a:endParaRPr lang="en-US" dirty="0"/>
          </a:p>
          <a:p>
            <a:r>
              <a:rPr lang="en-US" dirty="0">
                <a:hlinkClick r:id="rId6"/>
              </a:rPr>
              <a:t>https://www.skofirm.com/news/new-indiana-law-will-end-ban-on-happy-hour-permit-carry-out-alcohol-and-establish-new-liquor-liability-insurance-requirements/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73977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3C3C-AFBB-F3D8-917D-327FD50B68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5184546-2180-2CA6-995F-99A30E43FF58}"/>
              </a:ext>
            </a:extLst>
          </p:cNvPr>
          <p:cNvSpPr>
            <a:spLocks noGrp="1"/>
          </p:cNvSpPr>
          <p:nvPr>
            <p:ph idx="1"/>
          </p:nvPr>
        </p:nvSpPr>
        <p:spPr/>
        <p:txBody>
          <a:bodyPr/>
          <a:lstStyle/>
          <a:p>
            <a:pPr marL="0" indent="0">
              <a:buNone/>
            </a:pPr>
            <a:r>
              <a:rPr lang="en-US" dirty="0"/>
              <a:t>Recently, the state of Indiana proposed a bill that would legalize Sunday package sales of alcoholic beverages for carry-out. This bill aims to modernize alcohol sales regulation and boost profits of local businesses. However, the concern is that this change may lead to increased DUIs (driving under the influence) and vehicle-related fatalities due to higher alcohol consumption and easier access to alcohol.</a:t>
            </a:r>
          </a:p>
        </p:txBody>
      </p:sp>
      <p:pic>
        <p:nvPicPr>
          <p:cNvPr id="1026" name="Picture 2" descr="Slip a Bill - Legislation | Illinois Fire Chiefs Association">
            <a:extLst>
              <a:ext uri="{FF2B5EF4-FFF2-40B4-BE49-F238E27FC236}">
                <a16:creationId xmlns:a16="http://schemas.microsoft.com/office/drawing/2014/main" id="{F18D4424-12ED-B5AF-99E9-C01F0162F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475" y="3728665"/>
            <a:ext cx="1758950" cy="2329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02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5A09-A76B-414E-5FEB-38A69BA08AF8}"/>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68932B2F-5630-A50D-60A3-E5346A94FB69}"/>
              </a:ext>
            </a:extLst>
          </p:cNvPr>
          <p:cNvSpPr>
            <a:spLocks noGrp="1"/>
          </p:cNvSpPr>
          <p:nvPr>
            <p:ph idx="1"/>
          </p:nvPr>
        </p:nvSpPr>
        <p:spPr>
          <a:xfrm>
            <a:off x="548639" y="1731114"/>
            <a:ext cx="10995660" cy="4029074"/>
          </a:xfrm>
        </p:spPr>
        <p:txBody>
          <a:bodyPr/>
          <a:lstStyle/>
          <a:p>
            <a:r>
              <a:rPr lang="en-US" dirty="0"/>
              <a:t>According to the National Highway Traffic Safety Administration one person in the United States dies every 39 minutes (about 37 people a day) due to drunk driving related crashes. </a:t>
            </a:r>
          </a:p>
          <a:p>
            <a:r>
              <a:rPr lang="en-US" dirty="0"/>
              <a:t>Drunk driving fatalities in the U.S. have decreased by 15%, since 1991, due to stricter laws, improved vehicle safety, and public awareness.</a:t>
            </a:r>
          </a:p>
          <a:p>
            <a:r>
              <a:rPr lang="en-US" dirty="0"/>
              <a:t>The new Indiana law will end the ban on Sunday package sales and put forth new liquor liability insurance requirements for establishments. Opponents argue that this could lead to increased drunk driving incidents and fatalities.</a:t>
            </a:r>
          </a:p>
          <a:p>
            <a:endParaRPr lang="en-US" dirty="0"/>
          </a:p>
        </p:txBody>
      </p:sp>
      <p:pic>
        <p:nvPicPr>
          <p:cNvPr id="2052" name="Picture 4" descr="Round No Sign DRINK AND DRIVE Sticker (don't driver drunk stop safety  buzzed driving no (3 inch)">
            <a:extLst>
              <a:ext uri="{FF2B5EF4-FFF2-40B4-BE49-F238E27FC236}">
                <a16:creationId xmlns:a16="http://schemas.microsoft.com/office/drawing/2014/main" id="{74E13C8B-A2D1-BCF6-C6C6-A5BA1D3EA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016" y="4457701"/>
            <a:ext cx="1673109" cy="164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62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474C-F286-F083-86C7-D50BCF7E03CA}"/>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F6B2BEA-269F-746C-2437-31DCA8FEDA81}"/>
              </a:ext>
            </a:extLst>
          </p:cNvPr>
          <p:cNvSpPr>
            <a:spLocks noGrp="1"/>
          </p:cNvSpPr>
          <p:nvPr>
            <p:ph idx="1"/>
          </p:nvPr>
        </p:nvSpPr>
        <p:spPr/>
        <p:txBody>
          <a:bodyPr/>
          <a:lstStyle/>
          <a:p>
            <a:r>
              <a:rPr lang="en-US" dirty="0"/>
              <a:t>The object of this project is to use the DUI dataset to identify DUI and vehicle-related fatality trends in the United States. Specifically, it will focus on whether different alcohol sale regulations have a negative or positive correlation to DUI rates and fatalities.</a:t>
            </a:r>
          </a:p>
          <a:p>
            <a:r>
              <a:rPr lang="en-US" dirty="0"/>
              <a:t>Understanding the effects of such legislation is crucial for informed policy-making. This app aims to provide insights into whether legalizing Sunday package sales could potentially affect public safety.</a:t>
            </a:r>
          </a:p>
        </p:txBody>
      </p:sp>
      <p:pic>
        <p:nvPicPr>
          <p:cNvPr id="3074" name="Picture 2" descr="Alcohol and Cholesterol: What's the Relationship?">
            <a:extLst>
              <a:ext uri="{FF2B5EF4-FFF2-40B4-BE49-F238E27FC236}">
                <a16:creationId xmlns:a16="http://schemas.microsoft.com/office/drawing/2014/main" id="{7E0E6DFD-8834-473A-6220-0B1CA9A02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574" y="4268724"/>
            <a:ext cx="2451652" cy="183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94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C14A-4213-1C66-4D09-6FE2865CAAAB}"/>
              </a:ext>
            </a:extLst>
          </p:cNvPr>
          <p:cNvSpPr>
            <a:spLocks noGrp="1"/>
          </p:cNvSpPr>
          <p:nvPr>
            <p:ph type="title"/>
          </p:nvPr>
        </p:nvSpPr>
        <p:spPr>
          <a:xfrm>
            <a:off x="548641" y="800100"/>
            <a:ext cx="10995659" cy="1077849"/>
          </a:xfrm>
        </p:spPr>
        <p:txBody>
          <a:bodyPr/>
          <a:lstStyle/>
          <a:p>
            <a:r>
              <a:rPr lang="en-US" dirty="0"/>
              <a:t>Data Overview</a:t>
            </a:r>
          </a:p>
        </p:txBody>
      </p:sp>
      <p:sp>
        <p:nvSpPr>
          <p:cNvPr id="3" name="Content Placeholder 2">
            <a:extLst>
              <a:ext uri="{FF2B5EF4-FFF2-40B4-BE49-F238E27FC236}">
                <a16:creationId xmlns:a16="http://schemas.microsoft.com/office/drawing/2014/main" id="{A8991C87-132F-4330-49DF-49576339F3EA}"/>
              </a:ext>
            </a:extLst>
          </p:cNvPr>
          <p:cNvSpPr>
            <a:spLocks noGrp="1"/>
          </p:cNvSpPr>
          <p:nvPr>
            <p:ph idx="1"/>
          </p:nvPr>
        </p:nvSpPr>
        <p:spPr>
          <a:xfrm>
            <a:off x="548641" y="1557866"/>
            <a:ext cx="10995660" cy="4646789"/>
          </a:xfrm>
        </p:spPr>
        <p:txBody>
          <a:bodyPr>
            <a:normAutofit fontScale="77500" lnSpcReduction="20000"/>
          </a:bodyPr>
          <a:lstStyle/>
          <a:p>
            <a:r>
              <a:rPr lang="en-US" dirty="0"/>
              <a:t>The dataset used in this analysis contains information on DUI incidents, fatalities, state populations, and Sunday sales across all 50 U.S. states. </a:t>
            </a:r>
          </a:p>
          <a:p>
            <a:r>
              <a:rPr lang="en-US" b="1" dirty="0"/>
              <a:t>Data Source:</a:t>
            </a:r>
            <a:r>
              <a:rPr lang="en-US" dirty="0"/>
              <a:t> The data was obtained from Kaggle which was obtained from the Foundation for Advancing Alcohol Responsibility. </a:t>
            </a:r>
          </a:p>
          <a:p>
            <a:r>
              <a:rPr lang="en-US" b="1" dirty="0"/>
              <a:t>Variables include</a:t>
            </a:r>
            <a:r>
              <a:rPr lang="en-US" dirty="0"/>
              <a:t>: </a:t>
            </a:r>
          </a:p>
          <a:p>
            <a:pPr lvl="1"/>
            <a:r>
              <a:rPr lang="en-US" b="1" dirty="0"/>
              <a:t>State:</a:t>
            </a:r>
            <a:r>
              <a:rPr lang="en-US" dirty="0"/>
              <a:t> The U.S. state where the data was collected.</a:t>
            </a:r>
          </a:p>
          <a:p>
            <a:pPr lvl="1"/>
            <a:r>
              <a:rPr lang="en-US" b="1" dirty="0"/>
              <a:t>DUI:</a:t>
            </a:r>
            <a:r>
              <a:rPr lang="en-US" dirty="0"/>
              <a:t> The number of DUI incidents reported in the state.</a:t>
            </a:r>
          </a:p>
          <a:p>
            <a:pPr lvl="1"/>
            <a:r>
              <a:rPr lang="en-US" b="1" dirty="0"/>
              <a:t>Fatalities:</a:t>
            </a:r>
            <a:r>
              <a:rPr lang="en-US" dirty="0"/>
              <a:t> The number of fatalities related to DUI incidents in the state.</a:t>
            </a:r>
          </a:p>
          <a:p>
            <a:pPr lvl="1"/>
            <a:r>
              <a:rPr lang="en-US" b="1" dirty="0"/>
              <a:t>Population:</a:t>
            </a:r>
            <a:r>
              <a:rPr lang="en-US" dirty="0"/>
              <a:t> The population of the state.</a:t>
            </a:r>
          </a:p>
          <a:p>
            <a:pPr lvl="1"/>
            <a:r>
              <a:rPr lang="en-US" b="1" dirty="0"/>
              <a:t>Sunday.Sales:</a:t>
            </a:r>
            <a:r>
              <a:rPr lang="en-US" dirty="0"/>
              <a:t> The regulation status regarding the sale of alcoholic beverages for carry-out on Sundays. Categories include:</a:t>
            </a:r>
          </a:p>
          <a:p>
            <a:pPr lvl="2"/>
            <a:r>
              <a:rPr lang="en-US" b="1" dirty="0"/>
              <a:t>Permitted:</a:t>
            </a:r>
            <a:r>
              <a:rPr lang="en-US" dirty="0"/>
              <a:t> Alcohol sales are allowed on Sundays.</a:t>
            </a:r>
          </a:p>
          <a:p>
            <a:pPr lvl="2"/>
            <a:r>
              <a:rPr lang="en-US" b="1" dirty="0"/>
              <a:t>Prohibited:</a:t>
            </a:r>
            <a:r>
              <a:rPr lang="en-US" dirty="0"/>
              <a:t> Alcohol sales are not allowed on Sundays.</a:t>
            </a:r>
          </a:p>
          <a:p>
            <a:pPr lvl="2"/>
            <a:r>
              <a:rPr lang="en-US" b="1" dirty="0"/>
              <a:t>Local:</a:t>
            </a:r>
            <a:r>
              <a:rPr lang="en-US" dirty="0"/>
              <a:t> Local jurisdictions have their own regulations.</a:t>
            </a:r>
          </a:p>
          <a:p>
            <a:pPr lvl="2"/>
            <a:r>
              <a:rPr lang="en-US" b="1" dirty="0"/>
              <a:t>Restricted:</a:t>
            </a:r>
            <a:r>
              <a:rPr lang="en-US" dirty="0"/>
              <a:t> Sales are allowed with some restrictions.</a:t>
            </a:r>
          </a:p>
          <a:p>
            <a:pPr marL="502920" lvl="2" indent="0">
              <a:buNone/>
            </a:pPr>
            <a:r>
              <a:rPr lang="en-US" dirty="0"/>
              <a:t>Comparing states with </a:t>
            </a:r>
            <a:r>
              <a:rPr lang="en-US" b="1" dirty="0"/>
              <a:t>Permitted</a:t>
            </a:r>
            <a:r>
              <a:rPr lang="en-US" dirty="0"/>
              <a:t> and </a:t>
            </a:r>
            <a:r>
              <a:rPr lang="en-US" b="1" dirty="0"/>
              <a:t>Prohibited</a:t>
            </a:r>
            <a:r>
              <a:rPr lang="en-US" dirty="0"/>
              <a:t> Sunday sales can help deduce whether the proposed regulation may impact DUI rates and fatalities.</a:t>
            </a:r>
          </a:p>
          <a:p>
            <a:pPr marL="502920" lvl="2" indent="0">
              <a:buNone/>
            </a:pPr>
            <a:endParaRPr lang="en-US" dirty="0"/>
          </a:p>
          <a:p>
            <a:endParaRPr lang="en-US" dirty="0"/>
          </a:p>
        </p:txBody>
      </p:sp>
      <p:pic>
        <p:nvPicPr>
          <p:cNvPr id="4098" name="Picture 2" descr="DUI Penalties in Utah - Learn About DUI Penalties and Get Help Now">
            <a:extLst>
              <a:ext uri="{FF2B5EF4-FFF2-40B4-BE49-F238E27FC236}">
                <a16:creationId xmlns:a16="http://schemas.microsoft.com/office/drawing/2014/main" id="{4180F8B9-753B-DB78-F2FE-70B7C3D8F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508" y="2580311"/>
            <a:ext cx="2081420" cy="1387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29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9BC1-E93A-9BEB-80B3-F746A0347013}"/>
              </a:ext>
            </a:extLst>
          </p:cNvPr>
          <p:cNvSpPr>
            <a:spLocks noGrp="1"/>
          </p:cNvSpPr>
          <p:nvPr>
            <p:ph type="title"/>
          </p:nvPr>
        </p:nvSpPr>
        <p:spPr/>
        <p:txBody>
          <a:bodyPr/>
          <a:lstStyle/>
          <a:p>
            <a:r>
              <a:rPr lang="en-US" dirty="0"/>
              <a:t>Application Overview</a:t>
            </a:r>
          </a:p>
        </p:txBody>
      </p:sp>
      <p:sp>
        <p:nvSpPr>
          <p:cNvPr id="3" name="Content Placeholder 2">
            <a:extLst>
              <a:ext uri="{FF2B5EF4-FFF2-40B4-BE49-F238E27FC236}">
                <a16:creationId xmlns:a16="http://schemas.microsoft.com/office/drawing/2014/main" id="{B84A765F-37E0-3759-4F15-DDEC80068BAC}"/>
              </a:ext>
            </a:extLst>
          </p:cNvPr>
          <p:cNvSpPr>
            <a:spLocks noGrp="1"/>
          </p:cNvSpPr>
          <p:nvPr>
            <p:ph idx="1"/>
          </p:nvPr>
        </p:nvSpPr>
        <p:spPr/>
        <p:txBody>
          <a:bodyPr>
            <a:normAutofit/>
          </a:bodyPr>
          <a:lstStyle/>
          <a:p>
            <a:r>
              <a:rPr lang="en-US" dirty="0"/>
              <a:t>The purpose of this Shiny app is to provide an interactive platform for analyzing DUI incidents and vehicle-related fatalities across all 50 U.S. states. The app allows users to explore various visualizations and gain insights into the relationships between all the variables.</a:t>
            </a:r>
          </a:p>
          <a:p>
            <a:r>
              <a:rPr lang="en-US" dirty="0"/>
              <a:t>Users can mix and match variables for the X and Y axes to customize a plot of their choosing.</a:t>
            </a:r>
          </a:p>
          <a:p>
            <a:r>
              <a:rPr lang="en-US" dirty="0"/>
              <a:t>The app contains multiple tabs with a user-friendly interface, allowing easy navigation between different visualizations and controls.</a:t>
            </a:r>
          </a:p>
          <a:p>
            <a:pPr>
              <a:buFont typeface="Arial" panose="020B0604020202020204" pitchFamily="34" charset="0"/>
              <a:buChar char="•"/>
            </a:pPr>
            <a:r>
              <a:rPr lang="en-US" dirty="0"/>
              <a:t>Users can interact with charts and tables to explore the data to gain a deeper insight into the data being presented. </a:t>
            </a:r>
          </a:p>
          <a:p>
            <a:pPr marL="0" indent="0">
              <a:buNone/>
            </a:pPr>
            <a:endParaRPr lang="en-US" dirty="0"/>
          </a:p>
        </p:txBody>
      </p:sp>
      <p:pic>
        <p:nvPicPr>
          <p:cNvPr id="5122" name="Picture 2" descr="Shiny Framework for R: Unleashing the Power of Interactive Data  Applications - Auriga IT">
            <a:extLst>
              <a:ext uri="{FF2B5EF4-FFF2-40B4-BE49-F238E27FC236}">
                <a16:creationId xmlns:a16="http://schemas.microsoft.com/office/drawing/2014/main" id="{B7D28CF5-ABE5-F9F8-D24D-593A8EF79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50975"/>
            <a:ext cx="1571330" cy="82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63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BEDB-B77C-DA60-B4D8-A12FD1F777D8}"/>
              </a:ext>
            </a:extLst>
          </p:cNvPr>
          <p:cNvSpPr>
            <a:spLocks noGrp="1"/>
          </p:cNvSpPr>
          <p:nvPr>
            <p:ph type="title"/>
          </p:nvPr>
        </p:nvSpPr>
        <p:spPr/>
        <p:txBody>
          <a:bodyPr/>
          <a:lstStyle/>
          <a:p>
            <a:r>
              <a:rPr lang="en-US" dirty="0"/>
              <a:t>Application Overview</a:t>
            </a:r>
          </a:p>
        </p:txBody>
      </p:sp>
      <p:sp>
        <p:nvSpPr>
          <p:cNvPr id="3" name="Content Placeholder 2">
            <a:extLst>
              <a:ext uri="{FF2B5EF4-FFF2-40B4-BE49-F238E27FC236}">
                <a16:creationId xmlns:a16="http://schemas.microsoft.com/office/drawing/2014/main" id="{D26ACDCB-A4A4-99DB-11F8-11DDBB60E927}"/>
              </a:ext>
            </a:extLst>
          </p:cNvPr>
          <p:cNvSpPr>
            <a:spLocks noGrp="1"/>
          </p:cNvSpPr>
          <p:nvPr>
            <p:ph idx="1"/>
          </p:nvPr>
        </p:nvSpPr>
        <p:spPr>
          <a:xfrm>
            <a:off x="548639" y="1732426"/>
            <a:ext cx="10995660" cy="4559864"/>
          </a:xfrm>
        </p:spPr>
        <p:txBody>
          <a:bodyPr>
            <a:normAutofit/>
          </a:bodyPr>
          <a:lstStyle/>
          <a:p>
            <a:pPr marL="0" indent="0">
              <a:buNone/>
            </a:pPr>
            <a:r>
              <a:rPr lang="en-US" b="1" dirty="0"/>
              <a:t>Visualizations:</a:t>
            </a:r>
            <a:endParaRPr lang="en-US" dirty="0"/>
          </a:p>
          <a:p>
            <a:pPr marL="742950" lvl="1" indent="-285750">
              <a:buFont typeface="+mj-lt"/>
              <a:buAutoNum type="arabicPeriod"/>
            </a:pPr>
            <a:r>
              <a:rPr lang="en-US" b="1" dirty="0"/>
              <a:t>Bar Charts:</a:t>
            </a:r>
            <a:r>
              <a:rPr lang="en-US" dirty="0"/>
              <a:t> Visualize the total number of DUI incidents and fatalities by state. Users can compare DUI and fatality rates across states to see how they are affected by alcohol sales regulations.</a:t>
            </a:r>
          </a:p>
          <a:p>
            <a:pPr marL="742950" lvl="1" indent="-285750">
              <a:buFont typeface="+mj-lt"/>
              <a:buAutoNum type="arabicPeriod"/>
            </a:pPr>
            <a:r>
              <a:rPr lang="en-US" b="1" dirty="0"/>
              <a:t>Scatter Plots:</a:t>
            </a:r>
            <a:r>
              <a:rPr lang="en-US" dirty="0"/>
              <a:t> Analyze the relationship between DUI incidents and fatalities, and between DUI incidents and state population to help identify correlations and trends.</a:t>
            </a:r>
          </a:p>
          <a:p>
            <a:pPr marL="742950" lvl="1" indent="-285750">
              <a:buFont typeface="+mj-lt"/>
              <a:buAutoNum type="arabicPeriod"/>
            </a:pPr>
            <a:r>
              <a:rPr lang="en-US" b="1" dirty="0"/>
              <a:t>Box Plots:</a:t>
            </a:r>
            <a:r>
              <a:rPr lang="en-US" dirty="0"/>
              <a:t> Examine the distribution of DUI incidents by Sunday sales regulation to understand how different sales regulations influence DUI rates.</a:t>
            </a:r>
          </a:p>
          <a:p>
            <a:pPr marL="742950" lvl="1" indent="-285750">
              <a:buFont typeface="+mj-lt"/>
              <a:buAutoNum type="arabicPeriod"/>
            </a:pPr>
            <a:r>
              <a:rPr lang="en-US" b="1" dirty="0"/>
              <a:t>Pie Chart:</a:t>
            </a:r>
            <a:r>
              <a:rPr lang="en-US" dirty="0"/>
              <a:t> Shows the distribution of DUI incidents based on Sunday sales regulations, providing a comparative view of DUI counts under different regulatory conditions.</a:t>
            </a:r>
          </a:p>
          <a:p>
            <a:pPr marL="742950" lvl="1" indent="-285750">
              <a:buFont typeface="+mj-lt"/>
              <a:buAutoNum type="arabicPeriod"/>
            </a:pPr>
            <a:r>
              <a:rPr lang="en-US" b="1" dirty="0"/>
              <a:t>Summary Table: </a:t>
            </a:r>
            <a:r>
              <a:rPr lang="en-US" dirty="0"/>
              <a:t>Displays key statistics such as total, average, maximum, minimum, median, and standard deviation of DUI incidents and fatalities to provide a numerical summary of the data. </a:t>
            </a:r>
          </a:p>
          <a:p>
            <a:endParaRPr lang="en-US" dirty="0"/>
          </a:p>
        </p:txBody>
      </p:sp>
      <p:pic>
        <p:nvPicPr>
          <p:cNvPr id="6146" name="Picture 2" descr="7 Best Practices for Data Visualization - The New Stack">
            <a:extLst>
              <a:ext uri="{FF2B5EF4-FFF2-40B4-BE49-F238E27FC236}">
                <a16:creationId xmlns:a16="http://schemas.microsoft.com/office/drawing/2014/main" id="{739B0626-3610-1F3E-598C-A9212C302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50975"/>
            <a:ext cx="1899711" cy="107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0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15DD-CD10-7327-652F-69BBD743466D}"/>
              </a:ext>
            </a:extLst>
          </p:cNvPr>
          <p:cNvSpPr>
            <a:spLocks noGrp="1"/>
          </p:cNvSpPr>
          <p:nvPr>
            <p:ph type="title"/>
          </p:nvPr>
        </p:nvSpPr>
        <p:spPr>
          <a:xfrm>
            <a:off x="548640" y="950976"/>
            <a:ext cx="3536516" cy="2245737"/>
          </a:xfrm>
        </p:spPr>
        <p:txBody>
          <a:bodyPr>
            <a:normAutofit/>
          </a:bodyPr>
          <a:lstStyle/>
          <a:p>
            <a:r>
              <a:rPr lang="en-US" dirty="0"/>
              <a:t>Visualizations Overview </a:t>
            </a:r>
          </a:p>
        </p:txBody>
      </p:sp>
      <p:cxnSp>
        <p:nvCxnSpPr>
          <p:cNvPr id="12" name="Straight Connector 11">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0577D0-5346-8A53-EB10-CCBC72CF7336}"/>
              </a:ext>
            </a:extLst>
          </p:cNvPr>
          <p:cNvSpPr>
            <a:spLocks noGrp="1"/>
          </p:cNvSpPr>
          <p:nvPr>
            <p:ph idx="1"/>
          </p:nvPr>
        </p:nvSpPr>
        <p:spPr>
          <a:xfrm>
            <a:off x="548640" y="2342813"/>
            <a:ext cx="3521564" cy="3302408"/>
          </a:xfrm>
        </p:spPr>
        <p:txBody>
          <a:bodyPr>
            <a:normAutofit lnSpcReduction="10000"/>
          </a:bodyPr>
          <a:lstStyle/>
          <a:p>
            <a:pPr>
              <a:lnSpc>
                <a:spcPct val="110000"/>
              </a:lnSpc>
            </a:pPr>
            <a:r>
              <a:rPr lang="en-US" dirty="0"/>
              <a:t>The </a:t>
            </a:r>
            <a:r>
              <a:rPr lang="en-US" b="1" dirty="0"/>
              <a:t>Visualizations Tab</a:t>
            </a:r>
            <a:r>
              <a:rPr lang="en-US" dirty="0"/>
              <a:t> of the DUI and Fatalities Dashboard provides a variety of interactive visualizations to give a comprehensive overview of DUI and fatality data across various states. It is a quick snapshot of the most meaningful data.</a:t>
            </a:r>
          </a:p>
          <a:p>
            <a:pPr marL="0" indent="0">
              <a:lnSpc>
                <a:spcPct val="110000"/>
              </a:lnSpc>
              <a:buNone/>
            </a:pPr>
            <a:endParaRPr lang="en-US" sz="1700" dirty="0"/>
          </a:p>
        </p:txBody>
      </p:sp>
      <p:pic>
        <p:nvPicPr>
          <p:cNvPr id="5" name="Picture 4">
            <a:extLst>
              <a:ext uri="{FF2B5EF4-FFF2-40B4-BE49-F238E27FC236}">
                <a16:creationId xmlns:a16="http://schemas.microsoft.com/office/drawing/2014/main" id="{B7E35DC7-6147-C27F-13AE-E18D4EAD385F}"/>
              </a:ext>
            </a:extLst>
          </p:cNvPr>
          <p:cNvPicPr>
            <a:picLocks noChangeAspect="1"/>
          </p:cNvPicPr>
          <p:nvPr/>
        </p:nvPicPr>
        <p:blipFill>
          <a:blip r:embed="rId2"/>
          <a:stretch>
            <a:fillRect/>
          </a:stretch>
        </p:blipFill>
        <p:spPr>
          <a:xfrm>
            <a:off x="4648200" y="1365174"/>
            <a:ext cx="6903309" cy="4280051"/>
          </a:xfrm>
          <a:prstGeom prst="rect">
            <a:avLst/>
          </a:prstGeom>
        </p:spPr>
      </p:pic>
      <p:cxnSp>
        <p:nvCxnSpPr>
          <p:cNvPr id="14" name="Straight Connector 13">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F2D5967-D287-4BDA-8914-854D6EC8A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0E3FA-1027-818B-22A4-2EB90ED2F028}"/>
              </a:ext>
            </a:extLst>
          </p:cNvPr>
          <p:cNvSpPr>
            <a:spLocks noGrp="1"/>
          </p:cNvSpPr>
          <p:nvPr>
            <p:ph type="title"/>
          </p:nvPr>
        </p:nvSpPr>
        <p:spPr>
          <a:xfrm>
            <a:off x="548640" y="950976"/>
            <a:ext cx="3536516" cy="2245737"/>
          </a:xfrm>
        </p:spPr>
        <p:txBody>
          <a:bodyPr>
            <a:normAutofit/>
          </a:bodyPr>
          <a:lstStyle/>
          <a:p>
            <a:r>
              <a:rPr lang="en-US"/>
              <a:t>Bar Charts</a:t>
            </a:r>
          </a:p>
        </p:txBody>
      </p:sp>
      <p:cxnSp>
        <p:nvCxnSpPr>
          <p:cNvPr id="26" name="Straight Connector 25">
            <a:extLst>
              <a:ext uri="{FF2B5EF4-FFF2-40B4-BE49-F238E27FC236}">
                <a16:creationId xmlns:a16="http://schemas.microsoft.com/office/drawing/2014/main" id="{2F538056-4BE2-4156-9522-75617E95FE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418BF81-B8F6-7FC2-0048-0618A77BB4B3}"/>
              </a:ext>
            </a:extLst>
          </p:cNvPr>
          <p:cNvSpPr>
            <a:spLocks noGrp="1"/>
          </p:cNvSpPr>
          <p:nvPr>
            <p:ph idx="1"/>
          </p:nvPr>
        </p:nvSpPr>
        <p:spPr>
          <a:xfrm>
            <a:off x="548640" y="1754249"/>
            <a:ext cx="3521564" cy="3814077"/>
          </a:xfrm>
        </p:spPr>
        <p:txBody>
          <a:bodyPr>
            <a:noAutofit/>
          </a:bodyPr>
          <a:lstStyle/>
          <a:p>
            <a:pPr>
              <a:lnSpc>
                <a:spcPct val="110000"/>
              </a:lnSpc>
            </a:pPr>
            <a:r>
              <a:rPr lang="en-US" sz="1500" b="1" dirty="0"/>
              <a:t>Total DUI by State:</a:t>
            </a:r>
            <a:r>
              <a:rPr lang="en-US" sz="1500" dirty="0"/>
              <a:t> This bar chart shows the total number of DUI incidents reported in each state. States with higher populations, such as California and Texas, report more DUI incidents. </a:t>
            </a:r>
          </a:p>
          <a:p>
            <a:pPr>
              <a:lnSpc>
                <a:spcPct val="110000"/>
              </a:lnSpc>
            </a:pPr>
            <a:r>
              <a:rPr lang="en-US" sz="1500" b="1" dirty="0"/>
              <a:t>Total Fatalities by State:</a:t>
            </a:r>
            <a:r>
              <a:rPr lang="en-US" sz="1500" dirty="0"/>
              <a:t> This bar chart shows the total number of fatalities related to DUI incidents for each state. States like Texas and California have high fatality rates, reflecting both higher DUI incidents and a larger population. States with lower fatalities often have fewer DUI incidents or smaller populations.</a:t>
            </a:r>
          </a:p>
        </p:txBody>
      </p:sp>
      <p:pic>
        <p:nvPicPr>
          <p:cNvPr id="5" name="Picture 4" descr="A screenshot of a graph&#10;&#10;Description automatically generated">
            <a:extLst>
              <a:ext uri="{FF2B5EF4-FFF2-40B4-BE49-F238E27FC236}">
                <a16:creationId xmlns:a16="http://schemas.microsoft.com/office/drawing/2014/main" id="{FC0B4EFB-B48C-95E8-BB0C-0E6585283C67}"/>
              </a:ext>
            </a:extLst>
          </p:cNvPr>
          <p:cNvPicPr>
            <a:picLocks noChangeAspect="1"/>
          </p:cNvPicPr>
          <p:nvPr/>
        </p:nvPicPr>
        <p:blipFill>
          <a:blip r:embed="rId2"/>
          <a:stretch>
            <a:fillRect/>
          </a:stretch>
        </p:blipFill>
        <p:spPr>
          <a:xfrm>
            <a:off x="4648200" y="1598160"/>
            <a:ext cx="6903309" cy="3814078"/>
          </a:xfrm>
          <a:prstGeom prst="rect">
            <a:avLst/>
          </a:prstGeom>
        </p:spPr>
      </p:pic>
      <p:cxnSp>
        <p:nvCxnSpPr>
          <p:cNvPr id="27" name="Straight Connector 26">
            <a:extLst>
              <a:ext uri="{FF2B5EF4-FFF2-40B4-BE49-F238E27FC236}">
                <a16:creationId xmlns:a16="http://schemas.microsoft.com/office/drawing/2014/main" id="{7340FC25-B92B-49CA-9B3B-580CCD12F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039415"/>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1415</TotalTime>
  <Words>1398</Words>
  <Application>Microsoft Macintosh PowerPoint</Application>
  <PresentationFormat>Widescreen</PresentationFormat>
  <Paragraphs>69</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Amasis MT Pro Medium</vt:lpstr>
      <vt:lpstr>Aptos</vt:lpstr>
      <vt:lpstr>Arial</vt:lpstr>
      <vt:lpstr>Univers Light</vt:lpstr>
      <vt:lpstr>TribuneVTI</vt:lpstr>
      <vt:lpstr>DATA 824 Final Project Shiny App: DUI and Fatalities across the United States</vt:lpstr>
      <vt:lpstr>Introduction</vt:lpstr>
      <vt:lpstr>Background</vt:lpstr>
      <vt:lpstr>Background</vt:lpstr>
      <vt:lpstr>Data Overview</vt:lpstr>
      <vt:lpstr>Application Overview</vt:lpstr>
      <vt:lpstr>Application Overview</vt:lpstr>
      <vt:lpstr>Visualizations Overview </vt:lpstr>
      <vt:lpstr>Bar Charts</vt:lpstr>
      <vt:lpstr>Scatter Plots</vt:lpstr>
      <vt:lpstr>Box Plot</vt:lpstr>
      <vt:lpstr>Pie Chart</vt:lpstr>
      <vt:lpstr>Insights</vt:lpstr>
      <vt:lpstr>Deployment and Access</vt:lpstr>
      <vt:lpstr>Conclusion</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AISHWARYA SUNIL</dc:creator>
  <cp:lastModifiedBy>AISHWARYA SUNIL</cp:lastModifiedBy>
  <cp:revision>46</cp:revision>
  <dcterms:created xsi:type="dcterms:W3CDTF">2024-07-23T03:40:05Z</dcterms:created>
  <dcterms:modified xsi:type="dcterms:W3CDTF">2024-07-24T03:16:38Z</dcterms:modified>
</cp:coreProperties>
</file>