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  <p:sldMasterId id="2147483664" r:id="rId6"/>
    <p:sldMasterId id="214748366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</p:sldIdLst>
  <p:sldSz cy="6858000" cx="9144000"/>
  <p:notesSz cx="6858000" cy="9080500"/>
  <p:embeddedFontLst>
    <p:embeddedFont>
      <p:font typeface="Corsiva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17AD9D-A0A3-43DC-8836-AC594B6DC2C5}">
  <a:tblStyle styleId="{7517AD9D-A0A3-43DC-8836-AC594B6DC2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slide" Target="slides/slide67.xml"/><Relationship Id="rId30" Type="http://schemas.openxmlformats.org/officeDocument/2006/relationships/slide" Target="slides/slide22.xml"/><Relationship Id="rId74" Type="http://schemas.openxmlformats.org/officeDocument/2006/relationships/slide" Target="slides/slide66.xml"/><Relationship Id="rId33" Type="http://schemas.openxmlformats.org/officeDocument/2006/relationships/slide" Target="slides/slide25.xml"/><Relationship Id="rId77" Type="http://schemas.openxmlformats.org/officeDocument/2006/relationships/font" Target="fonts/Corsiva-bold.fntdata"/><Relationship Id="rId32" Type="http://schemas.openxmlformats.org/officeDocument/2006/relationships/slide" Target="slides/slide24.xml"/><Relationship Id="rId76" Type="http://schemas.openxmlformats.org/officeDocument/2006/relationships/font" Target="fonts/Corsiva-regular.fntdata"/><Relationship Id="rId35" Type="http://schemas.openxmlformats.org/officeDocument/2006/relationships/slide" Target="slides/slide27.xml"/><Relationship Id="rId79" Type="http://schemas.openxmlformats.org/officeDocument/2006/relationships/font" Target="fonts/Corsiva-boldItalic.fntdata"/><Relationship Id="rId34" Type="http://schemas.openxmlformats.org/officeDocument/2006/relationships/slide" Target="slides/slide26.xml"/><Relationship Id="rId78" Type="http://schemas.openxmlformats.org/officeDocument/2006/relationships/font" Target="fonts/Corsiva-italic.fntdata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2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3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3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4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4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4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5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5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5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5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5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5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5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5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5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5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5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5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6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6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6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6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6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6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6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6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6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6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6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6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6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 rot="5400000">
            <a:off x="1927224" y="-361951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 rot="5400000">
            <a:off x="259557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16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idx="4294967295"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Algorithms</a:t>
            </a: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 304</a:t>
            </a:r>
            <a:endParaRPr/>
          </a:p>
        </p:txBody>
      </p:sp>
      <p:sp>
        <p:nvSpPr>
          <p:cNvPr id="118" name="Google Shape;118;p19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Dynamic Programming (Part 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Longest increasing subsequence(LIS)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6096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longest increasing subsequence is to find a longest increasing subsequence of a given sequence of distinct integers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1066800" y="3200400"/>
            <a:ext cx="5715000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9   2   5   3   7   11   8   10   13   6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2   3   7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5   7   10   13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9   7   11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3   5   11   13</a:t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3025775" y="3729037"/>
            <a:ext cx="3048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3505200" y="4724400"/>
            <a:ext cx="2819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3468687" y="3833812"/>
            <a:ext cx="403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increasing subsequences.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3095625" y="4687887"/>
            <a:ext cx="3048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3778250" y="4979987"/>
            <a:ext cx="441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not increasing subsequences.</a:t>
            </a:r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2805112" y="4376737"/>
            <a:ext cx="914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48" name="Google Shape;248;p28"/>
          <p:cNvSpPr txBox="1"/>
          <p:nvPr/>
        </p:nvSpPr>
        <p:spPr>
          <a:xfrm>
            <a:off x="3795712" y="4452937"/>
            <a:ext cx="3886200" cy="406400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find a longest one.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4" name="Google Shape;254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naive approach for LIS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609600" y="12604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L[i]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be the length of a longest increasing subsequence ending at position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1470025" y="2133600"/>
            <a:ext cx="6324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1 + max 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baseline="-2500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0..i-1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|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a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 a dummy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minimum, and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[0]=0)</a:t>
            </a:r>
            <a:endParaRPr/>
          </a:p>
        </p:txBody>
      </p:sp>
      <p:graphicFrame>
        <p:nvGraphicFramePr>
          <p:cNvPr id="257" name="Google Shape;257;p29"/>
          <p:cNvGraphicFramePr/>
          <p:nvPr/>
        </p:nvGraphicFramePr>
        <p:xfrm>
          <a:off x="1290637" y="2843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1076325"/>
                <a:gridCol w="463550"/>
                <a:gridCol w="442900"/>
                <a:gridCol w="442900"/>
                <a:gridCol w="442900"/>
                <a:gridCol w="444500"/>
                <a:gridCol w="441325"/>
                <a:gridCol w="457200"/>
                <a:gridCol w="419100"/>
                <a:gridCol w="487350"/>
                <a:gridCol w="508000"/>
                <a:gridCol w="457200"/>
              </a:tblGrid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Path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29"/>
          <p:cNvSpPr txBox="1"/>
          <p:nvPr/>
        </p:nvSpPr>
        <p:spPr>
          <a:xfrm>
            <a:off x="2852737" y="3838575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59" name="Google Shape;259;p29"/>
          <p:cNvSpPr txBox="1"/>
          <p:nvPr/>
        </p:nvSpPr>
        <p:spPr>
          <a:xfrm>
            <a:off x="2843212" y="43275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260" name="Google Shape;260;p29"/>
          <p:cNvSpPr txBox="1"/>
          <p:nvPr/>
        </p:nvSpPr>
        <p:spPr>
          <a:xfrm>
            <a:off x="2843212" y="481647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3268662" y="3857625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62" name="Google Shape;262;p29"/>
          <p:cNvSpPr txBox="1"/>
          <p:nvPr/>
        </p:nvSpPr>
        <p:spPr>
          <a:xfrm>
            <a:off x="3278187" y="43275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3297237" y="47974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3722687" y="383063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3732212" y="432911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66" name="Google Shape;266;p29"/>
          <p:cNvSpPr txBox="1"/>
          <p:nvPr/>
        </p:nvSpPr>
        <p:spPr>
          <a:xfrm>
            <a:off x="3741737" y="479901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67" name="Google Shape;267;p29"/>
          <p:cNvSpPr txBox="1"/>
          <p:nvPr/>
        </p:nvSpPr>
        <p:spPr>
          <a:xfrm>
            <a:off x="4167187" y="3829050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68" name="Google Shape;268;p29"/>
          <p:cNvSpPr txBox="1"/>
          <p:nvPr/>
        </p:nvSpPr>
        <p:spPr>
          <a:xfrm>
            <a:off x="4186237" y="43275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69" name="Google Shape;269;p29"/>
          <p:cNvSpPr txBox="1"/>
          <p:nvPr/>
        </p:nvSpPr>
        <p:spPr>
          <a:xfrm>
            <a:off x="4186237" y="481647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70" name="Google Shape;270;p29"/>
          <p:cNvSpPr txBox="1"/>
          <p:nvPr/>
        </p:nvSpPr>
        <p:spPr>
          <a:xfrm>
            <a:off x="4630737" y="3840162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71" name="Google Shape;271;p29"/>
          <p:cNvSpPr txBox="1"/>
          <p:nvPr/>
        </p:nvSpPr>
        <p:spPr>
          <a:xfrm>
            <a:off x="4621212" y="431958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72" name="Google Shape;272;p29"/>
          <p:cNvSpPr txBox="1"/>
          <p:nvPr/>
        </p:nvSpPr>
        <p:spPr>
          <a:xfrm>
            <a:off x="4630737" y="48180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73" name="Google Shape;273;p29"/>
          <p:cNvSpPr txBox="1"/>
          <p:nvPr/>
        </p:nvSpPr>
        <p:spPr>
          <a:xfrm>
            <a:off x="5099050" y="3859212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74" name="Google Shape;274;p29"/>
          <p:cNvSpPr txBox="1"/>
          <p:nvPr/>
        </p:nvSpPr>
        <p:spPr>
          <a:xfrm>
            <a:off x="5080000" y="43481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275" name="Google Shape;275;p29"/>
          <p:cNvSpPr txBox="1"/>
          <p:nvPr/>
        </p:nvSpPr>
        <p:spPr>
          <a:xfrm>
            <a:off x="5080000" y="48085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5516562" y="384968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5526087" y="43386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278" name="Google Shape;278;p29"/>
          <p:cNvSpPr txBox="1"/>
          <p:nvPr/>
        </p:nvSpPr>
        <p:spPr>
          <a:xfrm>
            <a:off x="5526087" y="48085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79" name="Google Shape;279;p29"/>
          <p:cNvSpPr txBox="1"/>
          <p:nvPr/>
        </p:nvSpPr>
        <p:spPr>
          <a:xfrm>
            <a:off x="5980112" y="384968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280" name="Google Shape;280;p29"/>
          <p:cNvSpPr txBox="1"/>
          <p:nvPr/>
        </p:nvSpPr>
        <p:spPr>
          <a:xfrm>
            <a:off x="5997575" y="43481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281" name="Google Shape;281;p29"/>
          <p:cNvSpPr txBox="1"/>
          <p:nvPr/>
        </p:nvSpPr>
        <p:spPr>
          <a:xfrm>
            <a:off x="6007100" y="482758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6457950" y="3821112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6465887" y="432911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6465887" y="48180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285" name="Google Shape;285;p29"/>
          <p:cNvSpPr txBox="1"/>
          <p:nvPr/>
        </p:nvSpPr>
        <p:spPr>
          <a:xfrm>
            <a:off x="6954837" y="383063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6972300" y="43386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6972300" y="47704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cxnSp>
        <p:nvCxnSpPr>
          <p:cNvPr id="288" name="Google Shape;288;p29"/>
          <p:cNvCxnSpPr/>
          <p:nvPr/>
        </p:nvCxnSpPr>
        <p:spPr>
          <a:xfrm rot="10800000">
            <a:off x="2570162" y="3694112"/>
            <a:ext cx="458787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9" name="Google Shape;289;p29"/>
          <p:cNvCxnSpPr/>
          <p:nvPr/>
        </p:nvCxnSpPr>
        <p:spPr>
          <a:xfrm rot="10800000">
            <a:off x="2589212" y="3694112"/>
            <a:ext cx="896937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0" name="Google Shape;290;p29"/>
          <p:cNvCxnSpPr/>
          <p:nvPr/>
        </p:nvCxnSpPr>
        <p:spPr>
          <a:xfrm flipH="1">
            <a:off x="3422650" y="3703637"/>
            <a:ext cx="511175" cy="1587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1" name="Google Shape;291;p29"/>
          <p:cNvCxnSpPr/>
          <p:nvPr/>
        </p:nvCxnSpPr>
        <p:spPr>
          <a:xfrm flipH="1">
            <a:off x="3482975" y="3692525"/>
            <a:ext cx="887412" cy="11112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2" name="Google Shape;292;p29"/>
          <p:cNvCxnSpPr/>
          <p:nvPr/>
        </p:nvCxnSpPr>
        <p:spPr>
          <a:xfrm rot="10800000">
            <a:off x="4286250" y="3654425"/>
            <a:ext cx="552450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3" name="Google Shape;293;p29"/>
          <p:cNvCxnSpPr/>
          <p:nvPr/>
        </p:nvCxnSpPr>
        <p:spPr>
          <a:xfrm rot="10800000">
            <a:off x="3910012" y="3746500"/>
            <a:ext cx="938212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" name="Google Shape;294;p29"/>
          <p:cNvCxnSpPr/>
          <p:nvPr/>
        </p:nvCxnSpPr>
        <p:spPr>
          <a:xfrm rot="10800000">
            <a:off x="4783137" y="3675062"/>
            <a:ext cx="552450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5" name="Google Shape;295;p29"/>
          <p:cNvCxnSpPr/>
          <p:nvPr/>
        </p:nvCxnSpPr>
        <p:spPr>
          <a:xfrm rot="10800000">
            <a:off x="4792662" y="3686175"/>
            <a:ext cx="928687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6" name="Google Shape;296;p29"/>
          <p:cNvCxnSpPr/>
          <p:nvPr/>
        </p:nvCxnSpPr>
        <p:spPr>
          <a:xfrm rot="10800000">
            <a:off x="5665787" y="3686175"/>
            <a:ext cx="633412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29"/>
          <p:cNvCxnSpPr/>
          <p:nvPr/>
        </p:nvCxnSpPr>
        <p:spPr>
          <a:xfrm rot="10800000">
            <a:off x="6132512" y="3695700"/>
            <a:ext cx="633412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8" name="Google Shape;298;p29"/>
          <p:cNvCxnSpPr/>
          <p:nvPr/>
        </p:nvCxnSpPr>
        <p:spPr>
          <a:xfrm flipH="1">
            <a:off x="4375150" y="3648075"/>
            <a:ext cx="2817812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9" name="Google Shape;299;p29"/>
          <p:cNvCxnSpPr/>
          <p:nvPr/>
        </p:nvCxnSpPr>
        <p:spPr>
          <a:xfrm flipH="1">
            <a:off x="3927475" y="3738562"/>
            <a:ext cx="3265487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0" name="Google Shape;300;p29"/>
          <p:cNvSpPr txBox="1"/>
          <p:nvPr/>
        </p:nvSpPr>
        <p:spPr>
          <a:xfrm>
            <a:off x="533400" y="5335587"/>
            <a:ext cx="6324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subsequence 2, 3, 7, 8, 10, 13 is a longest increasing subsequence.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runs in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 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method for LIS</a:t>
            </a:r>
            <a:endParaRPr/>
          </a:p>
        </p:txBody>
      </p:sp>
      <p:sp>
        <p:nvSpPr>
          <p:cNvPr id="307" name="Google Shape;307;p30"/>
          <p:cNvSpPr txBox="1"/>
          <p:nvPr>
            <p:ph idx="1" type="body"/>
          </p:nvPr>
        </p:nvSpPr>
        <p:spPr>
          <a:xfrm>
            <a:off x="6096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] to be the smallest number of an increasing subsequence of length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08" name="Google Shape;308;p30"/>
          <p:cNvSpPr txBox="1"/>
          <p:nvPr/>
        </p:nvSpPr>
        <p:spPr>
          <a:xfrm>
            <a:off x="1371600" y="3048000"/>
            <a:ext cx="617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9   2   5   3  7  11   8   10   13    6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13716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10" name="Google Shape;310;p30"/>
          <p:cNvSpPr txBox="1"/>
          <p:nvPr/>
        </p:nvSpPr>
        <p:spPr>
          <a:xfrm>
            <a:off x="18288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22860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2286000" y="40386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27432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2743200" y="40386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32004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3200400" y="40386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3200400" y="44958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3657600" y="3581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3657600" y="40386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20" name="Google Shape;320;p30"/>
          <p:cNvSpPr txBox="1"/>
          <p:nvPr/>
        </p:nvSpPr>
        <p:spPr>
          <a:xfrm>
            <a:off x="3657600" y="44958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21" name="Google Shape;321;p30"/>
          <p:cNvSpPr txBox="1"/>
          <p:nvPr/>
        </p:nvSpPr>
        <p:spPr>
          <a:xfrm>
            <a:off x="3657600" y="49530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4267200" y="3581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3" name="Google Shape;323;p30"/>
          <p:cNvSpPr txBox="1"/>
          <p:nvPr/>
        </p:nvSpPr>
        <p:spPr>
          <a:xfrm>
            <a:off x="4267200" y="40386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4267200" y="44958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25" name="Google Shape;325;p30"/>
          <p:cNvSpPr txBox="1"/>
          <p:nvPr/>
        </p:nvSpPr>
        <p:spPr>
          <a:xfrm>
            <a:off x="4267200" y="49530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26" name="Google Shape;326;p30"/>
          <p:cNvSpPr txBox="1"/>
          <p:nvPr/>
        </p:nvSpPr>
        <p:spPr>
          <a:xfrm>
            <a:off x="4953000" y="3581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7" name="Google Shape;327;p30"/>
          <p:cNvSpPr txBox="1"/>
          <p:nvPr/>
        </p:nvSpPr>
        <p:spPr>
          <a:xfrm>
            <a:off x="4953000" y="40386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4953000" y="44958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29" name="Google Shape;329;p30"/>
          <p:cNvSpPr txBox="1"/>
          <p:nvPr/>
        </p:nvSpPr>
        <p:spPr>
          <a:xfrm>
            <a:off x="4953000" y="49530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4953000" y="54102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5562600" y="3581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5562600" y="40386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33" name="Google Shape;333;p30"/>
          <p:cNvSpPr txBox="1"/>
          <p:nvPr/>
        </p:nvSpPr>
        <p:spPr>
          <a:xfrm>
            <a:off x="5562600" y="44958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34" name="Google Shape;334;p30"/>
          <p:cNvSpPr txBox="1"/>
          <p:nvPr/>
        </p:nvSpPr>
        <p:spPr>
          <a:xfrm>
            <a:off x="5562600" y="49530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35" name="Google Shape;335;p30"/>
          <p:cNvSpPr txBox="1"/>
          <p:nvPr/>
        </p:nvSpPr>
        <p:spPr>
          <a:xfrm>
            <a:off x="5562600" y="54102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5562600" y="5867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cxnSp>
        <p:nvCxnSpPr>
          <p:cNvPr id="337" name="Google Shape;337;p30"/>
          <p:cNvCxnSpPr/>
          <p:nvPr/>
        </p:nvCxnSpPr>
        <p:spPr>
          <a:xfrm rot="10800000">
            <a:off x="67818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8" name="Google Shape;338;p30"/>
          <p:cNvCxnSpPr/>
          <p:nvPr/>
        </p:nvCxnSpPr>
        <p:spPr>
          <a:xfrm rot="10800000">
            <a:off x="6781800" y="4267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9" name="Google Shape;339;p30"/>
          <p:cNvCxnSpPr/>
          <p:nvPr/>
        </p:nvCxnSpPr>
        <p:spPr>
          <a:xfrm rot="10800000">
            <a:off x="6781800" y="51816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0" name="Google Shape;340;p30"/>
          <p:cNvCxnSpPr/>
          <p:nvPr/>
        </p:nvCxnSpPr>
        <p:spPr>
          <a:xfrm rot="10800000">
            <a:off x="6781800" y="47244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/>
          <p:nvPr/>
        </p:nvCxnSpPr>
        <p:spPr>
          <a:xfrm rot="10800000">
            <a:off x="6781800" y="5638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2" name="Google Shape;342;p30"/>
          <p:cNvCxnSpPr/>
          <p:nvPr/>
        </p:nvCxnSpPr>
        <p:spPr>
          <a:xfrm rot="10800000">
            <a:off x="6781800" y="6096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43" name="Google Shape;343;p30"/>
          <p:cNvSpPr txBox="1"/>
          <p:nvPr/>
        </p:nvSpPr>
        <p:spPr>
          <a:xfrm>
            <a:off x="7162800" y="3581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/>
          </a:p>
        </p:txBody>
      </p:sp>
      <p:sp>
        <p:nvSpPr>
          <p:cNvPr id="344" name="Google Shape;344;p30"/>
          <p:cNvSpPr txBox="1"/>
          <p:nvPr/>
        </p:nvSpPr>
        <p:spPr>
          <a:xfrm>
            <a:off x="7162800" y="40386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endParaRPr/>
          </a:p>
        </p:txBody>
      </p:sp>
      <p:sp>
        <p:nvSpPr>
          <p:cNvPr id="345" name="Google Shape;345;p30"/>
          <p:cNvSpPr txBox="1"/>
          <p:nvPr/>
        </p:nvSpPr>
        <p:spPr>
          <a:xfrm>
            <a:off x="7162800" y="4495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endParaRPr/>
          </a:p>
        </p:txBody>
      </p:sp>
      <p:sp>
        <p:nvSpPr>
          <p:cNvPr id="346" name="Google Shape;346;p30"/>
          <p:cNvSpPr txBox="1"/>
          <p:nvPr/>
        </p:nvSpPr>
        <p:spPr>
          <a:xfrm>
            <a:off x="7162800" y="49530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endParaRPr/>
          </a:p>
        </p:txBody>
      </p:sp>
      <p:sp>
        <p:nvSpPr>
          <p:cNvPr id="347" name="Google Shape;347;p30"/>
          <p:cNvSpPr txBox="1"/>
          <p:nvPr/>
        </p:nvSpPr>
        <p:spPr>
          <a:xfrm>
            <a:off x="7162800" y="54102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7162800" y="5867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endParaRPr/>
          </a:p>
        </p:txBody>
      </p:sp>
      <p:cxnSp>
        <p:nvCxnSpPr>
          <p:cNvPr id="349" name="Google Shape;349;p30"/>
          <p:cNvCxnSpPr/>
          <p:nvPr/>
        </p:nvCxnSpPr>
        <p:spPr>
          <a:xfrm>
            <a:off x="2590800" y="3886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50" name="Google Shape;350;p30"/>
          <p:cNvCxnSpPr/>
          <p:nvPr/>
        </p:nvCxnSpPr>
        <p:spPr>
          <a:xfrm>
            <a:off x="3048000" y="3886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51" name="Google Shape;351;p30"/>
          <p:cNvCxnSpPr/>
          <p:nvPr/>
        </p:nvCxnSpPr>
        <p:spPr>
          <a:xfrm>
            <a:off x="3505200" y="4343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52" name="Google Shape;352;p30"/>
          <p:cNvCxnSpPr/>
          <p:nvPr/>
        </p:nvCxnSpPr>
        <p:spPr>
          <a:xfrm>
            <a:off x="4114800" y="4800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53" name="Google Shape;353;p30"/>
          <p:cNvCxnSpPr/>
          <p:nvPr/>
        </p:nvCxnSpPr>
        <p:spPr>
          <a:xfrm>
            <a:off x="4724400" y="4800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54" name="Google Shape;354;p30"/>
          <p:cNvCxnSpPr/>
          <p:nvPr/>
        </p:nvCxnSpPr>
        <p:spPr>
          <a:xfrm>
            <a:off x="5410200" y="5257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55" name="Google Shape;355;p30"/>
          <p:cNvCxnSpPr/>
          <p:nvPr/>
        </p:nvCxnSpPr>
        <p:spPr>
          <a:xfrm>
            <a:off x="6019800" y="5715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 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method for LIS</a:t>
            </a:r>
            <a:endParaRPr/>
          </a:p>
        </p:txBody>
      </p:sp>
      <p:sp>
        <p:nvSpPr>
          <p:cNvPr id="362" name="Google Shape;362;p31"/>
          <p:cNvSpPr txBox="1"/>
          <p:nvPr>
            <p:ph idx="1" type="body"/>
          </p:nvPr>
        </p:nvSpPr>
        <p:spPr>
          <a:xfrm>
            <a:off x="6096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Define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] to be the smallest number of an increasing subsequence of length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63" name="Google Shape;363;p31"/>
          <p:cNvSpPr txBox="1"/>
          <p:nvPr/>
        </p:nvSpPr>
        <p:spPr>
          <a:xfrm>
            <a:off x="1371600" y="3048000"/>
            <a:ext cx="6172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9   2   5   3  7  11   8    10  13   6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13716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18288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22860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7" name="Google Shape;367;p31"/>
          <p:cNvSpPr txBox="1"/>
          <p:nvPr/>
        </p:nvSpPr>
        <p:spPr>
          <a:xfrm>
            <a:off x="2286000" y="40386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68" name="Google Shape;368;p31"/>
          <p:cNvSpPr txBox="1"/>
          <p:nvPr/>
        </p:nvSpPr>
        <p:spPr>
          <a:xfrm>
            <a:off x="27432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69" name="Google Shape;369;p31"/>
          <p:cNvSpPr txBox="1"/>
          <p:nvPr/>
        </p:nvSpPr>
        <p:spPr>
          <a:xfrm>
            <a:off x="2743200" y="40386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0" name="Google Shape;370;p31"/>
          <p:cNvSpPr txBox="1"/>
          <p:nvPr/>
        </p:nvSpPr>
        <p:spPr>
          <a:xfrm>
            <a:off x="3200400" y="35814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3200400" y="40386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2" name="Google Shape;372;p31"/>
          <p:cNvSpPr txBox="1"/>
          <p:nvPr/>
        </p:nvSpPr>
        <p:spPr>
          <a:xfrm>
            <a:off x="3200400" y="4495800"/>
            <a:ext cx="3810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73" name="Google Shape;373;p31"/>
          <p:cNvSpPr txBox="1"/>
          <p:nvPr/>
        </p:nvSpPr>
        <p:spPr>
          <a:xfrm>
            <a:off x="3657600" y="3581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3657600" y="40386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5" name="Google Shape;375;p31"/>
          <p:cNvSpPr txBox="1"/>
          <p:nvPr/>
        </p:nvSpPr>
        <p:spPr>
          <a:xfrm>
            <a:off x="3657600" y="44958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76" name="Google Shape;376;p31"/>
          <p:cNvSpPr txBox="1"/>
          <p:nvPr/>
        </p:nvSpPr>
        <p:spPr>
          <a:xfrm>
            <a:off x="3657600" y="49530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377" name="Google Shape;377;p31"/>
          <p:cNvSpPr txBox="1"/>
          <p:nvPr/>
        </p:nvSpPr>
        <p:spPr>
          <a:xfrm>
            <a:off x="4267200" y="3581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4267200" y="40386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79" name="Google Shape;379;p31"/>
          <p:cNvSpPr txBox="1"/>
          <p:nvPr/>
        </p:nvSpPr>
        <p:spPr>
          <a:xfrm>
            <a:off x="4267200" y="44958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80" name="Google Shape;380;p31"/>
          <p:cNvSpPr txBox="1"/>
          <p:nvPr/>
        </p:nvSpPr>
        <p:spPr>
          <a:xfrm>
            <a:off x="4267200" y="49530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81" name="Google Shape;381;p31"/>
          <p:cNvSpPr txBox="1"/>
          <p:nvPr/>
        </p:nvSpPr>
        <p:spPr>
          <a:xfrm>
            <a:off x="4953000" y="3581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2" name="Google Shape;382;p31"/>
          <p:cNvSpPr txBox="1"/>
          <p:nvPr/>
        </p:nvSpPr>
        <p:spPr>
          <a:xfrm>
            <a:off x="4953000" y="40386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3" name="Google Shape;383;p31"/>
          <p:cNvSpPr txBox="1"/>
          <p:nvPr/>
        </p:nvSpPr>
        <p:spPr>
          <a:xfrm>
            <a:off x="4953000" y="44958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84" name="Google Shape;384;p31"/>
          <p:cNvSpPr txBox="1"/>
          <p:nvPr/>
        </p:nvSpPr>
        <p:spPr>
          <a:xfrm>
            <a:off x="4953000" y="49530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85" name="Google Shape;385;p31"/>
          <p:cNvSpPr txBox="1"/>
          <p:nvPr/>
        </p:nvSpPr>
        <p:spPr>
          <a:xfrm>
            <a:off x="4953000" y="54102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86" name="Google Shape;386;p31"/>
          <p:cNvSpPr txBox="1"/>
          <p:nvPr/>
        </p:nvSpPr>
        <p:spPr>
          <a:xfrm>
            <a:off x="5562600" y="3581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87" name="Google Shape;387;p31"/>
          <p:cNvSpPr txBox="1"/>
          <p:nvPr/>
        </p:nvSpPr>
        <p:spPr>
          <a:xfrm>
            <a:off x="5562600" y="40386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88" name="Google Shape;388;p31"/>
          <p:cNvSpPr txBox="1"/>
          <p:nvPr/>
        </p:nvSpPr>
        <p:spPr>
          <a:xfrm>
            <a:off x="5562600" y="44958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89" name="Google Shape;389;p31"/>
          <p:cNvSpPr txBox="1"/>
          <p:nvPr/>
        </p:nvSpPr>
        <p:spPr>
          <a:xfrm>
            <a:off x="5562600" y="49530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5562600" y="54102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91" name="Google Shape;391;p31"/>
          <p:cNvSpPr txBox="1"/>
          <p:nvPr/>
        </p:nvSpPr>
        <p:spPr>
          <a:xfrm>
            <a:off x="5562600" y="5867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392" name="Google Shape;392;p31"/>
          <p:cNvSpPr txBox="1"/>
          <p:nvPr/>
        </p:nvSpPr>
        <p:spPr>
          <a:xfrm>
            <a:off x="6172200" y="3581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3" name="Google Shape;393;p31"/>
          <p:cNvSpPr txBox="1"/>
          <p:nvPr/>
        </p:nvSpPr>
        <p:spPr>
          <a:xfrm>
            <a:off x="6172200" y="40386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94" name="Google Shape;394;p31"/>
          <p:cNvSpPr txBox="1"/>
          <p:nvPr/>
        </p:nvSpPr>
        <p:spPr>
          <a:xfrm>
            <a:off x="6172200" y="44958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95" name="Google Shape;395;p31"/>
          <p:cNvSpPr txBox="1"/>
          <p:nvPr/>
        </p:nvSpPr>
        <p:spPr>
          <a:xfrm>
            <a:off x="6172200" y="49530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396" name="Google Shape;396;p31"/>
          <p:cNvSpPr txBox="1"/>
          <p:nvPr/>
        </p:nvSpPr>
        <p:spPr>
          <a:xfrm>
            <a:off x="6172200" y="54102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397" name="Google Shape;397;p31"/>
          <p:cNvSpPr txBox="1"/>
          <p:nvPr/>
        </p:nvSpPr>
        <p:spPr>
          <a:xfrm>
            <a:off x="6172200" y="5867400"/>
            <a:ext cx="53340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cxnSp>
        <p:nvCxnSpPr>
          <p:cNvPr id="398" name="Google Shape;398;p31"/>
          <p:cNvCxnSpPr/>
          <p:nvPr/>
        </p:nvCxnSpPr>
        <p:spPr>
          <a:xfrm rot="10800000">
            <a:off x="67818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9" name="Google Shape;399;p31"/>
          <p:cNvCxnSpPr/>
          <p:nvPr/>
        </p:nvCxnSpPr>
        <p:spPr>
          <a:xfrm rot="10800000">
            <a:off x="6781800" y="4267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0" name="Google Shape;400;p31"/>
          <p:cNvCxnSpPr/>
          <p:nvPr/>
        </p:nvCxnSpPr>
        <p:spPr>
          <a:xfrm rot="10800000">
            <a:off x="6781800" y="51816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1" name="Google Shape;401;p31"/>
          <p:cNvCxnSpPr/>
          <p:nvPr/>
        </p:nvCxnSpPr>
        <p:spPr>
          <a:xfrm rot="10800000">
            <a:off x="6781800" y="47244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2" name="Google Shape;402;p31"/>
          <p:cNvCxnSpPr/>
          <p:nvPr/>
        </p:nvCxnSpPr>
        <p:spPr>
          <a:xfrm rot="10800000">
            <a:off x="6781800" y="5638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03" name="Google Shape;403;p31"/>
          <p:cNvCxnSpPr/>
          <p:nvPr/>
        </p:nvCxnSpPr>
        <p:spPr>
          <a:xfrm rot="10800000">
            <a:off x="6781800" y="6096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4" name="Google Shape;404;p31"/>
          <p:cNvSpPr txBox="1"/>
          <p:nvPr/>
        </p:nvSpPr>
        <p:spPr>
          <a:xfrm>
            <a:off x="7162800" y="3581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</a:t>
            </a:r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7162800" y="40386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endParaRPr/>
          </a:p>
        </p:txBody>
      </p:sp>
      <p:sp>
        <p:nvSpPr>
          <p:cNvPr id="406" name="Google Shape;406;p31"/>
          <p:cNvSpPr txBox="1"/>
          <p:nvPr/>
        </p:nvSpPr>
        <p:spPr>
          <a:xfrm>
            <a:off x="7162800" y="44958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endParaRPr/>
          </a:p>
        </p:txBody>
      </p:sp>
      <p:sp>
        <p:nvSpPr>
          <p:cNvPr id="407" name="Google Shape;407;p31"/>
          <p:cNvSpPr txBox="1"/>
          <p:nvPr/>
        </p:nvSpPr>
        <p:spPr>
          <a:xfrm>
            <a:off x="7162800" y="49530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endParaRPr/>
          </a:p>
        </p:txBody>
      </p:sp>
      <p:sp>
        <p:nvSpPr>
          <p:cNvPr id="408" name="Google Shape;408;p31"/>
          <p:cNvSpPr txBox="1"/>
          <p:nvPr/>
        </p:nvSpPr>
        <p:spPr>
          <a:xfrm>
            <a:off x="7162800" y="54102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endParaRPr/>
          </a:p>
        </p:txBody>
      </p:sp>
      <p:sp>
        <p:nvSpPr>
          <p:cNvPr id="409" name="Google Shape;409;p31"/>
          <p:cNvSpPr txBox="1"/>
          <p:nvPr/>
        </p:nvSpPr>
        <p:spPr>
          <a:xfrm>
            <a:off x="7162800" y="5867400"/>
            <a:ext cx="1447800" cy="396875"/>
          </a:xfrm>
          <a:prstGeom prst="rect">
            <a:avLst/>
          </a:prstGeom>
          <a:noFill/>
          <a:ln>
            <a:noFill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endParaRPr/>
          </a:p>
        </p:txBody>
      </p:sp>
      <p:cxnSp>
        <p:nvCxnSpPr>
          <p:cNvPr id="410" name="Google Shape;410;p31"/>
          <p:cNvCxnSpPr/>
          <p:nvPr/>
        </p:nvCxnSpPr>
        <p:spPr>
          <a:xfrm>
            <a:off x="2590800" y="3886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11" name="Google Shape;411;p31"/>
          <p:cNvCxnSpPr/>
          <p:nvPr/>
        </p:nvCxnSpPr>
        <p:spPr>
          <a:xfrm>
            <a:off x="3048000" y="38862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12" name="Google Shape;412;p31"/>
          <p:cNvCxnSpPr/>
          <p:nvPr/>
        </p:nvCxnSpPr>
        <p:spPr>
          <a:xfrm>
            <a:off x="3505200" y="4343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13" name="Google Shape;413;p31"/>
          <p:cNvCxnSpPr/>
          <p:nvPr/>
        </p:nvCxnSpPr>
        <p:spPr>
          <a:xfrm>
            <a:off x="4114800" y="4800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14" name="Google Shape;414;p31"/>
          <p:cNvCxnSpPr/>
          <p:nvPr/>
        </p:nvCxnSpPr>
        <p:spPr>
          <a:xfrm>
            <a:off x="4724400" y="4800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15" name="Google Shape;415;p31"/>
          <p:cNvCxnSpPr/>
          <p:nvPr/>
        </p:nvCxnSpPr>
        <p:spPr>
          <a:xfrm>
            <a:off x="5410200" y="52578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16" name="Google Shape;416;p31"/>
          <p:cNvCxnSpPr/>
          <p:nvPr/>
        </p:nvCxnSpPr>
        <p:spPr>
          <a:xfrm>
            <a:off x="6019800" y="57150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17" name="Google Shape;417;p31"/>
          <p:cNvCxnSpPr/>
          <p:nvPr/>
        </p:nvCxnSpPr>
        <p:spPr>
          <a:xfrm>
            <a:off x="6553200" y="43434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18" name="Google Shape;418;p31"/>
          <p:cNvSpPr txBox="1"/>
          <p:nvPr/>
        </p:nvSpPr>
        <p:spPr>
          <a:xfrm>
            <a:off x="228600" y="5181600"/>
            <a:ext cx="3352800" cy="1320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position, we perform a binary search to update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BestEnd.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the running time is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 </a:t>
            </a:r>
            <a:r>
              <a:rPr b="0" i="1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Subset Problem</a:t>
            </a:r>
            <a:endParaRPr/>
          </a:p>
        </p:txBody>
      </p:sp>
      <p:sp>
        <p:nvSpPr>
          <p:cNvPr id="424" name="Google Shape;424;p32"/>
          <p:cNvSpPr txBox="1"/>
          <p:nvPr>
            <p:ph idx="1" type="body"/>
          </p:nvPr>
        </p:nvSpPr>
        <p:spPr>
          <a:xfrm>
            <a:off x="350837" y="12017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you are given N positive integer numbers A[1…N] and it is required to produce another number K using a subset of A[1..N] numbers. How can it be done using Dynamic programming approach?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 = 6, A[1..N] = {2, 5, 8, 12, 6, 14}, K = 19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Result: 2 + 5 + 12 = 19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Coin Change Problem</a:t>
            </a:r>
            <a:endParaRPr/>
          </a:p>
        </p:txBody>
      </p:sp>
      <p:sp>
        <p:nvSpPr>
          <p:cNvPr id="431" name="Google Shape;431;p3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Suppose you are given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types of coin -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 ,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coin, and another number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it possible to make K using above types of coin?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infinite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finite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 minimum number of coin that is required to make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infinite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finite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7" name="Google Shape;437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Maximum-sum interval</a:t>
            </a:r>
            <a:endParaRPr/>
          </a:p>
        </p:txBody>
      </p:sp>
      <p:sp>
        <p:nvSpPr>
          <p:cNvPr id="438" name="Google Shape;438;p3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 a sequence of real numbers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find a consecutive subsequence with the maximum sum.</a:t>
            </a:r>
            <a:endParaRPr/>
          </a:p>
        </p:txBody>
      </p:sp>
      <p:sp>
        <p:nvSpPr>
          <p:cNvPr id="439" name="Google Shape;439;p34"/>
          <p:cNvSpPr txBox="1"/>
          <p:nvPr/>
        </p:nvSpPr>
        <p:spPr>
          <a:xfrm>
            <a:off x="1143000" y="3429000"/>
            <a:ext cx="6248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–3 1 7 –15 2 3 –4 2 –7 6 –2 8 4 -9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1066800" y="4724400"/>
            <a:ext cx="6172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position, we can compute the maximum-sum interval starting at that position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time. Therefore, a naive algorithm runs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time.</a:t>
            </a:r>
            <a:endParaRPr/>
          </a:p>
        </p:txBody>
      </p:sp>
      <p:sp>
        <p:nvSpPr>
          <p:cNvPr id="441" name="Google Shape;441;p34"/>
          <p:cNvSpPr txBox="1"/>
          <p:nvPr/>
        </p:nvSpPr>
        <p:spPr>
          <a:xfrm>
            <a:off x="1093787" y="5656262"/>
            <a:ext cx="6172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Try Yourself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7" name="Google Shape;447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Knapsack Problem</a:t>
            </a:r>
            <a:endParaRPr/>
          </a:p>
        </p:txBody>
      </p:sp>
      <p:sp>
        <p:nvSpPr>
          <p:cNvPr id="448" name="Google Shape;448;p35"/>
          <p:cNvSpPr txBox="1"/>
          <p:nvPr>
            <p:ph idx="1" type="body"/>
          </p:nvPr>
        </p:nvSpPr>
        <p:spPr>
          <a:xfrm>
            <a:off x="350837" y="1214437"/>
            <a:ext cx="8229600" cy="547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0-1 knapsack problem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thief robbing a store finds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items: the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item is worth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dollars and weights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pounds (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integers)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thief can only carry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pounds in his knapsack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must be taken entirely or left behind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items should the thief take to maximize the value of his load?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fractional knapsack problem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above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thief can take fractions of items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4" name="Google Shape;454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0-1 Knapsack Problem</a:t>
            </a:r>
            <a:endParaRPr/>
          </a:p>
        </p:txBody>
      </p:sp>
      <p:sp>
        <p:nvSpPr>
          <p:cNvPr id="455" name="Google Shape;455;p3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Thief has a knapsack of capacity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items: for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-th item value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weight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for all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{0, 1}, i = 1, 2, .., 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 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W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∑ 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maximum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5207000" y="1579562"/>
            <a:ext cx="277812" cy="228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462" name="Google Shape;462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0-1 Knapsack - Greedy Strategy</a:t>
            </a:r>
            <a:endParaRPr/>
          </a:p>
        </p:txBody>
      </p:sp>
      <p:sp>
        <p:nvSpPr>
          <p:cNvPr id="463" name="Google Shape;463;p37"/>
          <p:cNvSpPr txBox="1"/>
          <p:nvPr>
            <p:ph idx="1" type="body"/>
          </p:nvPr>
        </p:nvSpPr>
        <p:spPr>
          <a:xfrm>
            <a:off x="350837" y="1214437"/>
            <a:ext cx="8229600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64" name="Google Shape;464;p37"/>
          <p:cNvSpPr txBox="1"/>
          <p:nvPr/>
        </p:nvSpPr>
        <p:spPr>
          <a:xfrm>
            <a:off x="368300" y="4481512"/>
            <a:ext cx="82296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682625" y="3405187"/>
            <a:ext cx="277812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1535112" y="2947987"/>
            <a:ext cx="277812" cy="9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2570162" y="2490787"/>
            <a:ext cx="277812" cy="137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3541712" y="1576387"/>
            <a:ext cx="277812" cy="228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/>
          </a:p>
        </p:txBody>
      </p:sp>
      <p:sp>
        <p:nvSpPr>
          <p:cNvPr id="469" name="Google Shape;469;p37"/>
          <p:cNvSpPr txBox="1"/>
          <p:nvPr/>
        </p:nvSpPr>
        <p:spPr>
          <a:xfrm>
            <a:off x="434975" y="3059112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/>
          </a:p>
        </p:txBody>
      </p:sp>
      <p:sp>
        <p:nvSpPr>
          <p:cNvPr id="470" name="Google Shape;470;p37"/>
          <p:cNvSpPr txBox="1"/>
          <p:nvPr/>
        </p:nvSpPr>
        <p:spPr>
          <a:xfrm>
            <a:off x="1257300" y="2576512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2</a:t>
            </a:r>
            <a:endParaRPr/>
          </a:p>
        </p:txBody>
      </p:sp>
      <p:sp>
        <p:nvSpPr>
          <p:cNvPr id="471" name="Google Shape;471;p37"/>
          <p:cNvSpPr txBox="1"/>
          <p:nvPr/>
        </p:nvSpPr>
        <p:spPr>
          <a:xfrm>
            <a:off x="2351087" y="2117725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3</a:t>
            </a:r>
            <a:endParaRPr/>
          </a:p>
        </p:txBody>
      </p:sp>
      <p:sp>
        <p:nvSpPr>
          <p:cNvPr id="472" name="Google Shape;472;p37"/>
          <p:cNvSpPr txBox="1"/>
          <p:nvPr/>
        </p:nvSpPr>
        <p:spPr>
          <a:xfrm>
            <a:off x="525462" y="3927475"/>
            <a:ext cx="522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$60</a:t>
            </a:r>
            <a:endParaRPr/>
          </a:p>
        </p:txBody>
      </p:sp>
      <p:sp>
        <p:nvSpPr>
          <p:cNvPr id="473" name="Google Shape;473;p37"/>
          <p:cNvSpPr txBox="1"/>
          <p:nvPr/>
        </p:nvSpPr>
        <p:spPr>
          <a:xfrm>
            <a:off x="1308100" y="3927475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endParaRPr/>
          </a:p>
        </p:txBody>
      </p:sp>
      <p:sp>
        <p:nvSpPr>
          <p:cNvPr id="474" name="Google Shape;474;p37"/>
          <p:cNvSpPr txBox="1"/>
          <p:nvPr/>
        </p:nvSpPr>
        <p:spPr>
          <a:xfrm>
            <a:off x="2351087" y="3927475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$120</a:t>
            </a:r>
            <a:endParaRPr/>
          </a:p>
        </p:txBody>
      </p:sp>
      <p:sp>
        <p:nvSpPr>
          <p:cNvPr id="475" name="Google Shape;475;p37"/>
          <p:cNvSpPr/>
          <p:nvPr/>
        </p:nvSpPr>
        <p:spPr>
          <a:xfrm>
            <a:off x="5207000" y="3405187"/>
            <a:ext cx="277812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5205412" y="2493962"/>
            <a:ext cx="277812" cy="9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477" name="Google Shape;477;p37"/>
          <p:cNvSpPr txBox="1"/>
          <p:nvPr/>
        </p:nvSpPr>
        <p:spPr>
          <a:xfrm>
            <a:off x="5592762" y="3484562"/>
            <a:ext cx="522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$60</a:t>
            </a:r>
            <a:endParaRPr/>
          </a:p>
        </p:txBody>
      </p:sp>
      <p:sp>
        <p:nvSpPr>
          <p:cNvPr id="478" name="Google Shape;478;p37"/>
          <p:cNvSpPr txBox="1"/>
          <p:nvPr/>
        </p:nvSpPr>
        <p:spPr>
          <a:xfrm>
            <a:off x="5564187" y="2792412"/>
            <a:ext cx="635000" cy="703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+</a:t>
            </a:r>
            <a:endParaRPr/>
          </a:p>
        </p:txBody>
      </p:sp>
      <p:cxnSp>
        <p:nvCxnSpPr>
          <p:cNvPr id="479" name="Google Shape;479;p37"/>
          <p:cNvCxnSpPr/>
          <p:nvPr/>
        </p:nvCxnSpPr>
        <p:spPr>
          <a:xfrm>
            <a:off x="5062537" y="3959225"/>
            <a:ext cx="12430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0" name="Google Shape;480;p37"/>
          <p:cNvSpPr txBox="1"/>
          <p:nvPr/>
        </p:nvSpPr>
        <p:spPr>
          <a:xfrm>
            <a:off x="5492750" y="3987800"/>
            <a:ext cx="635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$160</a:t>
            </a:r>
            <a:endParaRPr/>
          </a:p>
        </p:txBody>
      </p:sp>
      <p:grpSp>
        <p:nvGrpSpPr>
          <p:cNvPr id="481" name="Google Shape;481;p37"/>
          <p:cNvGrpSpPr/>
          <p:nvPr/>
        </p:nvGrpSpPr>
        <p:grpSpPr>
          <a:xfrm>
            <a:off x="7246937" y="1581150"/>
            <a:ext cx="1243012" cy="2744787"/>
            <a:chOff x="3816" y="1499"/>
            <a:chExt cx="783" cy="1729"/>
          </a:xfrm>
        </p:grpSpPr>
        <p:sp>
          <p:nvSpPr>
            <p:cNvPr id="482" name="Google Shape;482;p37"/>
            <p:cNvSpPr/>
            <p:nvPr/>
          </p:nvSpPr>
          <p:spPr>
            <a:xfrm>
              <a:off x="3907" y="1499"/>
              <a:ext cx="175" cy="144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3906" y="2365"/>
              <a:ext cx="175" cy="576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484" name="Google Shape;484;p37"/>
            <p:cNvSpPr txBox="1"/>
            <p:nvPr/>
          </p:nvSpPr>
          <p:spPr>
            <a:xfrm>
              <a:off x="4150" y="2549"/>
              <a:ext cx="4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$100</a:t>
              </a:r>
              <a:endParaRPr/>
            </a:p>
          </p:txBody>
        </p:sp>
        <p:sp>
          <p:nvSpPr>
            <p:cNvPr id="485" name="Google Shape;485;p37"/>
            <p:cNvSpPr txBox="1"/>
            <p:nvPr/>
          </p:nvSpPr>
          <p:spPr>
            <a:xfrm>
              <a:off x="4132" y="1838"/>
              <a:ext cx="400" cy="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$120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+</a:t>
              </a:r>
              <a:endParaRPr/>
            </a:p>
          </p:txBody>
        </p:sp>
        <p:cxnSp>
          <p:nvCxnSpPr>
            <p:cNvPr id="486" name="Google Shape;486;p37"/>
            <p:cNvCxnSpPr/>
            <p:nvPr/>
          </p:nvCxnSpPr>
          <p:spPr>
            <a:xfrm>
              <a:off x="3816" y="2998"/>
              <a:ext cx="78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487" name="Google Shape;487;p37"/>
            <p:cNvSpPr txBox="1"/>
            <p:nvPr/>
          </p:nvSpPr>
          <p:spPr>
            <a:xfrm>
              <a:off x="4157" y="3016"/>
              <a:ext cx="4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$220</a:t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3906" y="1502"/>
              <a:ext cx="175" cy="864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</p:grpSp>
      <p:sp>
        <p:nvSpPr>
          <p:cNvPr id="489" name="Google Shape;489;p37"/>
          <p:cNvSpPr txBox="1"/>
          <p:nvPr/>
        </p:nvSpPr>
        <p:spPr>
          <a:xfrm>
            <a:off x="279400" y="4408487"/>
            <a:ext cx="1030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$6/pound</a:t>
            </a:r>
            <a:endParaRPr/>
          </a:p>
        </p:txBody>
      </p:sp>
      <p:sp>
        <p:nvSpPr>
          <p:cNvPr id="490" name="Google Shape;490;p37"/>
          <p:cNvSpPr txBox="1"/>
          <p:nvPr/>
        </p:nvSpPr>
        <p:spPr>
          <a:xfrm>
            <a:off x="1238250" y="4408487"/>
            <a:ext cx="1030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$5/pound</a:t>
            </a:r>
            <a:endParaRPr/>
          </a:p>
        </p:txBody>
      </p:sp>
      <p:sp>
        <p:nvSpPr>
          <p:cNvPr id="491" name="Google Shape;491;p37"/>
          <p:cNvSpPr txBox="1"/>
          <p:nvPr/>
        </p:nvSpPr>
        <p:spPr>
          <a:xfrm>
            <a:off x="2203450" y="4408487"/>
            <a:ext cx="10302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$4/pound</a:t>
            </a:r>
            <a:endParaRPr/>
          </a:p>
        </p:txBody>
      </p:sp>
      <p:sp>
        <p:nvSpPr>
          <p:cNvPr id="492" name="Google Shape;492;p37"/>
          <p:cNvSpPr txBox="1"/>
          <p:nvPr/>
        </p:nvSpPr>
        <p:spPr>
          <a:xfrm>
            <a:off x="395287" y="4683125"/>
            <a:ext cx="8229600" cy="187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None of the solutions involving the greedy choice (item 1) leads to an optimal solution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greedy choice property does not hold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50837" y="1214437"/>
            <a:ext cx="8229600" cy="544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algorithm design technique (like divide and conquer)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 and conquer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the problem into independent subproblems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the subproblems recursively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the solutions to solve the original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8" name="Google Shape;498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0-1 Knapsack - Dynamic Programming</a:t>
            </a:r>
            <a:endParaRPr/>
          </a:p>
        </p:txBody>
      </p:sp>
      <p:sp>
        <p:nvSpPr>
          <p:cNvPr id="499" name="Google Shape;499;p3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–  the maximum profit that can be 			obtained from items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if the 			knapsack has size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1: thief takes item 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2: thief does not take item 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</a:t>
            </a:r>
            <a:endParaRPr/>
          </a:p>
        </p:txBody>
      </p:sp>
      <p:sp>
        <p:nvSpPr>
          <p:cNvPr id="500" name="Google Shape;500;p38"/>
          <p:cNvSpPr txBox="1"/>
          <p:nvPr/>
        </p:nvSpPr>
        <p:spPr>
          <a:xfrm>
            <a:off x="2865437" y="4084637"/>
            <a:ext cx="27828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501" name="Google Shape;501;p38"/>
          <p:cNvSpPr txBox="1"/>
          <p:nvPr/>
        </p:nvSpPr>
        <p:spPr>
          <a:xfrm>
            <a:off x="2865437" y="5568950"/>
            <a:ext cx="16986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 - 1, w)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7" name="Google Shape;507;p39"/>
          <p:cNvSpPr txBox="1"/>
          <p:nvPr/>
        </p:nvSpPr>
        <p:spPr>
          <a:xfrm>
            <a:off x="4651375" y="4895850"/>
            <a:ext cx="549275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0-1 Knapsack - Dynamic Programming</a:t>
            </a:r>
            <a:endParaRPr/>
          </a:p>
        </p:txBody>
      </p:sp>
      <p:graphicFrame>
        <p:nvGraphicFramePr>
          <p:cNvPr id="509" name="Google Shape;509;p39"/>
          <p:cNvGraphicFramePr/>
          <p:nvPr/>
        </p:nvGraphicFramePr>
        <p:xfrm>
          <a:off x="765175" y="30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44500"/>
                <a:gridCol w="555625"/>
                <a:gridCol w="557200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p39"/>
          <p:cNvSpPr txBox="1"/>
          <p:nvPr/>
        </p:nvSpPr>
        <p:spPr>
          <a:xfrm>
            <a:off x="887412" y="2713037"/>
            <a:ext cx="369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</p:txBody>
      </p:sp>
      <p:sp>
        <p:nvSpPr>
          <p:cNvPr id="511" name="Google Shape;511;p39"/>
          <p:cNvSpPr txBox="1"/>
          <p:nvPr/>
        </p:nvSpPr>
        <p:spPr>
          <a:xfrm>
            <a:off x="384175" y="5865812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512" name="Google Shape;512;p39"/>
          <p:cNvSpPr txBox="1"/>
          <p:nvPr/>
        </p:nvSpPr>
        <p:spPr>
          <a:xfrm>
            <a:off x="1425575" y="2713037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513" name="Google Shape;513;p39"/>
          <p:cNvSpPr txBox="1"/>
          <p:nvPr/>
        </p:nvSpPr>
        <p:spPr>
          <a:xfrm>
            <a:off x="2867025" y="2698750"/>
            <a:ext cx="7731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- w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514" name="Google Shape;514;p39"/>
          <p:cNvSpPr txBox="1"/>
          <p:nvPr/>
        </p:nvSpPr>
        <p:spPr>
          <a:xfrm>
            <a:off x="6410325" y="2684462"/>
            <a:ext cx="422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515" name="Google Shape;515;p39"/>
          <p:cNvSpPr txBox="1"/>
          <p:nvPr/>
        </p:nvSpPr>
        <p:spPr>
          <a:xfrm>
            <a:off x="312737" y="4437062"/>
            <a:ext cx="4460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endParaRPr/>
          </a:p>
        </p:txBody>
      </p:sp>
      <p:sp>
        <p:nvSpPr>
          <p:cNvPr id="516" name="Google Shape;516;p39"/>
          <p:cNvSpPr txBox="1"/>
          <p:nvPr/>
        </p:nvSpPr>
        <p:spPr>
          <a:xfrm>
            <a:off x="374650" y="316230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1133475" y="3576637"/>
            <a:ext cx="6513512" cy="366712"/>
            <a:chOff x="644" y="1968"/>
            <a:chExt cx="4103" cy="231"/>
          </a:xfrm>
        </p:grpSpPr>
        <p:cxnSp>
          <p:nvCxnSpPr>
            <p:cNvPr id="518" name="Google Shape;518;p39"/>
            <p:cNvCxnSpPr/>
            <p:nvPr/>
          </p:nvCxnSpPr>
          <p:spPr>
            <a:xfrm>
              <a:off x="644" y="2084"/>
              <a:ext cx="3623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19" name="Google Shape;519;p39"/>
            <p:cNvSpPr txBox="1"/>
            <p:nvPr/>
          </p:nvSpPr>
          <p:spPr>
            <a:xfrm>
              <a:off x="4399" y="1968"/>
              <a:ext cx="3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/>
            </a:p>
          </p:txBody>
        </p:sp>
      </p:grpSp>
      <p:sp>
        <p:nvSpPr>
          <p:cNvPr id="520" name="Google Shape;520;p39"/>
          <p:cNvSpPr txBox="1"/>
          <p:nvPr>
            <p:ph idx="1" type="body"/>
          </p:nvPr>
        </p:nvSpPr>
        <p:spPr>
          <a:xfrm>
            <a:off x="350837" y="2036762"/>
            <a:ext cx="82296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 max {v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P(i - 1, w) }  </a:t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 rot="5400000">
            <a:off x="4313237" y="631825"/>
            <a:ext cx="142875" cy="2514600"/>
          </a:xfrm>
          <a:prstGeom prst="leftBrace">
            <a:avLst>
              <a:gd fmla="val 8333" name="adj1"/>
              <a:gd fmla="val 10786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9"/>
          <p:cNvSpPr txBox="1"/>
          <p:nvPr/>
        </p:nvSpPr>
        <p:spPr>
          <a:xfrm>
            <a:off x="3536950" y="1403350"/>
            <a:ext cx="1852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taken</a:t>
            </a:r>
            <a:endParaRPr/>
          </a:p>
        </p:txBody>
      </p:sp>
      <p:sp>
        <p:nvSpPr>
          <p:cNvPr id="523" name="Google Shape;523;p39"/>
          <p:cNvSpPr txBox="1"/>
          <p:nvPr/>
        </p:nvSpPr>
        <p:spPr>
          <a:xfrm>
            <a:off x="5678487" y="1403350"/>
            <a:ext cx="2233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not taken</a:t>
            </a:r>
            <a:endParaRPr/>
          </a:p>
        </p:txBody>
      </p:sp>
      <p:sp>
        <p:nvSpPr>
          <p:cNvPr id="524" name="Google Shape;524;p39"/>
          <p:cNvSpPr txBox="1"/>
          <p:nvPr/>
        </p:nvSpPr>
        <p:spPr>
          <a:xfrm>
            <a:off x="411162" y="4918075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525" name="Google Shape;525;p39"/>
          <p:cNvSpPr txBox="1"/>
          <p:nvPr/>
        </p:nvSpPr>
        <p:spPr>
          <a:xfrm>
            <a:off x="4778375" y="2716212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grpSp>
        <p:nvGrpSpPr>
          <p:cNvPr id="526" name="Google Shape;526;p39"/>
          <p:cNvGrpSpPr/>
          <p:nvPr/>
        </p:nvGrpSpPr>
        <p:grpSpPr>
          <a:xfrm>
            <a:off x="4654550" y="4440237"/>
            <a:ext cx="549275" cy="669925"/>
            <a:chOff x="2932" y="2512"/>
            <a:chExt cx="346" cy="422"/>
          </a:xfrm>
        </p:grpSpPr>
        <p:sp>
          <p:nvSpPr>
            <p:cNvPr id="527" name="Google Shape;527;p39"/>
            <p:cNvSpPr txBox="1"/>
            <p:nvPr/>
          </p:nvSpPr>
          <p:spPr>
            <a:xfrm>
              <a:off x="2932" y="2512"/>
              <a:ext cx="346" cy="288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" name="Google Shape;528;p39"/>
            <p:cNvCxnSpPr/>
            <p:nvPr/>
          </p:nvCxnSpPr>
          <p:spPr>
            <a:xfrm rot="10800000">
              <a:off x="3105" y="2660"/>
              <a:ext cx="0" cy="27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29" name="Google Shape;529;p39"/>
          <p:cNvGrpSpPr/>
          <p:nvPr/>
        </p:nvGrpSpPr>
        <p:grpSpPr>
          <a:xfrm>
            <a:off x="2978150" y="4449762"/>
            <a:ext cx="1951037" cy="646112"/>
            <a:chOff x="1876" y="2518"/>
            <a:chExt cx="1229" cy="407"/>
          </a:xfrm>
        </p:grpSpPr>
        <p:sp>
          <p:nvSpPr>
            <p:cNvPr id="530" name="Google Shape;530;p39"/>
            <p:cNvSpPr txBox="1"/>
            <p:nvPr/>
          </p:nvSpPr>
          <p:spPr>
            <a:xfrm>
              <a:off x="1876" y="2518"/>
              <a:ext cx="355" cy="288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1" name="Google Shape;531;p39"/>
            <p:cNvCxnSpPr/>
            <p:nvPr/>
          </p:nvCxnSpPr>
          <p:spPr>
            <a:xfrm rot="10800000">
              <a:off x="2043" y="2655"/>
              <a:ext cx="1062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532" name="Google Shape;532;p39"/>
          <p:cNvGrpSpPr/>
          <p:nvPr/>
        </p:nvGrpSpPr>
        <p:grpSpPr>
          <a:xfrm>
            <a:off x="1133475" y="4040187"/>
            <a:ext cx="6881812" cy="366712"/>
            <a:chOff x="644" y="2260"/>
            <a:chExt cx="4335" cy="231"/>
          </a:xfrm>
        </p:grpSpPr>
        <p:cxnSp>
          <p:nvCxnSpPr>
            <p:cNvPr id="533" name="Google Shape;533;p39"/>
            <p:cNvCxnSpPr/>
            <p:nvPr/>
          </p:nvCxnSpPr>
          <p:spPr>
            <a:xfrm>
              <a:off x="644" y="2374"/>
              <a:ext cx="3623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34" name="Google Shape;534;p39"/>
            <p:cNvSpPr txBox="1"/>
            <p:nvPr/>
          </p:nvSpPr>
          <p:spPr>
            <a:xfrm>
              <a:off x="4399" y="2260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/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1133475" y="4645025"/>
            <a:ext cx="5751512" cy="1365250"/>
            <a:chOff x="644" y="2641"/>
            <a:chExt cx="3623" cy="860"/>
          </a:xfrm>
        </p:grpSpPr>
        <p:cxnSp>
          <p:nvCxnSpPr>
            <p:cNvPr id="536" name="Google Shape;536;p39"/>
            <p:cNvCxnSpPr/>
            <p:nvPr/>
          </p:nvCxnSpPr>
          <p:spPr>
            <a:xfrm>
              <a:off x="1707" y="2641"/>
              <a:ext cx="0" cy="378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7" name="Google Shape;537;p39"/>
            <p:cNvCxnSpPr/>
            <p:nvPr/>
          </p:nvCxnSpPr>
          <p:spPr>
            <a:xfrm>
              <a:off x="644" y="3501"/>
              <a:ext cx="3623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38" name="Google Shape;538;p39"/>
          <p:cNvSpPr/>
          <p:nvPr/>
        </p:nvSpPr>
        <p:spPr>
          <a:xfrm rot="5400000">
            <a:off x="6611143" y="1096168"/>
            <a:ext cx="128587" cy="1635125"/>
          </a:xfrm>
          <a:prstGeom prst="leftBrace">
            <a:avLst>
              <a:gd fmla="val 8333" name="adj1"/>
              <a:gd fmla="val 10786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4" name="Google Shape;544;p40"/>
          <p:cNvSpPr txBox="1"/>
          <p:nvPr/>
        </p:nvSpPr>
        <p:spPr>
          <a:xfrm>
            <a:off x="-114300" y="508000"/>
            <a:ext cx="6634162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 max {v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P(i - 1, w) }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graphicFrame>
        <p:nvGraphicFramePr>
          <p:cNvPr id="545" name="Google Shape;545;p40"/>
          <p:cNvGraphicFramePr/>
          <p:nvPr/>
        </p:nvGraphicFramePr>
        <p:xfrm>
          <a:off x="508000" y="18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88950"/>
                <a:gridCol w="590550"/>
                <a:gridCol w="588950"/>
                <a:gridCol w="588950"/>
                <a:gridCol w="590550"/>
                <a:gridCol w="588950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6" name="Google Shape;546;p40"/>
          <p:cNvGraphicFramePr/>
          <p:nvPr/>
        </p:nvGraphicFramePr>
        <p:xfrm>
          <a:off x="6278562" y="10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900100"/>
                <a:gridCol w="896925"/>
                <a:gridCol w="9001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47" name="Google Shape;547;p40"/>
          <p:cNvSpPr txBox="1"/>
          <p:nvPr/>
        </p:nvSpPr>
        <p:spPr>
          <a:xfrm>
            <a:off x="601662" y="14652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548" name="Google Shape;548;p40"/>
          <p:cNvSpPr txBox="1"/>
          <p:nvPr/>
        </p:nvSpPr>
        <p:spPr>
          <a:xfrm>
            <a:off x="1243012" y="1465262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549" name="Google Shape;549;p40"/>
          <p:cNvSpPr txBox="1"/>
          <p:nvPr/>
        </p:nvSpPr>
        <p:spPr>
          <a:xfrm>
            <a:off x="1844675" y="14652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550" name="Google Shape;550;p40"/>
          <p:cNvSpPr txBox="1"/>
          <p:nvPr/>
        </p:nvSpPr>
        <p:spPr>
          <a:xfrm>
            <a:off x="2444750" y="14652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551" name="Google Shape;551;p40"/>
          <p:cNvSpPr txBox="1"/>
          <p:nvPr/>
        </p:nvSpPr>
        <p:spPr>
          <a:xfrm>
            <a:off x="3009900" y="14652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552" name="Google Shape;552;p40"/>
          <p:cNvSpPr txBox="1"/>
          <p:nvPr/>
        </p:nvSpPr>
        <p:spPr>
          <a:xfrm>
            <a:off x="3616325" y="14652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553" name="Google Shape;553;p40"/>
          <p:cNvSpPr txBox="1"/>
          <p:nvPr/>
        </p:nvSpPr>
        <p:spPr>
          <a:xfrm>
            <a:off x="217487" y="2308225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554" name="Google Shape;554;p40"/>
          <p:cNvSpPr txBox="1"/>
          <p:nvPr/>
        </p:nvSpPr>
        <p:spPr>
          <a:xfrm>
            <a:off x="180975" y="272415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555" name="Google Shape;555;p40"/>
          <p:cNvSpPr txBox="1"/>
          <p:nvPr/>
        </p:nvSpPr>
        <p:spPr>
          <a:xfrm>
            <a:off x="180975" y="31448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556" name="Google Shape;556;p40"/>
          <p:cNvSpPr txBox="1"/>
          <p:nvPr/>
        </p:nvSpPr>
        <p:spPr>
          <a:xfrm>
            <a:off x="180975" y="35639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557" name="Google Shape;557;p40"/>
          <p:cNvSpPr txBox="1"/>
          <p:nvPr/>
        </p:nvSpPr>
        <p:spPr>
          <a:xfrm>
            <a:off x="5441950" y="111125"/>
            <a:ext cx="814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= 5</a:t>
            </a:r>
            <a:endParaRPr/>
          </a:p>
        </p:txBody>
      </p:sp>
      <p:sp>
        <p:nvSpPr>
          <p:cNvPr id="558" name="Google Shape;558;p40"/>
          <p:cNvSpPr txBox="1"/>
          <p:nvPr/>
        </p:nvSpPr>
        <p:spPr>
          <a:xfrm>
            <a:off x="134937" y="187325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559" name="Google Shape;559;p40"/>
          <p:cNvSpPr txBox="1"/>
          <p:nvPr/>
        </p:nvSpPr>
        <p:spPr>
          <a:xfrm>
            <a:off x="1736725" y="22939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60" name="Google Shape;560;p40"/>
          <p:cNvSpPr txBox="1"/>
          <p:nvPr/>
        </p:nvSpPr>
        <p:spPr>
          <a:xfrm>
            <a:off x="2328862" y="22939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61" name="Google Shape;561;p40"/>
          <p:cNvSpPr txBox="1"/>
          <p:nvPr/>
        </p:nvSpPr>
        <p:spPr>
          <a:xfrm>
            <a:off x="2914650" y="22955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62" name="Google Shape;562;p40"/>
          <p:cNvSpPr txBox="1"/>
          <p:nvPr/>
        </p:nvSpPr>
        <p:spPr>
          <a:xfrm>
            <a:off x="3514725" y="22955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63" name="Google Shape;563;p40"/>
          <p:cNvSpPr txBox="1"/>
          <p:nvPr/>
        </p:nvSpPr>
        <p:spPr>
          <a:xfrm>
            <a:off x="1165225" y="27130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64" name="Google Shape;564;p40"/>
          <p:cNvSpPr txBox="1"/>
          <p:nvPr/>
        </p:nvSpPr>
        <p:spPr>
          <a:xfrm>
            <a:off x="1735137" y="27130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65" name="Google Shape;565;p40"/>
          <p:cNvSpPr txBox="1"/>
          <p:nvPr/>
        </p:nvSpPr>
        <p:spPr>
          <a:xfrm>
            <a:off x="2330450" y="27146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566" name="Google Shape;566;p40"/>
          <p:cNvSpPr txBox="1"/>
          <p:nvPr/>
        </p:nvSpPr>
        <p:spPr>
          <a:xfrm>
            <a:off x="2908300" y="27146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567" name="Google Shape;567;p40"/>
          <p:cNvSpPr txBox="1"/>
          <p:nvPr/>
        </p:nvSpPr>
        <p:spPr>
          <a:xfrm>
            <a:off x="3502025" y="27146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568" name="Google Shape;568;p40"/>
          <p:cNvSpPr txBox="1"/>
          <p:nvPr/>
        </p:nvSpPr>
        <p:spPr>
          <a:xfrm>
            <a:off x="1166812" y="31337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69" name="Google Shape;569;p40"/>
          <p:cNvSpPr txBox="1"/>
          <p:nvPr/>
        </p:nvSpPr>
        <p:spPr>
          <a:xfrm>
            <a:off x="1736725" y="31337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570" name="Google Shape;570;p40"/>
          <p:cNvSpPr txBox="1"/>
          <p:nvPr/>
        </p:nvSpPr>
        <p:spPr>
          <a:xfrm>
            <a:off x="2332037" y="31337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571" name="Google Shape;571;p40"/>
          <p:cNvSpPr txBox="1"/>
          <p:nvPr/>
        </p:nvSpPr>
        <p:spPr>
          <a:xfrm>
            <a:off x="2925762" y="31337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572" name="Google Shape;572;p40"/>
          <p:cNvSpPr txBox="1"/>
          <p:nvPr/>
        </p:nvSpPr>
        <p:spPr>
          <a:xfrm>
            <a:off x="3519487" y="31337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573" name="Google Shape;573;p40"/>
          <p:cNvSpPr txBox="1"/>
          <p:nvPr/>
        </p:nvSpPr>
        <p:spPr>
          <a:xfrm>
            <a:off x="1154112" y="354965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74" name="Google Shape;574;p40"/>
          <p:cNvSpPr txBox="1"/>
          <p:nvPr/>
        </p:nvSpPr>
        <p:spPr>
          <a:xfrm>
            <a:off x="1724025" y="354965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575" name="Google Shape;575;p40"/>
          <p:cNvSpPr txBox="1"/>
          <p:nvPr/>
        </p:nvSpPr>
        <p:spPr>
          <a:xfrm>
            <a:off x="2319337" y="354965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576" name="Google Shape;576;p40"/>
          <p:cNvSpPr txBox="1"/>
          <p:nvPr/>
        </p:nvSpPr>
        <p:spPr>
          <a:xfrm>
            <a:off x="2913062" y="354965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577" name="Google Shape;577;p40"/>
          <p:cNvSpPr txBox="1"/>
          <p:nvPr/>
        </p:nvSpPr>
        <p:spPr>
          <a:xfrm>
            <a:off x="3506787" y="354965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grpSp>
        <p:nvGrpSpPr>
          <p:cNvPr id="578" name="Google Shape;578;p40"/>
          <p:cNvGrpSpPr/>
          <p:nvPr/>
        </p:nvGrpSpPr>
        <p:grpSpPr>
          <a:xfrm>
            <a:off x="4071937" y="1865312"/>
            <a:ext cx="1130300" cy="2119312"/>
            <a:chOff x="2565" y="971"/>
            <a:chExt cx="712" cy="1335"/>
          </a:xfrm>
        </p:grpSpPr>
        <p:sp>
          <p:nvSpPr>
            <p:cNvPr id="579" name="Google Shape;579;p40"/>
            <p:cNvSpPr txBox="1"/>
            <p:nvPr/>
          </p:nvSpPr>
          <p:spPr>
            <a:xfrm>
              <a:off x="2565" y="971"/>
              <a:ext cx="7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1) = </a:t>
              </a:r>
              <a:endParaRPr/>
            </a:p>
          </p:txBody>
        </p:sp>
        <p:sp>
          <p:nvSpPr>
            <p:cNvPr id="580" name="Google Shape;580;p40"/>
            <p:cNvSpPr txBox="1"/>
            <p:nvPr/>
          </p:nvSpPr>
          <p:spPr>
            <a:xfrm>
              <a:off x="2565" y="1247"/>
              <a:ext cx="7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2) = </a:t>
              </a:r>
              <a:endParaRPr/>
            </a:p>
          </p:txBody>
        </p:sp>
        <p:sp>
          <p:nvSpPr>
            <p:cNvPr id="581" name="Google Shape;581;p40"/>
            <p:cNvSpPr txBox="1"/>
            <p:nvPr/>
          </p:nvSpPr>
          <p:spPr>
            <a:xfrm>
              <a:off x="2565" y="1523"/>
              <a:ext cx="7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3) = </a:t>
              </a:r>
              <a:endParaRPr/>
            </a:p>
          </p:txBody>
        </p:sp>
        <p:sp>
          <p:nvSpPr>
            <p:cNvPr id="582" name="Google Shape;582;p40"/>
            <p:cNvSpPr txBox="1"/>
            <p:nvPr/>
          </p:nvSpPr>
          <p:spPr>
            <a:xfrm>
              <a:off x="2565" y="1799"/>
              <a:ext cx="7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4) = </a:t>
              </a:r>
              <a:endParaRPr/>
            </a:p>
          </p:txBody>
        </p:sp>
        <p:sp>
          <p:nvSpPr>
            <p:cNvPr id="583" name="Google Shape;583;p40"/>
            <p:cNvSpPr txBox="1"/>
            <p:nvPr/>
          </p:nvSpPr>
          <p:spPr>
            <a:xfrm>
              <a:off x="2565" y="2075"/>
              <a:ext cx="7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5) = </a:t>
              </a:r>
              <a:endParaRPr/>
            </a:p>
          </p:txBody>
        </p:sp>
      </p:grpSp>
      <p:grpSp>
        <p:nvGrpSpPr>
          <p:cNvPr id="584" name="Google Shape;584;p40"/>
          <p:cNvGrpSpPr/>
          <p:nvPr/>
        </p:nvGrpSpPr>
        <p:grpSpPr>
          <a:xfrm>
            <a:off x="22225" y="4192587"/>
            <a:ext cx="1066800" cy="2139950"/>
            <a:chOff x="14" y="2437"/>
            <a:chExt cx="672" cy="1348"/>
          </a:xfrm>
        </p:grpSpPr>
        <p:sp>
          <p:nvSpPr>
            <p:cNvPr id="585" name="Google Shape;585;p40"/>
            <p:cNvSpPr txBox="1"/>
            <p:nvPr/>
          </p:nvSpPr>
          <p:spPr>
            <a:xfrm>
              <a:off x="14" y="2437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1)= </a:t>
              </a:r>
              <a:endParaRPr/>
            </a:p>
          </p:txBody>
        </p:sp>
        <p:sp>
          <p:nvSpPr>
            <p:cNvPr id="586" name="Google Shape;586;p40"/>
            <p:cNvSpPr txBox="1"/>
            <p:nvPr/>
          </p:nvSpPr>
          <p:spPr>
            <a:xfrm>
              <a:off x="14" y="2723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2)= </a:t>
              </a:r>
              <a:endParaRPr/>
            </a:p>
          </p:txBody>
        </p:sp>
        <p:sp>
          <p:nvSpPr>
            <p:cNvPr id="587" name="Google Shape;587;p40"/>
            <p:cNvSpPr txBox="1"/>
            <p:nvPr/>
          </p:nvSpPr>
          <p:spPr>
            <a:xfrm>
              <a:off x="14" y="2990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3)= </a:t>
              </a:r>
              <a:endParaRPr/>
            </a:p>
          </p:txBody>
        </p:sp>
        <p:sp>
          <p:nvSpPr>
            <p:cNvPr id="588" name="Google Shape;588;p40"/>
            <p:cNvSpPr txBox="1"/>
            <p:nvPr/>
          </p:nvSpPr>
          <p:spPr>
            <a:xfrm>
              <a:off x="14" y="3272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4)= </a:t>
              </a:r>
              <a:endParaRPr/>
            </a:p>
          </p:txBody>
        </p:sp>
        <p:sp>
          <p:nvSpPr>
            <p:cNvPr id="589" name="Google Shape;589;p40"/>
            <p:cNvSpPr txBox="1"/>
            <p:nvPr/>
          </p:nvSpPr>
          <p:spPr>
            <a:xfrm>
              <a:off x="14" y="3554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5)= </a:t>
              </a:r>
              <a:endParaRPr/>
            </a:p>
          </p:txBody>
        </p:sp>
      </p:grpSp>
      <p:cxnSp>
        <p:nvCxnSpPr>
          <p:cNvPr id="590" name="Google Shape;590;p40"/>
          <p:cNvCxnSpPr/>
          <p:nvPr/>
        </p:nvCxnSpPr>
        <p:spPr>
          <a:xfrm flipH="1">
            <a:off x="6083300" y="4021137"/>
            <a:ext cx="6350" cy="23780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1" name="Google Shape;591;p40"/>
          <p:cNvCxnSpPr/>
          <p:nvPr/>
        </p:nvCxnSpPr>
        <p:spPr>
          <a:xfrm flipH="1">
            <a:off x="3144837" y="4060825"/>
            <a:ext cx="6350" cy="23780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592" name="Google Shape;592;p40"/>
          <p:cNvGrpSpPr/>
          <p:nvPr/>
        </p:nvGrpSpPr>
        <p:grpSpPr>
          <a:xfrm>
            <a:off x="3143250" y="4192587"/>
            <a:ext cx="1066800" cy="2139950"/>
            <a:chOff x="1980" y="2437"/>
            <a:chExt cx="672" cy="1348"/>
          </a:xfrm>
        </p:grpSpPr>
        <p:sp>
          <p:nvSpPr>
            <p:cNvPr id="593" name="Google Shape;593;p40"/>
            <p:cNvSpPr txBox="1"/>
            <p:nvPr/>
          </p:nvSpPr>
          <p:spPr>
            <a:xfrm>
              <a:off x="1980" y="2437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1)= </a:t>
              </a:r>
              <a:endParaRPr/>
            </a:p>
          </p:txBody>
        </p:sp>
        <p:sp>
          <p:nvSpPr>
            <p:cNvPr id="594" name="Google Shape;594;p40"/>
            <p:cNvSpPr txBox="1"/>
            <p:nvPr/>
          </p:nvSpPr>
          <p:spPr>
            <a:xfrm>
              <a:off x="1980" y="2723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2)= </a:t>
              </a:r>
              <a:endParaRPr/>
            </a:p>
          </p:txBody>
        </p:sp>
        <p:sp>
          <p:nvSpPr>
            <p:cNvPr id="595" name="Google Shape;595;p40"/>
            <p:cNvSpPr txBox="1"/>
            <p:nvPr/>
          </p:nvSpPr>
          <p:spPr>
            <a:xfrm>
              <a:off x="1980" y="2990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3)= </a:t>
              </a:r>
              <a:endParaRPr/>
            </a:p>
          </p:txBody>
        </p:sp>
        <p:sp>
          <p:nvSpPr>
            <p:cNvPr id="596" name="Google Shape;596;p40"/>
            <p:cNvSpPr txBox="1"/>
            <p:nvPr/>
          </p:nvSpPr>
          <p:spPr>
            <a:xfrm>
              <a:off x="1980" y="3272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4)= </a:t>
              </a:r>
              <a:endParaRPr/>
            </a:p>
          </p:txBody>
        </p:sp>
        <p:sp>
          <p:nvSpPr>
            <p:cNvPr id="597" name="Google Shape;597;p40"/>
            <p:cNvSpPr txBox="1"/>
            <p:nvPr/>
          </p:nvSpPr>
          <p:spPr>
            <a:xfrm>
              <a:off x="1980" y="3554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5)= </a:t>
              </a:r>
              <a:endParaRPr/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6037262" y="4192587"/>
            <a:ext cx="1066800" cy="2138362"/>
            <a:chOff x="3803" y="2437"/>
            <a:chExt cx="672" cy="1347"/>
          </a:xfrm>
        </p:grpSpPr>
        <p:sp>
          <p:nvSpPr>
            <p:cNvPr id="599" name="Google Shape;599;p40"/>
            <p:cNvSpPr txBox="1"/>
            <p:nvPr/>
          </p:nvSpPr>
          <p:spPr>
            <a:xfrm>
              <a:off x="3803" y="2437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1)= </a:t>
              </a:r>
              <a:endParaRPr/>
            </a:p>
          </p:txBody>
        </p:sp>
        <p:sp>
          <p:nvSpPr>
            <p:cNvPr id="600" name="Google Shape;600;p40"/>
            <p:cNvSpPr txBox="1"/>
            <p:nvPr/>
          </p:nvSpPr>
          <p:spPr>
            <a:xfrm>
              <a:off x="3803" y="2724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2)= </a:t>
              </a:r>
              <a:endParaRPr/>
            </a:p>
          </p:txBody>
        </p:sp>
        <p:sp>
          <p:nvSpPr>
            <p:cNvPr id="601" name="Google Shape;601;p40"/>
            <p:cNvSpPr txBox="1"/>
            <p:nvPr/>
          </p:nvSpPr>
          <p:spPr>
            <a:xfrm>
              <a:off x="3803" y="2989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3)= </a:t>
              </a:r>
              <a:endParaRPr/>
            </a:p>
          </p:txBody>
        </p:sp>
        <p:sp>
          <p:nvSpPr>
            <p:cNvPr id="602" name="Google Shape;602;p40"/>
            <p:cNvSpPr txBox="1"/>
            <p:nvPr/>
          </p:nvSpPr>
          <p:spPr>
            <a:xfrm>
              <a:off x="3803" y="3272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4)= </a:t>
              </a:r>
              <a:endParaRPr/>
            </a:p>
          </p:txBody>
        </p:sp>
        <p:sp>
          <p:nvSpPr>
            <p:cNvPr id="603" name="Google Shape;603;p40"/>
            <p:cNvSpPr txBox="1"/>
            <p:nvPr/>
          </p:nvSpPr>
          <p:spPr>
            <a:xfrm>
              <a:off x="3803" y="3553"/>
              <a:ext cx="6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5)= </a:t>
              </a:r>
              <a:endParaRPr/>
            </a:p>
          </p:txBody>
        </p:sp>
      </p:grpSp>
      <p:grpSp>
        <p:nvGrpSpPr>
          <p:cNvPr id="604" name="Google Shape;604;p40"/>
          <p:cNvGrpSpPr/>
          <p:nvPr/>
        </p:nvGrpSpPr>
        <p:grpSpPr>
          <a:xfrm>
            <a:off x="965200" y="2109787"/>
            <a:ext cx="6124575" cy="568325"/>
            <a:chOff x="608" y="1125"/>
            <a:chExt cx="3858" cy="358"/>
          </a:xfrm>
        </p:grpSpPr>
        <p:sp>
          <p:nvSpPr>
            <p:cNvPr id="605" name="Google Shape;605;p40"/>
            <p:cNvSpPr txBox="1"/>
            <p:nvPr/>
          </p:nvSpPr>
          <p:spPr>
            <a:xfrm>
              <a:off x="3174" y="1252"/>
              <a:ext cx="1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06" name="Google Shape;606;p40"/>
            <p:cNvCxnSpPr/>
            <p:nvPr/>
          </p:nvCxnSpPr>
          <p:spPr>
            <a:xfrm rot="10800000">
              <a:off x="608" y="1125"/>
              <a:ext cx="580" cy="1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07" name="Google Shape;607;p40"/>
          <p:cNvGrpSpPr/>
          <p:nvPr/>
        </p:nvGrpSpPr>
        <p:grpSpPr>
          <a:xfrm>
            <a:off x="1493837" y="2095500"/>
            <a:ext cx="5595937" cy="1012825"/>
            <a:chOff x="941" y="1116"/>
            <a:chExt cx="3525" cy="638"/>
          </a:xfrm>
        </p:grpSpPr>
        <p:sp>
          <p:nvSpPr>
            <p:cNvPr id="608" name="Google Shape;608;p40"/>
            <p:cNvSpPr txBox="1"/>
            <p:nvPr/>
          </p:nvSpPr>
          <p:spPr>
            <a:xfrm>
              <a:off x="3174" y="1523"/>
              <a:ext cx="1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09" name="Google Shape;609;p40"/>
            <p:cNvCxnSpPr/>
            <p:nvPr/>
          </p:nvCxnSpPr>
          <p:spPr>
            <a:xfrm rot="10800000">
              <a:off x="941" y="1116"/>
              <a:ext cx="580" cy="1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10" name="Google Shape;610;p40"/>
          <p:cNvGrpSpPr/>
          <p:nvPr/>
        </p:nvGrpSpPr>
        <p:grpSpPr>
          <a:xfrm>
            <a:off x="2085975" y="2117725"/>
            <a:ext cx="5003800" cy="1428750"/>
            <a:chOff x="1314" y="1130"/>
            <a:chExt cx="3152" cy="900"/>
          </a:xfrm>
        </p:grpSpPr>
        <p:sp>
          <p:nvSpPr>
            <p:cNvPr id="611" name="Google Shape;611;p40"/>
            <p:cNvSpPr txBox="1"/>
            <p:nvPr/>
          </p:nvSpPr>
          <p:spPr>
            <a:xfrm>
              <a:off x="3174" y="1799"/>
              <a:ext cx="1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12" name="Google Shape;612;p40"/>
            <p:cNvCxnSpPr/>
            <p:nvPr/>
          </p:nvCxnSpPr>
          <p:spPr>
            <a:xfrm rot="10800000">
              <a:off x="1314" y="1130"/>
              <a:ext cx="612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13" name="Google Shape;613;p40"/>
          <p:cNvGrpSpPr/>
          <p:nvPr/>
        </p:nvGrpSpPr>
        <p:grpSpPr>
          <a:xfrm>
            <a:off x="2651125" y="2103437"/>
            <a:ext cx="4438650" cy="1866900"/>
            <a:chOff x="1670" y="1121"/>
            <a:chExt cx="2796" cy="1176"/>
          </a:xfrm>
        </p:grpSpPr>
        <p:sp>
          <p:nvSpPr>
            <p:cNvPr id="614" name="Google Shape;614;p40"/>
            <p:cNvSpPr txBox="1"/>
            <p:nvPr/>
          </p:nvSpPr>
          <p:spPr>
            <a:xfrm>
              <a:off x="3174" y="2066"/>
              <a:ext cx="1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15" name="Google Shape;615;p40"/>
            <p:cNvCxnSpPr/>
            <p:nvPr/>
          </p:nvCxnSpPr>
          <p:spPr>
            <a:xfrm rot="10800000">
              <a:off x="1670" y="1121"/>
              <a:ext cx="621" cy="1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16" name="Google Shape;616;p40"/>
          <p:cNvGrpSpPr/>
          <p:nvPr/>
        </p:nvGrpSpPr>
        <p:grpSpPr>
          <a:xfrm>
            <a:off x="885825" y="2574925"/>
            <a:ext cx="2051050" cy="1984375"/>
            <a:chOff x="558" y="1418"/>
            <a:chExt cx="1292" cy="1250"/>
          </a:xfrm>
        </p:grpSpPr>
        <p:sp>
          <p:nvSpPr>
            <p:cNvPr id="617" name="Google Shape;617;p40"/>
            <p:cNvSpPr txBox="1"/>
            <p:nvPr/>
          </p:nvSpPr>
          <p:spPr>
            <a:xfrm>
              <a:off x="558" y="2437"/>
              <a:ext cx="1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max{10+0, 0} = 10</a:t>
              </a:r>
              <a:endParaRPr/>
            </a:p>
          </p:txBody>
        </p:sp>
        <p:cxnSp>
          <p:nvCxnSpPr>
            <p:cNvPr id="618" name="Google Shape;618;p40"/>
            <p:cNvCxnSpPr/>
            <p:nvPr/>
          </p:nvCxnSpPr>
          <p:spPr>
            <a:xfrm rot="10800000">
              <a:off x="594" y="1418"/>
              <a:ext cx="207" cy="1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19" name="Google Shape;619;p40"/>
          <p:cNvGrpSpPr/>
          <p:nvPr/>
        </p:nvGrpSpPr>
        <p:grpSpPr>
          <a:xfrm>
            <a:off x="885825" y="2552700"/>
            <a:ext cx="2178050" cy="2462212"/>
            <a:chOff x="558" y="1404"/>
            <a:chExt cx="1372" cy="1551"/>
          </a:xfrm>
        </p:grpSpPr>
        <p:sp>
          <p:nvSpPr>
            <p:cNvPr id="620" name="Google Shape;620;p40"/>
            <p:cNvSpPr txBox="1"/>
            <p:nvPr/>
          </p:nvSpPr>
          <p:spPr>
            <a:xfrm>
              <a:off x="558" y="2724"/>
              <a:ext cx="1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max{10+0, 12} = 12</a:t>
              </a:r>
              <a:endParaRPr/>
            </a:p>
          </p:txBody>
        </p:sp>
        <p:cxnSp>
          <p:nvCxnSpPr>
            <p:cNvPr id="621" name="Google Shape;621;p40"/>
            <p:cNvCxnSpPr/>
            <p:nvPr/>
          </p:nvCxnSpPr>
          <p:spPr>
            <a:xfrm rot="10800000">
              <a:off x="1130" y="1404"/>
              <a:ext cx="0" cy="16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22" name="Google Shape;622;p40"/>
          <p:cNvGrpSpPr/>
          <p:nvPr/>
        </p:nvGrpSpPr>
        <p:grpSpPr>
          <a:xfrm>
            <a:off x="885825" y="2566987"/>
            <a:ext cx="2305050" cy="2870200"/>
            <a:chOff x="558" y="1413"/>
            <a:chExt cx="1452" cy="1808"/>
          </a:xfrm>
        </p:grpSpPr>
        <p:sp>
          <p:nvSpPr>
            <p:cNvPr id="623" name="Google Shape;623;p40"/>
            <p:cNvSpPr txBox="1"/>
            <p:nvPr/>
          </p:nvSpPr>
          <p:spPr>
            <a:xfrm>
              <a:off x="558" y="2990"/>
              <a:ext cx="14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max{10+12, 12} = 22</a:t>
              </a:r>
              <a:endParaRPr/>
            </a:p>
          </p:txBody>
        </p:sp>
        <p:cxnSp>
          <p:nvCxnSpPr>
            <p:cNvPr id="624" name="Google Shape;624;p40"/>
            <p:cNvCxnSpPr/>
            <p:nvPr/>
          </p:nvCxnSpPr>
          <p:spPr>
            <a:xfrm rot="10800000">
              <a:off x="1341" y="1413"/>
              <a:ext cx="194" cy="1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25" name="Google Shape;625;p40"/>
          <p:cNvGrpSpPr/>
          <p:nvPr/>
        </p:nvGrpSpPr>
        <p:grpSpPr>
          <a:xfrm>
            <a:off x="885825" y="2552700"/>
            <a:ext cx="2305050" cy="3332162"/>
            <a:chOff x="558" y="1404"/>
            <a:chExt cx="1452" cy="2099"/>
          </a:xfrm>
        </p:grpSpPr>
        <p:sp>
          <p:nvSpPr>
            <p:cNvPr id="626" name="Google Shape;626;p40"/>
            <p:cNvSpPr txBox="1"/>
            <p:nvPr/>
          </p:nvSpPr>
          <p:spPr>
            <a:xfrm>
              <a:off x="558" y="3272"/>
              <a:ext cx="14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max{10+12, 12} = 22</a:t>
              </a:r>
              <a:endParaRPr/>
            </a:p>
          </p:txBody>
        </p:sp>
        <p:cxnSp>
          <p:nvCxnSpPr>
            <p:cNvPr id="627" name="Google Shape;627;p40"/>
            <p:cNvCxnSpPr/>
            <p:nvPr/>
          </p:nvCxnSpPr>
          <p:spPr>
            <a:xfrm rot="10800000">
              <a:off x="1688" y="1404"/>
              <a:ext cx="207" cy="1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28" name="Google Shape;628;p40"/>
          <p:cNvGrpSpPr/>
          <p:nvPr/>
        </p:nvGrpSpPr>
        <p:grpSpPr>
          <a:xfrm>
            <a:off x="885825" y="2589212"/>
            <a:ext cx="2708275" cy="3743325"/>
            <a:chOff x="558" y="1427"/>
            <a:chExt cx="1706" cy="2358"/>
          </a:xfrm>
        </p:grpSpPr>
        <p:sp>
          <p:nvSpPr>
            <p:cNvPr id="629" name="Google Shape;629;p40"/>
            <p:cNvSpPr txBox="1"/>
            <p:nvPr/>
          </p:nvSpPr>
          <p:spPr>
            <a:xfrm>
              <a:off x="558" y="3554"/>
              <a:ext cx="14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max{10+12, 12} = 22</a:t>
              </a:r>
              <a:endParaRPr/>
            </a:p>
          </p:txBody>
        </p:sp>
        <p:cxnSp>
          <p:nvCxnSpPr>
            <p:cNvPr id="630" name="Google Shape;630;p40"/>
            <p:cNvCxnSpPr/>
            <p:nvPr/>
          </p:nvCxnSpPr>
          <p:spPr>
            <a:xfrm rot="10800000">
              <a:off x="2093" y="1427"/>
              <a:ext cx="171" cy="1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31" name="Google Shape;631;p40"/>
          <p:cNvGrpSpPr/>
          <p:nvPr/>
        </p:nvGrpSpPr>
        <p:grpSpPr>
          <a:xfrm>
            <a:off x="1214437" y="2974975"/>
            <a:ext cx="4105275" cy="1584325"/>
            <a:chOff x="765" y="1670"/>
            <a:chExt cx="2586" cy="998"/>
          </a:xfrm>
        </p:grpSpPr>
        <p:sp>
          <p:nvSpPr>
            <p:cNvPr id="632" name="Google Shape;632;p40"/>
            <p:cNvSpPr txBox="1"/>
            <p:nvPr/>
          </p:nvSpPr>
          <p:spPr>
            <a:xfrm>
              <a:off x="2519" y="2437"/>
              <a:ext cx="8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P(2,1) = 10</a:t>
              </a:r>
              <a:endParaRPr/>
            </a:p>
          </p:txBody>
        </p:sp>
        <p:cxnSp>
          <p:nvCxnSpPr>
            <p:cNvPr id="633" name="Google Shape;633;p40"/>
            <p:cNvCxnSpPr/>
            <p:nvPr/>
          </p:nvCxnSpPr>
          <p:spPr>
            <a:xfrm rot="10800000">
              <a:off x="765" y="1670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34" name="Google Shape;634;p40"/>
          <p:cNvGrpSpPr/>
          <p:nvPr/>
        </p:nvGrpSpPr>
        <p:grpSpPr>
          <a:xfrm>
            <a:off x="1779587" y="3003550"/>
            <a:ext cx="3540125" cy="2009775"/>
            <a:chOff x="1121" y="1688"/>
            <a:chExt cx="2230" cy="1266"/>
          </a:xfrm>
        </p:grpSpPr>
        <p:sp>
          <p:nvSpPr>
            <p:cNvPr id="635" name="Google Shape;635;p40"/>
            <p:cNvSpPr txBox="1"/>
            <p:nvPr/>
          </p:nvSpPr>
          <p:spPr>
            <a:xfrm>
              <a:off x="2519" y="2723"/>
              <a:ext cx="8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P(2,2) = 12</a:t>
              </a:r>
              <a:endParaRPr/>
            </a:p>
          </p:txBody>
        </p:sp>
        <p:cxnSp>
          <p:nvCxnSpPr>
            <p:cNvPr id="636" name="Google Shape;636;p40"/>
            <p:cNvCxnSpPr/>
            <p:nvPr/>
          </p:nvCxnSpPr>
          <p:spPr>
            <a:xfrm rot="10800000">
              <a:off x="1121" y="1688"/>
              <a:ext cx="0" cy="1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37" name="Google Shape;637;p40"/>
          <p:cNvGrpSpPr/>
          <p:nvPr/>
        </p:nvGrpSpPr>
        <p:grpSpPr>
          <a:xfrm>
            <a:off x="2373312" y="2981325"/>
            <a:ext cx="3676650" cy="2455862"/>
            <a:chOff x="1495" y="1674"/>
            <a:chExt cx="2316" cy="1547"/>
          </a:xfrm>
        </p:grpSpPr>
        <p:sp>
          <p:nvSpPr>
            <p:cNvPr id="638" name="Google Shape;638;p40"/>
            <p:cNvSpPr txBox="1"/>
            <p:nvPr/>
          </p:nvSpPr>
          <p:spPr>
            <a:xfrm>
              <a:off x="2519" y="2990"/>
              <a:ext cx="1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max{20+0, 22}=22</a:t>
              </a:r>
              <a:endParaRPr/>
            </a:p>
          </p:txBody>
        </p:sp>
        <p:cxnSp>
          <p:nvCxnSpPr>
            <p:cNvPr id="639" name="Google Shape;639;p40"/>
            <p:cNvCxnSpPr/>
            <p:nvPr/>
          </p:nvCxnSpPr>
          <p:spPr>
            <a:xfrm rot="10800000">
              <a:off x="1495" y="1674"/>
              <a:ext cx="0" cy="1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40" name="Google Shape;640;p40"/>
          <p:cNvGrpSpPr/>
          <p:nvPr/>
        </p:nvGrpSpPr>
        <p:grpSpPr>
          <a:xfrm>
            <a:off x="1536700" y="2938462"/>
            <a:ext cx="4576762" cy="2946400"/>
            <a:chOff x="968" y="1647"/>
            <a:chExt cx="2883" cy="1856"/>
          </a:xfrm>
        </p:grpSpPr>
        <p:sp>
          <p:nvSpPr>
            <p:cNvPr id="641" name="Google Shape;641;p40"/>
            <p:cNvSpPr txBox="1"/>
            <p:nvPr/>
          </p:nvSpPr>
          <p:spPr>
            <a:xfrm>
              <a:off x="2519" y="3272"/>
              <a:ext cx="13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max{20+10,22}=30</a:t>
              </a:r>
              <a:endParaRPr/>
            </a:p>
          </p:txBody>
        </p:sp>
        <p:cxnSp>
          <p:nvCxnSpPr>
            <p:cNvPr id="642" name="Google Shape;642;p40"/>
            <p:cNvCxnSpPr/>
            <p:nvPr/>
          </p:nvCxnSpPr>
          <p:spPr>
            <a:xfrm rot="10800000">
              <a:off x="968" y="1647"/>
              <a:ext cx="918" cy="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43" name="Google Shape;643;p40"/>
          <p:cNvGrpSpPr/>
          <p:nvPr/>
        </p:nvGrpSpPr>
        <p:grpSpPr>
          <a:xfrm>
            <a:off x="2128837" y="2909887"/>
            <a:ext cx="3984625" cy="3421062"/>
            <a:chOff x="1341" y="1629"/>
            <a:chExt cx="2510" cy="2155"/>
          </a:xfrm>
        </p:grpSpPr>
        <p:sp>
          <p:nvSpPr>
            <p:cNvPr id="644" name="Google Shape;644;p40"/>
            <p:cNvSpPr txBox="1"/>
            <p:nvPr/>
          </p:nvSpPr>
          <p:spPr>
            <a:xfrm>
              <a:off x="2519" y="3553"/>
              <a:ext cx="13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max{20+12,22}=32</a:t>
              </a:r>
              <a:endParaRPr/>
            </a:p>
          </p:txBody>
        </p:sp>
        <p:cxnSp>
          <p:nvCxnSpPr>
            <p:cNvPr id="645" name="Google Shape;645;p40"/>
            <p:cNvCxnSpPr/>
            <p:nvPr/>
          </p:nvCxnSpPr>
          <p:spPr>
            <a:xfrm rot="10800000">
              <a:off x="1341" y="1629"/>
              <a:ext cx="918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46" name="Google Shape;646;p40"/>
          <p:cNvGrpSpPr/>
          <p:nvPr/>
        </p:nvGrpSpPr>
        <p:grpSpPr>
          <a:xfrm>
            <a:off x="1214437" y="3432175"/>
            <a:ext cx="7040562" cy="1127125"/>
            <a:chOff x="765" y="1958"/>
            <a:chExt cx="4435" cy="710"/>
          </a:xfrm>
        </p:grpSpPr>
        <p:sp>
          <p:nvSpPr>
            <p:cNvPr id="647" name="Google Shape;647;p40"/>
            <p:cNvSpPr txBox="1"/>
            <p:nvPr/>
          </p:nvSpPr>
          <p:spPr>
            <a:xfrm>
              <a:off x="4368" y="2437"/>
              <a:ext cx="8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P(3,1) = 10</a:t>
              </a:r>
              <a:endParaRPr/>
            </a:p>
          </p:txBody>
        </p:sp>
        <p:cxnSp>
          <p:nvCxnSpPr>
            <p:cNvPr id="648" name="Google Shape;648;p40"/>
            <p:cNvCxnSpPr/>
            <p:nvPr/>
          </p:nvCxnSpPr>
          <p:spPr>
            <a:xfrm rot="10800000">
              <a:off x="765" y="1958"/>
              <a:ext cx="0" cy="1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49" name="Google Shape;649;p40"/>
          <p:cNvGrpSpPr/>
          <p:nvPr/>
        </p:nvGrpSpPr>
        <p:grpSpPr>
          <a:xfrm>
            <a:off x="900112" y="3309937"/>
            <a:ext cx="8212137" cy="1704975"/>
            <a:chOff x="567" y="1881"/>
            <a:chExt cx="5173" cy="1074"/>
          </a:xfrm>
        </p:grpSpPr>
        <p:sp>
          <p:nvSpPr>
            <p:cNvPr id="650" name="Google Shape;650;p40"/>
            <p:cNvSpPr txBox="1"/>
            <p:nvPr/>
          </p:nvSpPr>
          <p:spPr>
            <a:xfrm>
              <a:off x="4368" y="2724"/>
              <a:ext cx="1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max{15+0, 12} = 15</a:t>
              </a:r>
              <a:endParaRPr/>
            </a:p>
          </p:txBody>
        </p:sp>
        <p:cxnSp>
          <p:nvCxnSpPr>
            <p:cNvPr id="651" name="Google Shape;651;p40"/>
            <p:cNvCxnSpPr/>
            <p:nvPr/>
          </p:nvCxnSpPr>
          <p:spPr>
            <a:xfrm rot="10800000">
              <a:off x="567" y="1881"/>
              <a:ext cx="572" cy="2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52" name="Google Shape;652;p40"/>
          <p:cNvGrpSpPr/>
          <p:nvPr/>
        </p:nvGrpSpPr>
        <p:grpSpPr>
          <a:xfrm>
            <a:off x="1536700" y="3346450"/>
            <a:ext cx="7575550" cy="2089150"/>
            <a:chOff x="968" y="1904"/>
            <a:chExt cx="4772" cy="1316"/>
          </a:xfrm>
        </p:grpSpPr>
        <p:sp>
          <p:nvSpPr>
            <p:cNvPr id="653" name="Google Shape;653;p40"/>
            <p:cNvSpPr txBox="1"/>
            <p:nvPr/>
          </p:nvSpPr>
          <p:spPr>
            <a:xfrm>
              <a:off x="4368" y="2989"/>
              <a:ext cx="1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max{15+10, 22}=25</a:t>
              </a:r>
              <a:endParaRPr/>
            </a:p>
          </p:txBody>
        </p:sp>
        <p:cxnSp>
          <p:nvCxnSpPr>
            <p:cNvPr id="654" name="Google Shape;654;p40"/>
            <p:cNvCxnSpPr/>
            <p:nvPr/>
          </p:nvCxnSpPr>
          <p:spPr>
            <a:xfrm rot="10800000">
              <a:off x="968" y="1904"/>
              <a:ext cx="535" cy="19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55" name="Google Shape;655;p40"/>
          <p:cNvGrpSpPr/>
          <p:nvPr/>
        </p:nvGrpSpPr>
        <p:grpSpPr>
          <a:xfrm>
            <a:off x="2965450" y="3395662"/>
            <a:ext cx="6146800" cy="2489200"/>
            <a:chOff x="1868" y="1935"/>
            <a:chExt cx="3872" cy="1568"/>
          </a:xfrm>
        </p:grpSpPr>
        <p:sp>
          <p:nvSpPr>
            <p:cNvPr id="656" name="Google Shape;656;p40"/>
            <p:cNvSpPr txBox="1"/>
            <p:nvPr/>
          </p:nvSpPr>
          <p:spPr>
            <a:xfrm>
              <a:off x="4368" y="3272"/>
              <a:ext cx="1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max{15+12, 30}=30</a:t>
              </a:r>
              <a:endParaRPr/>
            </a:p>
          </p:txBody>
        </p:sp>
        <p:cxnSp>
          <p:nvCxnSpPr>
            <p:cNvPr id="657" name="Google Shape;657;p40"/>
            <p:cNvCxnSpPr/>
            <p:nvPr/>
          </p:nvCxnSpPr>
          <p:spPr>
            <a:xfrm rot="10800000">
              <a:off x="1868" y="1935"/>
              <a:ext cx="0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58" name="Google Shape;658;p40"/>
          <p:cNvGrpSpPr/>
          <p:nvPr/>
        </p:nvGrpSpPr>
        <p:grpSpPr>
          <a:xfrm>
            <a:off x="2657475" y="3375025"/>
            <a:ext cx="6454775" cy="2955925"/>
            <a:chOff x="1674" y="1922"/>
            <a:chExt cx="4066" cy="1862"/>
          </a:xfrm>
        </p:grpSpPr>
        <p:sp>
          <p:nvSpPr>
            <p:cNvPr id="659" name="Google Shape;659;p40"/>
            <p:cNvSpPr txBox="1"/>
            <p:nvPr/>
          </p:nvSpPr>
          <p:spPr>
            <a:xfrm>
              <a:off x="4368" y="3553"/>
              <a:ext cx="13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max{15+22, 32}=37</a:t>
              </a:r>
              <a:endParaRPr/>
            </a:p>
          </p:txBody>
        </p:sp>
        <p:cxnSp>
          <p:nvCxnSpPr>
            <p:cNvPr id="660" name="Google Shape;660;p40"/>
            <p:cNvCxnSpPr/>
            <p:nvPr/>
          </p:nvCxnSpPr>
          <p:spPr>
            <a:xfrm rot="10800000">
              <a:off x="1674" y="1922"/>
              <a:ext cx="572" cy="1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61" name="Google Shape;661;p40"/>
          <p:cNvGrpSpPr/>
          <p:nvPr/>
        </p:nvGrpSpPr>
        <p:grpSpPr>
          <a:xfrm>
            <a:off x="1219200" y="1865312"/>
            <a:ext cx="5076825" cy="796925"/>
            <a:chOff x="768" y="971"/>
            <a:chExt cx="3198" cy="502"/>
          </a:xfrm>
        </p:grpSpPr>
        <p:sp>
          <p:nvSpPr>
            <p:cNvPr id="662" name="Google Shape;662;p40"/>
            <p:cNvSpPr txBox="1"/>
            <p:nvPr/>
          </p:nvSpPr>
          <p:spPr>
            <a:xfrm>
              <a:off x="776" y="12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63" name="Google Shape;663;p40"/>
            <p:cNvSpPr txBox="1"/>
            <p:nvPr/>
          </p:nvSpPr>
          <p:spPr>
            <a:xfrm>
              <a:off x="3174" y="971"/>
              <a:ext cx="7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P(0, 1) = 0</a:t>
              </a:r>
              <a:endParaRPr/>
            </a:p>
          </p:txBody>
        </p:sp>
        <p:cxnSp>
          <p:nvCxnSpPr>
            <p:cNvPr id="664" name="Google Shape;664;p40"/>
            <p:cNvCxnSpPr/>
            <p:nvPr/>
          </p:nvCxnSpPr>
          <p:spPr>
            <a:xfrm rot="10800000">
              <a:off x="768" y="1152"/>
              <a:ext cx="0" cy="18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665" name="Google Shape;665;p40"/>
          <p:cNvSpPr txBox="1"/>
          <p:nvPr/>
        </p:nvSpPr>
        <p:spPr>
          <a:xfrm>
            <a:off x="276225" y="107950"/>
            <a:ext cx="166846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1" name="Google Shape;671;p41"/>
          <p:cNvSpPr txBox="1"/>
          <p:nvPr>
            <p:ph type="title"/>
          </p:nvPr>
        </p:nvSpPr>
        <p:spPr>
          <a:xfrm>
            <a:off x="341312" y="100012"/>
            <a:ext cx="8461375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Reconstructing the Optimal Solution</a:t>
            </a:r>
            <a:endParaRPr/>
          </a:p>
        </p:txBody>
      </p:sp>
      <p:graphicFrame>
        <p:nvGraphicFramePr>
          <p:cNvPr id="672" name="Google Shape;672;p41"/>
          <p:cNvGraphicFramePr/>
          <p:nvPr/>
        </p:nvGraphicFramePr>
        <p:xfrm>
          <a:off x="1639887" y="173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88950"/>
                <a:gridCol w="590550"/>
                <a:gridCol w="588950"/>
                <a:gridCol w="588950"/>
                <a:gridCol w="590550"/>
                <a:gridCol w="588950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3" name="Google Shape;673;p41"/>
          <p:cNvSpPr txBox="1"/>
          <p:nvPr/>
        </p:nvSpPr>
        <p:spPr>
          <a:xfrm>
            <a:off x="1733550" y="13620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674" name="Google Shape;674;p41"/>
          <p:cNvSpPr txBox="1"/>
          <p:nvPr/>
        </p:nvSpPr>
        <p:spPr>
          <a:xfrm>
            <a:off x="2374900" y="1362075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75" name="Google Shape;675;p41"/>
          <p:cNvSpPr txBox="1"/>
          <p:nvPr/>
        </p:nvSpPr>
        <p:spPr>
          <a:xfrm>
            <a:off x="2976562" y="13620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676" name="Google Shape;676;p41"/>
          <p:cNvSpPr txBox="1"/>
          <p:nvPr/>
        </p:nvSpPr>
        <p:spPr>
          <a:xfrm>
            <a:off x="3576637" y="13620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677" name="Google Shape;677;p41"/>
          <p:cNvSpPr txBox="1"/>
          <p:nvPr/>
        </p:nvSpPr>
        <p:spPr>
          <a:xfrm>
            <a:off x="4141787" y="13620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678" name="Google Shape;678;p41"/>
          <p:cNvSpPr txBox="1"/>
          <p:nvPr/>
        </p:nvSpPr>
        <p:spPr>
          <a:xfrm>
            <a:off x="4748212" y="13620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679" name="Google Shape;679;p41"/>
          <p:cNvSpPr txBox="1"/>
          <p:nvPr/>
        </p:nvSpPr>
        <p:spPr>
          <a:xfrm>
            <a:off x="1349375" y="2205037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80" name="Google Shape;680;p41"/>
          <p:cNvSpPr txBox="1"/>
          <p:nvPr/>
        </p:nvSpPr>
        <p:spPr>
          <a:xfrm>
            <a:off x="1312862" y="26209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681" name="Google Shape;681;p41"/>
          <p:cNvSpPr txBox="1"/>
          <p:nvPr/>
        </p:nvSpPr>
        <p:spPr>
          <a:xfrm>
            <a:off x="1312862" y="304165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682" name="Google Shape;682;p41"/>
          <p:cNvSpPr txBox="1"/>
          <p:nvPr/>
        </p:nvSpPr>
        <p:spPr>
          <a:xfrm>
            <a:off x="1312862" y="346075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683" name="Google Shape;683;p41"/>
          <p:cNvSpPr txBox="1"/>
          <p:nvPr/>
        </p:nvSpPr>
        <p:spPr>
          <a:xfrm>
            <a:off x="1266825" y="17700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684" name="Google Shape;684;p41"/>
          <p:cNvSpPr txBox="1"/>
          <p:nvPr/>
        </p:nvSpPr>
        <p:spPr>
          <a:xfrm>
            <a:off x="2868612" y="219075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85" name="Google Shape;685;p41"/>
          <p:cNvSpPr txBox="1"/>
          <p:nvPr/>
        </p:nvSpPr>
        <p:spPr>
          <a:xfrm>
            <a:off x="3460750" y="219075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86" name="Google Shape;686;p41"/>
          <p:cNvSpPr txBox="1"/>
          <p:nvPr/>
        </p:nvSpPr>
        <p:spPr>
          <a:xfrm>
            <a:off x="4046537" y="21923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87" name="Google Shape;687;p41"/>
          <p:cNvSpPr txBox="1"/>
          <p:nvPr/>
        </p:nvSpPr>
        <p:spPr>
          <a:xfrm>
            <a:off x="4646612" y="21923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88" name="Google Shape;688;p41"/>
          <p:cNvSpPr txBox="1"/>
          <p:nvPr/>
        </p:nvSpPr>
        <p:spPr>
          <a:xfrm>
            <a:off x="2297112" y="260985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689" name="Google Shape;689;p41"/>
          <p:cNvSpPr txBox="1"/>
          <p:nvPr/>
        </p:nvSpPr>
        <p:spPr>
          <a:xfrm>
            <a:off x="2867025" y="260985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90" name="Google Shape;690;p41"/>
          <p:cNvSpPr txBox="1"/>
          <p:nvPr/>
        </p:nvSpPr>
        <p:spPr>
          <a:xfrm>
            <a:off x="3462337" y="26114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91" name="Google Shape;691;p41"/>
          <p:cNvSpPr txBox="1"/>
          <p:nvPr/>
        </p:nvSpPr>
        <p:spPr>
          <a:xfrm>
            <a:off x="4040187" y="26114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92" name="Google Shape;692;p41"/>
          <p:cNvSpPr txBox="1"/>
          <p:nvPr/>
        </p:nvSpPr>
        <p:spPr>
          <a:xfrm>
            <a:off x="4633912" y="26114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93" name="Google Shape;693;p41"/>
          <p:cNvSpPr txBox="1"/>
          <p:nvPr/>
        </p:nvSpPr>
        <p:spPr>
          <a:xfrm>
            <a:off x="2298700" y="30305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694" name="Google Shape;694;p41"/>
          <p:cNvSpPr txBox="1"/>
          <p:nvPr/>
        </p:nvSpPr>
        <p:spPr>
          <a:xfrm>
            <a:off x="2868612" y="30305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95" name="Google Shape;695;p41"/>
          <p:cNvSpPr txBox="1"/>
          <p:nvPr/>
        </p:nvSpPr>
        <p:spPr>
          <a:xfrm>
            <a:off x="3463925" y="30305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96" name="Google Shape;696;p41"/>
          <p:cNvSpPr txBox="1"/>
          <p:nvPr/>
        </p:nvSpPr>
        <p:spPr>
          <a:xfrm>
            <a:off x="4057650" y="30305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697" name="Google Shape;697;p41"/>
          <p:cNvSpPr txBox="1"/>
          <p:nvPr/>
        </p:nvSpPr>
        <p:spPr>
          <a:xfrm>
            <a:off x="4651375" y="3030537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698" name="Google Shape;698;p41"/>
          <p:cNvSpPr txBox="1"/>
          <p:nvPr/>
        </p:nvSpPr>
        <p:spPr>
          <a:xfrm>
            <a:off x="2286000" y="3446462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699" name="Google Shape;699;p41"/>
          <p:cNvSpPr txBox="1"/>
          <p:nvPr/>
        </p:nvSpPr>
        <p:spPr>
          <a:xfrm>
            <a:off x="2855912" y="3446462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700" name="Google Shape;700;p41"/>
          <p:cNvSpPr txBox="1"/>
          <p:nvPr/>
        </p:nvSpPr>
        <p:spPr>
          <a:xfrm>
            <a:off x="3451225" y="3446462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701" name="Google Shape;701;p41"/>
          <p:cNvSpPr txBox="1"/>
          <p:nvPr/>
        </p:nvSpPr>
        <p:spPr>
          <a:xfrm>
            <a:off x="4044950" y="3446462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702" name="Google Shape;702;p41"/>
          <p:cNvSpPr txBox="1"/>
          <p:nvPr/>
        </p:nvSpPr>
        <p:spPr>
          <a:xfrm>
            <a:off x="4638675" y="3446462"/>
            <a:ext cx="4381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cxnSp>
        <p:nvCxnSpPr>
          <p:cNvPr id="703" name="Google Shape;703;p41"/>
          <p:cNvCxnSpPr/>
          <p:nvPr/>
        </p:nvCxnSpPr>
        <p:spPr>
          <a:xfrm rot="10800000">
            <a:off x="2097087" y="2006600"/>
            <a:ext cx="92075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4" name="Google Shape;704;p41"/>
          <p:cNvCxnSpPr/>
          <p:nvPr/>
        </p:nvCxnSpPr>
        <p:spPr>
          <a:xfrm rot="10800000">
            <a:off x="2625725" y="1992312"/>
            <a:ext cx="920750" cy="24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5" name="Google Shape;705;p41"/>
          <p:cNvCxnSpPr/>
          <p:nvPr/>
        </p:nvCxnSpPr>
        <p:spPr>
          <a:xfrm rot="10800000">
            <a:off x="3217862" y="2014537"/>
            <a:ext cx="971550" cy="263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6" name="Google Shape;706;p41"/>
          <p:cNvCxnSpPr/>
          <p:nvPr/>
        </p:nvCxnSpPr>
        <p:spPr>
          <a:xfrm rot="10800000">
            <a:off x="3783012" y="2000250"/>
            <a:ext cx="985837" cy="306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7" name="Google Shape;707;p41"/>
          <p:cNvCxnSpPr/>
          <p:nvPr/>
        </p:nvCxnSpPr>
        <p:spPr>
          <a:xfrm rot="10800000">
            <a:off x="2074862" y="2471737"/>
            <a:ext cx="328612" cy="24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8" name="Google Shape;708;p41"/>
          <p:cNvCxnSpPr/>
          <p:nvPr/>
        </p:nvCxnSpPr>
        <p:spPr>
          <a:xfrm rot="10800000">
            <a:off x="2925762" y="2449512"/>
            <a:ext cx="0" cy="2651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9" name="Google Shape;709;p41"/>
          <p:cNvCxnSpPr/>
          <p:nvPr/>
        </p:nvCxnSpPr>
        <p:spPr>
          <a:xfrm rot="10800000">
            <a:off x="3260725" y="2463800"/>
            <a:ext cx="307975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0" name="Google Shape;710;p41"/>
          <p:cNvCxnSpPr/>
          <p:nvPr/>
        </p:nvCxnSpPr>
        <p:spPr>
          <a:xfrm rot="10800000">
            <a:off x="3811587" y="2449512"/>
            <a:ext cx="328612" cy="222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1" name="Google Shape;711;p41"/>
          <p:cNvCxnSpPr/>
          <p:nvPr/>
        </p:nvCxnSpPr>
        <p:spPr>
          <a:xfrm rot="10800000">
            <a:off x="4454525" y="2486025"/>
            <a:ext cx="271462" cy="214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2" name="Google Shape;712;p41"/>
          <p:cNvCxnSpPr/>
          <p:nvPr/>
        </p:nvCxnSpPr>
        <p:spPr>
          <a:xfrm rot="10800000">
            <a:off x="2346325" y="2871787"/>
            <a:ext cx="0" cy="3349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3" name="Google Shape;713;p41"/>
          <p:cNvCxnSpPr/>
          <p:nvPr/>
        </p:nvCxnSpPr>
        <p:spPr>
          <a:xfrm rot="10800000">
            <a:off x="2911475" y="2900362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4" name="Google Shape;714;p41"/>
          <p:cNvCxnSpPr/>
          <p:nvPr/>
        </p:nvCxnSpPr>
        <p:spPr>
          <a:xfrm rot="10800000">
            <a:off x="3505200" y="2878137"/>
            <a:ext cx="0" cy="2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5" name="Google Shape;715;p41"/>
          <p:cNvCxnSpPr/>
          <p:nvPr/>
        </p:nvCxnSpPr>
        <p:spPr>
          <a:xfrm rot="10800000">
            <a:off x="2668587" y="2835275"/>
            <a:ext cx="1457325" cy="271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6" name="Google Shape;716;p41"/>
          <p:cNvCxnSpPr/>
          <p:nvPr/>
        </p:nvCxnSpPr>
        <p:spPr>
          <a:xfrm rot="10800000">
            <a:off x="3260725" y="2806700"/>
            <a:ext cx="1457325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7" name="Google Shape;717;p41"/>
          <p:cNvCxnSpPr/>
          <p:nvPr/>
        </p:nvCxnSpPr>
        <p:spPr>
          <a:xfrm rot="10800000">
            <a:off x="2346325" y="3328987"/>
            <a:ext cx="0" cy="2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8" name="Google Shape;718;p41"/>
          <p:cNvCxnSpPr/>
          <p:nvPr/>
        </p:nvCxnSpPr>
        <p:spPr>
          <a:xfrm rot="10800000">
            <a:off x="2032000" y="3206750"/>
            <a:ext cx="908050" cy="3286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9" name="Google Shape;719;p41"/>
          <p:cNvCxnSpPr/>
          <p:nvPr/>
        </p:nvCxnSpPr>
        <p:spPr>
          <a:xfrm rot="10800000">
            <a:off x="2668587" y="3243262"/>
            <a:ext cx="849312" cy="306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20" name="Google Shape;720;p41"/>
          <p:cNvCxnSpPr/>
          <p:nvPr/>
        </p:nvCxnSpPr>
        <p:spPr>
          <a:xfrm rot="10800000">
            <a:off x="4097337" y="3292475"/>
            <a:ext cx="0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21" name="Google Shape;721;p41"/>
          <p:cNvCxnSpPr/>
          <p:nvPr/>
        </p:nvCxnSpPr>
        <p:spPr>
          <a:xfrm rot="10800000">
            <a:off x="3789362" y="3271837"/>
            <a:ext cx="908050" cy="2778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2" name="Google Shape;722;p41"/>
          <p:cNvSpPr txBox="1"/>
          <p:nvPr/>
        </p:nvSpPr>
        <p:spPr>
          <a:xfrm>
            <a:off x="2363787" y="2192337"/>
            <a:ext cx="311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723" name="Google Shape;723;p41"/>
          <p:cNvCxnSpPr/>
          <p:nvPr/>
        </p:nvCxnSpPr>
        <p:spPr>
          <a:xfrm rot="10800000">
            <a:off x="2351087" y="2049462"/>
            <a:ext cx="0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4" name="Google Shape;724;p41"/>
          <p:cNvSpPr txBox="1"/>
          <p:nvPr/>
        </p:nvSpPr>
        <p:spPr>
          <a:xfrm>
            <a:off x="323850" y="4135437"/>
            <a:ext cx="8229600" cy="228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Start at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P(n, W)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you go left-up ⇒ item i has been taken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you go straight up ⇒ item i has not been taken</a:t>
            </a:r>
            <a:endParaRPr/>
          </a:p>
        </p:txBody>
      </p:sp>
      <p:grpSp>
        <p:nvGrpSpPr>
          <p:cNvPr id="725" name="Google Shape;725;p41"/>
          <p:cNvGrpSpPr/>
          <p:nvPr/>
        </p:nvGrpSpPr>
        <p:grpSpPr>
          <a:xfrm>
            <a:off x="3789362" y="1712912"/>
            <a:ext cx="3328987" cy="1836737"/>
            <a:chOff x="2387" y="1079"/>
            <a:chExt cx="2097" cy="1157"/>
          </a:xfrm>
        </p:grpSpPr>
        <p:cxnSp>
          <p:nvCxnSpPr>
            <p:cNvPr id="726" name="Google Shape;726;p41"/>
            <p:cNvCxnSpPr/>
            <p:nvPr/>
          </p:nvCxnSpPr>
          <p:spPr>
            <a:xfrm rot="10800000">
              <a:off x="2387" y="2061"/>
              <a:ext cx="572" cy="175"/>
            </a:xfrm>
            <a:prstGeom prst="straightConnector1">
              <a:avLst/>
            </a:prstGeom>
            <a:noFill/>
            <a:ln cap="flat" cmpd="sng" w="25400">
              <a:solidFill>
                <a:srgbClr val="DD011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27" name="Google Shape;727;p41"/>
            <p:cNvSpPr txBox="1"/>
            <p:nvPr/>
          </p:nvSpPr>
          <p:spPr>
            <a:xfrm>
              <a:off x="3715" y="1079"/>
              <a:ext cx="7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Item 4</a:t>
              </a:r>
              <a:endParaRPr/>
            </a:p>
          </p:txBody>
        </p:sp>
      </p:grpSp>
      <p:cxnSp>
        <p:nvCxnSpPr>
          <p:cNvPr id="728" name="Google Shape;728;p41"/>
          <p:cNvCxnSpPr/>
          <p:nvPr/>
        </p:nvCxnSpPr>
        <p:spPr>
          <a:xfrm rot="10800000">
            <a:off x="3505200" y="2878137"/>
            <a:ext cx="0" cy="292100"/>
          </a:xfrm>
          <a:prstGeom prst="straightConnector1">
            <a:avLst/>
          </a:prstGeom>
          <a:noFill/>
          <a:ln cap="flat" cmpd="sng" w="25400">
            <a:solidFill>
              <a:srgbClr val="DD011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729" name="Google Shape;729;p41"/>
          <p:cNvGrpSpPr/>
          <p:nvPr/>
        </p:nvGrpSpPr>
        <p:grpSpPr>
          <a:xfrm>
            <a:off x="3260725" y="2330450"/>
            <a:ext cx="3857625" cy="457200"/>
            <a:chOff x="2054" y="1468"/>
            <a:chExt cx="2430" cy="288"/>
          </a:xfrm>
        </p:grpSpPr>
        <p:sp>
          <p:nvSpPr>
            <p:cNvPr id="730" name="Google Shape;730;p41"/>
            <p:cNvSpPr txBox="1"/>
            <p:nvPr/>
          </p:nvSpPr>
          <p:spPr>
            <a:xfrm>
              <a:off x="3715" y="1468"/>
              <a:ext cx="7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Item 2</a:t>
              </a:r>
              <a:endParaRPr/>
            </a:p>
          </p:txBody>
        </p:sp>
        <p:cxnSp>
          <p:nvCxnSpPr>
            <p:cNvPr id="731" name="Google Shape;731;p41"/>
            <p:cNvCxnSpPr/>
            <p:nvPr/>
          </p:nvCxnSpPr>
          <p:spPr>
            <a:xfrm rot="10800000">
              <a:off x="2054" y="1552"/>
              <a:ext cx="194" cy="135"/>
            </a:xfrm>
            <a:prstGeom prst="straightConnector1">
              <a:avLst/>
            </a:prstGeom>
            <a:noFill/>
            <a:ln cap="flat" cmpd="sng" w="25400">
              <a:solidFill>
                <a:srgbClr val="DD011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32" name="Google Shape;732;p41"/>
          <p:cNvGrpSpPr/>
          <p:nvPr/>
        </p:nvGrpSpPr>
        <p:grpSpPr>
          <a:xfrm>
            <a:off x="2097087" y="2005012"/>
            <a:ext cx="5021262" cy="1401762"/>
            <a:chOff x="1321" y="1263"/>
            <a:chExt cx="3163" cy="883"/>
          </a:xfrm>
        </p:grpSpPr>
        <p:cxnSp>
          <p:nvCxnSpPr>
            <p:cNvPr id="733" name="Google Shape;733;p41"/>
            <p:cNvCxnSpPr/>
            <p:nvPr/>
          </p:nvCxnSpPr>
          <p:spPr>
            <a:xfrm rot="10800000">
              <a:off x="1321" y="1263"/>
              <a:ext cx="580" cy="158"/>
            </a:xfrm>
            <a:prstGeom prst="straightConnector1">
              <a:avLst/>
            </a:prstGeom>
            <a:noFill/>
            <a:ln cap="flat" cmpd="sng" w="25400">
              <a:solidFill>
                <a:srgbClr val="DD011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34" name="Google Shape;734;p41"/>
            <p:cNvSpPr txBox="1"/>
            <p:nvPr/>
          </p:nvSpPr>
          <p:spPr>
            <a:xfrm>
              <a:off x="3715" y="1858"/>
              <a:ext cx="7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5240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Item 1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0" name="Google Shape;740;p4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Overlapping Subproblems</a:t>
            </a:r>
            <a:endParaRPr/>
          </a:p>
        </p:txBody>
      </p:sp>
      <p:sp>
        <p:nvSpPr>
          <p:cNvPr id="741" name="Google Shape;741;p42"/>
          <p:cNvSpPr txBox="1"/>
          <p:nvPr/>
        </p:nvSpPr>
        <p:spPr>
          <a:xfrm>
            <a:off x="4352925" y="3589337"/>
            <a:ext cx="549275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2" name="Google Shape;742;p42"/>
          <p:cNvGraphicFramePr/>
          <p:nvPr/>
        </p:nvGraphicFramePr>
        <p:xfrm>
          <a:off x="1577975" y="22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44500"/>
                <a:gridCol w="555625"/>
                <a:gridCol w="557200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3" name="Google Shape;743;p42"/>
          <p:cNvSpPr txBox="1"/>
          <p:nvPr/>
        </p:nvSpPr>
        <p:spPr>
          <a:xfrm>
            <a:off x="1700212" y="1858962"/>
            <a:ext cx="369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</p:txBody>
      </p:sp>
      <p:sp>
        <p:nvSpPr>
          <p:cNvPr id="744" name="Google Shape;744;p42"/>
          <p:cNvSpPr txBox="1"/>
          <p:nvPr/>
        </p:nvSpPr>
        <p:spPr>
          <a:xfrm>
            <a:off x="1196975" y="5011737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745" name="Google Shape;745;p42"/>
          <p:cNvSpPr txBox="1"/>
          <p:nvPr/>
        </p:nvSpPr>
        <p:spPr>
          <a:xfrm>
            <a:off x="2238375" y="1858962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746" name="Google Shape;746;p42"/>
          <p:cNvSpPr txBox="1"/>
          <p:nvPr/>
        </p:nvSpPr>
        <p:spPr>
          <a:xfrm>
            <a:off x="7223125" y="1830387"/>
            <a:ext cx="4222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747" name="Google Shape;747;p42"/>
          <p:cNvSpPr txBox="1"/>
          <p:nvPr/>
        </p:nvSpPr>
        <p:spPr>
          <a:xfrm>
            <a:off x="1125537" y="3582987"/>
            <a:ext cx="4460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endParaRPr/>
          </a:p>
        </p:txBody>
      </p:sp>
      <p:sp>
        <p:nvSpPr>
          <p:cNvPr id="748" name="Google Shape;748;p42"/>
          <p:cNvSpPr txBox="1"/>
          <p:nvPr/>
        </p:nvSpPr>
        <p:spPr>
          <a:xfrm>
            <a:off x="1187450" y="230822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749" name="Google Shape;749;p42"/>
          <p:cNvSpPr txBox="1"/>
          <p:nvPr>
            <p:ph idx="1" type="body"/>
          </p:nvPr>
        </p:nvSpPr>
        <p:spPr>
          <a:xfrm>
            <a:off x="322262" y="1350962"/>
            <a:ext cx="8229600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 max {v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P(i - 1, w) }  </a:t>
            </a:r>
            <a:endParaRPr/>
          </a:p>
        </p:txBody>
      </p:sp>
      <p:sp>
        <p:nvSpPr>
          <p:cNvPr id="750" name="Google Shape;750;p42"/>
          <p:cNvSpPr txBox="1"/>
          <p:nvPr/>
        </p:nvSpPr>
        <p:spPr>
          <a:xfrm>
            <a:off x="1223962" y="4064000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751" name="Google Shape;751;p42"/>
          <p:cNvSpPr txBox="1"/>
          <p:nvPr/>
        </p:nvSpPr>
        <p:spPr>
          <a:xfrm>
            <a:off x="4448175" y="1819275"/>
            <a:ext cx="341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752" name="Google Shape;752;p42"/>
          <p:cNvSpPr txBox="1"/>
          <p:nvPr/>
        </p:nvSpPr>
        <p:spPr>
          <a:xfrm>
            <a:off x="965200" y="5513387"/>
            <a:ext cx="7286625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 the subproblems shown in grey may depend on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P(i-1, w)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8" name="Google Shape;758;p43"/>
          <p:cNvSpPr txBox="1"/>
          <p:nvPr>
            <p:ph idx="4294967295" type="title"/>
          </p:nvPr>
        </p:nvSpPr>
        <p:spPr>
          <a:xfrm>
            <a:off x="884237" y="228600"/>
            <a:ext cx="82597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Longest Common Subsequence (LCS)</a:t>
            </a:r>
            <a:endParaRPr/>
          </a:p>
        </p:txBody>
      </p:sp>
      <p:sp>
        <p:nvSpPr>
          <p:cNvPr id="759" name="Google Shape;759;p43"/>
          <p:cNvSpPr txBox="1"/>
          <p:nvPr>
            <p:ph idx="4294967295" type="body"/>
          </p:nvPr>
        </p:nvSpPr>
        <p:spPr>
          <a:xfrm>
            <a:off x="990600" y="19812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comparison of two DNA strings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X= {A B C B D A B }, Y= {B D C A B A}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Common Subsequence: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 A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algorithm would compare each subsequence of X with the symbols in 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5" name="Google Shape;765;p44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Longest Common Subsequence</a:t>
            </a:r>
            <a:endParaRPr/>
          </a:p>
        </p:txBody>
      </p:sp>
      <p:sp>
        <p:nvSpPr>
          <p:cNvPr id="766" name="Google Shape;766;p44"/>
          <p:cNvSpPr txBox="1"/>
          <p:nvPr>
            <p:ph idx="4294967295" type="body"/>
          </p:nvPr>
        </p:nvSpPr>
        <p:spPr>
          <a:xfrm>
            <a:off x="350837" y="1214437"/>
            <a:ext cx="8621712" cy="529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 two sequences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X = 〈x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Y = 〈y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y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find a maximum length common subsequence (LCS) of X and 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E.g.: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X = 〈A, B, C, B, D, A, B〉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Subsequences of X: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subset of elements in the sequence taken in order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	〈A, B, D〉, 〈B, C, D, B〉, etc.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2" name="Google Shape;772;p45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773" name="Google Shape;773;p45"/>
          <p:cNvSpPr txBox="1"/>
          <p:nvPr>
            <p:ph idx="4294967295" type="body"/>
          </p:nvPr>
        </p:nvSpPr>
        <p:spPr>
          <a:xfrm>
            <a:off x="350837" y="1214437"/>
            <a:ext cx="8621712" cy="5291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= 〈A, B, C, B, D, A, B〉       X = 〈A, B, C, B, D, A, B〉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= 〈B, D, C, A, B, A〉	        Y = 〈B, D, C, A, B, A〉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〈B, C, B, A〉 and 〈B, D, A, B〉 are longest common subsequences of X and Y (length = 4)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〈B, C, A〉, however is not a LCS of X and Y</a:t>
            </a:r>
            <a:endParaRPr/>
          </a:p>
        </p:txBody>
      </p:sp>
      <p:cxnSp>
        <p:nvCxnSpPr>
          <p:cNvPr id="774" name="Google Shape;774;p45"/>
          <p:cNvCxnSpPr/>
          <p:nvPr/>
        </p:nvCxnSpPr>
        <p:spPr>
          <a:xfrm flipH="1">
            <a:off x="1336675" y="2195512"/>
            <a:ext cx="377825" cy="636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5" name="Google Shape;775;p45"/>
          <p:cNvCxnSpPr/>
          <p:nvPr/>
        </p:nvCxnSpPr>
        <p:spPr>
          <a:xfrm>
            <a:off x="2200275" y="2174875"/>
            <a:ext cx="0" cy="657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6" name="Google Shape;776;p45"/>
          <p:cNvCxnSpPr/>
          <p:nvPr/>
        </p:nvCxnSpPr>
        <p:spPr>
          <a:xfrm>
            <a:off x="2643187" y="2217737"/>
            <a:ext cx="400050" cy="63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7" name="Google Shape;777;p45"/>
          <p:cNvCxnSpPr/>
          <p:nvPr/>
        </p:nvCxnSpPr>
        <p:spPr>
          <a:xfrm flipH="1">
            <a:off x="3514725" y="2166937"/>
            <a:ext cx="22225" cy="6651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8" name="Google Shape;778;p45"/>
          <p:cNvCxnSpPr/>
          <p:nvPr/>
        </p:nvCxnSpPr>
        <p:spPr>
          <a:xfrm flipH="1">
            <a:off x="5772150" y="2174875"/>
            <a:ext cx="422275" cy="657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79" name="Google Shape;779;p45"/>
          <p:cNvCxnSpPr/>
          <p:nvPr/>
        </p:nvCxnSpPr>
        <p:spPr>
          <a:xfrm flipH="1">
            <a:off x="6243637" y="2152650"/>
            <a:ext cx="1271587" cy="722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0" name="Google Shape;780;p45"/>
          <p:cNvCxnSpPr/>
          <p:nvPr/>
        </p:nvCxnSpPr>
        <p:spPr>
          <a:xfrm flipH="1">
            <a:off x="7094537" y="2132012"/>
            <a:ext cx="877887" cy="706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81" name="Google Shape;781;p45"/>
          <p:cNvCxnSpPr/>
          <p:nvPr/>
        </p:nvCxnSpPr>
        <p:spPr>
          <a:xfrm flipH="1">
            <a:off x="7586662" y="2146300"/>
            <a:ext cx="808037" cy="7064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7" name="Google Shape;787;p46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Brute-Force Solution</a:t>
            </a:r>
            <a:endParaRPr/>
          </a:p>
        </p:txBody>
      </p:sp>
      <p:sp>
        <p:nvSpPr>
          <p:cNvPr id="788" name="Google Shape;788;p46"/>
          <p:cNvSpPr txBox="1"/>
          <p:nvPr>
            <p:ph idx="4294967295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every subsequence of X, check whether it’s a subsequence of 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subsequences of X to check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subsequence takes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time to check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Y for first letter, from there scan for second, and so 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Θ(n2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4" name="Google Shape;794;p47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Algorithm</a:t>
            </a:r>
            <a:endParaRPr/>
          </a:p>
        </p:txBody>
      </p:sp>
      <p:sp>
        <p:nvSpPr>
          <p:cNvPr id="795" name="Google Shape;795;p47"/>
          <p:cNvSpPr txBox="1"/>
          <p:nvPr>
            <p:ph idx="4294967295" type="body"/>
          </p:nvPr>
        </p:nvSpPr>
        <p:spPr>
          <a:xfrm>
            <a:off x="482600" y="1558925"/>
            <a:ext cx="8153400" cy="529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we’ll find the length of LCS. Later we’ll modify the algorithm to find LCS itself.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the prefixes of X and Y of length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respectively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the length of LCS of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2800" u="none">
              <a:solidFill>
                <a:srgbClr val="9900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length of LCS of X and Y will be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c[m,n]</a:t>
            </a:r>
            <a:endParaRPr/>
          </a:p>
        </p:txBody>
      </p:sp>
      <p:pic>
        <p:nvPicPr>
          <p:cNvPr id="796" name="Google Shape;79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5257800"/>
            <a:ext cx="7102475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DP - Two key ingredients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Two key ingredients for an optimization problem to be suitable for a dynamic-programming solution: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914400" y="4038600"/>
            <a:ext cx="2743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133600" y="3733800"/>
            <a:ext cx="342900" cy="1219200"/>
          </a:xfrm>
          <a:custGeom>
            <a:rect b="b" l="l" r="r" t="t"/>
            <a:pathLst>
              <a:path extrusionOk="0" h="912" w="3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 rot="10800000">
            <a:off x="1752600" y="4572000"/>
            <a:ext cx="609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" name="Google Shape;136;p21"/>
          <p:cNvCxnSpPr/>
          <p:nvPr/>
        </p:nvCxnSpPr>
        <p:spPr>
          <a:xfrm flipH="1" rot="10800000">
            <a:off x="2362200" y="4572000"/>
            <a:ext cx="533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" name="Google Shape;137;p21"/>
          <p:cNvSpPr txBox="1"/>
          <p:nvPr/>
        </p:nvSpPr>
        <p:spPr>
          <a:xfrm>
            <a:off x="609600" y="5334000"/>
            <a:ext cx="37338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substructure is optimal.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(Principle of optimality)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5257800" y="3581400"/>
            <a:ext cx="22098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6019800" y="3810000"/>
            <a:ext cx="23622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5257800" y="4038600"/>
            <a:ext cx="24384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838200" y="31242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optimal substructures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4648200" y="3124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overlapping subproblems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4724400" y="4876800"/>
            <a:ext cx="4419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Subproblems are dependent.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(otherwise, a divide-and-conquer approach is the choice.)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2" name="Google Shape;802;p48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recursive solution</a:t>
            </a:r>
            <a:endParaRPr/>
          </a:p>
        </p:txBody>
      </p:sp>
      <p:sp>
        <p:nvSpPr>
          <p:cNvPr id="803" name="Google Shape;803;p48"/>
          <p:cNvSpPr txBox="1"/>
          <p:nvPr>
            <p:ph idx="4294967295" type="body"/>
          </p:nvPr>
        </p:nvSpPr>
        <p:spPr>
          <a:xfrm>
            <a:off x="990600" y="22860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start with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j = 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(empty substrings of x and y)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X</a:t>
            </a:r>
            <a:r>
              <a:rPr b="0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empty strings, their LCS is always empty (i.e.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c[0,0] = 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of empty string and any other string is empty, so for every i and j: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c[0, j] = c[i,0] = 0</a:t>
            </a:r>
            <a:endParaRPr/>
          </a:p>
        </p:txBody>
      </p:sp>
      <p:pic>
        <p:nvPicPr>
          <p:cNvPr id="804" name="Google Shape;80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62050"/>
            <a:ext cx="7772400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4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0" name="Google Shape;810;p49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recursive solution</a:t>
            </a:r>
            <a:endParaRPr/>
          </a:p>
        </p:txBody>
      </p:sp>
      <p:sp>
        <p:nvSpPr>
          <p:cNvPr id="811" name="Google Shape;811;p49"/>
          <p:cNvSpPr txBox="1"/>
          <p:nvPr>
            <p:ph idx="4294967295" type="body"/>
          </p:nvPr>
        </p:nvSpPr>
        <p:spPr>
          <a:xfrm>
            <a:off x="990600" y="25146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calculate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c[i,j],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consider two cases: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case: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x[i]=y[j]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more symbol in strings X and Y matches, so the length of LCS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 to the length of LCS of smaller strings X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plus 1</a:t>
            </a:r>
            <a:endParaRPr/>
          </a:p>
        </p:txBody>
      </p:sp>
      <p:pic>
        <p:nvPicPr>
          <p:cNvPr id="812" name="Google Shape;81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81100"/>
            <a:ext cx="7772400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8" name="Google Shape;818;p50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recursive solution</a:t>
            </a:r>
            <a:endParaRPr/>
          </a:p>
        </p:txBody>
      </p:sp>
      <p:sp>
        <p:nvSpPr>
          <p:cNvPr id="819" name="Google Shape;819;p50"/>
          <p:cNvSpPr txBox="1"/>
          <p:nvPr>
            <p:ph idx="4294967295" type="body"/>
          </p:nvPr>
        </p:nvSpPr>
        <p:spPr>
          <a:xfrm>
            <a:off x="990600" y="2514600"/>
            <a:ext cx="8153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case: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 != y[j]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symbols don’t match, our solution is not improved, and the length of LCS(X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same as before (i.e. maximum of LCS(X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LCS(X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820" name="Google Shape;82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2" y="1366837"/>
            <a:ext cx="7772400" cy="11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50"/>
          <p:cNvSpPr txBox="1"/>
          <p:nvPr/>
        </p:nvSpPr>
        <p:spPr>
          <a:xfrm>
            <a:off x="990600" y="5943600"/>
            <a:ext cx="75072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Why not just take the length of LCS(X</a:t>
            </a:r>
            <a:r>
              <a:rPr b="0" baseline="-2500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j-1</a:t>
            </a:r>
            <a:r>
              <a:rPr b="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)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7" name="Google Shape;827;p51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Computing the Length of the LCS</a:t>
            </a:r>
            <a:endParaRPr/>
          </a:p>
        </p:txBody>
      </p:sp>
      <p:sp>
        <p:nvSpPr>
          <p:cNvPr id="828" name="Google Shape;828;p51"/>
          <p:cNvSpPr txBox="1"/>
          <p:nvPr>
            <p:ph idx="4294967295" type="body"/>
          </p:nvPr>
        </p:nvSpPr>
        <p:spPr>
          <a:xfrm>
            <a:off x="350837" y="1214437"/>
            <a:ext cx="8229600" cy="154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0				if i = 0 or j =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= 	c[i-1, j-1] + 1			if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max(c[i, j-1], c[i-1, j])	if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829" name="Google Shape;829;p51"/>
          <p:cNvSpPr/>
          <p:nvPr/>
        </p:nvSpPr>
        <p:spPr>
          <a:xfrm>
            <a:off x="2019300" y="1243012"/>
            <a:ext cx="142875" cy="12715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0" name="Google Shape;830;p51"/>
          <p:cNvGraphicFramePr/>
          <p:nvPr/>
        </p:nvGraphicFramePr>
        <p:xfrm>
          <a:off x="3203575" y="3252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7200"/>
                <a:gridCol w="555625"/>
                <a:gridCol w="557200"/>
                <a:gridCol w="555625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1" name="Google Shape;831;p51"/>
          <p:cNvSpPr txBox="1"/>
          <p:nvPr/>
        </p:nvSpPr>
        <p:spPr>
          <a:xfrm>
            <a:off x="3338512" y="2884487"/>
            <a:ext cx="411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j:</a:t>
            </a:r>
            <a:endParaRPr/>
          </a:p>
        </p:txBody>
      </p:sp>
      <p:sp>
        <p:nvSpPr>
          <p:cNvPr id="832" name="Google Shape;832;p51"/>
          <p:cNvSpPr txBox="1"/>
          <p:nvPr/>
        </p:nvSpPr>
        <p:spPr>
          <a:xfrm>
            <a:off x="2727325" y="55848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833" name="Google Shape;833;p51"/>
          <p:cNvSpPr txBox="1"/>
          <p:nvPr/>
        </p:nvSpPr>
        <p:spPr>
          <a:xfrm>
            <a:off x="3876675" y="2884487"/>
            <a:ext cx="371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34" name="Google Shape;834;p51"/>
          <p:cNvSpPr txBox="1"/>
          <p:nvPr/>
        </p:nvSpPr>
        <p:spPr>
          <a:xfrm>
            <a:off x="4438650" y="2884487"/>
            <a:ext cx="3968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35" name="Google Shape;835;p51"/>
          <p:cNvSpPr txBox="1"/>
          <p:nvPr/>
        </p:nvSpPr>
        <p:spPr>
          <a:xfrm>
            <a:off x="6097587" y="2884487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836" name="Google Shape;836;p51"/>
          <p:cNvSpPr txBox="1"/>
          <p:nvPr/>
        </p:nvSpPr>
        <p:spPr>
          <a:xfrm>
            <a:off x="2801937" y="3697287"/>
            <a:ext cx="387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37" name="Google Shape;837;p51"/>
          <p:cNvSpPr txBox="1"/>
          <p:nvPr/>
        </p:nvSpPr>
        <p:spPr>
          <a:xfrm>
            <a:off x="2765425" y="4140200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38" name="Google Shape;838;p51"/>
          <p:cNvSpPr txBox="1"/>
          <p:nvPr/>
        </p:nvSpPr>
        <p:spPr>
          <a:xfrm>
            <a:off x="2765425" y="3333750"/>
            <a:ext cx="361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839" name="Google Shape;839;p51"/>
          <p:cNvSpPr txBox="1"/>
          <p:nvPr/>
        </p:nvSpPr>
        <p:spPr>
          <a:xfrm>
            <a:off x="4787900" y="6034087"/>
            <a:ext cx="276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840" name="Google Shape;840;p51"/>
          <p:cNvSpPr txBox="1"/>
          <p:nvPr/>
        </p:nvSpPr>
        <p:spPr>
          <a:xfrm>
            <a:off x="6653212" y="4456112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841" name="Google Shape;841;p51"/>
          <p:cNvSpPr txBox="1"/>
          <p:nvPr/>
        </p:nvSpPr>
        <p:spPr>
          <a:xfrm>
            <a:off x="3340100" y="26082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842" name="Google Shape;842;p51"/>
          <p:cNvSpPr txBox="1"/>
          <p:nvPr/>
        </p:nvSpPr>
        <p:spPr>
          <a:xfrm>
            <a:off x="3878262" y="2608262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43" name="Google Shape;843;p51"/>
          <p:cNvSpPr txBox="1"/>
          <p:nvPr/>
        </p:nvSpPr>
        <p:spPr>
          <a:xfrm>
            <a:off x="4440237" y="26082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44" name="Google Shape;844;p51"/>
          <p:cNvSpPr txBox="1"/>
          <p:nvPr/>
        </p:nvSpPr>
        <p:spPr>
          <a:xfrm>
            <a:off x="6099175" y="2608262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845" name="Google Shape;845;p51"/>
          <p:cNvSpPr txBox="1"/>
          <p:nvPr/>
        </p:nvSpPr>
        <p:spPr>
          <a:xfrm>
            <a:off x="2347912" y="5586412"/>
            <a:ext cx="361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846" name="Google Shape;846;p51"/>
          <p:cNvSpPr txBox="1"/>
          <p:nvPr/>
        </p:nvSpPr>
        <p:spPr>
          <a:xfrm>
            <a:off x="2422525" y="3698875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47" name="Google Shape;847;p51"/>
          <p:cNvSpPr txBox="1"/>
          <p:nvPr/>
        </p:nvSpPr>
        <p:spPr>
          <a:xfrm>
            <a:off x="2386012" y="41417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48" name="Google Shape;848;p51"/>
          <p:cNvSpPr txBox="1"/>
          <p:nvPr/>
        </p:nvSpPr>
        <p:spPr>
          <a:xfrm>
            <a:off x="2386012" y="33353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849" name="Google Shape;849;p51"/>
          <p:cNvGrpSpPr/>
          <p:nvPr/>
        </p:nvGrpSpPr>
        <p:grpSpPr>
          <a:xfrm>
            <a:off x="3889375" y="4756150"/>
            <a:ext cx="2463800" cy="979487"/>
            <a:chOff x="2219" y="2979"/>
            <a:chExt cx="1552" cy="617"/>
          </a:xfrm>
        </p:grpSpPr>
        <p:cxnSp>
          <p:nvCxnSpPr>
            <p:cNvPr id="850" name="Google Shape;850;p51"/>
            <p:cNvCxnSpPr/>
            <p:nvPr/>
          </p:nvCxnSpPr>
          <p:spPr>
            <a:xfrm>
              <a:off x="2993" y="2979"/>
              <a:ext cx="0" cy="378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1" name="Google Shape;851;p51"/>
            <p:cNvCxnSpPr/>
            <p:nvPr/>
          </p:nvCxnSpPr>
          <p:spPr>
            <a:xfrm>
              <a:off x="2219" y="3595"/>
              <a:ext cx="1552" cy="1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852" name="Google Shape;852;p51"/>
          <p:cNvGrpSpPr/>
          <p:nvPr/>
        </p:nvGrpSpPr>
        <p:grpSpPr>
          <a:xfrm>
            <a:off x="3889375" y="3714750"/>
            <a:ext cx="3389312" cy="366712"/>
            <a:chOff x="2219" y="2323"/>
            <a:chExt cx="2135" cy="231"/>
          </a:xfrm>
        </p:grpSpPr>
        <p:cxnSp>
          <p:nvCxnSpPr>
            <p:cNvPr id="853" name="Google Shape;853;p51"/>
            <p:cNvCxnSpPr/>
            <p:nvPr/>
          </p:nvCxnSpPr>
          <p:spPr>
            <a:xfrm>
              <a:off x="2219" y="2452"/>
              <a:ext cx="1552" cy="1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54" name="Google Shape;854;p51"/>
            <p:cNvSpPr txBox="1"/>
            <p:nvPr/>
          </p:nvSpPr>
          <p:spPr>
            <a:xfrm>
              <a:off x="4006" y="2323"/>
              <a:ext cx="3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/>
            </a:p>
          </p:txBody>
        </p:sp>
      </p:grpSp>
      <p:grpSp>
        <p:nvGrpSpPr>
          <p:cNvPr id="855" name="Google Shape;855;p51"/>
          <p:cNvGrpSpPr/>
          <p:nvPr/>
        </p:nvGrpSpPr>
        <p:grpSpPr>
          <a:xfrm>
            <a:off x="3889375" y="4179887"/>
            <a:ext cx="3757612" cy="366712"/>
            <a:chOff x="2219" y="2616"/>
            <a:chExt cx="2367" cy="231"/>
          </a:xfrm>
        </p:grpSpPr>
        <p:cxnSp>
          <p:nvCxnSpPr>
            <p:cNvPr id="856" name="Google Shape;856;p51"/>
            <p:cNvCxnSpPr/>
            <p:nvPr/>
          </p:nvCxnSpPr>
          <p:spPr>
            <a:xfrm>
              <a:off x="2219" y="2725"/>
              <a:ext cx="1552" cy="1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57" name="Google Shape;857;p51"/>
            <p:cNvSpPr txBox="1"/>
            <p:nvPr/>
          </p:nvSpPr>
          <p:spPr>
            <a:xfrm>
              <a:off x="4006" y="2616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3" name="Google Shape;863;p52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Information</a:t>
            </a:r>
            <a:endParaRPr/>
          </a:p>
        </p:txBody>
      </p:sp>
      <p:sp>
        <p:nvSpPr>
          <p:cNvPr id="864" name="Google Shape;864;p52"/>
          <p:cNvSpPr txBox="1"/>
          <p:nvPr>
            <p:ph idx="4294967295" type="body"/>
          </p:nvPr>
        </p:nvSpPr>
        <p:spPr>
          <a:xfrm>
            <a:off x="46037" y="1214437"/>
            <a:ext cx="4813300" cy="154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0			if i,j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= 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c[i-1, j-1] + 1		if x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max(c[i, j-1], c[i-1, j])	if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865" name="Google Shape;865;p52"/>
          <p:cNvSpPr/>
          <p:nvPr/>
        </p:nvSpPr>
        <p:spPr>
          <a:xfrm>
            <a:off x="987425" y="1143000"/>
            <a:ext cx="142875" cy="12715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6" name="Google Shape;866;p52"/>
          <p:cNvGraphicFramePr/>
          <p:nvPr/>
        </p:nvGraphicFramePr>
        <p:xfrm>
          <a:off x="1177925" y="322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7200"/>
                <a:gridCol w="555625"/>
                <a:gridCol w="557200"/>
                <a:gridCol w="555625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7" name="Google Shape;867;p52"/>
          <p:cNvSpPr txBox="1"/>
          <p:nvPr/>
        </p:nvSpPr>
        <p:spPr>
          <a:xfrm>
            <a:off x="1312862" y="2857500"/>
            <a:ext cx="4111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j:</a:t>
            </a:r>
            <a:endParaRPr/>
          </a:p>
        </p:txBody>
      </p:sp>
      <p:sp>
        <p:nvSpPr>
          <p:cNvPr id="868" name="Google Shape;868;p52"/>
          <p:cNvSpPr txBox="1"/>
          <p:nvPr/>
        </p:nvSpPr>
        <p:spPr>
          <a:xfrm>
            <a:off x="701675" y="5557837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869" name="Google Shape;869;p52"/>
          <p:cNvSpPr txBox="1"/>
          <p:nvPr/>
        </p:nvSpPr>
        <p:spPr>
          <a:xfrm>
            <a:off x="1851025" y="2857500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870" name="Google Shape;870;p52"/>
          <p:cNvSpPr txBox="1"/>
          <p:nvPr/>
        </p:nvSpPr>
        <p:spPr>
          <a:xfrm>
            <a:off x="2413000" y="2857500"/>
            <a:ext cx="3222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871" name="Google Shape;871;p52"/>
          <p:cNvSpPr txBox="1"/>
          <p:nvPr/>
        </p:nvSpPr>
        <p:spPr>
          <a:xfrm>
            <a:off x="4071937" y="2857500"/>
            <a:ext cx="3222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/>
          </a:p>
        </p:txBody>
      </p:sp>
      <p:sp>
        <p:nvSpPr>
          <p:cNvPr id="872" name="Google Shape;872;p52"/>
          <p:cNvSpPr txBox="1"/>
          <p:nvPr/>
        </p:nvSpPr>
        <p:spPr>
          <a:xfrm>
            <a:off x="758825" y="3670300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873" name="Google Shape;873;p52"/>
          <p:cNvSpPr txBox="1"/>
          <p:nvPr/>
        </p:nvSpPr>
        <p:spPr>
          <a:xfrm>
            <a:off x="768350" y="4113212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874" name="Google Shape;874;p52"/>
          <p:cNvSpPr txBox="1"/>
          <p:nvPr/>
        </p:nvSpPr>
        <p:spPr>
          <a:xfrm>
            <a:off x="739775" y="3306762"/>
            <a:ext cx="361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875" name="Google Shape;875;p52"/>
          <p:cNvSpPr txBox="1"/>
          <p:nvPr/>
        </p:nvSpPr>
        <p:spPr>
          <a:xfrm>
            <a:off x="2762250" y="6007100"/>
            <a:ext cx="276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876" name="Google Shape;876;p52"/>
          <p:cNvSpPr txBox="1"/>
          <p:nvPr/>
        </p:nvSpPr>
        <p:spPr>
          <a:xfrm>
            <a:off x="4627562" y="4429125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877" name="Google Shape;877;p52"/>
          <p:cNvSpPr txBox="1"/>
          <p:nvPr/>
        </p:nvSpPr>
        <p:spPr>
          <a:xfrm>
            <a:off x="1314450" y="25812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878" name="Google Shape;878;p52"/>
          <p:cNvSpPr txBox="1"/>
          <p:nvPr/>
        </p:nvSpPr>
        <p:spPr>
          <a:xfrm>
            <a:off x="1852612" y="2581275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79" name="Google Shape;879;p52"/>
          <p:cNvSpPr txBox="1"/>
          <p:nvPr/>
        </p:nvSpPr>
        <p:spPr>
          <a:xfrm>
            <a:off x="2414587" y="25812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80" name="Google Shape;880;p52"/>
          <p:cNvSpPr txBox="1"/>
          <p:nvPr/>
        </p:nvSpPr>
        <p:spPr>
          <a:xfrm>
            <a:off x="4073525" y="2581275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881" name="Google Shape;881;p52"/>
          <p:cNvSpPr txBox="1"/>
          <p:nvPr/>
        </p:nvSpPr>
        <p:spPr>
          <a:xfrm>
            <a:off x="322262" y="5559425"/>
            <a:ext cx="361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882" name="Google Shape;882;p52"/>
          <p:cNvSpPr txBox="1"/>
          <p:nvPr/>
        </p:nvSpPr>
        <p:spPr>
          <a:xfrm>
            <a:off x="396875" y="3671887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83" name="Google Shape;883;p52"/>
          <p:cNvSpPr txBox="1"/>
          <p:nvPr/>
        </p:nvSpPr>
        <p:spPr>
          <a:xfrm>
            <a:off x="360362" y="411480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84" name="Google Shape;884;p52"/>
          <p:cNvSpPr txBox="1"/>
          <p:nvPr/>
        </p:nvSpPr>
        <p:spPr>
          <a:xfrm>
            <a:off x="360362" y="330835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885" name="Google Shape;885;p52"/>
          <p:cNvSpPr txBox="1"/>
          <p:nvPr/>
        </p:nvSpPr>
        <p:spPr>
          <a:xfrm>
            <a:off x="5292725" y="1158875"/>
            <a:ext cx="4019550" cy="5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matrix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 subproblem [i, j] it tells us what choice was made to obtain the optimal value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  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Else, if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		         c[i - 1, j] ≥ c[i, j-1]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↑ 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← ”</a:t>
            </a:r>
            <a:endParaRPr/>
          </a:p>
        </p:txBody>
      </p:sp>
      <p:cxnSp>
        <p:nvCxnSpPr>
          <p:cNvPr id="886" name="Google Shape;886;p52"/>
          <p:cNvCxnSpPr/>
          <p:nvPr/>
        </p:nvCxnSpPr>
        <p:spPr>
          <a:xfrm rot="10800000">
            <a:off x="7593012" y="3617912"/>
            <a:ext cx="276225" cy="276225"/>
          </a:xfrm>
          <a:prstGeom prst="straightConnector1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887" name="Google Shape;887;p52"/>
          <p:cNvSpPr txBox="1"/>
          <p:nvPr/>
        </p:nvSpPr>
        <p:spPr>
          <a:xfrm>
            <a:off x="2997200" y="25812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888" name="Google Shape;888;p52"/>
          <p:cNvSpPr txBox="1"/>
          <p:nvPr/>
        </p:nvSpPr>
        <p:spPr>
          <a:xfrm>
            <a:off x="360362" y="465931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889" name="Google Shape;889;p52"/>
          <p:cNvSpPr txBox="1"/>
          <p:nvPr/>
        </p:nvSpPr>
        <p:spPr>
          <a:xfrm>
            <a:off x="773112" y="4659312"/>
            <a:ext cx="3222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890" name="Google Shape;890;p52"/>
          <p:cNvSpPr txBox="1"/>
          <p:nvPr/>
        </p:nvSpPr>
        <p:spPr>
          <a:xfrm>
            <a:off x="2978150" y="2857500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cxnSp>
        <p:nvCxnSpPr>
          <p:cNvPr id="891" name="Google Shape;891;p52"/>
          <p:cNvCxnSpPr/>
          <p:nvPr/>
        </p:nvCxnSpPr>
        <p:spPr>
          <a:xfrm rot="10800000">
            <a:off x="2338387" y="4640262"/>
            <a:ext cx="184150" cy="142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92" name="Google Shape;892;p52"/>
          <p:cNvSpPr txBox="1"/>
          <p:nvPr/>
        </p:nvSpPr>
        <p:spPr>
          <a:xfrm>
            <a:off x="196850" y="2651125"/>
            <a:ext cx="993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&amp; c:</a:t>
            </a:r>
            <a:endParaRPr/>
          </a:p>
        </p:txBody>
      </p:sp>
      <p:grpSp>
        <p:nvGrpSpPr>
          <p:cNvPr id="893" name="Google Shape;893;p52"/>
          <p:cNvGrpSpPr/>
          <p:nvPr/>
        </p:nvGrpSpPr>
        <p:grpSpPr>
          <a:xfrm>
            <a:off x="2203450" y="4275137"/>
            <a:ext cx="1282700" cy="811212"/>
            <a:chOff x="1388" y="2693"/>
            <a:chExt cx="808" cy="511"/>
          </a:xfrm>
        </p:grpSpPr>
        <p:sp>
          <p:nvSpPr>
            <p:cNvPr id="894" name="Google Shape;894;p52"/>
            <p:cNvSpPr txBox="1"/>
            <p:nvPr/>
          </p:nvSpPr>
          <p:spPr>
            <a:xfrm>
              <a:off x="1388" y="2992"/>
              <a:ext cx="4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c[i,j-1]</a:t>
              </a:r>
              <a:endParaRPr/>
            </a:p>
          </p:txBody>
        </p:sp>
        <p:sp>
          <p:nvSpPr>
            <p:cNvPr id="895" name="Google Shape;895;p52"/>
            <p:cNvSpPr txBox="1"/>
            <p:nvPr/>
          </p:nvSpPr>
          <p:spPr>
            <a:xfrm>
              <a:off x="1738" y="2693"/>
              <a:ext cx="4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c[i-1,j]</a:t>
              </a:r>
              <a:endParaRPr/>
            </a:p>
          </p:txBody>
        </p:sp>
      </p:grpSp>
      <p:cxnSp>
        <p:nvCxnSpPr>
          <p:cNvPr id="896" name="Google Shape;896;p52"/>
          <p:cNvCxnSpPr/>
          <p:nvPr/>
        </p:nvCxnSpPr>
        <p:spPr>
          <a:xfrm rot="10800000">
            <a:off x="3128962" y="4660900"/>
            <a:ext cx="0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2" name="Google Shape;902;p53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LCS-LENGTH(X, Y, m, n)</a:t>
            </a:r>
            <a:endParaRPr/>
          </a:p>
        </p:txBody>
      </p:sp>
      <p:sp>
        <p:nvSpPr>
          <p:cNvPr id="903" name="Google Shape;903;p53"/>
          <p:cNvSpPr txBox="1"/>
          <p:nvPr>
            <p:ph idx="4294967295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0] ← 0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0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do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c[0, j] ← 0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do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  do if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y</a:t>
            </a:r>
            <a:r>
              <a:rPr b="0" baseline="-2500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  then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← c[i - 1, j - 1] + 1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 ] ← “    ”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  else if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 - 1, j] ≥ c[i, j - 1]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then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← c[i - 1, j]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        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← “↑”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else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← c[i, j - 1]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       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← “←”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cxnSp>
        <p:nvCxnSpPr>
          <p:cNvPr id="904" name="Google Shape;904;p53"/>
          <p:cNvCxnSpPr/>
          <p:nvPr/>
        </p:nvCxnSpPr>
        <p:spPr>
          <a:xfrm rot="10800000">
            <a:off x="4600575" y="3990975"/>
            <a:ext cx="185737" cy="236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05" name="Google Shape;905;p53"/>
          <p:cNvSpPr/>
          <p:nvPr/>
        </p:nvSpPr>
        <p:spPr>
          <a:xfrm>
            <a:off x="3294062" y="1250950"/>
            <a:ext cx="171450" cy="135731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53"/>
          <p:cNvSpPr txBox="1"/>
          <p:nvPr/>
        </p:nvSpPr>
        <p:spPr>
          <a:xfrm>
            <a:off x="3522662" y="1619250"/>
            <a:ext cx="48323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LCS if one of the sequences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empty is zero</a:t>
            </a:r>
            <a:endParaRPr/>
          </a:p>
        </p:txBody>
      </p:sp>
      <p:sp>
        <p:nvSpPr>
          <p:cNvPr id="907" name="Google Shape;907;p53"/>
          <p:cNvSpPr/>
          <p:nvPr/>
        </p:nvSpPr>
        <p:spPr>
          <a:xfrm>
            <a:off x="6196012" y="3128962"/>
            <a:ext cx="100012" cy="10715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3"/>
          <p:cNvSpPr txBox="1"/>
          <p:nvPr/>
        </p:nvSpPr>
        <p:spPr>
          <a:xfrm>
            <a:off x="6337300" y="3449637"/>
            <a:ext cx="16541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1: 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09" name="Google Shape;909;p53"/>
          <p:cNvSpPr/>
          <p:nvPr/>
        </p:nvSpPr>
        <p:spPr>
          <a:xfrm>
            <a:off x="6218237" y="4381500"/>
            <a:ext cx="77787" cy="1608137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3"/>
          <p:cNvSpPr txBox="1"/>
          <p:nvPr/>
        </p:nvSpPr>
        <p:spPr>
          <a:xfrm>
            <a:off x="6337300" y="4984750"/>
            <a:ext cx="16462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2: 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≠ 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11" name="Google Shape;911;p53"/>
          <p:cNvSpPr txBox="1"/>
          <p:nvPr/>
        </p:nvSpPr>
        <p:spPr>
          <a:xfrm>
            <a:off x="5280025" y="5959475"/>
            <a:ext cx="299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Θ(mn)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7" name="Google Shape;917;p54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918" name="Google Shape;918;p54"/>
          <p:cNvSpPr txBox="1"/>
          <p:nvPr>
            <p:ph idx="4294967295" type="body"/>
          </p:nvPr>
        </p:nvSpPr>
        <p:spPr>
          <a:xfrm>
            <a:off x="100012" y="1289050"/>
            <a:ext cx="3543300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= 〈A, B, C, B, D, A〉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= 〈B, D, C, A, B, A〉</a:t>
            </a:r>
            <a:endParaRPr/>
          </a:p>
        </p:txBody>
      </p:sp>
      <p:sp>
        <p:nvSpPr>
          <p:cNvPr id="919" name="Google Shape;919;p54"/>
          <p:cNvSpPr/>
          <p:nvPr/>
        </p:nvSpPr>
        <p:spPr>
          <a:xfrm>
            <a:off x="4133850" y="1144587"/>
            <a:ext cx="92075" cy="10922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0" name="Google Shape;920;p54"/>
          <p:cNvGraphicFramePr/>
          <p:nvPr/>
        </p:nvGraphicFramePr>
        <p:xfrm>
          <a:off x="4221162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85775"/>
                <a:gridCol w="585775"/>
                <a:gridCol w="585775"/>
                <a:gridCol w="587375"/>
                <a:gridCol w="585775"/>
                <a:gridCol w="585775"/>
                <a:gridCol w="585775"/>
              </a:tblGrid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1" name="Google Shape;921;p54"/>
          <p:cNvSpPr txBox="1"/>
          <p:nvPr/>
        </p:nvSpPr>
        <p:spPr>
          <a:xfrm>
            <a:off x="2647950" y="1111250"/>
            <a:ext cx="635158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0			       if i = 0 or j =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=   c[i-1, j-1] + 1	       if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max(c[i, j-1], c[i-1, j])  if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922" name="Google Shape;922;p54"/>
          <p:cNvSpPr txBox="1"/>
          <p:nvPr/>
        </p:nvSpPr>
        <p:spPr>
          <a:xfrm>
            <a:off x="4335462" y="21669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923" name="Google Shape;923;p54"/>
          <p:cNvSpPr txBox="1"/>
          <p:nvPr/>
        </p:nvSpPr>
        <p:spPr>
          <a:xfrm>
            <a:off x="4945062" y="2166937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24" name="Google Shape;924;p54"/>
          <p:cNvSpPr txBox="1"/>
          <p:nvPr/>
        </p:nvSpPr>
        <p:spPr>
          <a:xfrm>
            <a:off x="5499100" y="21669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925" name="Google Shape;925;p54"/>
          <p:cNvSpPr txBox="1"/>
          <p:nvPr/>
        </p:nvSpPr>
        <p:spPr>
          <a:xfrm>
            <a:off x="7894637" y="21669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926" name="Google Shape;926;p54"/>
          <p:cNvSpPr txBox="1"/>
          <p:nvPr/>
        </p:nvSpPr>
        <p:spPr>
          <a:xfrm>
            <a:off x="6129337" y="21669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927" name="Google Shape;927;p54"/>
          <p:cNvSpPr txBox="1"/>
          <p:nvPr/>
        </p:nvSpPr>
        <p:spPr>
          <a:xfrm>
            <a:off x="6700837" y="21669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928" name="Google Shape;928;p54"/>
          <p:cNvSpPr txBox="1"/>
          <p:nvPr/>
        </p:nvSpPr>
        <p:spPr>
          <a:xfrm>
            <a:off x="7280275" y="21669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929" name="Google Shape;929;p54"/>
          <p:cNvSpPr txBox="1"/>
          <p:nvPr/>
        </p:nvSpPr>
        <p:spPr>
          <a:xfrm>
            <a:off x="4329112" y="2411412"/>
            <a:ext cx="365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930" name="Google Shape;930;p54"/>
          <p:cNvSpPr txBox="1"/>
          <p:nvPr/>
        </p:nvSpPr>
        <p:spPr>
          <a:xfrm>
            <a:off x="4938712" y="2478087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931" name="Google Shape;931;p54"/>
          <p:cNvSpPr txBox="1"/>
          <p:nvPr/>
        </p:nvSpPr>
        <p:spPr>
          <a:xfrm>
            <a:off x="5492750" y="2478087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932" name="Google Shape;932;p54"/>
          <p:cNvSpPr txBox="1"/>
          <p:nvPr/>
        </p:nvSpPr>
        <p:spPr>
          <a:xfrm>
            <a:off x="7888287" y="2478087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933" name="Google Shape;933;p54"/>
          <p:cNvSpPr txBox="1"/>
          <p:nvPr/>
        </p:nvSpPr>
        <p:spPr>
          <a:xfrm>
            <a:off x="6122987" y="24780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934" name="Google Shape;934;p54"/>
          <p:cNvSpPr txBox="1"/>
          <p:nvPr/>
        </p:nvSpPr>
        <p:spPr>
          <a:xfrm>
            <a:off x="6694487" y="2478087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935" name="Google Shape;935;p54"/>
          <p:cNvSpPr txBox="1"/>
          <p:nvPr/>
        </p:nvSpPr>
        <p:spPr>
          <a:xfrm>
            <a:off x="7273925" y="2478087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936" name="Google Shape;936;p54"/>
          <p:cNvSpPr txBox="1"/>
          <p:nvPr/>
        </p:nvSpPr>
        <p:spPr>
          <a:xfrm>
            <a:off x="3379787" y="51069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937" name="Google Shape;937;p54"/>
          <p:cNvSpPr txBox="1"/>
          <p:nvPr/>
        </p:nvSpPr>
        <p:spPr>
          <a:xfrm>
            <a:off x="3398837" y="3287712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38" name="Google Shape;938;p54"/>
          <p:cNvSpPr txBox="1"/>
          <p:nvPr/>
        </p:nvSpPr>
        <p:spPr>
          <a:xfrm>
            <a:off x="3379787" y="374332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939" name="Google Shape;939;p54"/>
          <p:cNvSpPr txBox="1"/>
          <p:nvPr/>
        </p:nvSpPr>
        <p:spPr>
          <a:xfrm>
            <a:off x="3379787" y="28336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940" name="Google Shape;940;p54"/>
          <p:cNvSpPr txBox="1"/>
          <p:nvPr/>
        </p:nvSpPr>
        <p:spPr>
          <a:xfrm>
            <a:off x="3379787" y="419735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941" name="Google Shape;941;p54"/>
          <p:cNvSpPr txBox="1"/>
          <p:nvPr/>
        </p:nvSpPr>
        <p:spPr>
          <a:xfrm>
            <a:off x="3379787" y="46529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942" name="Google Shape;942;p54"/>
          <p:cNvSpPr txBox="1"/>
          <p:nvPr/>
        </p:nvSpPr>
        <p:spPr>
          <a:xfrm>
            <a:off x="3379787" y="556260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943" name="Google Shape;943;p54"/>
          <p:cNvSpPr txBox="1"/>
          <p:nvPr/>
        </p:nvSpPr>
        <p:spPr>
          <a:xfrm>
            <a:off x="3379787" y="601821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sp>
        <p:nvSpPr>
          <p:cNvPr id="944" name="Google Shape;944;p54"/>
          <p:cNvSpPr txBox="1"/>
          <p:nvPr/>
        </p:nvSpPr>
        <p:spPr>
          <a:xfrm>
            <a:off x="3794125" y="5108575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945" name="Google Shape;945;p54"/>
          <p:cNvSpPr txBox="1"/>
          <p:nvPr/>
        </p:nvSpPr>
        <p:spPr>
          <a:xfrm>
            <a:off x="3813175" y="3289300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946" name="Google Shape;946;p54"/>
          <p:cNvSpPr txBox="1"/>
          <p:nvPr/>
        </p:nvSpPr>
        <p:spPr>
          <a:xfrm>
            <a:off x="3794125" y="3744912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947" name="Google Shape;947;p54"/>
          <p:cNvSpPr txBox="1"/>
          <p:nvPr/>
        </p:nvSpPr>
        <p:spPr>
          <a:xfrm>
            <a:off x="3794125" y="2835275"/>
            <a:ext cx="361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948" name="Google Shape;948;p54"/>
          <p:cNvSpPr txBox="1"/>
          <p:nvPr/>
        </p:nvSpPr>
        <p:spPr>
          <a:xfrm>
            <a:off x="3794125" y="41989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949" name="Google Shape;949;p54"/>
          <p:cNvSpPr txBox="1"/>
          <p:nvPr/>
        </p:nvSpPr>
        <p:spPr>
          <a:xfrm>
            <a:off x="3794125" y="4654550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950" name="Google Shape;950;p54"/>
          <p:cNvSpPr txBox="1"/>
          <p:nvPr/>
        </p:nvSpPr>
        <p:spPr>
          <a:xfrm>
            <a:off x="3794125" y="5564187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951" name="Google Shape;951;p54"/>
          <p:cNvSpPr txBox="1"/>
          <p:nvPr/>
        </p:nvSpPr>
        <p:spPr>
          <a:xfrm>
            <a:off x="3794125" y="6019800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grpSp>
        <p:nvGrpSpPr>
          <p:cNvPr id="952" name="Google Shape;952;p54"/>
          <p:cNvGrpSpPr/>
          <p:nvPr/>
        </p:nvGrpSpPr>
        <p:grpSpPr>
          <a:xfrm>
            <a:off x="4946650" y="2925762"/>
            <a:ext cx="3273425" cy="366712"/>
            <a:chOff x="2133" y="1816"/>
            <a:chExt cx="2062" cy="231"/>
          </a:xfrm>
        </p:grpSpPr>
        <p:sp>
          <p:nvSpPr>
            <p:cNvPr id="953" name="Google Shape;953;p54"/>
            <p:cNvSpPr txBox="1"/>
            <p:nvPr/>
          </p:nvSpPr>
          <p:spPr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54" name="Google Shape;954;p54"/>
            <p:cNvSpPr txBox="1"/>
            <p:nvPr/>
          </p:nvSpPr>
          <p:spPr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55" name="Google Shape;955;p54"/>
            <p:cNvSpPr txBox="1"/>
            <p:nvPr/>
          </p:nvSpPr>
          <p:spPr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56" name="Google Shape;956;p54"/>
            <p:cNvSpPr txBox="1"/>
            <p:nvPr/>
          </p:nvSpPr>
          <p:spPr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57" name="Google Shape;957;p54"/>
            <p:cNvSpPr txBox="1"/>
            <p:nvPr/>
          </p:nvSpPr>
          <p:spPr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58" name="Google Shape;958;p54"/>
            <p:cNvSpPr txBox="1"/>
            <p:nvPr/>
          </p:nvSpPr>
          <p:spPr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grpSp>
        <p:nvGrpSpPr>
          <p:cNvPr id="959" name="Google Shape;959;p54"/>
          <p:cNvGrpSpPr/>
          <p:nvPr/>
        </p:nvGrpSpPr>
        <p:grpSpPr>
          <a:xfrm>
            <a:off x="4348162" y="2925762"/>
            <a:ext cx="325437" cy="3524250"/>
            <a:chOff x="1756" y="1816"/>
            <a:chExt cx="205" cy="2220"/>
          </a:xfrm>
        </p:grpSpPr>
        <p:sp>
          <p:nvSpPr>
            <p:cNvPr id="960" name="Google Shape;960;p54"/>
            <p:cNvSpPr txBox="1"/>
            <p:nvPr/>
          </p:nvSpPr>
          <p:spPr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61" name="Google Shape;961;p54"/>
            <p:cNvSpPr txBox="1"/>
            <p:nvPr/>
          </p:nvSpPr>
          <p:spPr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62" name="Google Shape;962;p54"/>
            <p:cNvSpPr txBox="1"/>
            <p:nvPr/>
          </p:nvSpPr>
          <p:spPr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63" name="Google Shape;963;p54"/>
            <p:cNvSpPr txBox="1"/>
            <p:nvPr/>
          </p:nvSpPr>
          <p:spPr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64" name="Google Shape;964;p54"/>
            <p:cNvSpPr txBox="1"/>
            <p:nvPr/>
          </p:nvSpPr>
          <p:spPr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65" name="Google Shape;965;p54"/>
            <p:cNvSpPr txBox="1"/>
            <p:nvPr/>
          </p:nvSpPr>
          <p:spPr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66" name="Google Shape;966;p54"/>
            <p:cNvSpPr txBox="1"/>
            <p:nvPr/>
          </p:nvSpPr>
          <p:spPr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967" name="Google Shape;967;p54"/>
            <p:cNvSpPr txBox="1"/>
            <p:nvPr/>
          </p:nvSpPr>
          <p:spPr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968" name="Google Shape;968;p54"/>
          <p:cNvSpPr txBox="1"/>
          <p:nvPr/>
        </p:nvSpPr>
        <p:spPr>
          <a:xfrm>
            <a:off x="4948237" y="3314700"/>
            <a:ext cx="32385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969" name="Google Shape;969;p54"/>
          <p:cNvSpPr txBox="1"/>
          <p:nvPr/>
        </p:nvSpPr>
        <p:spPr>
          <a:xfrm>
            <a:off x="5494337" y="3314700"/>
            <a:ext cx="32385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970" name="Google Shape;970;p54"/>
          <p:cNvSpPr txBox="1"/>
          <p:nvPr/>
        </p:nvSpPr>
        <p:spPr>
          <a:xfrm>
            <a:off x="6126162" y="3314700"/>
            <a:ext cx="32385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971" name="Google Shape;971;p54"/>
          <p:cNvGrpSpPr/>
          <p:nvPr/>
        </p:nvGrpSpPr>
        <p:grpSpPr>
          <a:xfrm>
            <a:off x="6692900" y="3313112"/>
            <a:ext cx="352425" cy="436562"/>
            <a:chOff x="3233" y="2100"/>
            <a:chExt cx="222" cy="275"/>
          </a:xfrm>
        </p:grpSpPr>
        <p:sp>
          <p:nvSpPr>
            <p:cNvPr id="972" name="Google Shape;972;p54"/>
            <p:cNvSpPr txBox="1"/>
            <p:nvPr/>
          </p:nvSpPr>
          <p:spPr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973" name="Google Shape;973;p54"/>
            <p:cNvCxnSpPr/>
            <p:nvPr/>
          </p:nvCxnSpPr>
          <p:spPr>
            <a:xfrm rot="10800000">
              <a:off x="3233" y="2100"/>
              <a:ext cx="9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974" name="Google Shape;974;p54"/>
          <p:cNvSpPr txBox="1"/>
          <p:nvPr/>
        </p:nvSpPr>
        <p:spPr>
          <a:xfrm>
            <a:off x="7135812" y="3471862"/>
            <a:ext cx="6096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grpSp>
        <p:nvGrpSpPr>
          <p:cNvPr id="975" name="Google Shape;975;p54"/>
          <p:cNvGrpSpPr/>
          <p:nvPr/>
        </p:nvGrpSpPr>
        <p:grpSpPr>
          <a:xfrm>
            <a:off x="7816850" y="3314700"/>
            <a:ext cx="423862" cy="434975"/>
            <a:chOff x="3941" y="2101"/>
            <a:chExt cx="267" cy="274"/>
          </a:xfrm>
        </p:grpSpPr>
        <p:sp>
          <p:nvSpPr>
            <p:cNvPr id="976" name="Google Shape;976;p54"/>
            <p:cNvSpPr txBox="1"/>
            <p:nvPr/>
          </p:nvSpPr>
          <p:spPr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977" name="Google Shape;977;p54"/>
            <p:cNvCxnSpPr/>
            <p:nvPr/>
          </p:nvCxnSpPr>
          <p:spPr>
            <a:xfrm rot="10800000">
              <a:off x="3941" y="2102"/>
              <a:ext cx="9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78" name="Google Shape;978;p54"/>
          <p:cNvGrpSpPr/>
          <p:nvPr/>
        </p:nvGrpSpPr>
        <p:grpSpPr>
          <a:xfrm>
            <a:off x="4876800" y="3744912"/>
            <a:ext cx="423862" cy="434975"/>
            <a:chOff x="3941" y="2101"/>
            <a:chExt cx="267" cy="274"/>
          </a:xfrm>
        </p:grpSpPr>
        <p:sp>
          <p:nvSpPr>
            <p:cNvPr id="979" name="Google Shape;979;p54"/>
            <p:cNvSpPr txBox="1"/>
            <p:nvPr/>
          </p:nvSpPr>
          <p:spPr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980" name="Google Shape;980;p54"/>
            <p:cNvCxnSpPr/>
            <p:nvPr/>
          </p:nvCxnSpPr>
          <p:spPr>
            <a:xfrm rot="10800000">
              <a:off x="3941" y="2102"/>
              <a:ext cx="9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981" name="Google Shape;981;p54"/>
          <p:cNvSpPr txBox="1"/>
          <p:nvPr/>
        </p:nvSpPr>
        <p:spPr>
          <a:xfrm>
            <a:off x="5387975" y="3916362"/>
            <a:ext cx="6096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982" name="Google Shape;982;p54"/>
          <p:cNvSpPr txBox="1"/>
          <p:nvPr/>
        </p:nvSpPr>
        <p:spPr>
          <a:xfrm>
            <a:off x="5975350" y="3916362"/>
            <a:ext cx="6096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983" name="Google Shape;983;p54"/>
          <p:cNvSpPr txBox="1"/>
          <p:nvPr/>
        </p:nvSpPr>
        <p:spPr>
          <a:xfrm>
            <a:off x="6711950" y="3744912"/>
            <a:ext cx="32385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984" name="Google Shape;984;p54"/>
          <p:cNvGrpSpPr/>
          <p:nvPr/>
        </p:nvGrpSpPr>
        <p:grpSpPr>
          <a:xfrm>
            <a:off x="7278687" y="3744912"/>
            <a:ext cx="423862" cy="434975"/>
            <a:chOff x="3941" y="2101"/>
            <a:chExt cx="267" cy="274"/>
          </a:xfrm>
        </p:grpSpPr>
        <p:sp>
          <p:nvSpPr>
            <p:cNvPr id="985" name="Google Shape;985;p54"/>
            <p:cNvSpPr txBox="1"/>
            <p:nvPr/>
          </p:nvSpPr>
          <p:spPr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cxnSp>
          <p:nvCxnSpPr>
            <p:cNvPr id="986" name="Google Shape;986;p54"/>
            <p:cNvCxnSpPr/>
            <p:nvPr/>
          </p:nvCxnSpPr>
          <p:spPr>
            <a:xfrm rot="10800000">
              <a:off x="3941" y="2102"/>
              <a:ext cx="9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987" name="Google Shape;987;p54"/>
          <p:cNvSpPr txBox="1"/>
          <p:nvPr/>
        </p:nvSpPr>
        <p:spPr>
          <a:xfrm>
            <a:off x="7712075" y="3916362"/>
            <a:ext cx="6096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←2</a:t>
            </a:r>
            <a:endParaRPr/>
          </a:p>
        </p:txBody>
      </p:sp>
      <p:grpSp>
        <p:nvGrpSpPr>
          <p:cNvPr id="988" name="Google Shape;988;p54"/>
          <p:cNvGrpSpPr/>
          <p:nvPr/>
        </p:nvGrpSpPr>
        <p:grpSpPr>
          <a:xfrm>
            <a:off x="4964112" y="4208462"/>
            <a:ext cx="3209925" cy="434975"/>
            <a:chOff x="2144" y="2664"/>
            <a:chExt cx="2022" cy="274"/>
          </a:xfrm>
        </p:grpSpPr>
        <p:sp>
          <p:nvSpPr>
            <p:cNvPr id="989" name="Google Shape;989;p54"/>
            <p:cNvSpPr txBox="1"/>
            <p:nvPr/>
          </p:nvSpPr>
          <p:spPr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990" name="Google Shape;990;p54"/>
            <p:cNvSpPr txBox="1"/>
            <p:nvPr/>
          </p:nvSpPr>
          <p:spPr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991" name="Google Shape;991;p54"/>
            <p:cNvGrpSpPr/>
            <p:nvPr/>
          </p:nvGrpSpPr>
          <p:grpSpPr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992" name="Google Shape;992;p54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993" name="Google Shape;993;p54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994" name="Google Shape;994;p54"/>
            <p:cNvSpPr txBox="1"/>
            <p:nvPr/>
          </p:nvSpPr>
          <p:spPr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←2</a:t>
              </a:r>
              <a:endParaRPr/>
            </a:p>
          </p:txBody>
        </p:sp>
        <p:sp>
          <p:nvSpPr>
            <p:cNvPr id="995" name="Google Shape;995;p54"/>
            <p:cNvSpPr txBox="1"/>
            <p:nvPr/>
          </p:nvSpPr>
          <p:spPr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996" name="Google Shape;996;p54"/>
            <p:cNvSpPr txBox="1"/>
            <p:nvPr/>
          </p:nvSpPr>
          <p:spPr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grpSp>
        <p:nvGrpSpPr>
          <p:cNvPr id="997" name="Google Shape;997;p54"/>
          <p:cNvGrpSpPr/>
          <p:nvPr/>
        </p:nvGrpSpPr>
        <p:grpSpPr>
          <a:xfrm>
            <a:off x="4957762" y="4643437"/>
            <a:ext cx="3381375" cy="434975"/>
            <a:chOff x="2140" y="2938"/>
            <a:chExt cx="2130" cy="274"/>
          </a:xfrm>
        </p:grpSpPr>
        <p:grpSp>
          <p:nvGrpSpPr>
            <p:cNvPr id="998" name="Google Shape;998;p54"/>
            <p:cNvGrpSpPr/>
            <p:nvPr/>
          </p:nvGrpSpPr>
          <p:grpSpPr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999" name="Google Shape;999;p54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000" name="Google Shape;1000;p54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001" name="Google Shape;1001;p54"/>
            <p:cNvSpPr txBox="1"/>
            <p:nvPr/>
          </p:nvSpPr>
          <p:spPr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002" name="Google Shape;1002;p54"/>
            <p:cNvSpPr txBox="1"/>
            <p:nvPr/>
          </p:nvSpPr>
          <p:spPr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003" name="Google Shape;1003;p54"/>
            <p:cNvSpPr txBox="1"/>
            <p:nvPr/>
          </p:nvSpPr>
          <p:spPr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004" name="Google Shape;1004;p54"/>
            <p:cNvGrpSpPr/>
            <p:nvPr/>
          </p:nvGrpSpPr>
          <p:grpSpPr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1005" name="Google Shape;1005;p54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006" name="Google Shape;1006;p54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007" name="Google Shape;1007;p54"/>
            <p:cNvSpPr txBox="1"/>
            <p:nvPr/>
          </p:nvSpPr>
          <p:spPr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←3</a:t>
              </a:r>
              <a:endParaRPr/>
            </a:p>
          </p:txBody>
        </p:sp>
      </p:grpSp>
      <p:grpSp>
        <p:nvGrpSpPr>
          <p:cNvPr id="1008" name="Google Shape;1008;p54"/>
          <p:cNvGrpSpPr/>
          <p:nvPr/>
        </p:nvGrpSpPr>
        <p:grpSpPr>
          <a:xfrm>
            <a:off x="4976812" y="5102225"/>
            <a:ext cx="3217862" cy="434975"/>
            <a:chOff x="2152" y="3227"/>
            <a:chExt cx="2027" cy="274"/>
          </a:xfrm>
        </p:grpSpPr>
        <p:sp>
          <p:nvSpPr>
            <p:cNvPr id="1009" name="Google Shape;1009;p54"/>
            <p:cNvSpPr txBox="1"/>
            <p:nvPr/>
          </p:nvSpPr>
          <p:spPr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010" name="Google Shape;1010;p54"/>
            <p:cNvGrpSpPr/>
            <p:nvPr/>
          </p:nvGrpSpPr>
          <p:grpSpPr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1011" name="Google Shape;1011;p54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012" name="Google Shape;1012;p54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013" name="Google Shape;1013;p54"/>
            <p:cNvSpPr txBox="1"/>
            <p:nvPr/>
          </p:nvSpPr>
          <p:spPr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014" name="Google Shape;1014;p54"/>
            <p:cNvSpPr txBox="1"/>
            <p:nvPr/>
          </p:nvSpPr>
          <p:spPr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015" name="Google Shape;1015;p54"/>
            <p:cNvSpPr txBox="1"/>
            <p:nvPr/>
          </p:nvSpPr>
          <p:spPr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016" name="Google Shape;1016;p54"/>
            <p:cNvSpPr txBox="1"/>
            <p:nvPr/>
          </p:nvSpPr>
          <p:spPr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</p:grpSp>
      <p:grpSp>
        <p:nvGrpSpPr>
          <p:cNvPr id="1017" name="Google Shape;1017;p54"/>
          <p:cNvGrpSpPr/>
          <p:nvPr/>
        </p:nvGrpSpPr>
        <p:grpSpPr>
          <a:xfrm>
            <a:off x="4970462" y="5548312"/>
            <a:ext cx="3249612" cy="434975"/>
            <a:chOff x="2148" y="3508"/>
            <a:chExt cx="2047" cy="274"/>
          </a:xfrm>
        </p:grpSpPr>
        <p:sp>
          <p:nvSpPr>
            <p:cNvPr id="1018" name="Google Shape;1018;p54"/>
            <p:cNvSpPr txBox="1"/>
            <p:nvPr/>
          </p:nvSpPr>
          <p:spPr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019" name="Google Shape;1019;p54"/>
            <p:cNvSpPr txBox="1"/>
            <p:nvPr/>
          </p:nvSpPr>
          <p:spPr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020" name="Google Shape;1020;p54"/>
            <p:cNvSpPr txBox="1"/>
            <p:nvPr/>
          </p:nvSpPr>
          <p:spPr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021" name="Google Shape;1021;p54"/>
            <p:cNvSpPr txBox="1"/>
            <p:nvPr/>
          </p:nvSpPr>
          <p:spPr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022" name="Google Shape;1022;p54"/>
            <p:cNvGrpSpPr/>
            <p:nvPr/>
          </p:nvGrpSpPr>
          <p:grpSpPr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1023" name="Google Shape;1023;p54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024" name="Google Shape;1024;p54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025" name="Google Shape;1025;p54"/>
            <p:cNvGrpSpPr/>
            <p:nvPr/>
          </p:nvGrpSpPr>
          <p:grpSpPr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1026" name="Google Shape;1026;p54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027" name="Google Shape;1027;p54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028" name="Google Shape;1028;p54"/>
          <p:cNvGrpSpPr/>
          <p:nvPr/>
        </p:nvGrpSpPr>
        <p:grpSpPr>
          <a:xfrm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1029" name="Google Shape;1029;p54"/>
            <p:cNvGrpSpPr/>
            <p:nvPr/>
          </p:nvGrpSpPr>
          <p:grpSpPr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1030" name="Google Shape;1030;p54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031" name="Google Shape;1031;p54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032" name="Google Shape;1032;p54"/>
            <p:cNvSpPr txBox="1"/>
            <p:nvPr/>
          </p:nvSpPr>
          <p:spPr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033" name="Google Shape;1033;p54"/>
            <p:cNvSpPr txBox="1"/>
            <p:nvPr/>
          </p:nvSpPr>
          <p:spPr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034" name="Google Shape;1034;p54"/>
            <p:cNvSpPr txBox="1"/>
            <p:nvPr/>
          </p:nvSpPr>
          <p:spPr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grpSp>
          <p:nvGrpSpPr>
            <p:cNvPr id="1035" name="Google Shape;1035;p54"/>
            <p:cNvGrpSpPr/>
            <p:nvPr/>
          </p:nvGrpSpPr>
          <p:grpSpPr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1036" name="Google Shape;1036;p54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037" name="Google Shape;1037;p54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038" name="Google Shape;1038;p54"/>
            <p:cNvSpPr txBox="1"/>
            <p:nvPr/>
          </p:nvSpPr>
          <p:spPr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1039" name="Google Shape;1039;p54"/>
          <p:cNvGrpSpPr/>
          <p:nvPr/>
        </p:nvGrpSpPr>
        <p:grpSpPr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1040" name="Google Shape;1040;p54"/>
            <p:cNvSpPr txBox="1"/>
            <p:nvPr/>
          </p:nvSpPr>
          <p:spPr>
            <a:xfrm>
              <a:off x="212" y="1526"/>
              <a:ext cx="2532" cy="24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b="0" i="0" lang="en-US" sz="24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  <a:r>
                <a:rPr b="0" baseline="-25000" i="0" lang="en-US" sz="24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r>
                <a:rPr b="0" i="0" lang="en-US" sz="24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= y</a:t>
              </a:r>
              <a:r>
                <a:rPr b="0" baseline="-25000" i="0" lang="en-US" sz="24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</a:t>
              </a:r>
              <a:endParaRPr b="0" i="0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omic Sans MS"/>
                <a:buNone/>
              </a:pPr>
              <a:r>
                <a:rPr b="0" baseline="-25000" i="0" lang="en-US" sz="24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	</a:t>
              </a:r>
              <a:r>
                <a:rPr b="0" i="0" lang="en-US" sz="2400" u="none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b[i, j] = “   ”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Else if</a:t>
              </a:r>
              <a:r>
                <a:rPr b="0" i="0" lang="en-US" sz="24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		         c[i - 1, j] ≥ c[i, j-1]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		</a:t>
              </a:r>
              <a:r>
                <a:rPr b="0" i="0" lang="en-US" sz="2400" u="none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b[i, j] = “ ↑ ”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else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		</a:t>
              </a:r>
              <a:r>
                <a:rPr b="0" i="0" lang="en-US" sz="2400" u="none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b[i, j] = “ ← ”</a:t>
              </a:r>
              <a:endParaRPr/>
            </a:p>
          </p:txBody>
        </p:sp>
        <p:cxnSp>
          <p:nvCxnSpPr>
            <p:cNvPr id="1041" name="Google Shape;1041;p54"/>
            <p:cNvCxnSpPr/>
            <p:nvPr/>
          </p:nvCxnSpPr>
          <p:spPr>
            <a:xfrm rot="10800000">
              <a:off x="1311" y="1885"/>
              <a:ext cx="174" cy="174"/>
            </a:xfrm>
            <a:prstGeom prst="straightConnector1">
              <a:avLst/>
            </a:prstGeom>
            <a:noFill/>
            <a:ln cap="flat" cmpd="sng" w="127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7" name="Google Shape;1047;p55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Constructing a LCS</a:t>
            </a:r>
            <a:endParaRPr/>
          </a:p>
        </p:txBody>
      </p:sp>
      <p:sp>
        <p:nvSpPr>
          <p:cNvPr id="1048" name="Google Shape;1048;p55"/>
          <p:cNvSpPr txBox="1"/>
          <p:nvPr>
            <p:ph idx="4294967295" type="body"/>
          </p:nvPr>
        </p:nvSpPr>
        <p:spPr>
          <a:xfrm>
            <a:off x="100012" y="1146175"/>
            <a:ext cx="8801100" cy="169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Start at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b[m, 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follow the arrows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we encounter a “    “ in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⇒ x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an element of the LCS </a:t>
            </a:r>
            <a:endParaRPr/>
          </a:p>
        </p:txBody>
      </p:sp>
      <p:graphicFrame>
        <p:nvGraphicFramePr>
          <p:cNvPr id="1049" name="Google Shape;1049;p55"/>
          <p:cNvGraphicFramePr/>
          <p:nvPr/>
        </p:nvGraphicFramePr>
        <p:xfrm>
          <a:off x="2660650" y="2840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85775"/>
                <a:gridCol w="585775"/>
                <a:gridCol w="585775"/>
                <a:gridCol w="587375"/>
                <a:gridCol w="585775"/>
                <a:gridCol w="585775"/>
                <a:gridCol w="585775"/>
              </a:tblGrid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0" name="Google Shape;1050;p55"/>
          <p:cNvSpPr txBox="1"/>
          <p:nvPr/>
        </p:nvSpPr>
        <p:spPr>
          <a:xfrm>
            <a:off x="2774950" y="21875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51" name="Google Shape;1051;p55"/>
          <p:cNvSpPr txBox="1"/>
          <p:nvPr/>
        </p:nvSpPr>
        <p:spPr>
          <a:xfrm>
            <a:off x="3384550" y="2187575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52" name="Google Shape;1052;p55"/>
          <p:cNvSpPr txBox="1"/>
          <p:nvPr/>
        </p:nvSpPr>
        <p:spPr>
          <a:xfrm>
            <a:off x="3938587" y="21875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53" name="Google Shape;1053;p55"/>
          <p:cNvSpPr txBox="1"/>
          <p:nvPr/>
        </p:nvSpPr>
        <p:spPr>
          <a:xfrm>
            <a:off x="6334125" y="21875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054" name="Google Shape;1054;p55"/>
          <p:cNvSpPr txBox="1"/>
          <p:nvPr/>
        </p:nvSpPr>
        <p:spPr>
          <a:xfrm>
            <a:off x="4568825" y="21875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55" name="Google Shape;1055;p55"/>
          <p:cNvSpPr txBox="1"/>
          <p:nvPr/>
        </p:nvSpPr>
        <p:spPr>
          <a:xfrm>
            <a:off x="5140325" y="21875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056" name="Google Shape;1056;p55"/>
          <p:cNvSpPr txBox="1"/>
          <p:nvPr/>
        </p:nvSpPr>
        <p:spPr>
          <a:xfrm>
            <a:off x="5719762" y="21875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057" name="Google Shape;1057;p55"/>
          <p:cNvSpPr txBox="1"/>
          <p:nvPr/>
        </p:nvSpPr>
        <p:spPr>
          <a:xfrm>
            <a:off x="2768600" y="2498725"/>
            <a:ext cx="3651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058" name="Google Shape;1058;p55"/>
          <p:cNvSpPr txBox="1"/>
          <p:nvPr/>
        </p:nvSpPr>
        <p:spPr>
          <a:xfrm>
            <a:off x="3378200" y="2498725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59" name="Google Shape;1059;p55"/>
          <p:cNvSpPr txBox="1"/>
          <p:nvPr/>
        </p:nvSpPr>
        <p:spPr>
          <a:xfrm>
            <a:off x="3932237" y="2498725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060" name="Google Shape;1060;p55"/>
          <p:cNvSpPr txBox="1"/>
          <p:nvPr/>
        </p:nvSpPr>
        <p:spPr>
          <a:xfrm>
            <a:off x="6327775" y="2498725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61" name="Google Shape;1061;p55"/>
          <p:cNvSpPr txBox="1"/>
          <p:nvPr/>
        </p:nvSpPr>
        <p:spPr>
          <a:xfrm>
            <a:off x="4562475" y="249872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062" name="Google Shape;1062;p55"/>
          <p:cNvSpPr txBox="1"/>
          <p:nvPr/>
        </p:nvSpPr>
        <p:spPr>
          <a:xfrm>
            <a:off x="5133975" y="2498725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63" name="Google Shape;1063;p55"/>
          <p:cNvSpPr txBox="1"/>
          <p:nvPr/>
        </p:nvSpPr>
        <p:spPr>
          <a:xfrm>
            <a:off x="5713412" y="2498725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64" name="Google Shape;1064;p55"/>
          <p:cNvSpPr txBox="1"/>
          <p:nvPr/>
        </p:nvSpPr>
        <p:spPr>
          <a:xfrm>
            <a:off x="1819275" y="512762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065" name="Google Shape;1065;p55"/>
          <p:cNvSpPr txBox="1"/>
          <p:nvPr/>
        </p:nvSpPr>
        <p:spPr>
          <a:xfrm>
            <a:off x="1838325" y="3308350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66" name="Google Shape;1066;p55"/>
          <p:cNvSpPr txBox="1"/>
          <p:nvPr/>
        </p:nvSpPr>
        <p:spPr>
          <a:xfrm>
            <a:off x="1819275" y="3763962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67" name="Google Shape;1067;p55"/>
          <p:cNvSpPr txBox="1"/>
          <p:nvPr/>
        </p:nvSpPr>
        <p:spPr>
          <a:xfrm>
            <a:off x="1819275" y="285432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68" name="Google Shape;1068;p55"/>
          <p:cNvSpPr txBox="1"/>
          <p:nvPr/>
        </p:nvSpPr>
        <p:spPr>
          <a:xfrm>
            <a:off x="1819275" y="421798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69" name="Google Shape;1069;p55"/>
          <p:cNvSpPr txBox="1"/>
          <p:nvPr/>
        </p:nvSpPr>
        <p:spPr>
          <a:xfrm>
            <a:off x="1819275" y="467360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070" name="Google Shape;1070;p55"/>
          <p:cNvSpPr txBox="1"/>
          <p:nvPr/>
        </p:nvSpPr>
        <p:spPr>
          <a:xfrm>
            <a:off x="1819275" y="55832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071" name="Google Shape;1071;p55"/>
          <p:cNvSpPr txBox="1"/>
          <p:nvPr/>
        </p:nvSpPr>
        <p:spPr>
          <a:xfrm>
            <a:off x="1819275" y="603885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sp>
        <p:nvSpPr>
          <p:cNvPr id="1072" name="Google Shape;1072;p55"/>
          <p:cNvSpPr txBox="1"/>
          <p:nvPr/>
        </p:nvSpPr>
        <p:spPr>
          <a:xfrm>
            <a:off x="2233612" y="5129212"/>
            <a:ext cx="349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073" name="Google Shape;1073;p55"/>
          <p:cNvSpPr txBox="1"/>
          <p:nvPr/>
        </p:nvSpPr>
        <p:spPr>
          <a:xfrm>
            <a:off x="2252662" y="3309937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74" name="Google Shape;1074;p55"/>
          <p:cNvSpPr txBox="1"/>
          <p:nvPr/>
        </p:nvSpPr>
        <p:spPr>
          <a:xfrm>
            <a:off x="2233612" y="3765550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75" name="Google Shape;1075;p55"/>
          <p:cNvSpPr txBox="1"/>
          <p:nvPr/>
        </p:nvSpPr>
        <p:spPr>
          <a:xfrm>
            <a:off x="2233612" y="2855912"/>
            <a:ext cx="3619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076" name="Google Shape;1076;p55"/>
          <p:cNvSpPr txBox="1"/>
          <p:nvPr/>
        </p:nvSpPr>
        <p:spPr>
          <a:xfrm>
            <a:off x="2233612" y="4219575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077" name="Google Shape;1077;p55"/>
          <p:cNvSpPr txBox="1"/>
          <p:nvPr/>
        </p:nvSpPr>
        <p:spPr>
          <a:xfrm>
            <a:off x="2233612" y="4675187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78" name="Google Shape;1078;p55"/>
          <p:cNvSpPr txBox="1"/>
          <p:nvPr/>
        </p:nvSpPr>
        <p:spPr>
          <a:xfrm>
            <a:off x="2233612" y="5584825"/>
            <a:ext cx="3508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79" name="Google Shape;1079;p55"/>
          <p:cNvSpPr txBox="1"/>
          <p:nvPr/>
        </p:nvSpPr>
        <p:spPr>
          <a:xfrm>
            <a:off x="2233612" y="6040437"/>
            <a:ext cx="328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grpSp>
        <p:nvGrpSpPr>
          <p:cNvPr id="1080" name="Google Shape;1080;p55"/>
          <p:cNvGrpSpPr/>
          <p:nvPr/>
        </p:nvGrpSpPr>
        <p:grpSpPr>
          <a:xfrm>
            <a:off x="3386137" y="2946400"/>
            <a:ext cx="3273425" cy="366712"/>
            <a:chOff x="2133" y="1816"/>
            <a:chExt cx="2062" cy="231"/>
          </a:xfrm>
        </p:grpSpPr>
        <p:sp>
          <p:nvSpPr>
            <p:cNvPr id="1081" name="Google Shape;1081;p55"/>
            <p:cNvSpPr txBox="1"/>
            <p:nvPr/>
          </p:nvSpPr>
          <p:spPr>
            <a:xfrm>
              <a:off x="2133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82" name="Google Shape;1082;p55"/>
            <p:cNvSpPr txBox="1"/>
            <p:nvPr/>
          </p:nvSpPr>
          <p:spPr>
            <a:xfrm>
              <a:off x="2482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83" name="Google Shape;1083;p55"/>
            <p:cNvSpPr txBox="1"/>
            <p:nvPr/>
          </p:nvSpPr>
          <p:spPr>
            <a:xfrm>
              <a:off x="3991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84" name="Google Shape;1084;p55"/>
            <p:cNvSpPr txBox="1"/>
            <p:nvPr/>
          </p:nvSpPr>
          <p:spPr>
            <a:xfrm>
              <a:off x="2879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85" name="Google Shape;1085;p55"/>
            <p:cNvSpPr txBox="1"/>
            <p:nvPr/>
          </p:nvSpPr>
          <p:spPr>
            <a:xfrm>
              <a:off x="3239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86" name="Google Shape;1086;p55"/>
            <p:cNvSpPr txBox="1"/>
            <p:nvPr/>
          </p:nvSpPr>
          <p:spPr>
            <a:xfrm>
              <a:off x="3604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grpSp>
        <p:nvGrpSpPr>
          <p:cNvPr id="1087" name="Google Shape;1087;p55"/>
          <p:cNvGrpSpPr/>
          <p:nvPr/>
        </p:nvGrpSpPr>
        <p:grpSpPr>
          <a:xfrm>
            <a:off x="2787650" y="2946400"/>
            <a:ext cx="325437" cy="3524250"/>
            <a:chOff x="1756" y="1816"/>
            <a:chExt cx="205" cy="2220"/>
          </a:xfrm>
        </p:grpSpPr>
        <p:sp>
          <p:nvSpPr>
            <p:cNvPr id="1088" name="Google Shape;1088;p55"/>
            <p:cNvSpPr txBox="1"/>
            <p:nvPr/>
          </p:nvSpPr>
          <p:spPr>
            <a:xfrm>
              <a:off x="1757" y="1816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89" name="Google Shape;1089;p55"/>
            <p:cNvSpPr txBox="1"/>
            <p:nvPr/>
          </p:nvSpPr>
          <p:spPr>
            <a:xfrm>
              <a:off x="1756" y="323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90" name="Google Shape;1090;p55"/>
            <p:cNvSpPr txBox="1"/>
            <p:nvPr/>
          </p:nvSpPr>
          <p:spPr>
            <a:xfrm>
              <a:off x="1757" y="208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91" name="Google Shape;1091;p55"/>
            <p:cNvSpPr txBox="1"/>
            <p:nvPr/>
          </p:nvSpPr>
          <p:spPr>
            <a:xfrm>
              <a:off x="1756" y="2372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92" name="Google Shape;1092;p55"/>
            <p:cNvSpPr txBox="1"/>
            <p:nvPr/>
          </p:nvSpPr>
          <p:spPr>
            <a:xfrm>
              <a:off x="1756" y="265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93" name="Google Shape;1093;p55"/>
            <p:cNvSpPr txBox="1"/>
            <p:nvPr/>
          </p:nvSpPr>
          <p:spPr>
            <a:xfrm>
              <a:off x="1756" y="294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94" name="Google Shape;1094;p55"/>
            <p:cNvSpPr txBox="1"/>
            <p:nvPr/>
          </p:nvSpPr>
          <p:spPr>
            <a:xfrm>
              <a:off x="1756" y="351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095" name="Google Shape;1095;p55"/>
            <p:cNvSpPr txBox="1"/>
            <p:nvPr/>
          </p:nvSpPr>
          <p:spPr>
            <a:xfrm>
              <a:off x="1756" y="380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1096" name="Google Shape;1096;p55"/>
          <p:cNvSpPr txBox="1"/>
          <p:nvPr/>
        </p:nvSpPr>
        <p:spPr>
          <a:xfrm>
            <a:off x="3387725" y="3335337"/>
            <a:ext cx="32385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97" name="Google Shape;1097;p55"/>
          <p:cNvSpPr txBox="1"/>
          <p:nvPr/>
        </p:nvSpPr>
        <p:spPr>
          <a:xfrm>
            <a:off x="3933825" y="3335337"/>
            <a:ext cx="32385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98" name="Google Shape;1098;p55"/>
          <p:cNvSpPr txBox="1"/>
          <p:nvPr/>
        </p:nvSpPr>
        <p:spPr>
          <a:xfrm>
            <a:off x="4565650" y="3335337"/>
            <a:ext cx="32385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1099" name="Google Shape;1099;p55"/>
          <p:cNvGrpSpPr/>
          <p:nvPr/>
        </p:nvGrpSpPr>
        <p:grpSpPr>
          <a:xfrm>
            <a:off x="5132387" y="3333750"/>
            <a:ext cx="352425" cy="436562"/>
            <a:chOff x="3233" y="2100"/>
            <a:chExt cx="222" cy="275"/>
          </a:xfrm>
        </p:grpSpPr>
        <p:sp>
          <p:nvSpPr>
            <p:cNvPr id="1100" name="Google Shape;1100;p55"/>
            <p:cNvSpPr txBox="1"/>
            <p:nvPr/>
          </p:nvSpPr>
          <p:spPr>
            <a:xfrm>
              <a:off x="3251" y="2101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101" name="Google Shape;1101;p55"/>
            <p:cNvCxnSpPr/>
            <p:nvPr/>
          </p:nvCxnSpPr>
          <p:spPr>
            <a:xfrm rot="10800000">
              <a:off x="3233" y="2100"/>
              <a:ext cx="9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02" name="Google Shape;1102;p55"/>
          <p:cNvSpPr txBox="1"/>
          <p:nvPr/>
        </p:nvSpPr>
        <p:spPr>
          <a:xfrm>
            <a:off x="5575300" y="3492500"/>
            <a:ext cx="6096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grpSp>
        <p:nvGrpSpPr>
          <p:cNvPr id="1103" name="Google Shape;1103;p55"/>
          <p:cNvGrpSpPr/>
          <p:nvPr/>
        </p:nvGrpSpPr>
        <p:grpSpPr>
          <a:xfrm>
            <a:off x="6256337" y="3335337"/>
            <a:ext cx="423862" cy="434975"/>
            <a:chOff x="3941" y="2101"/>
            <a:chExt cx="267" cy="274"/>
          </a:xfrm>
        </p:grpSpPr>
        <p:sp>
          <p:nvSpPr>
            <p:cNvPr id="1104" name="Google Shape;1104;p55"/>
            <p:cNvSpPr txBox="1"/>
            <p:nvPr/>
          </p:nvSpPr>
          <p:spPr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105" name="Google Shape;1105;p55"/>
            <p:cNvCxnSpPr/>
            <p:nvPr/>
          </p:nvCxnSpPr>
          <p:spPr>
            <a:xfrm rot="10800000">
              <a:off x="3941" y="2102"/>
              <a:ext cx="9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106" name="Google Shape;1106;p55"/>
          <p:cNvGrpSpPr/>
          <p:nvPr/>
        </p:nvGrpSpPr>
        <p:grpSpPr>
          <a:xfrm>
            <a:off x="3316287" y="3765550"/>
            <a:ext cx="423862" cy="434975"/>
            <a:chOff x="3941" y="2101"/>
            <a:chExt cx="267" cy="274"/>
          </a:xfrm>
        </p:grpSpPr>
        <p:sp>
          <p:nvSpPr>
            <p:cNvPr id="1107" name="Google Shape;1107;p55"/>
            <p:cNvSpPr txBox="1"/>
            <p:nvPr/>
          </p:nvSpPr>
          <p:spPr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108" name="Google Shape;1108;p55"/>
            <p:cNvCxnSpPr/>
            <p:nvPr/>
          </p:nvCxnSpPr>
          <p:spPr>
            <a:xfrm rot="10800000">
              <a:off x="3941" y="2102"/>
              <a:ext cx="9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09" name="Google Shape;1109;p55"/>
          <p:cNvSpPr txBox="1"/>
          <p:nvPr/>
        </p:nvSpPr>
        <p:spPr>
          <a:xfrm>
            <a:off x="3827462" y="3937000"/>
            <a:ext cx="6096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110" name="Google Shape;1110;p55"/>
          <p:cNvSpPr txBox="1"/>
          <p:nvPr/>
        </p:nvSpPr>
        <p:spPr>
          <a:xfrm>
            <a:off x="4414837" y="3937000"/>
            <a:ext cx="6096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111" name="Google Shape;1111;p55"/>
          <p:cNvSpPr txBox="1"/>
          <p:nvPr/>
        </p:nvSpPr>
        <p:spPr>
          <a:xfrm>
            <a:off x="5151437" y="3765550"/>
            <a:ext cx="323850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1112" name="Google Shape;1112;p55"/>
          <p:cNvGrpSpPr/>
          <p:nvPr/>
        </p:nvGrpSpPr>
        <p:grpSpPr>
          <a:xfrm>
            <a:off x="5718175" y="3765550"/>
            <a:ext cx="423862" cy="434975"/>
            <a:chOff x="3941" y="2101"/>
            <a:chExt cx="267" cy="274"/>
          </a:xfrm>
        </p:grpSpPr>
        <p:sp>
          <p:nvSpPr>
            <p:cNvPr id="1113" name="Google Shape;1113;p55"/>
            <p:cNvSpPr txBox="1"/>
            <p:nvPr/>
          </p:nvSpPr>
          <p:spPr>
            <a:xfrm>
              <a:off x="4004" y="2101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cxnSp>
          <p:nvCxnSpPr>
            <p:cNvPr id="1114" name="Google Shape;1114;p55"/>
            <p:cNvCxnSpPr/>
            <p:nvPr/>
          </p:nvCxnSpPr>
          <p:spPr>
            <a:xfrm rot="10800000">
              <a:off x="3941" y="2102"/>
              <a:ext cx="99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15" name="Google Shape;1115;p55"/>
          <p:cNvSpPr txBox="1"/>
          <p:nvPr/>
        </p:nvSpPr>
        <p:spPr>
          <a:xfrm>
            <a:off x="6151562" y="3937000"/>
            <a:ext cx="609600" cy="2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←2</a:t>
            </a:r>
            <a:endParaRPr/>
          </a:p>
        </p:txBody>
      </p:sp>
      <p:grpSp>
        <p:nvGrpSpPr>
          <p:cNvPr id="1116" name="Google Shape;1116;p55"/>
          <p:cNvGrpSpPr/>
          <p:nvPr/>
        </p:nvGrpSpPr>
        <p:grpSpPr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1117" name="Google Shape;1117;p55"/>
            <p:cNvSpPr txBox="1"/>
            <p:nvPr/>
          </p:nvSpPr>
          <p:spPr>
            <a:xfrm>
              <a:off x="2144" y="2664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18" name="Google Shape;1118;p55"/>
            <p:cNvSpPr txBox="1"/>
            <p:nvPr/>
          </p:nvSpPr>
          <p:spPr>
            <a:xfrm>
              <a:off x="2495" y="2664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119" name="Google Shape;1119;p55"/>
            <p:cNvGrpSpPr/>
            <p:nvPr/>
          </p:nvGrpSpPr>
          <p:grpSpPr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1120" name="Google Shape;1120;p55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121" name="Google Shape;1121;p55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22" name="Google Shape;1122;p55"/>
            <p:cNvSpPr txBox="1"/>
            <p:nvPr/>
          </p:nvSpPr>
          <p:spPr>
            <a:xfrm>
              <a:off x="3170" y="2772"/>
              <a:ext cx="38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←2</a:t>
              </a:r>
              <a:endParaRPr/>
            </a:p>
          </p:txBody>
        </p:sp>
        <p:sp>
          <p:nvSpPr>
            <p:cNvPr id="1123" name="Google Shape;1123;p55"/>
            <p:cNvSpPr txBox="1"/>
            <p:nvPr/>
          </p:nvSpPr>
          <p:spPr>
            <a:xfrm>
              <a:off x="3638" y="2664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24" name="Google Shape;1124;p55"/>
            <p:cNvSpPr txBox="1"/>
            <p:nvPr/>
          </p:nvSpPr>
          <p:spPr>
            <a:xfrm>
              <a:off x="3962" y="2664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grpSp>
        <p:nvGrpSpPr>
          <p:cNvPr id="1125" name="Google Shape;1125;p55"/>
          <p:cNvGrpSpPr/>
          <p:nvPr/>
        </p:nvGrpSpPr>
        <p:grpSpPr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1126" name="Google Shape;1126;p55"/>
            <p:cNvGrpSpPr/>
            <p:nvPr/>
          </p:nvGrpSpPr>
          <p:grpSpPr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1127" name="Google Shape;1127;p55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128" name="Google Shape;1128;p55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29" name="Google Shape;1129;p55"/>
            <p:cNvSpPr txBox="1"/>
            <p:nvPr/>
          </p:nvSpPr>
          <p:spPr>
            <a:xfrm>
              <a:off x="2510" y="293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30" name="Google Shape;1130;p55"/>
            <p:cNvSpPr txBox="1"/>
            <p:nvPr/>
          </p:nvSpPr>
          <p:spPr>
            <a:xfrm>
              <a:off x="2888" y="293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31" name="Google Shape;1131;p55"/>
            <p:cNvSpPr txBox="1"/>
            <p:nvPr/>
          </p:nvSpPr>
          <p:spPr>
            <a:xfrm>
              <a:off x="3212" y="293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132" name="Google Shape;1132;p55"/>
            <p:cNvGrpSpPr/>
            <p:nvPr/>
          </p:nvGrpSpPr>
          <p:grpSpPr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1133" name="Google Shape;1133;p55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134" name="Google Shape;1134;p55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35" name="Google Shape;1135;p55"/>
            <p:cNvSpPr txBox="1"/>
            <p:nvPr/>
          </p:nvSpPr>
          <p:spPr>
            <a:xfrm>
              <a:off x="3886" y="3046"/>
              <a:ext cx="384" cy="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←3</a:t>
              </a:r>
              <a:endParaRPr/>
            </a:p>
          </p:txBody>
        </p:sp>
      </p:grpSp>
      <p:grpSp>
        <p:nvGrpSpPr>
          <p:cNvPr id="1136" name="Google Shape;1136;p55"/>
          <p:cNvGrpSpPr/>
          <p:nvPr/>
        </p:nvGrpSpPr>
        <p:grpSpPr>
          <a:xfrm>
            <a:off x="3416300" y="5122862"/>
            <a:ext cx="3217862" cy="434975"/>
            <a:chOff x="2152" y="3227"/>
            <a:chExt cx="2027" cy="274"/>
          </a:xfrm>
        </p:grpSpPr>
        <p:sp>
          <p:nvSpPr>
            <p:cNvPr id="1137" name="Google Shape;1137;p55"/>
            <p:cNvSpPr txBox="1"/>
            <p:nvPr/>
          </p:nvSpPr>
          <p:spPr>
            <a:xfrm>
              <a:off x="2152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138" name="Google Shape;1138;p55"/>
            <p:cNvGrpSpPr/>
            <p:nvPr/>
          </p:nvGrpSpPr>
          <p:grpSpPr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1139" name="Google Shape;1139;p55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140" name="Google Shape;1140;p55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41" name="Google Shape;1141;p55"/>
            <p:cNvSpPr txBox="1"/>
            <p:nvPr/>
          </p:nvSpPr>
          <p:spPr>
            <a:xfrm>
              <a:off x="2888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42" name="Google Shape;1142;p55"/>
            <p:cNvSpPr txBox="1"/>
            <p:nvPr/>
          </p:nvSpPr>
          <p:spPr>
            <a:xfrm>
              <a:off x="3212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43" name="Google Shape;1143;p55"/>
            <p:cNvSpPr txBox="1"/>
            <p:nvPr/>
          </p:nvSpPr>
          <p:spPr>
            <a:xfrm>
              <a:off x="3614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144" name="Google Shape;1144;p55"/>
            <p:cNvSpPr txBox="1"/>
            <p:nvPr/>
          </p:nvSpPr>
          <p:spPr>
            <a:xfrm>
              <a:off x="3975" y="3227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</p:grpSp>
      <p:grpSp>
        <p:nvGrpSpPr>
          <p:cNvPr id="1145" name="Google Shape;1145;p55"/>
          <p:cNvGrpSpPr/>
          <p:nvPr/>
        </p:nvGrpSpPr>
        <p:grpSpPr>
          <a:xfrm>
            <a:off x="3409950" y="5568950"/>
            <a:ext cx="3249612" cy="434975"/>
            <a:chOff x="2148" y="3508"/>
            <a:chExt cx="2047" cy="274"/>
          </a:xfrm>
        </p:grpSpPr>
        <p:sp>
          <p:nvSpPr>
            <p:cNvPr id="1146" name="Google Shape;1146;p55"/>
            <p:cNvSpPr txBox="1"/>
            <p:nvPr/>
          </p:nvSpPr>
          <p:spPr>
            <a:xfrm>
              <a:off x="2148" y="350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47" name="Google Shape;1147;p55"/>
            <p:cNvSpPr txBox="1"/>
            <p:nvPr/>
          </p:nvSpPr>
          <p:spPr>
            <a:xfrm>
              <a:off x="2884" y="350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48" name="Google Shape;1148;p55"/>
            <p:cNvSpPr txBox="1"/>
            <p:nvPr/>
          </p:nvSpPr>
          <p:spPr>
            <a:xfrm>
              <a:off x="3610" y="350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149" name="Google Shape;1149;p55"/>
            <p:cNvSpPr txBox="1"/>
            <p:nvPr/>
          </p:nvSpPr>
          <p:spPr>
            <a:xfrm>
              <a:off x="2530" y="3508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150" name="Google Shape;1150;p55"/>
            <p:cNvGrpSpPr/>
            <p:nvPr/>
          </p:nvGrpSpPr>
          <p:grpSpPr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1151" name="Google Shape;1151;p55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152" name="Google Shape;1152;p55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153" name="Google Shape;1153;p55"/>
            <p:cNvGrpSpPr/>
            <p:nvPr/>
          </p:nvGrpSpPr>
          <p:grpSpPr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1154" name="Google Shape;1154;p55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155" name="Google Shape;1155;p55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156" name="Google Shape;1156;p55"/>
          <p:cNvGrpSpPr/>
          <p:nvPr/>
        </p:nvGrpSpPr>
        <p:grpSpPr>
          <a:xfrm>
            <a:off x="3332162" y="5999162"/>
            <a:ext cx="3340100" cy="434975"/>
            <a:chOff x="2099" y="3779"/>
            <a:chExt cx="2104" cy="274"/>
          </a:xfrm>
        </p:grpSpPr>
        <p:grpSp>
          <p:nvGrpSpPr>
            <p:cNvPr id="1157" name="Google Shape;1157;p55"/>
            <p:cNvGrpSpPr/>
            <p:nvPr/>
          </p:nvGrpSpPr>
          <p:grpSpPr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1158" name="Google Shape;1158;p55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159" name="Google Shape;1159;p55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60" name="Google Shape;1160;p55"/>
            <p:cNvSpPr txBox="1"/>
            <p:nvPr/>
          </p:nvSpPr>
          <p:spPr>
            <a:xfrm>
              <a:off x="2883" y="3779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61" name="Google Shape;1161;p55"/>
            <p:cNvSpPr txBox="1"/>
            <p:nvPr/>
          </p:nvSpPr>
          <p:spPr>
            <a:xfrm>
              <a:off x="2529" y="3779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62" name="Google Shape;1162;p55"/>
            <p:cNvSpPr txBox="1"/>
            <p:nvPr/>
          </p:nvSpPr>
          <p:spPr>
            <a:xfrm>
              <a:off x="3274" y="3779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grpSp>
          <p:nvGrpSpPr>
            <p:cNvPr id="1163" name="Google Shape;1163;p55"/>
            <p:cNvGrpSpPr/>
            <p:nvPr/>
          </p:nvGrpSpPr>
          <p:grpSpPr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1164" name="Google Shape;1164;p55"/>
              <p:cNvSpPr txBox="1"/>
              <p:nvPr/>
            </p:nvSpPr>
            <p:spPr>
              <a:xfrm>
                <a:off x="4004" y="2101"/>
                <a:ext cx="204" cy="2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165" name="Google Shape;1165;p55"/>
              <p:cNvCxnSpPr/>
              <p:nvPr/>
            </p:nvCxnSpPr>
            <p:spPr>
              <a:xfrm rot="10800000">
                <a:off x="3941" y="2102"/>
                <a:ext cx="99" cy="9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66" name="Google Shape;1166;p55"/>
            <p:cNvSpPr txBox="1"/>
            <p:nvPr/>
          </p:nvSpPr>
          <p:spPr>
            <a:xfrm>
              <a:off x="3999" y="3779"/>
              <a:ext cx="204" cy="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cxnSp>
        <p:nvCxnSpPr>
          <p:cNvPr id="1167" name="Google Shape;1167;p55"/>
          <p:cNvCxnSpPr/>
          <p:nvPr/>
        </p:nvCxnSpPr>
        <p:spPr>
          <a:xfrm rot="10800000">
            <a:off x="3729037" y="1693862"/>
            <a:ext cx="271462" cy="273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8" name="Google Shape;1168;p55"/>
          <p:cNvSpPr/>
          <p:nvPr/>
        </p:nvSpPr>
        <p:spPr>
          <a:xfrm>
            <a:off x="6343650" y="5680075"/>
            <a:ext cx="300037" cy="30003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55"/>
          <p:cNvSpPr/>
          <p:nvPr/>
        </p:nvSpPr>
        <p:spPr>
          <a:xfrm>
            <a:off x="5781675" y="4768850"/>
            <a:ext cx="300037" cy="30003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55"/>
          <p:cNvSpPr/>
          <p:nvPr/>
        </p:nvSpPr>
        <p:spPr>
          <a:xfrm>
            <a:off x="4619625" y="4349750"/>
            <a:ext cx="300037" cy="30003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5"/>
          <p:cNvSpPr/>
          <p:nvPr/>
        </p:nvSpPr>
        <p:spPr>
          <a:xfrm>
            <a:off x="3413125" y="3884612"/>
            <a:ext cx="300037" cy="300037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5"/>
          <p:cNvSpPr/>
          <p:nvPr/>
        </p:nvSpPr>
        <p:spPr>
          <a:xfrm>
            <a:off x="6337300" y="6115050"/>
            <a:ext cx="300037" cy="300037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55"/>
          <p:cNvSpPr/>
          <p:nvPr/>
        </p:nvSpPr>
        <p:spPr>
          <a:xfrm>
            <a:off x="5738812" y="5246687"/>
            <a:ext cx="300037" cy="300037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55"/>
          <p:cNvSpPr/>
          <p:nvPr/>
        </p:nvSpPr>
        <p:spPr>
          <a:xfrm>
            <a:off x="5253037" y="4359275"/>
            <a:ext cx="300037" cy="300037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55"/>
          <p:cNvSpPr/>
          <p:nvPr/>
        </p:nvSpPr>
        <p:spPr>
          <a:xfrm>
            <a:off x="4038600" y="3895725"/>
            <a:ext cx="300037" cy="300037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55"/>
          <p:cNvSpPr/>
          <p:nvPr/>
        </p:nvSpPr>
        <p:spPr>
          <a:xfrm>
            <a:off x="2811462" y="3395662"/>
            <a:ext cx="300037" cy="300037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82" name="Google Shape;1182;p56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PRINT-LCS(b, X, i, j)</a:t>
            </a:r>
            <a:endParaRPr/>
          </a:p>
        </p:txBody>
      </p:sp>
      <p:sp>
        <p:nvSpPr>
          <p:cNvPr id="1183" name="Google Shape;1183;p56"/>
          <p:cNvSpPr txBox="1"/>
          <p:nvPr>
            <p:ph idx="4294967295" type="body"/>
          </p:nvPr>
        </p:nvSpPr>
        <p:spPr>
          <a:xfrm>
            <a:off x="350837" y="1246187"/>
            <a:ext cx="8643937" cy="537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0 or j = 0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then return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  ”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then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i - 1, j - 1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print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elseif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“↑”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then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i - 1, j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else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i, j - 1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call: 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length[X], length[Y]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184" name="Google Shape;1184;p56"/>
          <p:cNvCxnSpPr/>
          <p:nvPr/>
        </p:nvCxnSpPr>
        <p:spPr>
          <a:xfrm rot="10800000">
            <a:off x="2917825" y="2430462"/>
            <a:ext cx="228600" cy="242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5" name="Google Shape;1185;p56"/>
          <p:cNvSpPr txBox="1"/>
          <p:nvPr/>
        </p:nvSpPr>
        <p:spPr>
          <a:xfrm>
            <a:off x="4908550" y="1309687"/>
            <a:ext cx="3322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Θ(m + 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1" name="Google Shape;1191;p57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Improving the Code</a:t>
            </a:r>
            <a:endParaRPr/>
          </a:p>
        </p:txBody>
      </p:sp>
      <p:sp>
        <p:nvSpPr>
          <p:cNvPr id="1192" name="Google Shape;1192;p57"/>
          <p:cNvSpPr txBox="1"/>
          <p:nvPr>
            <p:ph idx="4294967295" type="body"/>
          </p:nvPr>
        </p:nvSpPr>
        <p:spPr>
          <a:xfrm>
            <a:off x="350837" y="1214437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we only need the length of the LCS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LCS-LENGTH works only on two rows of c at a time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row  being computed and the previous row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reduce the asymptotic space requirements by storing only these two rows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basic components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development of a dynamic-programming algorithm has three basic components: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recurrence relation (for defining the value of an optimal solution);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tabular computation (for computing the value of an optimal solution);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traceback (for delivering an optimal solution).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5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98" name="Google Shape;1198;p58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Algorithm Running Time</a:t>
            </a:r>
            <a:endParaRPr/>
          </a:p>
        </p:txBody>
      </p:sp>
      <p:sp>
        <p:nvSpPr>
          <p:cNvPr id="1199" name="Google Shape;1199;p58"/>
          <p:cNvSpPr txBox="1"/>
          <p:nvPr>
            <p:ph idx="1" type="body"/>
          </p:nvPr>
        </p:nvSpPr>
        <p:spPr>
          <a:xfrm>
            <a:off x="990600" y="990600"/>
            <a:ext cx="8153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algorithm calculates the values of each entry of the array c[m,n]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what is the running time?</a:t>
            </a:r>
            <a:endParaRPr/>
          </a:p>
        </p:txBody>
      </p:sp>
      <p:sp>
        <p:nvSpPr>
          <p:cNvPr id="1200" name="Google Shape;1200;p58"/>
          <p:cNvSpPr txBox="1"/>
          <p:nvPr/>
        </p:nvSpPr>
        <p:spPr>
          <a:xfrm>
            <a:off x="1006475" y="3657600"/>
            <a:ext cx="7146925" cy="2014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O(m*n)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each c[i,j] is calculated in constant time, and there are m*n elements in the array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9"/>
          <p:cNvSpPr txBox="1"/>
          <p:nvPr>
            <p:ph type="title"/>
          </p:nvPr>
        </p:nvSpPr>
        <p:spPr>
          <a:xfrm>
            <a:off x="6715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Rock Climbing Problem</a:t>
            </a:r>
            <a:endParaRPr/>
          </a:p>
        </p:txBody>
      </p:sp>
      <p:sp>
        <p:nvSpPr>
          <p:cNvPr id="1206" name="Google Shape;1206;p59"/>
          <p:cNvSpPr txBox="1"/>
          <p:nvPr>
            <p:ph idx="1" type="body"/>
          </p:nvPr>
        </p:nvSpPr>
        <p:spPr>
          <a:xfrm>
            <a:off x="685800" y="1447800"/>
            <a:ext cx="5410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rock climber wants to get from the bottom of a rock to the top by the safest possible path.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 every step, he reaches for handholds above him; some holds are safer than other.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 every place, he can only reach a few nearest handholds.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WINDOWS\Application Data\Microsoft\Media Catalog\RockClimber.gif" id="1207" name="Google Shape;1207;p59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209800"/>
            <a:ext cx="2278062" cy="23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0"/>
          <p:cNvSpPr txBox="1"/>
          <p:nvPr>
            <p:ph type="title"/>
          </p:nvPr>
        </p:nvSpPr>
        <p:spPr>
          <a:xfrm>
            <a:off x="7000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(cont)</a:t>
            </a:r>
            <a:endParaRPr/>
          </a:p>
        </p:txBody>
      </p:sp>
      <p:pic>
        <p:nvPicPr>
          <p:cNvPr descr="C:\WINDOWS\Desktop\3101\stone_wall2.jpg" id="1213" name="Google Shape;1213;p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600200"/>
            <a:ext cx="301148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60"/>
          <p:cNvSpPr txBox="1"/>
          <p:nvPr/>
        </p:nvSpPr>
        <p:spPr>
          <a:xfrm>
            <a:off x="457200" y="3505200"/>
            <a:ext cx="79248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every step our climber can reach exactly three handholds: above, above and to the right and above and to the left.</a:t>
            </a:r>
            <a:endParaRPr/>
          </a:p>
        </p:txBody>
      </p:sp>
      <p:sp>
        <p:nvSpPr>
          <p:cNvPr id="1215" name="Google Shape;1215;p60"/>
          <p:cNvSpPr txBox="1"/>
          <p:nvPr/>
        </p:nvSpPr>
        <p:spPr>
          <a:xfrm>
            <a:off x="457200" y="1676400"/>
            <a:ext cx="4038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have a wall instead of the rock. </a:t>
            </a:r>
            <a:endParaRPr/>
          </a:p>
        </p:txBody>
      </p:sp>
      <p:sp>
        <p:nvSpPr>
          <p:cNvPr id="1216" name="Google Shape;1216;p60"/>
          <p:cNvSpPr txBox="1"/>
          <p:nvPr/>
        </p:nvSpPr>
        <p:spPr>
          <a:xfrm>
            <a:off x="457200" y="5334000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table of “danger ratings” provided. The “Danger” of a path is the sum of danger ratings of all handholds on the path.  </a:t>
            </a:r>
            <a:endParaRPr/>
          </a:p>
        </p:txBody>
      </p:sp>
      <p:cxnSp>
        <p:nvCxnSpPr>
          <p:cNvPr id="1217" name="Google Shape;1217;p60"/>
          <p:cNvCxnSpPr/>
          <p:nvPr/>
        </p:nvCxnSpPr>
        <p:spPr>
          <a:xfrm rot="10800000">
            <a:off x="5410200" y="2209800"/>
            <a:ext cx="762000" cy="6858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8" name="Google Shape;1218;p60"/>
          <p:cNvCxnSpPr/>
          <p:nvPr/>
        </p:nvCxnSpPr>
        <p:spPr>
          <a:xfrm flipH="1" rot="10800000">
            <a:off x="6324600" y="2362200"/>
            <a:ext cx="228600" cy="5334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19" name="Google Shape;1219;p60"/>
          <p:cNvCxnSpPr/>
          <p:nvPr/>
        </p:nvCxnSpPr>
        <p:spPr>
          <a:xfrm flipH="1" rot="10800000">
            <a:off x="6553200" y="2362200"/>
            <a:ext cx="1676400" cy="5334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0" name="Google Shape;1220;p60"/>
          <p:cNvSpPr txBox="1"/>
          <p:nvPr/>
        </p:nvSpPr>
        <p:spPr>
          <a:xfrm>
            <a:off x="5486400" y="2667000"/>
            <a:ext cx="2444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221" name="Google Shape;1221;p60"/>
          <p:cNvSpPr txBox="1"/>
          <p:nvPr/>
        </p:nvSpPr>
        <p:spPr>
          <a:xfrm>
            <a:off x="7391400" y="266700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22" name="Google Shape;1222;p60"/>
          <p:cNvSpPr txBox="1"/>
          <p:nvPr/>
        </p:nvSpPr>
        <p:spPr>
          <a:xfrm>
            <a:off x="6705600" y="205740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23" name="Google Shape;1223;p60"/>
          <p:cNvSpPr txBox="1"/>
          <p:nvPr/>
        </p:nvSpPr>
        <p:spPr>
          <a:xfrm>
            <a:off x="6553200" y="320040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61"/>
          <p:cNvSpPr txBox="1"/>
          <p:nvPr>
            <p:ph type="title"/>
          </p:nvPr>
        </p:nvSpPr>
        <p:spPr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(cont)</a:t>
            </a:r>
            <a:endParaRPr/>
          </a:p>
        </p:txBody>
      </p:sp>
      <p:sp>
        <p:nvSpPr>
          <p:cNvPr id="1229" name="Google Shape;1229;p61"/>
          <p:cNvSpPr txBox="1"/>
          <p:nvPr/>
        </p:nvSpPr>
        <p:spPr>
          <a:xfrm>
            <a:off x="457200" y="1524000"/>
            <a:ext cx="5197475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represent the wall as a table.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cell of the table contains the danger rating of the corresponding block. </a:t>
            </a:r>
            <a:endParaRPr/>
          </a:p>
        </p:txBody>
      </p:sp>
      <p:graphicFrame>
        <p:nvGraphicFramePr>
          <p:cNvPr id="1230" name="Google Shape;1230;p61"/>
          <p:cNvGraphicFramePr/>
          <p:nvPr/>
        </p:nvGraphicFramePr>
        <p:xfrm>
          <a:off x="5943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473075"/>
                <a:gridCol w="471475"/>
                <a:gridCol w="473075"/>
                <a:gridCol w="471475"/>
                <a:gridCol w="4730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231" name="Google Shape;1231;p61"/>
          <p:cNvSpPr txBox="1"/>
          <p:nvPr/>
        </p:nvSpPr>
        <p:spPr>
          <a:xfrm>
            <a:off x="457200" y="3886200"/>
            <a:ext cx="7788275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obvious greedy algorithm does not give 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optimal solution. </a:t>
            </a:r>
            <a:endParaRPr/>
          </a:p>
        </p:txBody>
      </p:sp>
      <p:sp>
        <p:nvSpPr>
          <p:cNvPr id="1232" name="Google Shape;1232;p61"/>
          <p:cNvSpPr txBox="1"/>
          <p:nvPr/>
        </p:nvSpPr>
        <p:spPr>
          <a:xfrm>
            <a:off x="6477000" y="32004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33" name="Google Shape;1233;p61"/>
          <p:cNvSpPr txBox="1"/>
          <p:nvPr/>
        </p:nvSpPr>
        <p:spPr>
          <a:xfrm>
            <a:off x="5943600" y="26670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234" name="Google Shape;1234;p61"/>
          <p:cNvSpPr txBox="1"/>
          <p:nvPr/>
        </p:nvSpPr>
        <p:spPr>
          <a:xfrm>
            <a:off x="6477000" y="21336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35" name="Google Shape;1235;p61"/>
          <p:cNvSpPr txBox="1"/>
          <p:nvPr/>
        </p:nvSpPr>
        <p:spPr>
          <a:xfrm>
            <a:off x="6019800" y="16002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36" name="Google Shape;1236;p61"/>
          <p:cNvSpPr txBox="1"/>
          <p:nvPr/>
        </p:nvSpPr>
        <p:spPr>
          <a:xfrm>
            <a:off x="3124200" y="4267200"/>
            <a:ext cx="462121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rating </a:t>
            </a: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of this path is 13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37" name="Google Shape;1237;p61"/>
          <p:cNvSpPr txBox="1"/>
          <p:nvPr/>
        </p:nvSpPr>
        <p:spPr>
          <a:xfrm>
            <a:off x="533400" y="4800600"/>
            <a:ext cx="57229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rating of an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optimal path is 12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238" name="Google Shape;1238;p61"/>
          <p:cNvSpPr txBox="1"/>
          <p:nvPr/>
        </p:nvSpPr>
        <p:spPr>
          <a:xfrm>
            <a:off x="7467600" y="3200400"/>
            <a:ext cx="30480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39" name="Google Shape;1239;p61"/>
          <p:cNvSpPr txBox="1"/>
          <p:nvPr/>
        </p:nvSpPr>
        <p:spPr>
          <a:xfrm>
            <a:off x="7848600" y="26670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40" name="Google Shape;1240;p61"/>
          <p:cNvSpPr txBox="1"/>
          <p:nvPr/>
        </p:nvSpPr>
        <p:spPr>
          <a:xfrm>
            <a:off x="7391400" y="21336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41" name="Google Shape;1241;p61"/>
          <p:cNvSpPr txBox="1"/>
          <p:nvPr/>
        </p:nvSpPr>
        <p:spPr>
          <a:xfrm>
            <a:off x="7391400" y="1600200"/>
            <a:ext cx="38100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242" name="Google Shape;1242;p61"/>
          <p:cNvSpPr txBox="1"/>
          <p:nvPr/>
        </p:nvSpPr>
        <p:spPr>
          <a:xfrm>
            <a:off x="457200" y="5486400"/>
            <a:ext cx="771207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we can solve this problem by a dynamic programming strategy in polynomial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2"/>
          <p:cNvSpPr txBox="1"/>
          <p:nvPr>
            <p:ph idx="4294967295" type="ctrTitle"/>
          </p:nvPr>
        </p:nvSpPr>
        <p:spPr>
          <a:xfrm>
            <a:off x="714375" y="17097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Idea: once we know the rating of a path to every handhold on a layer, we can easily compute the ratings of the paths to the holds on the next layer. </a:t>
            </a:r>
            <a:endParaRPr/>
          </a:p>
        </p:txBody>
      </p:sp>
      <p:sp>
        <p:nvSpPr>
          <p:cNvPr id="1248" name="Google Shape;1248;p62"/>
          <p:cNvSpPr txBox="1"/>
          <p:nvPr>
            <p:ph idx="4294967295" type="subTitle"/>
          </p:nvPr>
        </p:nvSpPr>
        <p:spPr>
          <a:xfrm>
            <a:off x="1143000" y="4876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top  layer, that gives us an answer to the problem itself.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3"/>
          <p:cNvSpPr txBox="1"/>
          <p:nvPr>
            <p:ph idx="4294967295" type="ctrTitle"/>
          </p:nvPr>
        </p:nvSpPr>
        <p:spPr>
          <a:xfrm>
            <a:off x="671512" y="2011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every handhold, there is only one “path” rating. Once we have reached a hold, we don’t need to know how we got there to move to the next level. </a:t>
            </a:r>
            <a:endParaRPr/>
          </a:p>
        </p:txBody>
      </p:sp>
      <p:sp>
        <p:nvSpPr>
          <p:cNvPr id="1254" name="Google Shape;1254;p63"/>
          <p:cNvSpPr txBox="1"/>
          <p:nvPr>
            <p:ph idx="4294967295" type="subTitle"/>
          </p:nvPr>
        </p:nvSpPr>
        <p:spPr>
          <a:xfrm>
            <a:off x="609600" y="4038600"/>
            <a:ext cx="7848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 is called an “optimal substructure” property. Once we know optimal solutions to subproblems, we can compute an optimal solution to the problem itself.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4"/>
          <p:cNvSpPr txBox="1"/>
          <p:nvPr>
            <p:ph idx="4294967295" type="ctr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solution:</a:t>
            </a:r>
            <a:endParaRPr/>
          </a:p>
        </p:txBody>
      </p:sp>
      <p:sp>
        <p:nvSpPr>
          <p:cNvPr id="1260" name="Google Shape;1260;p64"/>
          <p:cNvSpPr txBox="1"/>
          <p:nvPr/>
        </p:nvSpPr>
        <p:spPr>
          <a:xfrm>
            <a:off x="457200" y="1828800"/>
            <a:ext cx="7924800" cy="252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best way to get to stone j in row i, check the cost of getting to the stones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(i-1,j-1),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(i-1,j) and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(i-1,j+1), and take the cheapest. </a:t>
            </a:r>
            <a:endParaRPr/>
          </a:p>
        </p:txBody>
      </p:sp>
      <p:sp>
        <p:nvSpPr>
          <p:cNvPr id="1261" name="Google Shape;1261;p64"/>
          <p:cNvSpPr txBox="1"/>
          <p:nvPr/>
        </p:nvSpPr>
        <p:spPr>
          <a:xfrm>
            <a:off x="454025" y="5126037"/>
            <a:ext cx="79248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each recursion level makes three calls for itself, making a total of 3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calls – too much!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65"/>
          <p:cNvSpPr txBox="1"/>
          <p:nvPr>
            <p:ph idx="4294967295" type="ctrTitle"/>
          </p:nvPr>
        </p:nvSpPr>
        <p:spPr>
          <a:xfrm>
            <a:off x="5953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 - memorization</a:t>
            </a:r>
            <a:endParaRPr/>
          </a:p>
        </p:txBody>
      </p:sp>
      <p:sp>
        <p:nvSpPr>
          <p:cNvPr id="1267" name="Google Shape;1267;p65"/>
          <p:cNvSpPr txBox="1"/>
          <p:nvPr/>
        </p:nvSpPr>
        <p:spPr>
          <a:xfrm>
            <a:off x="457200" y="18288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query the value of A(i,j) over and over again. </a:t>
            </a:r>
            <a:endParaRPr/>
          </a:p>
        </p:txBody>
      </p:sp>
      <p:sp>
        <p:nvSpPr>
          <p:cNvPr id="1268" name="Google Shape;1268;p65"/>
          <p:cNvSpPr txBox="1"/>
          <p:nvPr/>
        </p:nvSpPr>
        <p:spPr>
          <a:xfrm>
            <a:off x="457200" y="31242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computing it each time, we can compute it once, and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remember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value.</a:t>
            </a:r>
            <a:endParaRPr/>
          </a:p>
        </p:txBody>
      </p:sp>
      <p:sp>
        <p:nvSpPr>
          <p:cNvPr id="1269" name="Google Shape;1269;p65"/>
          <p:cNvSpPr txBox="1"/>
          <p:nvPr/>
        </p:nvSpPr>
        <p:spPr>
          <a:xfrm>
            <a:off x="533400" y="4724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recurrence allows us to compute A(i,j) from values below.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6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 </a:t>
            </a:r>
            <a:endParaRPr/>
          </a:p>
        </p:txBody>
      </p:sp>
      <p:sp>
        <p:nvSpPr>
          <p:cNvPr id="1275" name="Google Shape;1275;p66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Describe an array of values you want to compute.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Give a recurrence for computing later values from earlier (bottom-up).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Give a high-level program.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Show how to use values in the array to compute an optimal solution.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6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step 1.</a:t>
            </a:r>
            <a:endParaRPr/>
          </a:p>
        </p:txBody>
      </p:sp>
      <p:sp>
        <p:nvSpPr>
          <p:cNvPr id="1281" name="Google Shape;1281;p67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Describe an array of values you want to compute.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 ≤ i ≤ 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 ≤ j ≤ m, 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A(i,j)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be the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cumulative rating of the least dangerous path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from the bottom to the hold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(i,j).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rating of the best path to the top will be the minimal value in the last row of the array.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Fibonacci numbers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685800" y="3571875"/>
            <a:ext cx="255587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685800" y="4573587"/>
            <a:ext cx="10414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</p:txBody>
      </p:sp>
      <p:grpSp>
        <p:nvGrpSpPr>
          <p:cNvPr id="159" name="Google Shape;159;p23"/>
          <p:cNvGrpSpPr/>
          <p:nvPr/>
        </p:nvGrpSpPr>
        <p:grpSpPr>
          <a:xfrm>
            <a:off x="1752600" y="3581400"/>
            <a:ext cx="3911600" cy="1933575"/>
            <a:chOff x="1548" y="2485"/>
            <a:chExt cx="2464" cy="1218"/>
          </a:xfrm>
        </p:grpSpPr>
        <p:sp>
          <p:nvSpPr>
            <p:cNvPr id="160" name="Google Shape;160;p23"/>
            <p:cNvSpPr txBox="1"/>
            <p:nvPr/>
          </p:nvSpPr>
          <p:spPr>
            <a:xfrm>
              <a:off x="3950" y="3258"/>
              <a:ext cx="62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161" name="Google Shape;161;p23"/>
            <p:cNvSpPr txBox="1"/>
            <p:nvPr/>
          </p:nvSpPr>
          <p:spPr>
            <a:xfrm>
              <a:off x="3827" y="3258"/>
              <a:ext cx="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 txBox="1"/>
            <p:nvPr/>
          </p:nvSpPr>
          <p:spPr>
            <a:xfrm>
              <a:off x="3195" y="3258"/>
              <a:ext cx="41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  </a:t>
              </a:r>
              <a:endParaRPr/>
            </a:p>
          </p:txBody>
        </p:sp>
        <p:sp>
          <p:nvSpPr>
            <p:cNvPr id="163" name="Google Shape;163;p23"/>
            <p:cNvSpPr txBox="1"/>
            <p:nvPr/>
          </p:nvSpPr>
          <p:spPr>
            <a:xfrm>
              <a:off x="2958" y="3258"/>
              <a:ext cx="24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endParaRPr/>
            </a:p>
          </p:txBody>
        </p:sp>
        <p:sp>
          <p:nvSpPr>
            <p:cNvPr id="164" name="Google Shape;164;p23"/>
            <p:cNvSpPr txBox="1"/>
            <p:nvPr/>
          </p:nvSpPr>
          <p:spPr>
            <a:xfrm>
              <a:off x="2837" y="3405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2235" y="3405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6" name="Google Shape;166;p23"/>
            <p:cNvSpPr txBox="1"/>
            <p:nvPr/>
          </p:nvSpPr>
          <p:spPr>
            <a:xfrm>
              <a:off x="1910" y="2886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7" name="Google Shape;167;p23"/>
            <p:cNvSpPr txBox="1"/>
            <p:nvPr/>
          </p:nvSpPr>
          <p:spPr>
            <a:xfrm>
              <a:off x="1657" y="3033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8" name="Google Shape;168;p23"/>
            <p:cNvSpPr txBox="1"/>
            <p:nvPr/>
          </p:nvSpPr>
          <p:spPr>
            <a:xfrm>
              <a:off x="1975" y="2513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1680" y="2661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3675" y="3230"/>
              <a:ext cx="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3"/>
            <p:cNvSpPr txBox="1"/>
            <p:nvPr/>
          </p:nvSpPr>
          <p:spPr>
            <a:xfrm>
              <a:off x="2709" y="3377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172" name="Google Shape;172;p23"/>
            <p:cNvSpPr txBox="1"/>
            <p:nvPr/>
          </p:nvSpPr>
          <p:spPr>
            <a:xfrm>
              <a:off x="2356" y="3230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2133" y="3377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174" name="Google Shape;174;p23"/>
            <p:cNvSpPr txBox="1"/>
            <p:nvPr/>
          </p:nvSpPr>
          <p:spPr>
            <a:xfrm>
              <a:off x="1777" y="3230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1785" y="2858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6" name="Google Shape;176;p23"/>
            <p:cNvSpPr txBox="1"/>
            <p:nvPr/>
          </p:nvSpPr>
          <p:spPr>
            <a:xfrm>
              <a:off x="1827" y="2485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>
              <a:off x="3589" y="3258"/>
              <a:ext cx="360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i&gt;1</a:t>
              </a:r>
              <a:endParaRPr/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2641" y="3405"/>
              <a:ext cx="6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79" name="Google Shape;179;p23"/>
            <p:cNvSpPr txBox="1"/>
            <p:nvPr/>
          </p:nvSpPr>
          <p:spPr>
            <a:xfrm>
              <a:off x="2512" y="3258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0" name="Google Shape;180;p23"/>
            <p:cNvSpPr txBox="1"/>
            <p:nvPr/>
          </p:nvSpPr>
          <p:spPr>
            <a:xfrm>
              <a:off x="2065" y="3405"/>
              <a:ext cx="6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1936" y="3258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1677" y="3390"/>
              <a:ext cx="6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1548" y="3258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1548" y="2886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548" y="2513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sp>
        <p:nvSpPr>
          <p:cNvPr id="186" name="Google Shape;186;p23"/>
          <p:cNvSpPr txBox="1"/>
          <p:nvPr/>
        </p:nvSpPr>
        <p:spPr>
          <a:xfrm>
            <a:off x="685800" y="5819775"/>
            <a:ext cx="11588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609600" y="21336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defined by the following recurrence: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6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step 2.</a:t>
            </a:r>
            <a:endParaRPr/>
          </a:p>
        </p:txBody>
      </p:sp>
      <p:sp>
        <p:nvSpPr>
          <p:cNvPr id="1287" name="Google Shape;1287;p68"/>
          <p:cNvSpPr txBox="1"/>
          <p:nvPr>
            <p:ph idx="1" type="body"/>
          </p:nvPr>
        </p:nvSpPr>
        <p:spPr>
          <a:xfrm>
            <a:off x="457200" y="14478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Give a recurrence for computing later values from earlier (bottom-up).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C(i,j) be the rating of the hold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(i,j).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three cases for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A(i,j):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(j=1): C(i,j)+min{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A(i-1,j+1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)}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(j=m): C(i,j)+min{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A(i-1,j-1)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Middle: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C(i,j)+min{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A(i-1,j-1)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A(i-1,j+1)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first row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(i=1), A(i,j)=C(i,j).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simpler step 2</a:t>
            </a:r>
            <a:endParaRPr/>
          </a:p>
        </p:txBody>
      </p:sp>
      <p:sp>
        <p:nvSpPr>
          <p:cNvPr id="1293" name="Google Shape;1293;p69"/>
          <p:cNvSpPr txBox="1"/>
          <p:nvPr>
            <p:ph idx="1" type="body"/>
          </p:nvPr>
        </p:nvSpPr>
        <p:spPr>
          <a:xfrm>
            <a:off x="762000" y="1371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initialization row: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A(0,j)=0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No danger to stand on the ground.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two initialization columns:         A(i,0)=A(i,m+1)=∞. It is infinitely dangerous to try to hold on to the air where the wall ends.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Now the recurrence becomes, for every i,j: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A(i,j) = C(i,j)+min{A(i-1,j-1),A(i-1,j),A(i-1,j+1)}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70"/>
          <p:cNvSpPr txBox="1"/>
          <p:nvPr>
            <p:ph type="title"/>
          </p:nvPr>
        </p:nvSpPr>
        <p:spPr>
          <a:xfrm>
            <a:off x="6588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sp>
        <p:nvSpPr>
          <p:cNvPr id="1299" name="Google Shape;1299;p70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00" name="Google Shape;1300;p70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301" name="Google Shape;1301;p70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2" name="Google Shape;1302;p70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3" name="Google Shape;1303;p70"/>
          <p:cNvSpPr txBox="1"/>
          <p:nvPr/>
        </p:nvSpPr>
        <p:spPr>
          <a:xfrm>
            <a:off x="822325" y="5581650"/>
            <a:ext cx="645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 A(i,0)=A(i,m+1)=∞,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A(0,j)=0</a:t>
            </a:r>
            <a:endParaRPr/>
          </a:p>
        </p:txBody>
      </p:sp>
      <p:graphicFrame>
        <p:nvGraphicFramePr>
          <p:cNvPr id="1304" name="Google Shape;1304;p70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5" name="Google Shape;1305;p70"/>
          <p:cNvSpPr txBox="1"/>
          <p:nvPr>
            <p:ph idx="1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71"/>
          <p:cNvSpPr txBox="1"/>
          <p:nvPr>
            <p:ph type="title"/>
          </p:nvPr>
        </p:nvSpPr>
        <p:spPr>
          <a:xfrm>
            <a:off x="6667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311" name="Google Shape;1311;p71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2" name="Google Shape;1312;p71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13" name="Google Shape;1313;p71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314" name="Google Shape;1314;p71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5" name="Google Shape;1315;p71"/>
          <p:cNvSpPr txBox="1"/>
          <p:nvPr/>
        </p:nvSpPr>
        <p:spPr>
          <a:xfrm>
            <a:off x="822325" y="5588000"/>
            <a:ext cx="71088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values in the first row are the same as C(i,j).</a:t>
            </a:r>
            <a:endParaRPr/>
          </a:p>
        </p:txBody>
      </p:sp>
      <p:graphicFrame>
        <p:nvGraphicFramePr>
          <p:cNvPr id="1316" name="Google Shape;1316;p71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72"/>
          <p:cNvSpPr txBox="1"/>
          <p:nvPr>
            <p:ph type="title"/>
          </p:nvPr>
        </p:nvSpPr>
        <p:spPr>
          <a:xfrm>
            <a:off x="660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322" name="Google Shape;1322;p72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3" name="Google Shape;1323;p72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24" name="Google Shape;1324;p72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325" name="Google Shape;1325;p72"/>
          <p:cNvSpPr txBox="1"/>
          <p:nvPr/>
        </p:nvSpPr>
        <p:spPr>
          <a:xfrm>
            <a:off x="822325" y="5581650"/>
            <a:ext cx="38512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A(2,1)=5+min{∞,3,2}=7.</a:t>
            </a:r>
            <a:endParaRPr/>
          </a:p>
        </p:txBody>
      </p:sp>
      <p:graphicFrame>
        <p:nvGraphicFramePr>
          <p:cNvPr id="1326" name="Google Shape;1326;p72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73"/>
          <p:cNvSpPr txBox="1"/>
          <p:nvPr>
            <p:ph type="title"/>
          </p:nvPr>
        </p:nvSpPr>
        <p:spPr>
          <a:xfrm>
            <a:off x="7302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332" name="Google Shape;1332;p73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3" name="Google Shape;1333;p73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34" name="Google Shape;1334;p73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335" name="Google Shape;1335;p73"/>
          <p:cNvSpPr txBox="1"/>
          <p:nvPr/>
        </p:nvSpPr>
        <p:spPr>
          <a:xfrm>
            <a:off x="822325" y="5581650"/>
            <a:ext cx="75311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A(2,1)=5+min{∞,3,2}=7. A(2,2)=7+min{3,2,5}=9 </a:t>
            </a:r>
            <a:endParaRPr/>
          </a:p>
        </p:txBody>
      </p:sp>
      <p:graphicFrame>
        <p:nvGraphicFramePr>
          <p:cNvPr id="1336" name="Google Shape;1336;p73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7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342" name="Google Shape;1342;p74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3" name="Google Shape;1343;p74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44" name="Google Shape;1344;p74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345" name="Google Shape;1345;p74"/>
          <p:cNvSpPr txBox="1"/>
          <p:nvPr/>
        </p:nvSpPr>
        <p:spPr>
          <a:xfrm>
            <a:off x="822325" y="5581650"/>
            <a:ext cx="74422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A(2,1)=5+min{∞,3,2}=7. A(2,2)=7+min{3,2,5}=9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A(2,3)=5+min{2,5,4}=7.  </a:t>
            </a:r>
            <a:endParaRPr/>
          </a:p>
        </p:txBody>
      </p:sp>
      <p:graphicFrame>
        <p:nvGraphicFramePr>
          <p:cNvPr id="1346" name="Google Shape;1346;p74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75"/>
          <p:cNvSpPr txBox="1"/>
          <p:nvPr>
            <p:ph type="title"/>
          </p:nvPr>
        </p:nvSpPr>
        <p:spPr>
          <a:xfrm>
            <a:off x="7032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352" name="Google Shape;1352;p75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3" name="Google Shape;1353;p75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54" name="Google Shape;1354;p75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355" name="Google Shape;1355;p75"/>
          <p:cNvSpPr txBox="1"/>
          <p:nvPr/>
        </p:nvSpPr>
        <p:spPr>
          <a:xfrm>
            <a:off x="822325" y="5588000"/>
            <a:ext cx="73453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second row is 5.</a:t>
            </a:r>
            <a:endParaRPr/>
          </a:p>
        </p:txBody>
      </p:sp>
      <p:graphicFrame>
        <p:nvGraphicFramePr>
          <p:cNvPr id="1356" name="Google Shape;1356;p75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6"/>
          <p:cNvSpPr txBox="1"/>
          <p:nvPr>
            <p:ph type="title"/>
          </p:nvPr>
        </p:nvSpPr>
        <p:spPr>
          <a:xfrm>
            <a:off x="7127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362" name="Google Shape;1362;p76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3" name="Google Shape;1363;p76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64" name="Google Shape;1364;p76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365" name="Google Shape;1365;p76"/>
          <p:cNvSpPr txBox="1"/>
          <p:nvPr/>
        </p:nvSpPr>
        <p:spPr>
          <a:xfrm>
            <a:off x="822325" y="5588000"/>
            <a:ext cx="70310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third row is 7.</a:t>
            </a:r>
            <a:endParaRPr/>
          </a:p>
        </p:txBody>
      </p:sp>
      <p:graphicFrame>
        <p:nvGraphicFramePr>
          <p:cNvPr id="1366" name="Google Shape;1366;p76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77"/>
          <p:cNvSpPr txBox="1"/>
          <p:nvPr>
            <p:ph type="title"/>
          </p:nvPr>
        </p:nvSpPr>
        <p:spPr>
          <a:xfrm>
            <a:off x="7112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372" name="Google Shape;1372;p77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73" name="Google Shape;1373;p77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74" name="Google Shape;1374;p77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375" name="Google Shape;1375;p77"/>
          <p:cNvSpPr txBox="1"/>
          <p:nvPr/>
        </p:nvSpPr>
        <p:spPr>
          <a:xfrm>
            <a:off x="838200" y="5410200"/>
            <a:ext cx="7029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last row is 12.</a:t>
            </a:r>
            <a:endParaRPr/>
          </a:p>
        </p:txBody>
      </p:sp>
      <p:graphicFrame>
        <p:nvGraphicFramePr>
          <p:cNvPr id="1376" name="Google Shape;1376;p77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compute 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810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195" name="Google Shape;195;p24"/>
          <p:cNvGrpSpPr/>
          <p:nvPr/>
        </p:nvGrpSpPr>
        <p:grpSpPr>
          <a:xfrm>
            <a:off x="2074862" y="1676400"/>
            <a:ext cx="3792537" cy="3276600"/>
            <a:chOff x="635" y="1632"/>
            <a:chExt cx="2389" cy="2064"/>
          </a:xfrm>
        </p:grpSpPr>
        <p:sp>
          <p:nvSpPr>
            <p:cNvPr id="196" name="Google Shape;196;p24"/>
            <p:cNvSpPr txBox="1"/>
            <p:nvPr/>
          </p:nvSpPr>
          <p:spPr>
            <a:xfrm>
              <a:off x="635" y="2400"/>
              <a:ext cx="757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1632" y="1968"/>
              <a:ext cx="480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1632" y="2928"/>
              <a:ext cx="528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2400" y="1632"/>
              <a:ext cx="624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2400" y="2208"/>
              <a:ext cx="624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2400" y="2688"/>
              <a:ext cx="576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2400" y="3216"/>
              <a:ext cx="480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203" name="Google Shape;203;p24"/>
            <p:cNvCxnSpPr/>
            <p:nvPr/>
          </p:nvCxnSpPr>
          <p:spPr>
            <a:xfrm flipH="1" rot="10800000">
              <a:off x="1392" y="2208"/>
              <a:ext cx="240" cy="43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4" name="Google Shape;204;p24"/>
            <p:cNvCxnSpPr/>
            <p:nvPr/>
          </p:nvCxnSpPr>
          <p:spPr>
            <a:xfrm>
              <a:off x="1392" y="2640"/>
              <a:ext cx="240" cy="52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" name="Google Shape;205;p24"/>
            <p:cNvCxnSpPr/>
            <p:nvPr/>
          </p:nvCxnSpPr>
          <p:spPr>
            <a:xfrm flipH="1" rot="10800000">
              <a:off x="2112" y="1872"/>
              <a:ext cx="288" cy="33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24"/>
            <p:cNvCxnSpPr/>
            <p:nvPr/>
          </p:nvCxnSpPr>
          <p:spPr>
            <a:xfrm>
              <a:off x="2112" y="2208"/>
              <a:ext cx="288" cy="24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24"/>
            <p:cNvCxnSpPr/>
            <p:nvPr/>
          </p:nvCxnSpPr>
          <p:spPr>
            <a:xfrm flipH="1" rot="10800000">
              <a:off x="2160" y="2928"/>
              <a:ext cx="240" cy="24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24"/>
            <p:cNvCxnSpPr/>
            <p:nvPr/>
          </p:nvCxnSpPr>
          <p:spPr>
            <a:xfrm>
              <a:off x="2160" y="316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09" name="Google Shape;209;p24"/>
          <p:cNvSpPr txBox="1"/>
          <p:nvPr/>
        </p:nvSpPr>
        <p:spPr>
          <a:xfrm>
            <a:off x="5867400" y="2819400"/>
            <a:ext cx="2057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8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382" name="Google Shape;1382;p7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3" name="Google Shape;1383;p78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84" name="Google Shape;1384;p78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385" name="Google Shape;1385;p78"/>
          <p:cNvSpPr txBox="1"/>
          <p:nvPr/>
        </p:nvSpPr>
        <p:spPr>
          <a:xfrm>
            <a:off x="838200" y="5410200"/>
            <a:ext cx="7029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last row is 12.</a:t>
            </a:r>
            <a:endParaRPr/>
          </a:p>
        </p:txBody>
      </p:sp>
      <p:graphicFrame>
        <p:nvGraphicFramePr>
          <p:cNvPr id="1386" name="Google Shape;1386;p78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7" name="Google Shape;1387;p78"/>
          <p:cNvSpPr txBox="1"/>
          <p:nvPr/>
        </p:nvSpPr>
        <p:spPr>
          <a:xfrm>
            <a:off x="990600" y="5997575"/>
            <a:ext cx="6646862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So the rating of the best path to the top is 12.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79"/>
          <p:cNvSpPr txBox="1"/>
          <p:nvPr>
            <p:ph type="title"/>
          </p:nvPr>
        </p:nvSpPr>
        <p:spPr>
          <a:xfrm>
            <a:off x="7127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393" name="Google Shape;1393;p79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4" name="Google Shape;1394;p79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395" name="Google Shape;1395;p79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396" name="Google Shape;1396;p79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7" name="Google Shape;1397;p79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80"/>
          <p:cNvSpPr txBox="1"/>
          <p:nvPr>
            <p:ph type="title"/>
          </p:nvPr>
        </p:nvSpPr>
        <p:spPr>
          <a:xfrm>
            <a:off x="7032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403" name="Google Shape;1403;p80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04" name="Google Shape;1404;p80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405" name="Google Shape;1405;p80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406" name="Google Shape;1406;p80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07" name="Google Shape;1407;p80"/>
          <p:cNvSpPr txBox="1"/>
          <p:nvPr/>
        </p:nvSpPr>
        <p:spPr>
          <a:xfrm>
            <a:off x="152400" y="4495800"/>
            <a:ext cx="3886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last hold was (4,4).</a:t>
            </a:r>
            <a:endParaRPr/>
          </a:p>
        </p:txBody>
      </p:sp>
      <p:sp>
        <p:nvSpPr>
          <p:cNvPr id="1408" name="Google Shape;1408;p80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81"/>
          <p:cNvSpPr txBox="1"/>
          <p:nvPr>
            <p:ph type="title"/>
          </p:nvPr>
        </p:nvSpPr>
        <p:spPr>
          <a:xfrm>
            <a:off x="7397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414" name="Google Shape;1414;p81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15" name="Google Shape;1415;p81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416" name="Google Shape;1416;p81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417" name="Google Shape;1417;p81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8" name="Google Shape;1418;p81"/>
          <p:cNvSpPr txBox="1"/>
          <p:nvPr/>
        </p:nvSpPr>
        <p:spPr>
          <a:xfrm>
            <a:off x="152400" y="4343400"/>
            <a:ext cx="3733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hold before the last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was  (3,4), since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min{13,7,8} was 7. </a:t>
            </a:r>
            <a:endParaRPr/>
          </a:p>
        </p:txBody>
      </p:sp>
      <p:sp>
        <p:nvSpPr>
          <p:cNvPr id="1419" name="Google Shape;1419;p81"/>
          <p:cNvSpPr txBox="1"/>
          <p:nvPr/>
        </p:nvSpPr>
        <p:spPr>
          <a:xfrm>
            <a:off x="609600" y="57912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82"/>
          <p:cNvSpPr txBox="1"/>
          <p:nvPr>
            <p:ph type="title"/>
          </p:nvPr>
        </p:nvSpPr>
        <p:spPr>
          <a:xfrm>
            <a:off x="6762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425" name="Google Shape;1425;p82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26" name="Google Shape;1426;p82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427" name="Google Shape;1427;p82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428" name="Google Shape;1428;p82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  <p:graphicFrame>
        <p:nvGraphicFramePr>
          <p:cNvPr id="1429" name="Google Shape;1429;p82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30" name="Google Shape;1430;p82"/>
          <p:cNvSpPr txBox="1"/>
          <p:nvPr/>
        </p:nvSpPr>
        <p:spPr>
          <a:xfrm>
            <a:off x="152400" y="4343400"/>
            <a:ext cx="37338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hold before that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was  (2,5), since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min{7,10,5} was 5.</a:t>
            </a: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83"/>
          <p:cNvSpPr txBox="1"/>
          <p:nvPr>
            <p:ph type="title"/>
          </p:nvPr>
        </p:nvSpPr>
        <p:spPr>
          <a:xfrm>
            <a:off x="7032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436" name="Google Shape;1436;p83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37" name="Google Shape;1437;p83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438" name="Google Shape;1438;p83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439" name="Google Shape;1439;p83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  <p:graphicFrame>
        <p:nvGraphicFramePr>
          <p:cNvPr id="1440" name="Google Shape;1440;p83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1" name="Google Shape;1441;p83"/>
          <p:cNvSpPr txBox="1"/>
          <p:nvPr/>
        </p:nvSpPr>
        <p:spPr>
          <a:xfrm>
            <a:off x="152400" y="4343400"/>
            <a:ext cx="3733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Finally, the first hold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was  (1,4), since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min{5,4,8} was 4.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84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447" name="Google Shape;1447;p84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448" name="Google Shape;1448;p84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449" name="Google Shape;1449;p84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450" name="Google Shape;1450;p84"/>
          <p:cNvSpPr txBox="1"/>
          <p:nvPr/>
        </p:nvSpPr>
        <p:spPr>
          <a:xfrm>
            <a:off x="457200" y="5410200"/>
            <a:ext cx="801211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are done!   </a:t>
            </a:r>
            <a:endParaRPr/>
          </a:p>
        </p:txBody>
      </p:sp>
      <p:graphicFrame>
        <p:nvGraphicFramePr>
          <p:cNvPr id="1451" name="Google Shape;1451;p84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85"/>
          <p:cNvSpPr txBox="1"/>
          <p:nvPr>
            <p:ph type="title"/>
          </p:nvPr>
        </p:nvSpPr>
        <p:spPr>
          <a:xfrm>
            <a:off x="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Printing out the solution recursively</a:t>
            </a:r>
            <a:endParaRPr/>
          </a:p>
        </p:txBody>
      </p:sp>
      <p:sp>
        <p:nvSpPr>
          <p:cNvPr id="1457" name="Google Shape;1457;p85"/>
          <p:cNvSpPr txBox="1"/>
          <p:nvPr>
            <p:ph idx="1" type="body"/>
          </p:nvPr>
        </p:nvSpPr>
        <p:spPr>
          <a:xfrm>
            <a:off x="0" y="12192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PrintBest(A,i,j) </a:t>
            </a:r>
            <a:r>
              <a:rPr b="0" i="0" lang="en-US" sz="28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// Printing the best path ending at (i,j)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if (i==0) OR (j=0) OR (j=m+1)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return;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if (A[i-1,j-1]&lt;=A[i-1,j]) AND (A[i-1,j-1]&lt;=A[i-1,j+1])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PrintBest(A,i-1,j-1);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elseif (A[i-1,j]&lt;=A[i-1,j-1]) AND (A[i-1,j]&lt;=A[i-1,j+1])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PrintBest(A,i-1,j);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elseif (A[i-1,j+1]&lt;=A[i-1,j-1]) AND (A[i-1,j+1]&lt;=A[i-1,j])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PrintBest(A,i-1,j+1);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printf(i,j)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50837" y="1139825"/>
            <a:ext cx="8229600" cy="560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Applicable when subproblems are not independent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DD011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Subproblems share subsubproblems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Recurrence: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F(n-1) + F(n-2)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Boundary conditions: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F(1) = 0, F(2) =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F(5) = 3,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F(3) = 1, F(4) = 2</a:t>
            </a:r>
            <a:endParaRPr b="0" i="0" sz="1800" u="none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divide and conquer approach would repeatedly solve the common subproblems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programming solves every subproblem just once and stores the answer in a table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Tabular computation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tabular computation can avoid recompuation.</a:t>
            </a:r>
            <a:endParaRPr/>
          </a:p>
        </p:txBody>
      </p:sp>
      <p:graphicFrame>
        <p:nvGraphicFramePr>
          <p:cNvPr id="224" name="Google Shape;224;p26"/>
          <p:cNvGraphicFramePr/>
          <p:nvPr/>
        </p:nvGraphicFramePr>
        <p:xfrm>
          <a:off x="15240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{7517AD9D-A0A3-43DC-8836-AC594B6DC2C5}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706425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5" name="Google Shape;225;p26"/>
          <p:cNvCxnSpPr/>
          <p:nvPr/>
        </p:nvCxnSpPr>
        <p:spPr>
          <a:xfrm rot="10800000">
            <a:off x="7543800" y="48006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6" name="Google Shape;226;p26"/>
          <p:cNvSpPr txBox="1"/>
          <p:nvPr/>
        </p:nvSpPr>
        <p:spPr>
          <a:xfrm>
            <a:off x="7778750" y="5246687"/>
            <a:ext cx="1139825" cy="7318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 Algorithm</a:t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Characterize the structure of an optimal solution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Recursively define the value of an optimal solution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the value of an optimal solution in a bottom-up fashion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Construct an optimal solution from computed information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