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6858000" cx="9144000"/>
  <p:notesSz cx="6781800" cy="9918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C56150-A3CA-4DB7-975F-BEDF37ACF81D}">
  <a:tblStyle styleId="{33C56150-A3CA-4DB7-975F-BEDF37ACF8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2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4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3" name="Google Shape;83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4" name="Google Shape;84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096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 rot="5400000">
            <a:off x="4352925" y="2371725"/>
            <a:ext cx="6248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 rot="5400000">
            <a:off x="352425" y="485775"/>
            <a:ext cx="62484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 rot="5400000">
            <a:off x="2057400" y="76200"/>
            <a:ext cx="49530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📂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4762" y="3276600"/>
            <a:ext cx="9137650" cy="152400"/>
            <a:chOff x="3" y="2064"/>
            <a:chExt cx="5756" cy="96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3" y="2064"/>
              <a:ext cx="5756" cy="4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" y="2136"/>
              <a:ext cx="5756" cy="2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folHlink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Graph &amp; BFS / Slide </a:t>
            </a:r>
            <a:fld id="{00000000-1234-1234-1234-123412341234}" type="slidenum"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&amp; BFS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609600" y="-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990600"/>
            <a:ext cx="6069012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609600" y="3962400"/>
            <a:ext cx="7848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2D array A[0..n-1, 0..n-1]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number of vertices in the graph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row and column is indexed by the vertex id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e,g a=0, b=1, c=2, d=3, e=4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A[i][j]=1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there is an edge connecting vertices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otherwise,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A[i][j]=0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requirement is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Θ(n</a:t>
            </a:r>
            <a:r>
              <a:rPr b="0" baseline="3000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 is not efficient if the graph has few edges. An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appropriate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representation if the graph is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|E|=Θ(|V|</a:t>
            </a:r>
            <a:r>
              <a:rPr b="0" baseline="3000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detect in O(1) time whether two vertices are connected.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Questions on Adjacency Matrix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there a direct link between A and B?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the indegree and outdegree for a vertex A?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many nodes are directly connected to vertex A?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it an undirected graph or directed graph?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Suppose ADJ is an NxN matrix. What will be the result if we create another matrix ADJ2 where ADJ2=ADJxADJ?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096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295400"/>
            <a:ext cx="6075362" cy="2859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609600" y="4267200"/>
            <a:ext cx="7848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 graph is not dense, in other words,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sparse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 better solution is an adjacency list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adjacency list is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 array A[0..n-1] of lists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n is the number of vertices in the graph.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array entry is indexed by the vertex id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r>
              <a:rPr b="0" i="1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A[i]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stores the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ids of the vertices adjacent to vertex </a:t>
            </a:r>
            <a:r>
              <a:rPr b="0" i="1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 Example</a:t>
            </a:r>
            <a:endParaRPr/>
          </a:p>
        </p:txBody>
      </p:sp>
      <p:grpSp>
        <p:nvGrpSpPr>
          <p:cNvPr id="213" name="Google Shape;213;p26"/>
          <p:cNvGrpSpPr/>
          <p:nvPr/>
        </p:nvGrpSpPr>
        <p:grpSpPr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14" name="Google Shape;214;p26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24" name="Google Shape;224;p26"/>
            <p:cNvCxnSpPr/>
            <p:nvPr/>
          </p:nvCxnSpPr>
          <p:spPr>
            <a:xfrm>
              <a:off x="1008" y="960"/>
              <a:ext cx="76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1974" y="1398"/>
              <a:ext cx="276" cy="32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26"/>
            <p:cNvCxnSpPr/>
            <p:nvPr/>
          </p:nvCxnSpPr>
          <p:spPr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26"/>
            <p:cNvCxnSpPr/>
            <p:nvPr/>
          </p:nvCxnSpPr>
          <p:spPr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26"/>
            <p:cNvCxnSpPr/>
            <p:nvPr/>
          </p:nvCxnSpPr>
          <p:spPr>
            <a:xfrm>
              <a:off x="912" y="1776"/>
              <a:ext cx="522" cy="18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26"/>
            <p:cNvCxnSpPr/>
            <p:nvPr/>
          </p:nvCxnSpPr>
          <p:spPr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26"/>
            <p:cNvCxnSpPr/>
            <p:nvPr/>
          </p:nvCxnSpPr>
          <p:spPr>
            <a:xfrm flipH="1" rot="10800000">
              <a:off x="480" y="2550"/>
              <a:ext cx="378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26"/>
            <p:cNvCxnSpPr/>
            <p:nvPr/>
          </p:nvCxnSpPr>
          <p:spPr>
            <a:xfrm flipH="1" rot="10800000">
              <a:off x="1062" y="2166"/>
              <a:ext cx="372" cy="18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26"/>
            <p:cNvCxnSpPr/>
            <p:nvPr/>
          </p:nvCxnSpPr>
          <p:spPr>
            <a:xfrm>
              <a:off x="1062" y="2550"/>
              <a:ext cx="276" cy="2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26"/>
            <p:cNvCxnSpPr/>
            <p:nvPr/>
          </p:nvCxnSpPr>
          <p:spPr>
            <a:xfrm flipH="1" rot="10800000">
              <a:off x="1584" y="2640"/>
              <a:ext cx="1296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26"/>
            <p:cNvCxnSpPr/>
            <p:nvPr/>
          </p:nvCxnSpPr>
          <p:spPr>
            <a:xfrm>
              <a:off x="1680" y="2064"/>
              <a:ext cx="28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26"/>
            <p:cNvCxnSpPr/>
            <p:nvPr/>
          </p:nvCxnSpPr>
          <p:spPr>
            <a:xfrm>
              <a:off x="2208" y="2400"/>
              <a:ext cx="714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236" name="Google Shape;236;p26"/>
          <p:cNvGraphicFramePr/>
          <p:nvPr/>
        </p:nvGraphicFramePr>
        <p:xfrm>
          <a:off x="49530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 Example</a:t>
            </a: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44" name="Google Shape;244;p27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54" name="Google Shape;254;p27"/>
            <p:cNvCxnSpPr/>
            <p:nvPr/>
          </p:nvCxnSpPr>
          <p:spPr>
            <a:xfrm>
              <a:off x="1008" y="960"/>
              <a:ext cx="76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" name="Google Shape;255;p27"/>
            <p:cNvCxnSpPr/>
            <p:nvPr/>
          </p:nvCxnSpPr>
          <p:spPr>
            <a:xfrm>
              <a:off x="1974" y="1398"/>
              <a:ext cx="276" cy="32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6" name="Google Shape;256;p27"/>
            <p:cNvCxnSpPr/>
            <p:nvPr/>
          </p:nvCxnSpPr>
          <p:spPr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" name="Google Shape;257;p27"/>
            <p:cNvCxnSpPr/>
            <p:nvPr/>
          </p:nvCxnSpPr>
          <p:spPr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" name="Google Shape;258;p27"/>
            <p:cNvCxnSpPr/>
            <p:nvPr/>
          </p:nvCxnSpPr>
          <p:spPr>
            <a:xfrm>
              <a:off x="912" y="1776"/>
              <a:ext cx="522" cy="18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9" name="Google Shape;259;p27"/>
            <p:cNvCxnSpPr/>
            <p:nvPr/>
          </p:nvCxnSpPr>
          <p:spPr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0" name="Google Shape;260;p27"/>
            <p:cNvCxnSpPr/>
            <p:nvPr/>
          </p:nvCxnSpPr>
          <p:spPr>
            <a:xfrm flipH="1" rot="10800000">
              <a:off x="480" y="2550"/>
              <a:ext cx="378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1" name="Google Shape;261;p27"/>
            <p:cNvCxnSpPr/>
            <p:nvPr/>
          </p:nvCxnSpPr>
          <p:spPr>
            <a:xfrm flipH="1" rot="10800000">
              <a:off x="1062" y="2166"/>
              <a:ext cx="372" cy="18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1062" y="2550"/>
              <a:ext cx="276" cy="2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3" name="Google Shape;263;p27"/>
            <p:cNvCxnSpPr/>
            <p:nvPr/>
          </p:nvCxnSpPr>
          <p:spPr>
            <a:xfrm flipH="1" rot="10800000">
              <a:off x="1584" y="2640"/>
              <a:ext cx="1296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4" name="Google Shape;264;p27"/>
            <p:cNvCxnSpPr/>
            <p:nvPr/>
          </p:nvCxnSpPr>
          <p:spPr>
            <a:xfrm>
              <a:off x="1680" y="2064"/>
              <a:ext cx="28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5" name="Google Shape;265;p27"/>
            <p:cNvCxnSpPr/>
            <p:nvPr/>
          </p:nvCxnSpPr>
          <p:spPr>
            <a:xfrm>
              <a:off x="2208" y="2400"/>
              <a:ext cx="714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266" name="Google Shape;266;p27"/>
          <p:cNvGraphicFramePr/>
          <p:nvPr/>
        </p:nvGraphicFramePr>
        <p:xfrm>
          <a:off x="5181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336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7" name="Google Shape;267;p27"/>
          <p:cNvCxnSpPr/>
          <p:nvPr/>
        </p:nvCxnSpPr>
        <p:spPr>
          <a:xfrm>
            <a:off x="5562600" y="2057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" name="Google Shape;268;p27"/>
          <p:cNvCxnSpPr/>
          <p:nvPr/>
        </p:nvCxnSpPr>
        <p:spPr>
          <a:xfrm>
            <a:off x="5562600" y="2438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" name="Google Shape;269;p27"/>
          <p:cNvCxnSpPr/>
          <p:nvPr/>
        </p:nvCxnSpPr>
        <p:spPr>
          <a:xfrm>
            <a:off x="5562600" y="2819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27"/>
          <p:cNvCxnSpPr/>
          <p:nvPr/>
        </p:nvCxnSpPr>
        <p:spPr>
          <a:xfrm>
            <a:off x="5562600" y="3200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1" name="Google Shape;271;p27"/>
          <p:cNvCxnSpPr/>
          <p:nvPr/>
        </p:nvCxnSpPr>
        <p:spPr>
          <a:xfrm>
            <a:off x="5562600" y="3505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2" name="Google Shape;272;p27"/>
          <p:cNvCxnSpPr/>
          <p:nvPr/>
        </p:nvCxnSpPr>
        <p:spPr>
          <a:xfrm>
            <a:off x="5562600" y="3886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3" name="Google Shape;273;p27"/>
          <p:cNvCxnSpPr/>
          <p:nvPr/>
        </p:nvCxnSpPr>
        <p:spPr>
          <a:xfrm>
            <a:off x="5562600" y="4267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4" name="Google Shape;274;p27"/>
          <p:cNvCxnSpPr/>
          <p:nvPr/>
        </p:nvCxnSpPr>
        <p:spPr>
          <a:xfrm>
            <a:off x="5562600" y="464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5" name="Google Shape;275;p27"/>
          <p:cNvCxnSpPr/>
          <p:nvPr/>
        </p:nvCxnSpPr>
        <p:spPr>
          <a:xfrm>
            <a:off x="5562600" y="5029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6" name="Google Shape;276;p27"/>
          <p:cNvCxnSpPr/>
          <p:nvPr/>
        </p:nvCxnSpPr>
        <p:spPr>
          <a:xfrm>
            <a:off x="5562600" y="5410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277" name="Google Shape;277;p27"/>
          <p:cNvGraphicFramePr/>
          <p:nvPr/>
        </p:nvGraphicFramePr>
        <p:xfrm>
          <a:off x="5867400" y="2255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  <a:gridCol w="288925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27"/>
          <p:cNvGraphicFramePr/>
          <p:nvPr/>
        </p:nvGraphicFramePr>
        <p:xfrm>
          <a:off x="5867400" y="1874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27"/>
          <p:cNvGraphicFramePr/>
          <p:nvPr/>
        </p:nvGraphicFramePr>
        <p:xfrm>
          <a:off x="5867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27"/>
          <p:cNvGraphicFramePr/>
          <p:nvPr/>
        </p:nvGraphicFramePr>
        <p:xfrm>
          <a:off x="58674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27"/>
          <p:cNvGraphicFramePr/>
          <p:nvPr/>
        </p:nvGraphicFramePr>
        <p:xfrm>
          <a:off x="5867400" y="339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2" name="Google Shape;282;p27"/>
          <p:cNvGraphicFramePr/>
          <p:nvPr/>
        </p:nvGraphicFramePr>
        <p:xfrm>
          <a:off x="58674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3" name="Google Shape;283;p27"/>
          <p:cNvGraphicFramePr/>
          <p:nvPr/>
        </p:nvGraphicFramePr>
        <p:xfrm>
          <a:off x="5867400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27"/>
          <p:cNvGraphicFramePr/>
          <p:nvPr/>
        </p:nvGraphicFramePr>
        <p:xfrm>
          <a:off x="5867400" y="4465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27"/>
          <p:cNvGraphicFramePr/>
          <p:nvPr/>
        </p:nvGraphicFramePr>
        <p:xfrm>
          <a:off x="5867400" y="4846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" name="Google Shape;286;p27"/>
          <p:cNvGraphicFramePr/>
          <p:nvPr/>
        </p:nvGraphicFramePr>
        <p:xfrm>
          <a:off x="5867400" y="5227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609600" y="1143000"/>
            <a:ext cx="784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array takes up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Θ(n)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degree 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deg(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to be the number of edges incident to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 Then, the total space to store the graph is proportional to: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b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edge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e={u,v}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graph contributes a count of 1 to deg(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and contributes a count 1 to deg(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0" baseline="-2500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vertex </a:t>
            </a:r>
            <a:r>
              <a:rPr b="0" baseline="-25000" i="1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b="0" i="1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1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2m,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total number of edges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all, the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list takes up Θ(</a:t>
            </a:r>
            <a:r>
              <a:rPr b="0" i="1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n+m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 space</a:t>
            </a:r>
            <a:endParaRPr b="0" i="0" sz="2000" u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m = O(n</a:t>
            </a:r>
            <a:r>
              <a:rPr b="0" baseline="30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(i.e. dense graphs), both adjacent matrix and adjacent lists use Θ(n</a:t>
            </a:r>
            <a:r>
              <a:rPr b="0" baseline="30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space.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m = O(n), adjacent list outperform adjacent matrix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However, one cannot tell in O(1) time whether two vertices are connected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3581400" y="2209800"/>
            <a:ext cx="1676400" cy="8382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8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of Adjacency List</a:t>
            </a:r>
            <a:endParaRPr/>
          </a:p>
        </p:txBody>
      </p:sp>
      <p:pic>
        <p:nvPicPr>
          <p:cNvPr id="295" name="Google Shape;2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286000"/>
            <a:ext cx="1419225" cy="70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 vs. Matrix</a:t>
            </a:r>
            <a:endParaRPr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304800" y="15240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1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List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compact than adjacency matrices if graph has few edges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Requires more time to find if an edge exists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1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Always require n</a:t>
            </a:r>
            <a:r>
              <a:rPr b="0" baseline="30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space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waste a lot of space if the number of edges are sparse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quickly find if an edge exists</a:t>
            </a:r>
            <a:endParaRPr/>
          </a:p>
          <a:p>
            <a:pPr indent="-16383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between Vertices</a:t>
            </a:r>
            <a:endParaRPr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609600" y="12192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sequence of vertices (v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,…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such that: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≤ i &lt; k,  {v</a:t>
            </a:r>
            <a:r>
              <a:rPr b="0" baseline="-2500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an edge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a path is allowed to go through the same vertex or the same edge any number of times!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a path is the number of edges on the path</a:t>
            </a:r>
            <a:endParaRPr b="0" i="1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1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paths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700"/>
              <a:buFont typeface="Arial"/>
              <a:buChar char="●"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path is </a:t>
            </a:r>
            <a:r>
              <a:rPr b="0" i="0" lang="en-US" sz="36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and only if it does not contain a vertex more than once.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700"/>
              <a:buFont typeface="Arial"/>
              <a:buChar char="●"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path is a </a:t>
            </a:r>
            <a:r>
              <a:rPr b="0" i="0" lang="en-US" sz="36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cycle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and only if 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beginning and end are the same vertex!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path contains a cycle as its sub-path if some vertex appears twice or more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j02508940000[1]" id="317" name="Google Shape;3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562" y="228600"/>
            <a:ext cx="1430337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Examples</a:t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1200"/>
            <a:ext cx="3514725" cy="30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5486400" y="3135312"/>
            <a:ext cx="249555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{a,c,f,e}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{a,b,d,c,f,e}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 c, d, b, d, c, f, e}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{a,c,d,b,a}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{a,c,f,e,b,d,c,a}</a:t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4864100" y="877887"/>
            <a:ext cx="2832100" cy="14843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these paths?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cycles?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the path’s length?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04800" y="1524000"/>
            <a:ext cx="86106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Extremely useful tool in modeling problems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 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1148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55626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7432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3434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5638800" y="4800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3962400" y="5029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3068637" y="4745037"/>
            <a:ext cx="949325" cy="3397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 flipH="1" rot="10800000">
            <a:off x="3068637" y="4305300"/>
            <a:ext cx="1274762" cy="1698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" name="Google Shape;116;p15"/>
          <p:cNvCxnSpPr/>
          <p:nvPr/>
        </p:nvCxnSpPr>
        <p:spPr>
          <a:xfrm flipH="1">
            <a:off x="2933700" y="3543300"/>
            <a:ext cx="1181100" cy="87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4305300" y="37338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4495800" y="3543300"/>
            <a:ext cx="1122362" cy="1698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" name="Google Shape;119;p15"/>
          <p:cNvCxnSpPr/>
          <p:nvPr/>
        </p:nvCxnSpPr>
        <p:spPr>
          <a:xfrm flipH="1" rot="10800000">
            <a:off x="4724400" y="3983037"/>
            <a:ext cx="893762" cy="3222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 flipH="1" rot="10800000">
            <a:off x="5829300" y="3983037"/>
            <a:ext cx="58737" cy="8175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/>
          <p:nvPr/>
        </p:nvCxnSpPr>
        <p:spPr>
          <a:xfrm flipH="1">
            <a:off x="4287837" y="4038600"/>
            <a:ext cx="1465262" cy="10461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 flipH="1" rot="10800000">
            <a:off x="2057400" y="4724400"/>
            <a:ext cx="6858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447800" y="5257800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 rot="10800000">
            <a:off x="4876800" y="4724400"/>
            <a:ext cx="30480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" name="Google Shape;125;p15"/>
          <p:cNvSpPr txBox="1"/>
          <p:nvPr/>
        </p:nvSpPr>
        <p:spPr>
          <a:xfrm>
            <a:off x="5165725" y="5599112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6248400" y="2971800"/>
            <a:ext cx="2592387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</a:t>
            </a:r>
            <a:b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considered “sites”</a:t>
            </a:r>
            <a:b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 locations.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represent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Traversal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Application 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 a graph representation and a vertex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paths from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other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common graph traversal algorithms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Breadth-First Search (BFS)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shortest paths in an unweighted graph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Depth-First Search (DFS)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strongly connected components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 and Shortest Path Problem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 any source vertex </a:t>
            </a:r>
            <a:r>
              <a:rPr b="1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BFS visits the other vertices at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increasing distances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away from s.  In doing so, BFS discovers paths from s to other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we mean by “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”?  The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number of edges on a path from s</a:t>
            </a:r>
            <a:endParaRPr/>
          </a:p>
        </p:txBody>
      </p:sp>
      <p:grpSp>
        <p:nvGrpSpPr>
          <p:cNvPr id="341" name="Google Shape;341;p34"/>
          <p:cNvGrpSpPr/>
          <p:nvPr/>
        </p:nvGrpSpPr>
        <p:grpSpPr>
          <a:xfrm>
            <a:off x="990600" y="3657600"/>
            <a:ext cx="3733800" cy="2895600"/>
            <a:chOff x="192" y="816"/>
            <a:chExt cx="2976" cy="2208"/>
          </a:xfrm>
        </p:grpSpPr>
        <p:sp>
          <p:nvSpPr>
            <p:cNvPr id="342" name="Google Shape;342;p34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352" name="Google Shape;352;p34"/>
            <p:cNvCxnSpPr/>
            <p:nvPr/>
          </p:nvCxnSpPr>
          <p:spPr>
            <a:xfrm>
              <a:off x="1008" y="960"/>
              <a:ext cx="76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3" name="Google Shape;353;p34"/>
            <p:cNvCxnSpPr/>
            <p:nvPr/>
          </p:nvCxnSpPr>
          <p:spPr>
            <a:xfrm>
              <a:off x="1974" y="1398"/>
              <a:ext cx="276" cy="32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34"/>
            <p:cNvCxnSpPr/>
            <p:nvPr/>
          </p:nvCxnSpPr>
          <p:spPr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5" name="Google Shape;355;p34"/>
            <p:cNvCxnSpPr/>
            <p:nvPr/>
          </p:nvCxnSpPr>
          <p:spPr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34"/>
            <p:cNvCxnSpPr/>
            <p:nvPr/>
          </p:nvCxnSpPr>
          <p:spPr>
            <a:xfrm>
              <a:off x="912" y="1776"/>
              <a:ext cx="522" cy="18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34"/>
            <p:cNvCxnSpPr/>
            <p:nvPr/>
          </p:nvCxnSpPr>
          <p:spPr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34"/>
            <p:cNvCxnSpPr/>
            <p:nvPr/>
          </p:nvCxnSpPr>
          <p:spPr>
            <a:xfrm flipH="1" rot="10800000">
              <a:off x="480" y="2550"/>
              <a:ext cx="378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34"/>
            <p:cNvCxnSpPr/>
            <p:nvPr/>
          </p:nvCxnSpPr>
          <p:spPr>
            <a:xfrm flipH="1" rot="10800000">
              <a:off x="1062" y="2166"/>
              <a:ext cx="372" cy="18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34"/>
            <p:cNvCxnSpPr/>
            <p:nvPr/>
          </p:nvCxnSpPr>
          <p:spPr>
            <a:xfrm>
              <a:off x="1062" y="2550"/>
              <a:ext cx="276" cy="2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1" name="Google Shape;361;p34"/>
            <p:cNvCxnSpPr/>
            <p:nvPr/>
          </p:nvCxnSpPr>
          <p:spPr>
            <a:xfrm flipH="1" rot="10800000">
              <a:off x="1584" y="2640"/>
              <a:ext cx="1296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2" name="Google Shape;362;p34"/>
            <p:cNvCxnSpPr/>
            <p:nvPr/>
          </p:nvCxnSpPr>
          <p:spPr>
            <a:xfrm>
              <a:off x="1680" y="2064"/>
              <a:ext cx="28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3" name="Google Shape;363;p34"/>
            <p:cNvCxnSpPr/>
            <p:nvPr/>
          </p:nvCxnSpPr>
          <p:spPr>
            <a:xfrm>
              <a:off x="2208" y="2400"/>
              <a:ext cx="714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64" name="Google Shape;364;p34"/>
          <p:cNvSpPr txBox="1"/>
          <p:nvPr/>
        </p:nvSpPr>
        <p:spPr>
          <a:xfrm>
            <a:off x="5702300" y="3944937"/>
            <a:ext cx="2222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s=vertex 1</a:t>
            </a:r>
            <a:endParaRPr/>
          </a:p>
        </p:txBody>
      </p:sp>
      <p:sp>
        <p:nvSpPr>
          <p:cNvPr id="365" name="Google Shape;365;p34"/>
          <p:cNvSpPr txBox="1"/>
          <p:nvPr/>
        </p:nvSpPr>
        <p:spPr>
          <a:xfrm>
            <a:off x="5715000" y="454025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 at distance 1?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2, 3, 7, 9</a:t>
            </a:r>
            <a:endParaRPr/>
          </a:p>
        </p:txBody>
      </p:sp>
      <p:grpSp>
        <p:nvGrpSpPr>
          <p:cNvPr id="366" name="Google Shape;366;p34"/>
          <p:cNvGrpSpPr/>
          <p:nvPr/>
        </p:nvGrpSpPr>
        <p:grpSpPr>
          <a:xfrm>
            <a:off x="1103312" y="4648200"/>
            <a:ext cx="3163887" cy="1676400"/>
            <a:chOff x="3575" y="3360"/>
            <a:chExt cx="1993" cy="1056"/>
          </a:xfrm>
        </p:grpSpPr>
        <p:sp>
          <p:nvSpPr>
            <p:cNvPr id="367" name="Google Shape;367;p34"/>
            <p:cNvSpPr/>
            <p:nvPr/>
          </p:nvSpPr>
          <p:spPr>
            <a:xfrm>
              <a:off x="3719" y="3360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3815" y="3888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4727" y="3888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4967" y="3360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34"/>
            <p:cNvSpPr txBox="1"/>
            <p:nvPr/>
          </p:nvSpPr>
          <p:spPr>
            <a:xfrm>
              <a:off x="5399" y="350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2" name="Google Shape;372;p34"/>
            <p:cNvSpPr txBox="1"/>
            <p:nvPr/>
          </p:nvSpPr>
          <p:spPr>
            <a:xfrm>
              <a:off x="5063" y="385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3" name="Google Shape;373;p34"/>
            <p:cNvSpPr txBox="1"/>
            <p:nvPr/>
          </p:nvSpPr>
          <p:spPr>
            <a:xfrm>
              <a:off x="3575" y="3456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4" name="Google Shape;374;p34"/>
            <p:cNvSpPr txBox="1"/>
            <p:nvPr/>
          </p:nvSpPr>
          <p:spPr>
            <a:xfrm>
              <a:off x="3959" y="4243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75" name="Google Shape;375;p34"/>
          <p:cNvGrpSpPr/>
          <p:nvPr/>
        </p:nvGrpSpPr>
        <p:grpSpPr>
          <a:xfrm>
            <a:off x="838200" y="4038600"/>
            <a:ext cx="4383087" cy="2667000"/>
            <a:chOff x="2999" y="2496"/>
            <a:chExt cx="2761" cy="1680"/>
          </a:xfrm>
        </p:grpSpPr>
        <p:sp>
          <p:nvSpPr>
            <p:cNvPr id="376" name="Google Shape;376;p34"/>
            <p:cNvSpPr/>
            <p:nvPr/>
          </p:nvSpPr>
          <p:spPr>
            <a:xfrm>
              <a:off x="4103" y="2496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2999" y="3744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911" y="3792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5159" y="3552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34"/>
            <p:cNvSpPr txBox="1"/>
            <p:nvPr/>
          </p:nvSpPr>
          <p:spPr>
            <a:xfrm>
              <a:off x="5591" y="3696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1" name="Google Shape;381;p34"/>
            <p:cNvSpPr txBox="1"/>
            <p:nvPr/>
          </p:nvSpPr>
          <p:spPr>
            <a:xfrm>
              <a:off x="4295" y="39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2" name="Google Shape;382;p34"/>
            <p:cNvSpPr txBox="1"/>
            <p:nvPr/>
          </p:nvSpPr>
          <p:spPr>
            <a:xfrm>
              <a:off x="3383" y="39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3" name="Google Shape;383;p34"/>
            <p:cNvSpPr txBox="1"/>
            <p:nvPr/>
          </p:nvSpPr>
          <p:spPr>
            <a:xfrm>
              <a:off x="4439" y="27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84" name="Google Shape;384;p34"/>
          <p:cNvGrpSpPr/>
          <p:nvPr/>
        </p:nvGrpSpPr>
        <p:grpSpPr>
          <a:xfrm>
            <a:off x="2438400" y="4760912"/>
            <a:ext cx="587375" cy="801687"/>
            <a:chOff x="1536" y="2903"/>
            <a:chExt cx="370" cy="505"/>
          </a:xfrm>
        </p:grpSpPr>
        <p:sp>
          <p:nvSpPr>
            <p:cNvPr id="385" name="Google Shape;385;p34"/>
            <p:cNvSpPr/>
            <p:nvPr/>
          </p:nvSpPr>
          <p:spPr>
            <a:xfrm>
              <a:off x="1536" y="3072"/>
              <a:ext cx="336" cy="336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34"/>
            <p:cNvSpPr txBox="1"/>
            <p:nvPr/>
          </p:nvSpPr>
          <p:spPr>
            <a:xfrm>
              <a:off x="1718" y="290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</p:grpSp>
      <p:sp>
        <p:nvSpPr>
          <p:cNvPr id="387" name="Google Shape;387;p34"/>
          <p:cNvSpPr txBox="1"/>
          <p:nvPr/>
        </p:nvSpPr>
        <p:spPr>
          <a:xfrm>
            <a:off x="5715000" y="3473450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5715000" y="525780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 at distance 2?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8, 6, 5, 4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5715000" y="606425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 at distance 3?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Searching</a:t>
            </a:r>
            <a:endParaRPr/>
          </a:p>
        </p:txBody>
      </p:sp>
      <p:sp>
        <p:nvSpPr>
          <p:cNvPr id="395" name="Google Shape;395;p35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Given: a graph G = (V, E), directed or undirected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Goal: methodically explore every vertex and every edge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Ultimately: build a tree on the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a vertex as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certain edges to produce a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might also build 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forest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graph is not connected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/>
          </a:p>
        </p:txBody>
      </p:sp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“Explore” a graph, turning it into a</a:t>
            </a:r>
            <a:r>
              <a:rPr b="0" i="0" lang="en-US" sz="32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vertex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Expand frontier of explored vertices across the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breadth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frontier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Builds a tree over the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a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vertex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be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(“discover”) its children, then their children, etc.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/>
          </a:p>
        </p:txBody>
      </p:sp>
      <p:sp>
        <p:nvSpPr>
          <p:cNvPr id="407" name="Google Shape;407;p37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vertex of a graph contains a color at every moment: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White 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have not been discovered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📂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vertices start with white initially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Grey 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discovered but not fully explored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📂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may be adjacent to white vertices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Black 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discovered and fully explored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📂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are adjacent only to black and gray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Explore vertices by scanning adjacency list of grey vertices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413" name="Google Shape;413;p3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The Code</a:t>
            </a:r>
            <a:endParaRPr/>
          </a:p>
        </p:txBody>
      </p:sp>
      <p:sp>
        <p:nvSpPr>
          <p:cNvPr id="414" name="Google Shape;414;p38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415" name="Google Shape;415;p38"/>
          <p:cNvSpPr txBox="1"/>
          <p:nvPr>
            <p:ph idx="1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416" name="Google Shape;416;p38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7" name="Google Shape;417;p38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31" name="Google Shape;431;p39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32" name="Google Shape;432;p39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33" name="Google Shape;433;p39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34" name="Google Shape;434;p39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35" name="Google Shape;435;p39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36" name="Google Shape;436;p39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37" name="Google Shape;437;p39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38" name="Google Shape;438;p39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0" name="Google Shape;440;p39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1" name="Google Shape;441;p39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2" name="Google Shape;442;p39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3" name="Google Shape;443;p39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4" name="Google Shape;444;p39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39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6" name="Google Shape;446;p39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39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448" name="Google Shape;448;p39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6" name="Google Shape;456;p40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57" name="Google Shape;457;p40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8" name="Google Shape;458;p40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60" name="Google Shape;460;p40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61" name="Google Shape;461;p4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62" name="Google Shape;462;p40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63" name="Google Shape;463;p40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64" name="Google Shape;464;p40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65" name="Google Shape;465;p40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66" name="Google Shape;466;p40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67" name="Google Shape;467;p40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68" name="Google Shape;468;p40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69" name="Google Shape;469;p40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70" name="Google Shape;470;p40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40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40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3" name="Google Shape;473;p40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4" name="Google Shape;474;p40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5" name="Google Shape;475;p40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6" name="Google Shape;476;p40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7" name="Google Shape;477;p40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8" name="Google Shape;478;p40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9" name="Google Shape;479;p40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80" name="Google Shape;480;p40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481" name="Google Shape;481;p40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487" name="Google Shape;487;p41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88" name="Google Shape;488;p41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92" name="Google Shape;492;p41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93" name="Google Shape;493;p41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95" name="Google Shape;495;p41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96" name="Google Shape;496;p41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97" name="Google Shape;497;p41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98" name="Google Shape;498;p41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99" name="Google Shape;499;p41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00" name="Google Shape;500;p41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01" name="Google Shape;501;p41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02" name="Google Shape;502;p41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03" name="Google Shape;503;p41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4" name="Google Shape;504;p41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5" name="Google Shape;505;p41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6" name="Google Shape;506;p41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7" name="Google Shape;507;p41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8" name="Google Shape;508;p41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9" name="Google Shape;509;p41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41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1" name="Google Shape;511;p41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12" name="Google Shape;512;p41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13" name="Google Shape;513;p41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14" name="Google Shape;514;p41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15" name="Google Shape;515;p41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16" name="Google Shape;516;p41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30" name="Google Shape;530;p42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31" name="Google Shape;531;p4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33" name="Google Shape;533;p42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34" name="Google Shape;534;p42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35" name="Google Shape;535;p42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36" name="Google Shape;536;p42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37" name="Google Shape;537;p42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38" name="Google Shape;538;p42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9" name="Google Shape;539;p42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0" name="Google Shape;540;p42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1" name="Google Shape;541;p42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2" name="Google Shape;542;p42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3" name="Google Shape;543;p42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4" name="Google Shape;544;p42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5" name="Google Shape;545;p42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6" name="Google Shape;546;p42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7" name="Google Shape;547;p42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48" name="Google Shape;548;p42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49" name="Google Shape;549;p42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50" name="Google Shape;550;p42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51" name="Google Shape;551;p42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52" name="Google Shape;552;p42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53" name="Google Shape;553;p42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19200"/>
            <a:ext cx="4724400" cy="2884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6400800" y="1447800"/>
            <a:ext cx="233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 flight system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533400" y="4419600"/>
            <a:ext cx="78486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vertex represents a city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edge represents a direct flight between two cities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query on </a:t>
            </a: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direct flights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a query on whether an edge exists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query on </a:t>
            </a: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 to get to a location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does a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exist from A to B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 can even associate costs to </a:t>
            </a: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weighted graphs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then ask “what is the cheapest path from A to B”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559" name="Google Shape;559;p4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0" name="Google Shape;560;p43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62" name="Google Shape;562;p43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3" name="Google Shape;563;p43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67" name="Google Shape;567;p43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68" name="Google Shape;568;p43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69" name="Google Shape;569;p4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70" name="Google Shape;570;p43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71" name="Google Shape;571;p43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72" name="Google Shape;572;p43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73" name="Google Shape;573;p43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74" name="Google Shape;574;p43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75" name="Google Shape;575;p43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43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7" name="Google Shape;577;p43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8" name="Google Shape;578;p43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9" name="Google Shape;579;p43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0" name="Google Shape;580;p43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1" name="Google Shape;581;p43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2" name="Google Shape;582;p43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3" name="Google Shape;583;p43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84" name="Google Shape;584;p43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85" name="Google Shape;585;p43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86" name="Google Shape;586;p43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87" name="Google Shape;587;p43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88" name="Google Shape;588;p43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89" name="Google Shape;589;p43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90" name="Google Shape;590;p43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91" name="Google Shape;591;p43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01" name="Google Shape;601;p44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02" name="Google Shape;602;p44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03" name="Google Shape;603;p44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04" name="Google Shape;604;p44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605" name="Google Shape;605;p44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06" name="Google Shape;606;p44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07" name="Google Shape;607;p44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08" name="Google Shape;608;p44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09" name="Google Shape;609;p44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10" name="Google Shape;610;p44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11" name="Google Shape;611;p44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12" name="Google Shape;612;p44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13" name="Google Shape;613;p44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4" name="Google Shape;614;p44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5" name="Google Shape;615;p44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" name="Google Shape;616;p44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7" name="Google Shape;617;p44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8" name="Google Shape;618;p44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9" name="Google Shape;619;p44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0" name="Google Shape;620;p44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" name="Google Shape;621;p44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2" name="Google Shape;622;p44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23" name="Google Shape;623;p44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24" name="Google Shape;624;p44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25" name="Google Shape;625;p44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26" name="Google Shape;626;p44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27" name="Google Shape;627;p44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28" name="Google Shape;628;p44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29" name="Google Shape;629;p44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30" name="Google Shape;630;p44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636" name="Google Shape;636;p45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37" name="Google Shape;637;p45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38" name="Google Shape;638;p4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39" name="Google Shape;639;p45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40" name="Google Shape;640;p45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41" name="Google Shape;641;p45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42" name="Google Shape;642;p45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43" name="Google Shape;643;p45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44" name="Google Shape;644;p45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45" name="Google Shape;645;p45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46" name="Google Shape;646;p45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47" name="Google Shape;647;p45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48" name="Google Shape;648;p45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49" name="Google Shape;649;p45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50" name="Google Shape;650;p45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51" name="Google Shape;651;p45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52" name="Google Shape;652;p45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3" name="Google Shape;653;p45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4" name="Google Shape;654;p45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5" name="Google Shape;655;p45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" name="Google Shape;656;p45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7" name="Google Shape;657;p45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8" name="Google Shape;658;p45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9" name="Google Shape;659;p45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0" name="Google Shape;660;p45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1" name="Google Shape;661;p45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62" name="Google Shape;662;p45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63" name="Google Shape;663;p45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64" name="Google Shape;664;p45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65" name="Google Shape;665;p45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66" name="Google Shape;666;p45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67" name="Google Shape;667;p45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68" name="Google Shape;668;p45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69" name="Google Shape;669;p45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70" name="Google Shape;670;p45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676" name="Google Shape;676;p46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77" name="Google Shape;677;p46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78" name="Google Shape;678;p46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79" name="Google Shape;679;p4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80" name="Google Shape;680;p46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81" name="Google Shape;681;p46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82" name="Google Shape;682;p46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83" name="Google Shape;683;p46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84" name="Google Shape;684;p46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85" name="Google Shape;685;p46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86" name="Google Shape;686;p46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87" name="Google Shape;687;p46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88" name="Google Shape;688;p46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89" name="Google Shape;689;p46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90" name="Google Shape;690;p46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91" name="Google Shape;691;p46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92" name="Google Shape;692;p46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3" name="Google Shape;693;p46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4" name="Google Shape;694;p46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5" name="Google Shape;695;p46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6" name="Google Shape;696;p46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7" name="Google Shape;697;p46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8" name="Google Shape;698;p46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9" name="Google Shape;699;p46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00" name="Google Shape;700;p46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01" name="Google Shape;701;p46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02" name="Google Shape;702;p46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03" name="Google Shape;703;p46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04" name="Google Shape;704;p46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05" name="Google Shape;705;p46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06" name="Google Shape;706;p46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07" name="Google Shape;707;p46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08" name="Google Shape;708;p46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09" name="Google Shape;709;p46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710" name="Google Shape;710;p46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716" name="Google Shape;716;p47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17" name="Google Shape;717;p47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18" name="Google Shape;718;p47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19" name="Google Shape;719;p47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20" name="Google Shape;720;p4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21" name="Google Shape;721;p47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22" name="Google Shape;722;p47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23" name="Google Shape;723;p47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24" name="Google Shape;724;p47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25" name="Google Shape;725;p47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26" name="Google Shape;726;p47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27" name="Google Shape;727;p47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28" name="Google Shape;728;p47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29" name="Google Shape;729;p47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30" name="Google Shape;730;p47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31" name="Google Shape;731;p47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32" name="Google Shape;732;p47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3" name="Google Shape;733;p47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4" name="Google Shape;734;p47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5" name="Google Shape;735;p47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6" name="Google Shape;736;p47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7" name="Google Shape;737;p47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8" name="Google Shape;738;p47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9" name="Google Shape;739;p47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0" name="Google Shape;740;p47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1" name="Google Shape;741;p47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2" name="Google Shape;742;p47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3" name="Google Shape;743;p47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44" name="Google Shape;744;p47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45" name="Google Shape;745;p47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46" name="Google Shape;746;p47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47" name="Google Shape;747;p47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48" name="Google Shape;748;p47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49" name="Google Shape;749;p47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50" name="Google Shape;750;p47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51" name="Google Shape;751;p47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752" name="Google Shape;752;p47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758" name="Google Shape;758;p48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59" name="Google Shape;759;p48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60" name="Google Shape;760;p48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64" name="Google Shape;764;p48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65" name="Google Shape;765;p48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66" name="Google Shape;766;p48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67" name="Google Shape;767;p48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68" name="Google Shape;768;p48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69" name="Google Shape;769;p48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70" name="Google Shape;770;p48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71" name="Google Shape;771;p48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72" name="Google Shape;772;p48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73" name="Google Shape;773;p48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74" name="Google Shape;774;p48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5" name="Google Shape;775;p48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6" name="Google Shape;776;p48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7" name="Google Shape;777;p48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8" name="Google Shape;778;p48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9" name="Google Shape;779;p48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0" name="Google Shape;780;p48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1" name="Google Shape;781;p48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2" name="Google Shape;782;p48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3" name="Google Shape;783;p48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4" name="Google Shape;784;p48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5" name="Google Shape;785;p48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86" name="Google Shape;786;p48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87" name="Google Shape;787;p48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88" name="Google Shape;788;p48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89" name="Google Shape;789;p48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90" name="Google Shape;790;p48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91" name="Google Shape;791;p48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92" name="Google Shape;792;p48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93" name="Google Shape;793;p48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794" name="Google Shape;794;p48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{33C56150-A3CA-4DB7-975F-BEDF37ACF81D}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00" name="Google Shape;800;p4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BFS: The Code (again)</a:t>
            </a:r>
            <a:endParaRPr/>
          </a:p>
        </p:txBody>
      </p:sp>
      <p:sp>
        <p:nvSpPr>
          <p:cNvPr id="801" name="Google Shape;801;p49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02" name="Google Shape;802;p49"/>
          <p:cNvSpPr txBox="1"/>
          <p:nvPr>
            <p:ph idx="1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03" name="Google Shape;803;p49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4" name="Google Shape;804;p49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10" name="Google Shape;810;p5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Print Path</a:t>
            </a:r>
            <a:endParaRPr/>
          </a:p>
        </p:txBody>
      </p:sp>
      <p:sp>
        <p:nvSpPr>
          <p:cNvPr id="811" name="Google Shape;811;p50"/>
          <p:cNvSpPr txBox="1"/>
          <p:nvPr>
            <p:ph idx="1" type="body"/>
          </p:nvPr>
        </p:nvSpPr>
        <p:spPr>
          <a:xfrm>
            <a:off x="533400" y="15240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Print-Path(G, s, 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if(v==s)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else if(prev[v]==NIL)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print(No path);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Print-Path(G,s,prev[v]);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12" name="Google Shape;812;p50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Amortized Analysis</a:t>
            </a:r>
            <a:endParaRPr/>
          </a:p>
        </p:txBody>
      </p:sp>
      <p:sp>
        <p:nvSpPr>
          <p:cNvPr id="818" name="Google Shape;818;p5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with 3 operations: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Push, Pop, Multi-pop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will be the complexity if “n” operations are performed?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2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24" name="Google Shape;824;p5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BFS: Complexity</a:t>
            </a:r>
            <a:endParaRPr/>
          </a:p>
        </p:txBody>
      </p:sp>
      <p:sp>
        <p:nvSpPr>
          <p:cNvPr id="825" name="Google Shape;825;p52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26" name="Google Shape;826;p52"/>
          <p:cNvSpPr txBox="1"/>
          <p:nvPr>
            <p:ph idx="1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27" name="Google Shape;827;p52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8" name="Google Shape;828;p52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9" name="Google Shape;829;p52"/>
          <p:cNvCxnSpPr/>
          <p:nvPr/>
        </p:nvCxnSpPr>
        <p:spPr>
          <a:xfrm rot="5400000">
            <a:off x="3658393" y="3809206"/>
            <a:ext cx="1524000" cy="1587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830" name="Google Shape;830;p52"/>
          <p:cNvSpPr txBox="1"/>
          <p:nvPr/>
        </p:nvSpPr>
        <p:spPr>
          <a:xfrm>
            <a:off x="3679825" y="36576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cxnSp>
        <p:nvCxnSpPr>
          <p:cNvPr id="831" name="Google Shape;831;p52"/>
          <p:cNvCxnSpPr/>
          <p:nvPr/>
        </p:nvCxnSpPr>
        <p:spPr>
          <a:xfrm rot="5400000">
            <a:off x="7812087" y="3617912"/>
            <a:ext cx="1905000" cy="3175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832" name="Google Shape;832;p52"/>
          <p:cNvSpPr txBox="1"/>
          <p:nvPr/>
        </p:nvSpPr>
        <p:spPr>
          <a:xfrm>
            <a:off x="8001000" y="31242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grpSp>
        <p:nvGrpSpPr>
          <p:cNvPr id="833" name="Google Shape;833;p52"/>
          <p:cNvGrpSpPr/>
          <p:nvPr/>
        </p:nvGrpSpPr>
        <p:grpSpPr>
          <a:xfrm>
            <a:off x="6019800" y="1752600"/>
            <a:ext cx="3197225" cy="646112"/>
            <a:chOff x="2920" y="1772"/>
            <a:chExt cx="3160" cy="544"/>
          </a:xfrm>
        </p:grpSpPr>
        <p:sp>
          <p:nvSpPr>
            <p:cNvPr id="834" name="Google Shape;834;p52"/>
            <p:cNvSpPr txBox="1"/>
            <p:nvPr/>
          </p:nvSpPr>
          <p:spPr>
            <a:xfrm>
              <a:off x="3024" y="1772"/>
              <a:ext cx="3056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every vertex, but only once</a:t>
              </a:r>
              <a:b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(</a:t>
              </a:r>
              <a:r>
                <a:rPr b="1" i="1" lang="en-US" sz="1800" u="non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Why?</a:t>
              </a:r>
              <a: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835" name="Google Shape;835;p52"/>
            <p:cNvCxnSpPr/>
            <p:nvPr/>
          </p:nvCxnSpPr>
          <p:spPr>
            <a:xfrm flipH="1">
              <a:off x="2920" y="1920"/>
              <a:ext cx="103" cy="301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836" name="Google Shape;836;p52"/>
          <p:cNvSpPr txBox="1"/>
          <p:nvPr/>
        </p:nvSpPr>
        <p:spPr>
          <a:xfrm>
            <a:off x="5118100" y="5943600"/>
            <a:ext cx="410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  <p:sp>
        <p:nvSpPr>
          <p:cNvPr id="837" name="Google Shape;837;p52"/>
          <p:cNvSpPr txBox="1"/>
          <p:nvPr/>
        </p:nvSpPr>
        <p:spPr>
          <a:xfrm>
            <a:off x="5118100" y="6324600"/>
            <a:ext cx="3870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running time: O(V+E)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609600" y="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990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 G=(V, E)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consists a set of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V, and a set of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edge is a pair of </a:t>
            </a:r>
            <a:r>
              <a:rPr b="0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(v, w)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v, w belongs to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 pair is unordered, the graph is 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undirected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otherwise it is 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directed</a:t>
            </a:r>
            <a:endParaRPr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2362200" y="3200400"/>
            <a:ext cx="4419600" cy="3200400"/>
            <a:chOff x="1296" y="1945"/>
            <a:chExt cx="3120" cy="2327"/>
          </a:xfrm>
        </p:grpSpPr>
        <p:pic>
          <p:nvPicPr>
            <p:cNvPr id="144" name="Google Shape;14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6" y="1945"/>
              <a:ext cx="3120" cy="23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17"/>
            <p:cNvGrpSpPr/>
            <p:nvPr/>
          </p:nvGrpSpPr>
          <p:grpSpPr>
            <a:xfrm>
              <a:off x="2390" y="2064"/>
              <a:ext cx="1727" cy="1374"/>
              <a:chOff x="2016" y="1728"/>
              <a:chExt cx="1727" cy="1374"/>
            </a:xfrm>
          </p:grpSpPr>
          <p:sp>
            <p:nvSpPr>
              <p:cNvPr id="146" name="Google Shape;146;p17"/>
              <p:cNvSpPr txBox="1"/>
              <p:nvPr/>
            </p:nvSpPr>
            <p:spPr>
              <a:xfrm>
                <a:off x="3398" y="2551"/>
                <a:ext cx="345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{c,f}</a:t>
                </a:r>
                <a:endParaRPr/>
              </a:p>
            </p:txBody>
          </p:sp>
          <p:sp>
            <p:nvSpPr>
              <p:cNvPr id="147" name="Google Shape;147;p17"/>
              <p:cNvSpPr txBox="1"/>
              <p:nvPr/>
            </p:nvSpPr>
            <p:spPr>
              <a:xfrm>
                <a:off x="3120" y="1728"/>
                <a:ext cx="380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{a,c}</a:t>
                </a:r>
                <a:endParaRPr/>
              </a:p>
            </p:txBody>
          </p:sp>
          <p:sp>
            <p:nvSpPr>
              <p:cNvPr id="148" name="Google Shape;148;p17"/>
              <p:cNvSpPr txBox="1"/>
              <p:nvPr/>
            </p:nvSpPr>
            <p:spPr>
              <a:xfrm>
                <a:off x="2304" y="1728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{a,b}</a:t>
                </a:r>
                <a:endParaRPr/>
              </a:p>
            </p:txBody>
          </p:sp>
          <p:sp>
            <p:nvSpPr>
              <p:cNvPr id="149" name="Google Shape;149;p17"/>
              <p:cNvSpPr txBox="1"/>
              <p:nvPr/>
            </p:nvSpPr>
            <p:spPr>
              <a:xfrm>
                <a:off x="2400" y="2160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{b,d}</a:t>
                </a:r>
                <a:endParaRPr/>
              </a:p>
            </p:txBody>
          </p:sp>
          <p:sp>
            <p:nvSpPr>
              <p:cNvPr id="150" name="Google Shape;150;p17"/>
              <p:cNvSpPr txBox="1"/>
              <p:nvPr/>
            </p:nvSpPr>
            <p:spPr>
              <a:xfrm>
                <a:off x="2928" y="2208"/>
                <a:ext cx="380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{c,d}</a:t>
                </a:r>
                <a:endParaRPr/>
              </a:p>
            </p:txBody>
          </p:sp>
          <p:sp>
            <p:nvSpPr>
              <p:cNvPr id="151" name="Google Shape;151;p17"/>
              <p:cNvSpPr txBox="1"/>
              <p:nvPr/>
            </p:nvSpPr>
            <p:spPr>
              <a:xfrm>
                <a:off x="2640" y="2880"/>
                <a:ext cx="352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{e,f}</a:t>
                </a:r>
                <a:endParaRPr/>
              </a:p>
            </p:txBody>
          </p:sp>
          <p:sp>
            <p:nvSpPr>
              <p:cNvPr id="152" name="Google Shape;152;p17"/>
              <p:cNvSpPr txBox="1"/>
              <p:nvPr/>
            </p:nvSpPr>
            <p:spPr>
              <a:xfrm>
                <a:off x="2016" y="2496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{b,e}</a:t>
                </a:r>
                <a:endParaRPr/>
              </a:p>
            </p:txBody>
          </p:sp>
        </p:grpSp>
      </p:grpSp>
      <p:sp>
        <p:nvSpPr>
          <p:cNvPr id="153" name="Google Shape;153;p17"/>
          <p:cNvSpPr txBox="1"/>
          <p:nvPr/>
        </p:nvSpPr>
        <p:spPr>
          <a:xfrm>
            <a:off x="3352800" y="6461125"/>
            <a:ext cx="2668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undirected graph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Properties</a:t>
            </a:r>
            <a:endParaRPr/>
          </a:p>
        </p:txBody>
      </p:sp>
      <p:sp>
        <p:nvSpPr>
          <p:cNvPr id="843" name="Google Shape;843;p5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BFS calculates the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shortest-path distance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the source 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Shortest-path distance δ(s,v) = minimum number of edges from s to v, or ∞ if v not reachable from 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Proof given in the book (p. 472-5)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BFS builds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breadth-first tree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 which paths to root represent shortest paths in 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 can use BFS to calculate shortest path from one vertex to another in O(V+E) time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BFS</a:t>
            </a:r>
            <a:endParaRPr/>
          </a:p>
        </p:txBody>
      </p:sp>
      <p:sp>
        <p:nvSpPr>
          <p:cNvPr id="849" name="Google Shape;849;p5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shortest path in an undirected/directed unweighted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bipartiteness of a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cycle in a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connectedness of a graph.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</a:t>
            </a:r>
            <a:endParaRPr/>
          </a:p>
        </p:txBody>
      </p:sp>
      <p:sp>
        <p:nvSpPr>
          <p:cNvPr id="855" name="Google Shape;855;p55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Cormen – Chapter 22 – elementary Graph Algorithms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 you have to solve: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22.1-5 (Square)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22.1-6 (Universal Sink)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22.2-6 (Wrestler)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22.2-7 (Diameter)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22.2-8 (Traverse)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many edges are there in an N-vertex complete graph?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Bipartite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its property? How can we detect it?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Degree of a vertices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Indegree+outdegree = Even (why??)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Variations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connected graph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a path from every vertex to every 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an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undirected graph: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 (u,v) = edge (v,u)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self-loops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directed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graph: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 (u,v) goes from vertex u to vertex v, notated u→v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Variations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variations: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weighted graph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associates weights with either the edges or the vertices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E.g., a road map: edges might be weighted w/ distance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multigraph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allows multiple edges between the same vertices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E.g., the call graph in a program (a function can get called from multiple points in another function)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typically express running times in terms of |E| and |V| (often dropping the |’s)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|E| ≈ |V|</a:t>
            </a:r>
            <a:r>
              <a:rPr b="0" baseline="3000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graph is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endParaRPr b="0" i="0" sz="28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|E| ≈ |V| the graph is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sparse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you know you are dealing with dense or sparse graphs, different data structures may make sense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Representation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popular computer representations of a graph.  Both represent the vertex set and the edge set, but in different ways.</a:t>
            </a:r>
            <a:endParaRPr/>
          </a:p>
          <a:p>
            <a:pPr indent="-4572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AutoNum type="arabicPeriod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2D matrix to represent the graph</a:t>
            </a:r>
            <a:endParaRPr/>
          </a:p>
          <a:p>
            <a:pPr indent="-39116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AutoNum type="arabicPeriod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List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1D array of linked lists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