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6858000" cx="9144000"/>
  <p:notesSz cx="6858000" cy="9144000"/>
  <p:embeddedFontLst>
    <p:embeddedFont>
      <p:font typeface="Corsiva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Corsiva-bold.fntdata"/><Relationship Id="rId47" Type="http://schemas.openxmlformats.org/officeDocument/2006/relationships/font" Target="fonts/Corsiva-regular.fntdata"/><Relationship Id="rId49" Type="http://schemas.openxmlformats.org/officeDocument/2006/relationships/font" Target="fonts/Corsi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Corsi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2" name="Google Shape;22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2" name="Google Shape;412;p32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0" name="Google Shape;420;p33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constant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p34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linear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p35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 squared == 1 + 2 + … + 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4" name="Google Shape;444;p36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Obviousy n squared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9" name="Google Shape;459;p38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outer loop O(lg N), inner loop (N)  == O (N lg N) by product 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7" name="Google Shape;467;p39:notes"/>
          <p:cNvSpPr/>
          <p:nvPr>
            <p:ph idx="2" type="sldImg"/>
          </p:nvPr>
        </p:nvSpPr>
        <p:spPr>
          <a:xfrm>
            <a:off x="1144587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8" name="Google Shape;4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outer O (lg N)  inner = sum of powers of 2 which is linear since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sum of powers of 2 dividing into N is 2N  so its O (N lg N) by product rule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6" name="Google Shape;96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97" name="Google Shape;97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4" name="Google Shape;104;p1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41838" y="1214438"/>
            <a:ext cx="4038600" cy="246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4541838" y="3829050"/>
            <a:ext cx="40386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 rot="5400000">
            <a:off x="259557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 rot="5400000">
            <a:off x="1927224" y="-361951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CSE-304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</a:t>
            </a:r>
            <a:endParaRPr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Asymptotic Notation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CSE830\MATLAB\Lec3\COMPLEX4.GIF"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7791450" cy="51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 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(log scale)</a:t>
            </a:r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7543800" y="4191000"/>
            <a:ext cx="6032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7543800" y="2438400"/>
            <a:ext cx="6032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3429000" y="2057400"/>
            <a:ext cx="482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7696200" y="5486400"/>
            <a:ext cx="7493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1.1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7772400" y="3276600"/>
            <a:ext cx="482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7772400" y="1752600"/>
            <a:ext cx="482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Complexity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Worst Case Complexity: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defined by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steps taken on any instance of size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Best Case Complexity: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defined by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steps taken on any instance of size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FF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Average Case Complexity: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function defined by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of steps taken on any instance of size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404812" y="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Best, Worst, and Average Case Complexity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g30" id="214" name="Google Shape;2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6862" y="1908175"/>
            <a:ext cx="5245100" cy="35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/>
          <p:nvPr/>
        </p:nvSpPr>
        <p:spPr>
          <a:xfrm>
            <a:off x="5748337" y="1866900"/>
            <a:ext cx="1749425" cy="701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Worst Case Complexity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5754687" y="2967037"/>
            <a:ext cx="1952625" cy="701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3333FF"/>
                </a:solidFill>
                <a:latin typeface="Verdana"/>
                <a:ea typeface="Verdana"/>
                <a:cs typeface="Verdana"/>
                <a:sym typeface="Verdana"/>
              </a:rPr>
              <a:t>Average Case Complexity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5805487" y="4022725"/>
            <a:ext cx="1952625" cy="7016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009900"/>
                </a:solidFill>
                <a:latin typeface="Verdana"/>
                <a:ea typeface="Verdana"/>
                <a:cs typeface="Verdana"/>
                <a:sym typeface="Verdana"/>
              </a:rPr>
              <a:t>Best Case Complexity</a:t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1141412" y="1833562"/>
            <a:ext cx="1071562" cy="51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Number of steps</a:t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6046787" y="5294312"/>
            <a:ext cx="1422400" cy="5175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(input size)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660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Doing the Analysis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608012" y="12477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It’s hard to estimate the running time exactly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case depends on the input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case is difficult to compute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we usually focus on worst case analysis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Easier to compute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Usually close to the actual running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Strategy: find a function (an equation) that, for large n, is an upper bound to the actual function (actual number of steps, memory usage, etc.)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29"/>
          <p:cNvGrpSpPr/>
          <p:nvPr/>
        </p:nvGrpSpPr>
        <p:grpSpPr>
          <a:xfrm>
            <a:off x="4056062" y="3816350"/>
            <a:ext cx="5087937" cy="2617787"/>
            <a:chOff x="1220" y="2404"/>
            <a:chExt cx="3205" cy="1649"/>
          </a:xfrm>
        </p:grpSpPr>
        <p:pic>
          <p:nvPicPr>
            <p:cNvPr descr="img46" id="228" name="Google Shape;22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20" y="2404"/>
              <a:ext cx="2117" cy="1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9"/>
            <p:cNvSpPr txBox="1"/>
            <p:nvPr/>
          </p:nvSpPr>
          <p:spPr>
            <a:xfrm>
              <a:off x="3070" y="2597"/>
              <a:ext cx="1173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Upper bound</a:t>
              </a:r>
              <a:endParaRPr/>
            </a:p>
          </p:txBody>
        </p:sp>
        <p:sp>
          <p:nvSpPr>
            <p:cNvPr id="230" name="Google Shape;230;p29"/>
            <p:cNvSpPr txBox="1"/>
            <p:nvPr/>
          </p:nvSpPr>
          <p:spPr>
            <a:xfrm>
              <a:off x="3133" y="3040"/>
              <a:ext cx="1173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Lower bound</a:t>
              </a:r>
              <a:endParaRPr/>
            </a:p>
          </p:txBody>
        </p:sp>
        <p:sp>
          <p:nvSpPr>
            <p:cNvPr id="231" name="Google Shape;231;p29"/>
            <p:cNvSpPr txBox="1"/>
            <p:nvPr/>
          </p:nvSpPr>
          <p:spPr>
            <a:xfrm>
              <a:off x="3154" y="2813"/>
              <a:ext cx="1271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Actual function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Motivation for Asymptotic Analysis</a:t>
            </a:r>
            <a:endParaRPr/>
          </a:p>
        </p:txBody>
      </p:sp>
      <p:sp>
        <p:nvSpPr>
          <p:cNvPr id="237" name="Google Shape;237;p3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exact computation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worst-case running time can be difficult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 may have many terms: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- 3n log n + 17.5 n - 43 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⅔ 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+ 75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exact computation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worst-case running time is unnecessary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 that we are already approximating running time by using RAM model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Classifying functions by their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Growth Rates (1/2)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asymptotic growth rate, asymptotic order, or </a:t>
            </a:r>
            <a:b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of functions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and classifying functions that ignores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constant factors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small inputs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Sets big oh O(g), big theta Θ(g), big omega Ω(g)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Classifying functions by their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Growth Rates (2/2)</a:t>
            </a:r>
            <a:endParaRPr/>
          </a:p>
        </p:txBody>
      </p:sp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O(g(n)), Big-Oh of g of n, the Asymptotic Upper Bound;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(g(n)), Theta of g of n, the Asymptotic Tight Bound; and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(g(n)), Omega of g of n, the Asymptotic Lower Bound.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3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Big-O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does it mean?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O(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then: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can be larger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sometimes,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but…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can choose some constant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some value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such that for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value of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larger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&lt;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That is, for values larger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is never more than a constant multiplier greater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Or, in other words,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does not grow more than a constant factor faster than </a:t>
            </a:r>
            <a:r>
              <a:rPr b="0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257" name="Google Shape;2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066800"/>
            <a:ext cx="8382000" cy="9731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33"/>
          <p:cNvCxnSpPr/>
          <p:nvPr/>
        </p:nvCxnSpPr>
        <p:spPr>
          <a:xfrm>
            <a:off x="304800" y="2057400"/>
            <a:ext cx="845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Google Shape;264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of 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cxnSp>
        <p:nvCxnSpPr>
          <p:cNvPr id="265" name="Google Shape;265;p34"/>
          <p:cNvCxnSpPr/>
          <p:nvPr/>
        </p:nvCxnSpPr>
        <p:spPr>
          <a:xfrm>
            <a:off x="1066800" y="1193800"/>
            <a:ext cx="0" cy="46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6" name="Google Shape;266;p34"/>
          <p:cNvCxnSpPr/>
          <p:nvPr/>
        </p:nvCxnSpPr>
        <p:spPr>
          <a:xfrm>
            <a:off x="1066800" y="5842000"/>
            <a:ext cx="731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7" name="Google Shape;267;p34"/>
          <p:cNvSpPr/>
          <p:nvPr/>
        </p:nvSpPr>
        <p:spPr>
          <a:xfrm>
            <a:off x="1066800" y="1651000"/>
            <a:ext cx="5715000" cy="3429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1066800" y="3403600"/>
            <a:ext cx="5715000" cy="1817687"/>
          </a:xfrm>
          <a:custGeom>
            <a:rect b="b" l="l" r="r" t="t"/>
            <a:pathLst>
              <a:path extrusionOk="0" h="1145" w="3600">
                <a:moveTo>
                  <a:pt x="0" y="720"/>
                </a:moveTo>
                <a:cubicBezTo>
                  <a:pt x="32" y="676"/>
                  <a:pt x="64" y="632"/>
                  <a:pt x="96" y="624"/>
                </a:cubicBezTo>
                <a:cubicBezTo>
                  <a:pt x="128" y="616"/>
                  <a:pt x="160" y="632"/>
                  <a:pt x="192" y="672"/>
                </a:cubicBezTo>
                <a:cubicBezTo>
                  <a:pt x="224" y="712"/>
                  <a:pt x="240" y="792"/>
                  <a:pt x="288" y="864"/>
                </a:cubicBezTo>
                <a:cubicBezTo>
                  <a:pt x="336" y="936"/>
                  <a:pt x="424" y="1063"/>
                  <a:pt x="480" y="1104"/>
                </a:cubicBezTo>
                <a:cubicBezTo>
                  <a:pt x="536" y="1145"/>
                  <a:pt x="590" y="1129"/>
                  <a:pt x="622" y="1113"/>
                </a:cubicBezTo>
                <a:cubicBezTo>
                  <a:pt x="654" y="1097"/>
                  <a:pt x="648" y="1105"/>
                  <a:pt x="672" y="1008"/>
                </a:cubicBezTo>
                <a:cubicBezTo>
                  <a:pt x="696" y="911"/>
                  <a:pt x="736" y="664"/>
                  <a:pt x="768" y="528"/>
                </a:cubicBezTo>
                <a:cubicBezTo>
                  <a:pt x="800" y="392"/>
                  <a:pt x="832" y="216"/>
                  <a:pt x="864" y="192"/>
                </a:cubicBezTo>
                <a:cubicBezTo>
                  <a:pt x="896" y="168"/>
                  <a:pt x="920" y="312"/>
                  <a:pt x="960" y="384"/>
                </a:cubicBezTo>
                <a:cubicBezTo>
                  <a:pt x="1000" y="456"/>
                  <a:pt x="1022" y="574"/>
                  <a:pt x="1104" y="624"/>
                </a:cubicBezTo>
                <a:cubicBezTo>
                  <a:pt x="1186" y="674"/>
                  <a:pt x="1366" y="695"/>
                  <a:pt x="1451" y="687"/>
                </a:cubicBezTo>
                <a:cubicBezTo>
                  <a:pt x="1536" y="679"/>
                  <a:pt x="1530" y="628"/>
                  <a:pt x="1616" y="577"/>
                </a:cubicBezTo>
                <a:cubicBezTo>
                  <a:pt x="1702" y="526"/>
                  <a:pt x="1829" y="440"/>
                  <a:pt x="1968" y="384"/>
                </a:cubicBezTo>
                <a:cubicBezTo>
                  <a:pt x="2107" y="328"/>
                  <a:pt x="2280" y="288"/>
                  <a:pt x="2448" y="240"/>
                </a:cubicBezTo>
                <a:cubicBezTo>
                  <a:pt x="2616" y="192"/>
                  <a:pt x="2784" y="136"/>
                  <a:pt x="2976" y="96"/>
                </a:cubicBezTo>
                <a:cubicBezTo>
                  <a:pt x="3168" y="56"/>
                  <a:pt x="3384" y="28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34"/>
          <p:cNvCxnSpPr/>
          <p:nvPr/>
        </p:nvCxnSpPr>
        <p:spPr>
          <a:xfrm>
            <a:off x="2717800" y="3556000"/>
            <a:ext cx="0" cy="228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0" name="Google Shape;270;p34"/>
          <p:cNvSpPr txBox="1"/>
          <p:nvPr/>
        </p:nvSpPr>
        <p:spPr>
          <a:xfrm>
            <a:off x="2498725" y="58070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6765925" y="1336675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6842125" y="3089275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8" name="Google Shape;278;p3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</p:txBody>
      </p:sp>
      <p:sp>
        <p:nvSpPr>
          <p:cNvPr id="279" name="Google Shape;279;p3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1000n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+1000n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 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):</a:t>
            </a:r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2817812" y="1506537"/>
            <a:ext cx="5146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2 ≤ cn ⇒ c = 1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2</a:t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2738437" y="2320925"/>
            <a:ext cx="4883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 ≥  1  ⇒ c = 1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1</a:t>
            </a:r>
            <a:endParaRPr/>
          </a:p>
        </p:txBody>
      </p:sp>
      <p:sp>
        <p:nvSpPr>
          <p:cNvPr id="282" name="Google Shape;282;p35"/>
          <p:cNvSpPr txBox="1"/>
          <p:nvPr/>
        </p:nvSpPr>
        <p:spPr>
          <a:xfrm>
            <a:off x="774700" y="3814762"/>
            <a:ext cx="75707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1000n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+1000n 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≤ cn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+ 1000n ⇒ c=1001 and n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1</a:t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2632075" y="4624387"/>
            <a:ext cx="55102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≤ cn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⇒ cn ≥ 1 ⇒ c = 1 and n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Analyzing Algorithms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350837" y="1008062"/>
            <a:ext cx="8556625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Predict the amount of resources required: 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how much space is needed? 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computational time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how fast the algorithm runs?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FACT: running time grows with the size of the input 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 size (number of elements in the input)</a:t>
            </a:r>
            <a:endParaRPr b="0" i="0" sz="2000" u="none">
              <a:solidFill>
                <a:schemeClr val="accent2"/>
              </a:solidFill>
              <a:latin typeface="Corsiva"/>
              <a:ea typeface="Corsiva"/>
              <a:cs typeface="Corsiva"/>
              <a:sym typeface="Corsiva"/>
            </a:endParaRPr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of an array, polynomial degree, # of elements in a matrix, # of bits in the binary representation of the input, vertices and edges in a graph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Def: </a:t>
            </a:r>
            <a:r>
              <a:rPr b="0" i="1" lang="en-US" sz="24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Running time = the number of primitive operations (steps) executed before termination</a:t>
            </a:r>
            <a:endParaRPr/>
          </a:p>
          <a:p>
            <a:pPr indent="-457200" lvl="1" marL="9144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operations (+, -, *), data movement, control, decision making 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if, while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comparison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Big-O</a:t>
            </a:r>
            <a:endParaRPr/>
          </a:p>
        </p:txBody>
      </p:sp>
      <p:pic>
        <p:nvPicPr>
          <p:cNvPr id="290" name="Google Shape;290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19200"/>
            <a:ext cx="609600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6" name="Google Shape;296;p3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More Big-O</a:t>
            </a:r>
            <a:endParaRPr/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that: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21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20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+ 5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+ 5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TRUE</a:t>
            </a:r>
            <a:endParaRPr/>
          </a:p>
        </p:txBody>
      </p:sp>
      <p:pic>
        <p:nvPicPr>
          <p:cNvPr id="298" name="Google Shape;29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138237"/>
            <a:ext cx="3886200" cy="64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4" name="Google Shape;304;p3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Tight bounds</a:t>
            </a:r>
            <a:endParaRPr/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generally want the tightest bound we can find.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While it is true that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in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), it is more interesting to say that it is in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1" name="Google Shape;311;p3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Big Omega – Notation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Ω() – 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bound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Ω(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2,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1 ×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313" name="Google Shape;3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1828800"/>
            <a:ext cx="8408987" cy="97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p4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of Ω(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cxnSp>
        <p:nvCxnSpPr>
          <p:cNvPr id="320" name="Google Shape;320;p40"/>
          <p:cNvCxnSpPr/>
          <p:nvPr/>
        </p:nvCxnSpPr>
        <p:spPr>
          <a:xfrm>
            <a:off x="1066800" y="1193800"/>
            <a:ext cx="0" cy="46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1" name="Google Shape;321;p40"/>
          <p:cNvCxnSpPr/>
          <p:nvPr/>
        </p:nvCxnSpPr>
        <p:spPr>
          <a:xfrm>
            <a:off x="1066800" y="5842000"/>
            <a:ext cx="731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2" name="Google Shape;322;p40"/>
          <p:cNvSpPr/>
          <p:nvPr/>
        </p:nvSpPr>
        <p:spPr>
          <a:xfrm>
            <a:off x="1066800" y="1651000"/>
            <a:ext cx="5715000" cy="3429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1066800" y="3403600"/>
            <a:ext cx="5715000" cy="1817687"/>
          </a:xfrm>
          <a:custGeom>
            <a:rect b="b" l="l" r="r" t="t"/>
            <a:pathLst>
              <a:path extrusionOk="0" h="1145" w="3600">
                <a:moveTo>
                  <a:pt x="0" y="720"/>
                </a:moveTo>
                <a:cubicBezTo>
                  <a:pt x="32" y="676"/>
                  <a:pt x="64" y="632"/>
                  <a:pt x="96" y="624"/>
                </a:cubicBezTo>
                <a:cubicBezTo>
                  <a:pt x="128" y="616"/>
                  <a:pt x="160" y="632"/>
                  <a:pt x="192" y="672"/>
                </a:cubicBezTo>
                <a:cubicBezTo>
                  <a:pt x="224" y="712"/>
                  <a:pt x="240" y="792"/>
                  <a:pt x="288" y="864"/>
                </a:cubicBezTo>
                <a:cubicBezTo>
                  <a:pt x="336" y="936"/>
                  <a:pt x="424" y="1063"/>
                  <a:pt x="480" y="1104"/>
                </a:cubicBezTo>
                <a:cubicBezTo>
                  <a:pt x="536" y="1145"/>
                  <a:pt x="590" y="1129"/>
                  <a:pt x="622" y="1113"/>
                </a:cubicBezTo>
                <a:cubicBezTo>
                  <a:pt x="654" y="1097"/>
                  <a:pt x="648" y="1105"/>
                  <a:pt x="672" y="1008"/>
                </a:cubicBezTo>
                <a:cubicBezTo>
                  <a:pt x="696" y="911"/>
                  <a:pt x="736" y="664"/>
                  <a:pt x="768" y="528"/>
                </a:cubicBezTo>
                <a:cubicBezTo>
                  <a:pt x="800" y="392"/>
                  <a:pt x="832" y="216"/>
                  <a:pt x="864" y="192"/>
                </a:cubicBezTo>
                <a:cubicBezTo>
                  <a:pt x="896" y="168"/>
                  <a:pt x="920" y="312"/>
                  <a:pt x="960" y="384"/>
                </a:cubicBezTo>
                <a:cubicBezTo>
                  <a:pt x="1000" y="456"/>
                  <a:pt x="1022" y="574"/>
                  <a:pt x="1104" y="624"/>
                </a:cubicBezTo>
                <a:cubicBezTo>
                  <a:pt x="1186" y="674"/>
                  <a:pt x="1366" y="695"/>
                  <a:pt x="1451" y="687"/>
                </a:cubicBezTo>
                <a:cubicBezTo>
                  <a:pt x="1536" y="679"/>
                  <a:pt x="1530" y="628"/>
                  <a:pt x="1616" y="577"/>
                </a:cubicBezTo>
                <a:cubicBezTo>
                  <a:pt x="1702" y="526"/>
                  <a:pt x="1829" y="440"/>
                  <a:pt x="1968" y="384"/>
                </a:cubicBezTo>
                <a:cubicBezTo>
                  <a:pt x="2107" y="328"/>
                  <a:pt x="2280" y="288"/>
                  <a:pt x="2448" y="240"/>
                </a:cubicBezTo>
                <a:cubicBezTo>
                  <a:pt x="2616" y="192"/>
                  <a:pt x="2784" y="136"/>
                  <a:pt x="2976" y="96"/>
                </a:cubicBezTo>
                <a:cubicBezTo>
                  <a:pt x="3168" y="56"/>
                  <a:pt x="3384" y="28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40"/>
          <p:cNvCxnSpPr/>
          <p:nvPr/>
        </p:nvCxnSpPr>
        <p:spPr>
          <a:xfrm>
            <a:off x="2717800" y="3556000"/>
            <a:ext cx="0" cy="228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5" name="Google Shape;325;p40"/>
          <p:cNvSpPr txBox="1"/>
          <p:nvPr/>
        </p:nvSpPr>
        <p:spPr>
          <a:xfrm>
            <a:off x="2498725" y="58070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26" name="Google Shape;326;p40"/>
          <p:cNvSpPr txBox="1"/>
          <p:nvPr/>
        </p:nvSpPr>
        <p:spPr>
          <a:xfrm>
            <a:off x="6781800" y="3124200"/>
            <a:ext cx="827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27" name="Google Shape;327;p40"/>
          <p:cNvSpPr txBox="1"/>
          <p:nvPr/>
        </p:nvSpPr>
        <p:spPr>
          <a:xfrm>
            <a:off x="6781800" y="1371600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3" name="Google Shape;333;p4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Θ-notation</a:t>
            </a:r>
            <a:endParaRPr/>
          </a:p>
        </p:txBody>
      </p:sp>
      <p:sp>
        <p:nvSpPr>
          <p:cNvPr id="334" name="Google Shape;334;p41"/>
          <p:cNvSpPr txBox="1"/>
          <p:nvPr>
            <p:ph idx="1" type="body"/>
          </p:nvPr>
        </p:nvSpPr>
        <p:spPr>
          <a:xfrm>
            <a:off x="381000" y="1323975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Big-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not a tight upper bound.  In other words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Θ provides a tight bound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other words,</a:t>
            </a:r>
            <a:endParaRPr/>
          </a:p>
        </p:txBody>
      </p:sp>
      <p:pic>
        <p:nvPicPr>
          <p:cNvPr id="335" name="Google Shape;335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894012"/>
            <a:ext cx="8610600" cy="91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4648200"/>
            <a:ext cx="8001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4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of Θ(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/>
          </a:p>
        </p:txBody>
      </p:sp>
      <p:cxnSp>
        <p:nvCxnSpPr>
          <p:cNvPr id="343" name="Google Shape;343;p42"/>
          <p:cNvCxnSpPr/>
          <p:nvPr/>
        </p:nvCxnSpPr>
        <p:spPr>
          <a:xfrm>
            <a:off x="1066800" y="1193800"/>
            <a:ext cx="0" cy="46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4" name="Google Shape;344;p42"/>
          <p:cNvCxnSpPr/>
          <p:nvPr/>
        </p:nvCxnSpPr>
        <p:spPr>
          <a:xfrm>
            <a:off x="1066800" y="5842000"/>
            <a:ext cx="731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5" name="Google Shape;345;p42"/>
          <p:cNvSpPr/>
          <p:nvPr/>
        </p:nvSpPr>
        <p:spPr>
          <a:xfrm>
            <a:off x="1066800" y="1651000"/>
            <a:ext cx="5715000" cy="3429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2"/>
          <p:cNvSpPr/>
          <p:nvPr/>
        </p:nvSpPr>
        <p:spPr>
          <a:xfrm>
            <a:off x="1066800" y="2755900"/>
            <a:ext cx="5859462" cy="2465387"/>
          </a:xfrm>
          <a:custGeom>
            <a:rect b="b" l="l" r="r" t="t"/>
            <a:pathLst>
              <a:path extrusionOk="0" h="1553" w="3691">
                <a:moveTo>
                  <a:pt x="0" y="1128"/>
                </a:moveTo>
                <a:cubicBezTo>
                  <a:pt x="32" y="1084"/>
                  <a:pt x="64" y="1040"/>
                  <a:pt x="96" y="1032"/>
                </a:cubicBezTo>
                <a:cubicBezTo>
                  <a:pt x="128" y="1024"/>
                  <a:pt x="160" y="1040"/>
                  <a:pt x="192" y="1080"/>
                </a:cubicBezTo>
                <a:cubicBezTo>
                  <a:pt x="224" y="1120"/>
                  <a:pt x="240" y="1200"/>
                  <a:pt x="288" y="1272"/>
                </a:cubicBezTo>
                <a:cubicBezTo>
                  <a:pt x="336" y="1344"/>
                  <a:pt x="424" y="1471"/>
                  <a:pt x="480" y="1512"/>
                </a:cubicBezTo>
                <a:cubicBezTo>
                  <a:pt x="536" y="1553"/>
                  <a:pt x="590" y="1537"/>
                  <a:pt x="622" y="1521"/>
                </a:cubicBezTo>
                <a:cubicBezTo>
                  <a:pt x="654" y="1505"/>
                  <a:pt x="648" y="1513"/>
                  <a:pt x="672" y="1416"/>
                </a:cubicBezTo>
                <a:cubicBezTo>
                  <a:pt x="696" y="1319"/>
                  <a:pt x="736" y="1072"/>
                  <a:pt x="768" y="936"/>
                </a:cubicBezTo>
                <a:cubicBezTo>
                  <a:pt x="800" y="800"/>
                  <a:pt x="832" y="624"/>
                  <a:pt x="864" y="600"/>
                </a:cubicBezTo>
                <a:cubicBezTo>
                  <a:pt x="896" y="576"/>
                  <a:pt x="920" y="720"/>
                  <a:pt x="960" y="792"/>
                </a:cubicBezTo>
                <a:cubicBezTo>
                  <a:pt x="1000" y="864"/>
                  <a:pt x="1022" y="982"/>
                  <a:pt x="1104" y="1032"/>
                </a:cubicBezTo>
                <a:cubicBezTo>
                  <a:pt x="1186" y="1082"/>
                  <a:pt x="1366" y="1103"/>
                  <a:pt x="1451" y="1095"/>
                </a:cubicBezTo>
                <a:cubicBezTo>
                  <a:pt x="1536" y="1087"/>
                  <a:pt x="1530" y="1036"/>
                  <a:pt x="1616" y="985"/>
                </a:cubicBezTo>
                <a:cubicBezTo>
                  <a:pt x="1702" y="934"/>
                  <a:pt x="1829" y="848"/>
                  <a:pt x="1968" y="792"/>
                </a:cubicBezTo>
                <a:cubicBezTo>
                  <a:pt x="2107" y="736"/>
                  <a:pt x="2280" y="696"/>
                  <a:pt x="2448" y="648"/>
                </a:cubicBezTo>
                <a:cubicBezTo>
                  <a:pt x="2616" y="600"/>
                  <a:pt x="2769" y="612"/>
                  <a:pt x="2976" y="504"/>
                </a:cubicBezTo>
                <a:cubicBezTo>
                  <a:pt x="3183" y="396"/>
                  <a:pt x="3542" y="105"/>
                  <a:pt x="3691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42"/>
          <p:cNvCxnSpPr/>
          <p:nvPr/>
        </p:nvCxnSpPr>
        <p:spPr>
          <a:xfrm>
            <a:off x="2717800" y="3556000"/>
            <a:ext cx="0" cy="228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8" name="Google Shape;348;p42"/>
          <p:cNvSpPr txBox="1"/>
          <p:nvPr/>
        </p:nvSpPr>
        <p:spPr>
          <a:xfrm>
            <a:off x="2498725" y="5807075"/>
            <a:ext cx="43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349" name="Google Shape;349;p42"/>
          <p:cNvSpPr txBox="1"/>
          <p:nvPr/>
        </p:nvSpPr>
        <p:spPr>
          <a:xfrm>
            <a:off x="6765925" y="1336675"/>
            <a:ext cx="928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50" name="Google Shape;350;p42"/>
          <p:cNvSpPr txBox="1"/>
          <p:nvPr/>
        </p:nvSpPr>
        <p:spPr>
          <a:xfrm>
            <a:off x="6934200" y="2514600"/>
            <a:ext cx="623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51" name="Google Shape;351;p42"/>
          <p:cNvSpPr txBox="1"/>
          <p:nvPr/>
        </p:nvSpPr>
        <p:spPr>
          <a:xfrm>
            <a:off x="6781800" y="3200400"/>
            <a:ext cx="9286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52" name="Google Shape;352;p42"/>
          <p:cNvSpPr/>
          <p:nvPr/>
        </p:nvSpPr>
        <p:spPr>
          <a:xfrm>
            <a:off x="1066800" y="3429000"/>
            <a:ext cx="5715000" cy="2032000"/>
          </a:xfrm>
          <a:custGeom>
            <a:rect b="b" l="l" r="r" t="t"/>
            <a:pathLst>
              <a:path extrusionOk="0" h="2160" w="3600">
                <a:moveTo>
                  <a:pt x="0" y="2160"/>
                </a:moveTo>
                <a:cubicBezTo>
                  <a:pt x="160" y="2152"/>
                  <a:pt x="320" y="2144"/>
                  <a:pt x="432" y="2112"/>
                </a:cubicBezTo>
                <a:cubicBezTo>
                  <a:pt x="544" y="2080"/>
                  <a:pt x="592" y="2040"/>
                  <a:pt x="672" y="1968"/>
                </a:cubicBezTo>
                <a:cubicBezTo>
                  <a:pt x="752" y="1896"/>
                  <a:pt x="800" y="1744"/>
                  <a:pt x="912" y="1680"/>
                </a:cubicBezTo>
                <a:cubicBezTo>
                  <a:pt x="1024" y="1616"/>
                  <a:pt x="1184" y="1680"/>
                  <a:pt x="1344" y="1584"/>
                </a:cubicBezTo>
                <a:cubicBezTo>
                  <a:pt x="1504" y="1488"/>
                  <a:pt x="1664" y="1208"/>
                  <a:pt x="1872" y="1104"/>
                </a:cubicBezTo>
                <a:cubicBezTo>
                  <a:pt x="2080" y="1000"/>
                  <a:pt x="2344" y="1096"/>
                  <a:pt x="2592" y="960"/>
                </a:cubicBezTo>
                <a:cubicBezTo>
                  <a:pt x="2840" y="824"/>
                  <a:pt x="3192" y="448"/>
                  <a:pt x="3360" y="288"/>
                </a:cubicBezTo>
                <a:cubicBezTo>
                  <a:pt x="3528" y="128"/>
                  <a:pt x="3564" y="64"/>
                  <a:pt x="360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8" name="Google Shape;358;p4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Few More Examples</a:t>
            </a:r>
            <a:endParaRPr/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≠ Θ(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= Θ(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2.5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≠ O(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≠ Θ(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Google Shape;365;p4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2</a:t>
            </a:r>
            <a:endParaRPr/>
          </a:p>
        </p:txBody>
      </p:sp>
      <p:sp>
        <p:nvSpPr>
          <p:cNvPr id="366" name="Google Shape;366;p4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Prove that: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21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20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+ 1000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+ 5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&gt; 10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TRUE, but we also need…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20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&lt; 20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+ 7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+ 1000  for all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≥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TRUE</a:t>
            </a:r>
            <a:endParaRPr/>
          </a:p>
        </p:txBody>
      </p:sp>
      <p:pic>
        <p:nvPicPr>
          <p:cNvPr id="367" name="Google Shape;36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4150" y="977900"/>
            <a:ext cx="4514850" cy="646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3" name="Google Shape;373;p4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3</a:t>
            </a:r>
            <a:endParaRPr/>
          </a:p>
        </p:txBody>
      </p:sp>
      <p:sp>
        <p:nvSpPr>
          <p:cNvPr id="374" name="Google Shape;374;p45"/>
          <p:cNvSpPr txBox="1"/>
          <p:nvPr>
            <p:ph idx="1" type="body"/>
          </p:nvPr>
        </p:nvSpPr>
        <p:spPr>
          <a:xfrm>
            <a:off x="381000" y="990600"/>
            <a:ext cx="8382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Show that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Let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2 and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= 5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019175"/>
            <a:ext cx="2209800" cy="52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133600"/>
            <a:ext cx="2355850" cy="280193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5"/>
          <p:cNvSpPr txBox="1"/>
          <p:nvPr/>
        </p:nvSpPr>
        <p:spPr>
          <a:xfrm>
            <a:off x="3352800" y="4467225"/>
            <a:ext cx="423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Analysis: Example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50837" y="1079500"/>
            <a:ext cx="8229600" cy="548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Char char="•"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MIN 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a[1], …, a[n]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siva"/>
              <a:buNone/>
            </a:pP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m ← a[1];	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	  for i ← 2 to n	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 if a[i] &lt; m 		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then m ← a[i];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primitive operations (steps) executed before termination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siva"/>
              <a:buNone/>
            </a:pP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T(n) =1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[first step] + 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(n)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[for loop] + 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(n-1)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[if condition] +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rsiva"/>
              <a:buNone/>
            </a:pP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(n-1)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[the assignment in then] = </a:t>
            </a:r>
            <a:r>
              <a:rPr b="0" i="0" lang="en-US" sz="2000" u="none">
                <a:solidFill>
                  <a:schemeClr val="dk1"/>
                </a:solidFill>
                <a:latin typeface="Corsiva"/>
                <a:ea typeface="Corsiva"/>
                <a:cs typeface="Corsiva"/>
                <a:sym typeface="Corsiva"/>
              </a:rPr>
              <a:t>3n - 1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Order (rate) of growth: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leading term of the formula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Expresses the asymptotic behavior of the algorithm</a:t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481512" y="4648200"/>
            <a:ext cx="158750" cy="268287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3" name="Google Shape;383;p4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- Examples</a:t>
            </a:r>
            <a:endParaRPr/>
          </a:p>
        </p:txBody>
      </p:sp>
      <p:sp>
        <p:nvSpPr>
          <p:cNvPr id="384" name="Google Shape;384;p46"/>
          <p:cNvSpPr txBox="1"/>
          <p:nvPr>
            <p:ph idx="1" type="body"/>
          </p:nvPr>
        </p:nvSpPr>
        <p:spPr>
          <a:xfrm>
            <a:off x="350837" y="1214437"/>
            <a:ext cx="8221662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Θ notation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/2 – n/2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(6n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+ 1)lgn/(n + 1) 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vs.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Ω notation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vs. logn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vs.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385" name="Google Shape;385;p46"/>
          <p:cNvSpPr txBox="1"/>
          <p:nvPr/>
        </p:nvSpPr>
        <p:spPr>
          <a:xfrm>
            <a:off x="2884487" y="1852612"/>
            <a:ext cx="1162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86" name="Google Shape;386;p46"/>
          <p:cNvSpPr txBox="1"/>
          <p:nvPr/>
        </p:nvSpPr>
        <p:spPr>
          <a:xfrm>
            <a:off x="2889250" y="2889250"/>
            <a:ext cx="1412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≠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87" name="Google Shape;387;p46"/>
          <p:cNvSpPr txBox="1"/>
          <p:nvPr/>
        </p:nvSpPr>
        <p:spPr>
          <a:xfrm>
            <a:off x="3810000" y="2387600"/>
            <a:ext cx="1568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Θ(n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lgn)</a:t>
            </a:r>
            <a:endParaRPr/>
          </a:p>
        </p:txBody>
      </p:sp>
      <p:sp>
        <p:nvSpPr>
          <p:cNvPr id="388" name="Google Shape;388;p46"/>
          <p:cNvSpPr txBox="1"/>
          <p:nvPr/>
        </p:nvSpPr>
        <p:spPr>
          <a:xfrm>
            <a:off x="4587875" y="3359150"/>
            <a:ext cx="3576637" cy="281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 notation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vs. nlogn</a:t>
            </a:r>
            <a:endParaRPr/>
          </a:p>
        </p:txBody>
      </p:sp>
      <p:sp>
        <p:nvSpPr>
          <p:cNvPr id="389" name="Google Shape;389;p46"/>
          <p:cNvSpPr txBox="1"/>
          <p:nvPr/>
        </p:nvSpPr>
        <p:spPr>
          <a:xfrm>
            <a:off x="2863850" y="3970337"/>
            <a:ext cx="1544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Ω(n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90" name="Google Shape;390;p46"/>
          <p:cNvSpPr txBox="1"/>
          <p:nvPr/>
        </p:nvSpPr>
        <p:spPr>
          <a:xfrm>
            <a:off x="2863850" y="4497387"/>
            <a:ext cx="1703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= Ω(logn)</a:t>
            </a:r>
            <a:endParaRPr/>
          </a:p>
        </p:txBody>
      </p:sp>
      <p:sp>
        <p:nvSpPr>
          <p:cNvPr id="391" name="Google Shape;391;p46"/>
          <p:cNvSpPr txBox="1"/>
          <p:nvPr/>
        </p:nvSpPr>
        <p:spPr>
          <a:xfrm>
            <a:off x="2863850" y="4992687"/>
            <a:ext cx="1431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≠ Ω(n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92" name="Google Shape;392;p46"/>
          <p:cNvSpPr txBox="1"/>
          <p:nvPr/>
        </p:nvSpPr>
        <p:spPr>
          <a:xfrm>
            <a:off x="7132637" y="4027487"/>
            <a:ext cx="173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93" name="Google Shape;393;p46"/>
          <p:cNvSpPr txBox="1"/>
          <p:nvPr/>
        </p:nvSpPr>
        <p:spPr>
          <a:xfrm>
            <a:off x="7132637" y="4508500"/>
            <a:ext cx="15541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O(n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394" name="Google Shape;394;p46"/>
          <p:cNvSpPr txBox="1"/>
          <p:nvPr/>
        </p:nvSpPr>
        <p:spPr>
          <a:xfrm>
            <a:off x="7132637" y="5030787"/>
            <a:ext cx="18478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O(nlgn)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0" name="Google Shape;400;p4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Asymptotic Notations - Examples</a:t>
            </a:r>
            <a:endParaRPr/>
          </a:p>
        </p:txBody>
      </p:sp>
      <p:sp>
        <p:nvSpPr>
          <p:cNvPr id="401" name="Google Shape;401;p47"/>
          <p:cNvSpPr txBox="1"/>
          <p:nvPr>
            <p:ph idx="1" type="body"/>
          </p:nvPr>
        </p:nvSpPr>
        <p:spPr>
          <a:xfrm>
            <a:off x="350837" y="1106487"/>
            <a:ext cx="8229600" cy="560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each of the following pairs of functions, either f(n) is O(g(n)), f(n) is Ω(g(n)), or f(n) = Θ(g(n)). Determine which relationship is correct.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log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log n + 5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n; g(n) = log 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log log n; g(n) = log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n; g(n) = log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n log n + n; g(n) = log n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10; g(n) = log 10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2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10n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2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g(n) = 3</a:t>
            </a:r>
            <a:r>
              <a:rPr b="0" baseline="30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402" name="Google Shape;402;p47"/>
          <p:cNvSpPr txBox="1"/>
          <p:nvPr/>
        </p:nvSpPr>
        <p:spPr>
          <a:xfrm>
            <a:off x="5810250" y="2387600"/>
            <a:ext cx="21415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Θ (g(n))</a:t>
            </a:r>
            <a:endParaRPr/>
          </a:p>
        </p:txBody>
      </p:sp>
      <p:sp>
        <p:nvSpPr>
          <p:cNvPr id="403" name="Google Shape;403;p47"/>
          <p:cNvSpPr txBox="1"/>
          <p:nvPr/>
        </p:nvSpPr>
        <p:spPr>
          <a:xfrm>
            <a:off x="5810250" y="2860675"/>
            <a:ext cx="2058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04" name="Google Shape;404;p47"/>
          <p:cNvSpPr txBox="1"/>
          <p:nvPr/>
        </p:nvSpPr>
        <p:spPr>
          <a:xfrm>
            <a:off x="5810250" y="3335337"/>
            <a:ext cx="20685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O(g(n))</a:t>
            </a:r>
            <a:endParaRPr/>
          </a:p>
        </p:txBody>
      </p:sp>
      <p:sp>
        <p:nvSpPr>
          <p:cNvPr id="405" name="Google Shape;405;p47"/>
          <p:cNvSpPr txBox="1"/>
          <p:nvPr/>
        </p:nvSpPr>
        <p:spPr>
          <a:xfrm>
            <a:off x="5810250" y="3810000"/>
            <a:ext cx="2058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06" name="Google Shape;406;p47"/>
          <p:cNvSpPr txBox="1"/>
          <p:nvPr/>
        </p:nvSpPr>
        <p:spPr>
          <a:xfrm>
            <a:off x="5810250" y="4284662"/>
            <a:ext cx="2058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07" name="Google Shape;407;p47"/>
          <p:cNvSpPr txBox="1"/>
          <p:nvPr/>
        </p:nvSpPr>
        <p:spPr>
          <a:xfrm>
            <a:off x="5810250" y="4759325"/>
            <a:ext cx="205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Θ(g(n))</a:t>
            </a:r>
            <a:endParaRPr/>
          </a:p>
        </p:txBody>
      </p:sp>
      <p:sp>
        <p:nvSpPr>
          <p:cNvPr id="408" name="Google Shape;408;p47"/>
          <p:cNvSpPr txBox="1"/>
          <p:nvPr/>
        </p:nvSpPr>
        <p:spPr>
          <a:xfrm>
            <a:off x="5810250" y="5233987"/>
            <a:ext cx="2058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Ω(g(n))</a:t>
            </a:r>
            <a:endParaRPr/>
          </a:p>
        </p:txBody>
      </p:sp>
      <p:sp>
        <p:nvSpPr>
          <p:cNvPr id="409" name="Google Shape;409;p47"/>
          <p:cNvSpPr txBox="1"/>
          <p:nvPr/>
        </p:nvSpPr>
        <p:spPr>
          <a:xfrm>
            <a:off x="5810250" y="5708650"/>
            <a:ext cx="20685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O(g(n))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6" name="Google Shape;416;p4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Simplifying Assumptions</a:t>
            </a:r>
            <a:endParaRPr/>
          </a:p>
        </p:txBody>
      </p:sp>
      <p:sp>
        <p:nvSpPr>
          <p:cNvPr id="417" name="Google Shape;417;p4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1. If f(n) = O(g(n)) and g(n) = O(h(n)), then f(n) = O(h(n))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2. If f(n) = O(kg(n)) for any k &gt; 0, then f(n) = O(g(n))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3. If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 and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then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+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O(max 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(n), 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4. If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 and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then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* f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= O(g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 * g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(n))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4" name="Google Shape;424;p4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25" name="Google Shape;425;p4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 = b;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2" name="Google Shape;432;p5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33" name="Google Shape;433;p5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 &lt;=n;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sum += n;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0" name="Google Shape;440;p5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41" name="Google Shape;441;p5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j&lt;=n;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(i=1; i&lt;=j;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(k=0; k&lt;n; k++)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urier New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A[k] = k;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8" name="Google Shape;448;p5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49" name="Google Shape;449;p5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i&lt;=n;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5" name="Google Shape;455;p5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56" name="Google Shape;456;p5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sum2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(i=1; i&lt;=n; i++)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j&lt;=i;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sum2++;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3" name="Google Shape;463;p5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64" name="Google Shape;464;p5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(k=1; k&lt;=n; k*=2)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1" name="Google Shape;471;p5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472" name="Google Shape;472;p5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sum2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for (k=1; k&lt;=n; k*=2)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j&lt;=k; j++)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			sum2++;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Complexity: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Typical Running Time Functions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(constant running time): 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are executed once or a few times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(logarithmic)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big problem is solved by cutting the original problem in smaller sizes, by a constant fraction at each step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(linear)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 amount of processing is done on each input element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logN</a:t>
            </a:r>
            <a:endParaRPr/>
          </a:p>
          <a:p>
            <a:pPr indent="-285750" lvl="1" marL="7429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problem is solved by dividing it into smaller problems, solving them independently and combining the solution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8" name="Google Shape;478;p5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762000" lvl="0" marL="76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Recurrences</a:t>
            </a:r>
            <a:endParaRPr/>
          </a:p>
        </p:txBody>
      </p:sp>
      <p:sp>
        <p:nvSpPr>
          <p:cNvPr id="479" name="Google Shape;479;p56"/>
          <p:cNvSpPr txBox="1"/>
          <p:nvPr>
            <p:ph idx="1" type="body"/>
          </p:nvPr>
        </p:nvSpPr>
        <p:spPr>
          <a:xfrm>
            <a:off x="350837" y="1214437"/>
            <a:ext cx="8229600" cy="547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3200"/>
              <a:buFont typeface="Corsiva"/>
              <a:buNone/>
            </a:pPr>
            <a:r>
              <a:rPr b="0" i="0" lang="en-US" sz="32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Def.:</a:t>
            </a:r>
            <a:r>
              <a:rPr b="0" i="0" lang="en-US" sz="3200" u="none">
                <a:solidFill>
                  <a:schemeClr val="accent2"/>
                </a:solidFill>
                <a:latin typeface="Corsiva"/>
                <a:ea typeface="Corsiva"/>
                <a:cs typeface="Corsiva"/>
                <a:sym typeface="Corsiva"/>
              </a:rPr>
              <a:t> Recurrence = an equation or inequality that describes a function in terms of its value on smaller inputs, and one or more base cases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T(n) = T(n-1) + n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Useful for analyzing recurrent algorithms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Methods for solving recurrences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Substitution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Recursion tree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Master method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Comic Sans MS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Iteration method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" name="Google Shape;147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Typical Running Time Functions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(quadratic)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for algorithms that process all pairs of data items (double nested loops)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(cubic)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of triples of data (triple nested loops)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(polynomial)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(exponential)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exponential algorithms are appropriate for practical 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Growth of Functions</a:t>
            </a:r>
            <a:endParaRPr/>
          </a:p>
        </p:txBody>
      </p:sp>
      <p:pic>
        <p:nvPicPr>
          <p:cNvPr descr="relative growth rate table"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27200"/>
            <a:ext cx="8382000" cy="30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</a:t>
            </a:r>
            <a:endParaRPr/>
          </a:p>
        </p:txBody>
      </p:sp>
      <p:pic>
        <p:nvPicPr>
          <p:cNvPr descr="E:\CSE830\MATLAB\Lec3\COMPLEX1.GIF"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771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6324600" y="4267200"/>
            <a:ext cx="10541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log(n)</a:t>
            </a:r>
            <a:endParaRPr/>
          </a:p>
        </p:txBody>
      </p:sp>
      <p:pic>
        <p:nvPicPr>
          <p:cNvPr id="164" name="Google Shape;1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2438400"/>
            <a:ext cx="577850" cy="55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</a:t>
            </a:r>
            <a:endParaRPr/>
          </a:p>
        </p:txBody>
      </p:sp>
      <p:pic>
        <p:nvPicPr>
          <p:cNvPr descr="E:\CSE830\MATLAB\Lec3\COMPLEX2.GIF"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76400"/>
            <a:ext cx="75438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7696200" y="5611812"/>
            <a:ext cx="803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log(n)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6200" y="5105400"/>
            <a:ext cx="38100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 txBox="1"/>
          <p:nvPr/>
        </p:nvSpPr>
        <p:spPr>
          <a:xfrm>
            <a:off x="7239000" y="3733800"/>
            <a:ext cx="3619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5791200" y="2514600"/>
            <a:ext cx="1320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log(n)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CSE830\MATLAB\Lec3\COMPLEX3.GIF" id="181" name="Google Shape;1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734300" cy="51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Complexity Graphs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2286000" y="1981200"/>
            <a:ext cx="6032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7772400" y="5791200"/>
            <a:ext cx="9937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log(n)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6858000" y="2057400"/>
            <a:ext cx="482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7162800" y="5181600"/>
            <a:ext cx="4826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