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y="6858000" cx="9144000"/>
  <p:notesSz cx="6858000" cy="9144000"/>
  <p:embeddedFontLst>
    <p:embeddedFont>
      <p:font typeface="Corsiva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Corsiva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Corsiva-regular.fntdata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Corsiva-italic.fntdata"/><Relationship Id="rId14" Type="http://schemas.openxmlformats.org/officeDocument/2006/relationships/slide" Target="slides/slide7.xml"/><Relationship Id="rId58" Type="http://schemas.openxmlformats.org/officeDocument/2006/relationships/font" Target="fonts/Corsiva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each function, find the simplest and g(n) such that f_i(n) = O(g(n))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6" name="Google Shape;96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7" name="Google Shape;97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4" name="Google Shape;104;p15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ntent over Text" type="twoObjOverTx">
  <p:cSld name="TWO_OBJECTS_OVER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50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3" type="body"/>
          </p:nvPr>
        </p:nvSpPr>
        <p:spPr>
          <a:xfrm>
            <a:off x="350838" y="3829050"/>
            <a:ext cx="8229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 rot="5400000">
            <a:off x="259557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1927224" y="-361951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CSE-304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&amp; Analysis of Algorithm</a:t>
            </a:r>
            <a:endParaRPr/>
          </a:p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Asymptotic Notation II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Recurrence Relation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Manipulating Asymptotic Notation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50837" y="1214437"/>
            <a:ext cx="80803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cO(f(n)) = O(f(n))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O(O(f(n))) = O(f(n))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O(f(n))O(g(n)) = O(f(n)g(n))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O(f(n)g(n)) = f(n)O(g(n))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O(f(n)+g(n)) = ( max ( f(n),g(n))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450" y="4087812"/>
            <a:ext cx="3430587" cy="10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Examples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0.5n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- 5n + 2 =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Let c = 0.25 and n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0.5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- 5n + 2 = 0.25(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for all n = 25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0.5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- 5n + 2 = O(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Let c = 0.5 and n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0.5(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0.5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- 5n + 2 for all n =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 0.5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- 5n + 2 =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from (a) and (b) above.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Use n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25, c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0.25, c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0.5 in the definition.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RULES FOR ANALYSIS(1/5)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6858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1. Consecutive statements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statement is the one counted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e.g. a fragment with single for-loop followed by double for- loop is O(n</a:t>
            </a:r>
            <a:r>
              <a:rPr b="1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grpSp>
        <p:nvGrpSpPr>
          <p:cNvPr id="214" name="Google Shape;214;p30"/>
          <p:cNvGrpSpPr/>
          <p:nvPr/>
        </p:nvGrpSpPr>
        <p:grpSpPr>
          <a:xfrm>
            <a:off x="900112" y="3716337"/>
            <a:ext cx="3024187" cy="2232025"/>
            <a:chOff x="612" y="2115"/>
            <a:chExt cx="1905" cy="1406"/>
          </a:xfrm>
        </p:grpSpPr>
        <p:sp>
          <p:nvSpPr>
            <p:cNvPr id="215" name="Google Shape;215;p30"/>
            <p:cNvSpPr txBox="1"/>
            <p:nvPr/>
          </p:nvSpPr>
          <p:spPr>
            <a:xfrm>
              <a:off x="917" y="2353"/>
              <a:ext cx="861" cy="296"/>
            </a:xfrm>
            <a:prstGeom prst="rect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Block #1</a:t>
              </a:r>
              <a:endParaRPr/>
            </a:p>
          </p:txBody>
        </p:sp>
        <p:sp>
          <p:nvSpPr>
            <p:cNvPr id="216" name="Google Shape;216;p30"/>
            <p:cNvSpPr txBox="1"/>
            <p:nvPr/>
          </p:nvSpPr>
          <p:spPr>
            <a:xfrm>
              <a:off x="930" y="2931"/>
              <a:ext cx="861" cy="296"/>
            </a:xfrm>
            <a:prstGeom prst="rect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Block #2</a:t>
              </a:r>
              <a:endParaRPr/>
            </a:p>
          </p:txBody>
        </p:sp>
        <p:cxnSp>
          <p:nvCxnSpPr>
            <p:cNvPr id="217" name="Google Shape;217;p30"/>
            <p:cNvCxnSpPr/>
            <p:nvPr/>
          </p:nvCxnSpPr>
          <p:spPr>
            <a:xfrm>
              <a:off x="1338" y="2659"/>
              <a:ext cx="0" cy="272"/>
            </a:xfrm>
            <a:prstGeom prst="straightConnector1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8" name="Google Shape;218;p30"/>
            <p:cNvSpPr txBox="1"/>
            <p:nvPr/>
          </p:nvSpPr>
          <p:spPr>
            <a:xfrm>
              <a:off x="2064" y="2341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19" name="Google Shape;219;p30"/>
            <p:cNvSpPr txBox="1"/>
            <p:nvPr/>
          </p:nvSpPr>
          <p:spPr>
            <a:xfrm>
              <a:off x="2109" y="2931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20" name="Google Shape;220;p30"/>
            <p:cNvSpPr txBox="1"/>
            <p:nvPr/>
          </p:nvSpPr>
          <p:spPr>
            <a:xfrm>
              <a:off x="612" y="2115"/>
              <a:ext cx="1905" cy="1406"/>
            </a:xfrm>
            <a:prstGeom prst="rect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30"/>
          <p:cNvSpPr txBox="1"/>
          <p:nvPr/>
        </p:nvSpPr>
        <p:spPr>
          <a:xfrm>
            <a:off x="4408487" y="4383087"/>
            <a:ext cx="2359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+t</a:t>
            </a:r>
            <a:r>
              <a:rPr b="0" baseline="-2500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= max(t</a:t>
            </a:r>
            <a:r>
              <a:rPr b="0" baseline="-2500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,t</a:t>
            </a:r>
            <a:r>
              <a:rPr b="0" baseline="-2500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RULES FOR ANALYSIS(2/5)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2. If/Else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cond then  S1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S2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31"/>
          <p:cNvGrpSpPr/>
          <p:nvPr/>
        </p:nvGrpSpPr>
        <p:grpSpPr>
          <a:xfrm>
            <a:off x="2627312" y="2060575"/>
            <a:ext cx="4414837" cy="3095625"/>
            <a:chOff x="2562" y="1525"/>
            <a:chExt cx="2781" cy="1950"/>
          </a:xfrm>
        </p:grpSpPr>
        <p:sp>
          <p:nvSpPr>
            <p:cNvPr id="229" name="Google Shape;229;p31"/>
            <p:cNvSpPr/>
            <p:nvPr/>
          </p:nvSpPr>
          <p:spPr>
            <a:xfrm>
              <a:off x="3243" y="1888"/>
              <a:ext cx="1134" cy="544"/>
            </a:xfrm>
            <a:prstGeom prst="flowChartDecision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1"/>
            <p:cNvSpPr txBox="1"/>
            <p:nvPr/>
          </p:nvSpPr>
          <p:spPr>
            <a:xfrm>
              <a:off x="2562" y="2659"/>
              <a:ext cx="861" cy="296"/>
            </a:xfrm>
            <a:prstGeom prst="rect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Block #1</a:t>
              </a:r>
              <a:endParaRPr/>
            </a:p>
          </p:txBody>
        </p:sp>
        <p:sp>
          <p:nvSpPr>
            <p:cNvPr id="231" name="Google Shape;231;p31"/>
            <p:cNvSpPr txBox="1"/>
            <p:nvPr/>
          </p:nvSpPr>
          <p:spPr>
            <a:xfrm>
              <a:off x="4150" y="2659"/>
              <a:ext cx="861" cy="296"/>
            </a:xfrm>
            <a:prstGeom prst="rect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Block #2</a:t>
              </a:r>
              <a:endParaRPr/>
            </a:p>
          </p:txBody>
        </p:sp>
        <p:cxnSp>
          <p:nvCxnSpPr>
            <p:cNvPr id="232" name="Google Shape;232;p31"/>
            <p:cNvCxnSpPr/>
            <p:nvPr/>
          </p:nvCxnSpPr>
          <p:spPr>
            <a:xfrm flipH="1">
              <a:off x="2993" y="2160"/>
              <a:ext cx="250" cy="499"/>
            </a:xfrm>
            <a:prstGeom prst="bentConnector2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3" name="Google Shape;233;p31"/>
            <p:cNvCxnSpPr/>
            <p:nvPr/>
          </p:nvCxnSpPr>
          <p:spPr>
            <a:xfrm>
              <a:off x="4377" y="2160"/>
              <a:ext cx="204" cy="499"/>
            </a:xfrm>
            <a:prstGeom prst="bentConnector2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4" name="Google Shape;234;p31"/>
            <p:cNvCxnSpPr/>
            <p:nvPr/>
          </p:nvCxnSpPr>
          <p:spPr>
            <a:xfrm flipH="1" rot="-5400000">
              <a:off x="3786" y="2161"/>
              <a:ext cx="1" cy="1588"/>
            </a:xfrm>
            <a:prstGeom prst="bentConnector3">
              <a:avLst>
                <a:gd fmla="val -272561930" name="adj1"/>
              </a:avLst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5" name="Google Shape;235;p31"/>
            <p:cNvCxnSpPr/>
            <p:nvPr/>
          </p:nvCxnSpPr>
          <p:spPr>
            <a:xfrm>
              <a:off x="3833" y="3113"/>
              <a:ext cx="0" cy="362"/>
            </a:xfrm>
            <a:prstGeom prst="straightConnector1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6" name="Google Shape;236;p31"/>
            <p:cNvCxnSpPr/>
            <p:nvPr/>
          </p:nvCxnSpPr>
          <p:spPr>
            <a:xfrm>
              <a:off x="3833" y="1525"/>
              <a:ext cx="0" cy="363"/>
            </a:xfrm>
            <a:prstGeom prst="straightConnector1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237" name="Google Shape;237;p31"/>
            <p:cNvSpPr txBox="1"/>
            <p:nvPr/>
          </p:nvSpPr>
          <p:spPr>
            <a:xfrm>
              <a:off x="3515" y="2659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8" name="Google Shape;238;p31"/>
            <p:cNvSpPr txBox="1"/>
            <p:nvPr/>
          </p:nvSpPr>
          <p:spPr>
            <a:xfrm>
              <a:off x="5103" y="2659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239" name="Google Shape;239;p31"/>
          <p:cNvSpPr txBox="1"/>
          <p:nvPr/>
        </p:nvSpPr>
        <p:spPr>
          <a:xfrm>
            <a:off x="7451725" y="3860800"/>
            <a:ext cx="1441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Max(t</a:t>
            </a:r>
            <a:r>
              <a:rPr b="0" baseline="-2500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,t</a:t>
            </a:r>
            <a:r>
              <a:rPr b="0" baseline="-2500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RULES FOR ANALYSIS(3/5)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3. For Loops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 of a for-loop is at most the running time of the statements inside the for-loop times number of iterations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</a:t>
            </a: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for (i = sum = 0; i &lt; n;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                    sum += a[i];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loop iterates n times, executes 2 assignment statements each iteration ==&gt; asymptotic complexity of O(n)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RULES FOR ANALYSIS(4/5)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 Nested For-Loops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Analyze inside-out. Total running time is running time of the statement multiplied by product of the sizes of all the for-loops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e.g. for (i =0; i &lt; n;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  for (j = 0, sum = a[0]; j &lt;= i 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         sum += a[j];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printf("sum for subarray - through %d is %d\n", i, sum);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RULES FOR ANALYSIS(5/5)</a:t>
            </a:r>
            <a:endParaRPr/>
          </a:p>
        </p:txBody>
      </p:sp>
      <p:pic>
        <p:nvPicPr>
          <p:cNvPr id="257" name="Google Shape;257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0" y="1244600"/>
            <a:ext cx="3395662" cy="50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Recurrence Relations (1/2)</a:t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recurrence relation is an equation which is defined in terms of itself.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Why are recurrences good things?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natural functions are easily expressed as recurrences: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a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+ 1, 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r>
              <a:rPr b="0" i="0" lang="en-US" sz="20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−−&gt;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n (polynomial)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2a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n-1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r>
              <a:rPr b="0" i="0" lang="en-US" sz="20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−−&gt;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(exponential)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na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n-1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r>
              <a:rPr b="0" i="0" lang="en-US" sz="20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−−&gt;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n! (weird function)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 is often easy to find a recurrence as the solution of a counting problem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Recurrence Relations (2/2)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both, we have general and boundary conditions, with the general condition breaking the problem into smaller and smaller pieces.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initial or boundary condition terminate the recursion.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Recurrence Equations</a:t>
            </a:r>
            <a:endParaRPr/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685800" y="1676400"/>
            <a:ext cx="7772400" cy="456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recurrence equation defines a function, say T(n). The function is defined recursively, that is, the function T(.) appear in its definition. (recall recursive function call).    The recurrence equation should has a base case.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T(n) =      T(n-1)+T(n-2),        if n&gt;1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1,                           if n=1 or n=0.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base case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convenient, we sometime write the recurrence equation as: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T(n) =  T(n-1)+T(n-2)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T(0) =  T(1) = 1.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2411412" y="3933825"/>
            <a:ext cx="152400" cy="533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37"/>
          <p:cNvCxnSpPr/>
          <p:nvPr/>
        </p:nvCxnSpPr>
        <p:spPr>
          <a:xfrm flipH="1" rot="10800000">
            <a:off x="2484437" y="4581525"/>
            <a:ext cx="288925" cy="215900"/>
          </a:xfrm>
          <a:prstGeom prst="straightConnector1">
            <a:avLst/>
          </a:prstGeom>
          <a:noFill/>
          <a:ln cap="sq" cmpd="sng" w="12700">
            <a:solidFill>
              <a:schemeClr val="lt2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50837" y="1214437"/>
            <a:ext cx="4122737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siva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O-notation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pic>
        <p:nvPicPr>
          <p:cNvPr id="141" name="Google Shape;14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" y="1736725"/>
            <a:ext cx="7769225" cy="4395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4429125" y="2563812"/>
            <a:ext cx="4122737" cy="373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497387" y="2789237"/>
            <a:ext cx="4122737" cy="251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Intuitively: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O(g(n))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the set of functions with a smaller or same order of growth as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Recurrences</a:t>
            </a:r>
            <a:endParaRPr/>
          </a:p>
        </p:txBody>
      </p:sp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expression: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is a </a:t>
            </a:r>
            <a:r>
              <a:rPr b="0" i="1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recurrence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Recurrence: an equation that describes a function in terms of its value on smaller functions</a:t>
            </a:r>
            <a:endParaRPr/>
          </a:p>
        </p:txBody>
      </p:sp>
      <p:pic>
        <p:nvPicPr>
          <p:cNvPr id="284" name="Google Shape;28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575" y="2263775"/>
            <a:ext cx="3760787" cy="193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Recurrence Examples</a:t>
            </a:r>
            <a:endParaRPr/>
          </a:p>
        </p:txBody>
      </p:sp>
      <p:pic>
        <p:nvPicPr>
          <p:cNvPr id="290" name="Google Shape;29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898650"/>
            <a:ext cx="3409950" cy="9667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91" name="Google Shape;29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3362" y="1898650"/>
            <a:ext cx="3448050" cy="9699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92" name="Google Shape;29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062" y="4086225"/>
            <a:ext cx="3394075" cy="18303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93" name="Google Shape;293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8262" y="3860800"/>
            <a:ext cx="3587750" cy="2212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Recurrence equations:</a:t>
            </a:r>
            <a:endParaRPr/>
          </a:p>
        </p:txBody>
      </p:sp>
      <p:sp>
        <p:nvSpPr>
          <p:cNvPr id="299" name="Google Shape;299;p40"/>
          <p:cNvSpPr txBox="1"/>
          <p:nvPr/>
        </p:nvSpPr>
        <p:spPr>
          <a:xfrm>
            <a:off x="611187" y="1508125"/>
            <a:ext cx="24907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2 * T(n/2) + 1,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T(1) = 1.</a:t>
            </a:r>
            <a:endParaRPr/>
          </a:p>
        </p:txBody>
      </p:sp>
      <p:sp>
        <p:nvSpPr>
          <p:cNvPr id="300" name="Google Shape;300;p40"/>
          <p:cNvSpPr/>
          <p:nvPr/>
        </p:nvSpPr>
        <p:spPr>
          <a:xfrm flipH="1">
            <a:off x="1971675" y="1978025"/>
            <a:ext cx="1447800" cy="152400"/>
          </a:xfrm>
          <a:custGeom>
            <a:rect b="b" l="l" r="r" t="t"/>
            <a:pathLst>
              <a:path extrusionOk="0" h="261" w="449">
                <a:moveTo>
                  <a:pt x="0" y="261"/>
                </a:moveTo>
                <a:cubicBezTo>
                  <a:pt x="44" y="172"/>
                  <a:pt x="119" y="106"/>
                  <a:pt x="198" y="48"/>
                </a:cubicBezTo>
                <a:cubicBezTo>
                  <a:pt x="223" y="30"/>
                  <a:pt x="257" y="3"/>
                  <a:pt x="289" y="2"/>
                </a:cubicBezTo>
                <a:cubicBezTo>
                  <a:pt x="342" y="0"/>
                  <a:pt x="396" y="2"/>
                  <a:pt x="449" y="2"/>
                </a:cubicBezTo>
              </a:path>
            </a:pathLst>
          </a:cu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3419475" y="1795462"/>
            <a:ext cx="19224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Base case;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 condition.</a:t>
            </a:r>
            <a:endParaRPr/>
          </a:p>
        </p:txBody>
      </p:sp>
      <p:sp>
        <p:nvSpPr>
          <p:cNvPr id="302" name="Google Shape;302;p40"/>
          <p:cNvSpPr txBox="1"/>
          <p:nvPr/>
        </p:nvSpPr>
        <p:spPr>
          <a:xfrm>
            <a:off x="617537" y="2579687"/>
            <a:ext cx="21256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T(n-1) + 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T(1) = 1.</a:t>
            </a:r>
            <a:endParaRPr/>
          </a:p>
        </p:txBody>
      </p:sp>
      <p:sp>
        <p:nvSpPr>
          <p:cNvPr id="303" name="Google Shape;303;p40"/>
          <p:cNvSpPr txBox="1"/>
          <p:nvPr/>
        </p:nvSpPr>
        <p:spPr>
          <a:xfrm>
            <a:off x="4500562" y="2732087"/>
            <a:ext cx="1765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611187" y="3379787"/>
            <a:ext cx="24907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2* T(n/2)  + 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T(1) = 1.</a:t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4497387" y="3303587"/>
            <a:ext cx="14382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Merge Sort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Quick Sort</a:t>
            </a:r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611187" y="4171950"/>
            <a:ext cx="27606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2*T(n/2) + log 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T(1) = 1.</a:t>
            </a:r>
            <a:endParaRPr/>
          </a:p>
        </p:txBody>
      </p:sp>
      <p:sp>
        <p:nvSpPr>
          <p:cNvPr id="307" name="Google Shape;307;p40"/>
          <p:cNvSpPr txBox="1"/>
          <p:nvPr/>
        </p:nvSpPr>
        <p:spPr>
          <a:xfrm>
            <a:off x="4356100" y="4171950"/>
            <a:ext cx="2427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Heap Construction</a:t>
            </a:r>
            <a:endParaRPr/>
          </a:p>
        </p:txBody>
      </p:sp>
      <p:sp>
        <p:nvSpPr>
          <p:cNvPr id="308" name="Google Shape;308;p40"/>
          <p:cNvSpPr txBox="1"/>
          <p:nvPr/>
        </p:nvSpPr>
        <p:spPr>
          <a:xfrm>
            <a:off x="611187" y="5180012"/>
            <a:ext cx="21113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T(n/2) + 1,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T(1) = 0.</a:t>
            </a:r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4500562" y="5180012"/>
            <a:ext cx="1736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Google Shape;315;p4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 for Solving Recurrences</a:t>
            </a:r>
            <a:endParaRPr/>
          </a:p>
        </p:txBody>
      </p:sp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Iteration method</a:t>
            </a:r>
            <a:endParaRPr/>
          </a:p>
          <a:p>
            <a:pPr indent="-342900" lvl="0" marL="342900" rtl="0" algn="l">
              <a:lnSpc>
                <a:spcPct val="3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Substitution method</a:t>
            </a:r>
            <a:endParaRPr/>
          </a:p>
          <a:p>
            <a:pPr indent="-342900" lvl="0" marL="342900" rtl="0" algn="l">
              <a:lnSpc>
                <a:spcPct val="3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Recursion tree method</a:t>
            </a:r>
            <a:endParaRPr/>
          </a:p>
          <a:p>
            <a:pPr indent="-342900" lvl="0" marL="342900" rtl="0" algn="l">
              <a:lnSpc>
                <a:spcPct val="3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 method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Simplications:</a:t>
            </a:r>
            <a:endParaRPr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two simplications we apply that won't affect asymptotic 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ignore floors and ceilings (justification in text)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assume base cases are constant, i.e., T(n) =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for n small enough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Solving Recurrences: Iteration (convert to summation)</a:t>
            </a:r>
            <a:endParaRPr/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Expand the recurrence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Work some algebra to express as a summation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Evaluate the summation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4" name="Google Shape;334;p4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Iteration Method</a:t>
            </a:r>
            <a:endParaRPr/>
          </a:p>
        </p:txBody>
      </p:sp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c + T(n/2)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c + T(n/2)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= c + c + T(n/4)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= c + c + c + T(n/8)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n = 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T(n) = c + c + … + c + T(1)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= clgn + T(1)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= Θ(lgn)</a:t>
            </a:r>
            <a:endParaRPr/>
          </a:p>
        </p:txBody>
      </p:sp>
      <p:sp>
        <p:nvSpPr>
          <p:cNvPr id="336" name="Google Shape;336;p44"/>
          <p:cNvSpPr/>
          <p:nvPr/>
        </p:nvSpPr>
        <p:spPr>
          <a:xfrm rot="-5400000">
            <a:off x="2862262" y="3436937"/>
            <a:ext cx="147637" cy="204946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4"/>
          <p:cNvSpPr txBox="1"/>
          <p:nvPr/>
        </p:nvSpPr>
        <p:spPr>
          <a:xfrm>
            <a:off x="2363787" y="4522787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times</a:t>
            </a:r>
            <a:endParaRPr/>
          </a:p>
        </p:txBody>
      </p:sp>
      <p:sp>
        <p:nvSpPr>
          <p:cNvPr id="338" name="Google Shape;338;p44"/>
          <p:cNvSpPr txBox="1"/>
          <p:nvPr/>
        </p:nvSpPr>
        <p:spPr>
          <a:xfrm>
            <a:off x="4976812" y="1870075"/>
            <a:ext cx="33194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T(n/2) = c + T(n/4)</a:t>
            </a:r>
            <a:endParaRPr/>
          </a:p>
        </p:txBody>
      </p:sp>
      <p:sp>
        <p:nvSpPr>
          <p:cNvPr id="339" name="Google Shape;339;p44"/>
          <p:cNvSpPr txBox="1"/>
          <p:nvPr/>
        </p:nvSpPr>
        <p:spPr>
          <a:xfrm>
            <a:off x="5046662" y="2360612"/>
            <a:ext cx="33194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T(n/4) = c + T(n/8)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s(n) =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c + s(n-1)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c + c + s(n-2)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2c + s(n-2)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2c + c + s(n-3)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3c + s(n-3)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kc + s(n-k) = ck + s(n-k)</a:t>
            </a:r>
            <a:endParaRPr/>
          </a:p>
        </p:txBody>
      </p:sp>
      <p:pic>
        <p:nvPicPr>
          <p:cNvPr id="345" name="Google Shape;345;p45"/>
          <p:cNvPicPr preferRelativeResize="0"/>
          <p:nvPr>
            <p:ph type="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887" y="228600"/>
            <a:ext cx="4010025" cy="11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 far for n &gt;= k we have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s(n) = ck + s(n-k)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if k = 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s(n) = cn + s(0) = cn</a:t>
            </a:r>
            <a:endParaRPr/>
          </a:p>
        </p:txBody>
      </p:sp>
      <p:pic>
        <p:nvPicPr>
          <p:cNvPr id="351" name="Google Shape;351;p46"/>
          <p:cNvPicPr preferRelativeResize="0"/>
          <p:nvPr>
            <p:ph type="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887" y="228600"/>
            <a:ext cx="4010025" cy="11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idx="1" type="body"/>
          </p:nvPr>
        </p:nvSpPr>
        <p:spPr>
          <a:xfrm>
            <a:off x="685800" y="1676400"/>
            <a:ext cx="7772400" cy="456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 far for n &gt;= k we have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s(n) = ck + s(n-k)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if k = 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s(n) = cn + s(0) = cn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Thus in general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s(n) = cn</a:t>
            </a:r>
            <a:endParaRPr/>
          </a:p>
        </p:txBody>
      </p:sp>
      <p:pic>
        <p:nvPicPr>
          <p:cNvPr id="357" name="Google Shape;357;p47"/>
          <p:cNvPicPr preferRelativeResize="0"/>
          <p:nvPr>
            <p:ph type="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887" y="84137"/>
            <a:ext cx="4010025" cy="11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975" y="3816350"/>
            <a:ext cx="4010025" cy="11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(cont.)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50837" y="1214437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siva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Ω - notation</a:t>
            </a:r>
            <a:endParaRPr/>
          </a:p>
        </p:txBody>
      </p:sp>
      <p:pic>
        <p:nvPicPr>
          <p:cNvPr id="150" name="Google Shape;15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87" y="1620837"/>
            <a:ext cx="7615237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4429125" y="2479675"/>
            <a:ext cx="4483100" cy="243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Intuitively: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Ω(g(n))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the set of functions with a larger or same order of growth as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Solving Recurrences: Iteration (convert to summation)</a:t>
            </a:r>
            <a:endParaRPr/>
          </a:p>
        </p:txBody>
      </p:sp>
      <p:sp>
        <p:nvSpPr>
          <p:cNvPr id="364" name="Google Shape;364;p48"/>
          <p:cNvSpPr txBox="1"/>
          <p:nvPr>
            <p:ph idx="1" type="body"/>
          </p:nvPr>
        </p:nvSpPr>
        <p:spPr>
          <a:xfrm>
            <a:off x="304800" y="16764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	T(n) = 4T(n/2) + 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T(n) = 4T(n/2) + n		/**expand**/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= 4(n/2 + 4T(n/4)) + n	/**simplify**/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= 16T(n/4) + 2n + n	/**expand**/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= 16(n/4 + 4T(n/8)) + 2n + n /**simplify**/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= 4</a:t>
            </a:r>
            <a:r>
              <a:rPr b="1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T(1)+ … + 4n + 2n + n /** #levels = log n **/						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= c4</a:t>
            </a:r>
            <a:r>
              <a:rPr b="1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n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/** convert to summation**/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				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/** a</a:t>
            </a:r>
            <a:r>
              <a:rPr b="1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b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b</a:t>
            </a:r>
            <a:r>
              <a:rPr b="1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a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**/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425" y="4343400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8112" y="5257800"/>
            <a:ext cx="3176587" cy="87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Solving Recurrences: Iteration (convert to summation) (cont.)</a:t>
            </a:r>
            <a:endParaRPr/>
          </a:p>
        </p:txBody>
      </p:sp>
      <p:sp>
        <p:nvSpPr>
          <p:cNvPr id="372" name="Google Shape;372;p4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=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+n(n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2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-1)		 /** 2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**/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= cn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+n(n - 1)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= cn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 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= </a:t>
            </a:r>
            <a:r>
              <a:rPr b="0" i="0" lang="en-US" sz="28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8" name="Google Shape;378;p5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substitution method</a:t>
            </a:r>
            <a:endParaRPr/>
          </a:p>
        </p:txBody>
      </p:sp>
      <p:sp>
        <p:nvSpPr>
          <p:cNvPr id="379" name="Google Shape;379;p50"/>
          <p:cNvSpPr txBox="1"/>
          <p:nvPr>
            <p:ph idx="1" type="body"/>
          </p:nvPr>
        </p:nvSpPr>
        <p:spPr>
          <a:xfrm>
            <a:off x="1524000" y="2514600"/>
            <a:ext cx="6019800" cy="2133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Guess a solution</a:t>
            </a:r>
            <a:endParaRPr/>
          </a:p>
          <a:p>
            <a:pPr indent="-355600" lvl="0" marL="5334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induction to prove that the solution works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5" name="Google Shape;385;p5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Substitution method</a:t>
            </a:r>
            <a:endParaRPr/>
          </a:p>
        </p:txBody>
      </p:sp>
      <p:sp>
        <p:nvSpPr>
          <p:cNvPr id="386" name="Google Shape;386;p5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Guess a solution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O(g(n))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goal: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apply the definition of the asymptotic notation</a:t>
            </a:r>
            <a:endParaRPr/>
          </a:p>
          <a:p>
            <a:pPr indent="-381000" lvl="2" marL="1295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≤ d g(n)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for some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 &gt; 0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≥ n</a:t>
            </a:r>
            <a:r>
              <a:rPr b="0" baseline="-2500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hypothesis: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T(k) ≤ d g(k) for all k &lt; n 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Prove the induction goal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hypothesis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find some values of the constants 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="0" baseline="-2500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which the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goal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2" name="Google Shape;392;p5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Binary Search</a:t>
            </a:r>
            <a:endParaRPr/>
          </a:p>
        </p:txBody>
      </p:sp>
      <p:sp>
        <p:nvSpPr>
          <p:cNvPr id="393" name="Google Shape;393;p52"/>
          <p:cNvSpPr txBox="1"/>
          <p:nvPr>
            <p:ph idx="1" type="body"/>
          </p:nvPr>
        </p:nvSpPr>
        <p:spPr>
          <a:xfrm>
            <a:off x="304800" y="1066800"/>
            <a:ext cx="8610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1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c + T(n/2)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Guess: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O(lgn)</a:t>
            </a:r>
            <a:endParaRPr/>
          </a:p>
          <a:p>
            <a:pPr indent="-457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goal: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≤ d lgn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 some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≥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hypothesis: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T(n/2) ≤ d lg(n/2)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Proof of induction goal: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T(n/2) + c ≤ d lg(n/2) + c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= d lgn – d + c ≤ d lgn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if: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– d + c ≤ 0, d ≥ c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9" name="Google Shape;399;p5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/>
          </a:p>
        </p:txBody>
      </p:sp>
      <p:sp>
        <p:nvSpPr>
          <p:cNvPr id="400" name="Google Shape;400;p53"/>
          <p:cNvSpPr txBox="1"/>
          <p:nvPr>
            <p:ph idx="1" type="body"/>
          </p:nvPr>
        </p:nvSpPr>
        <p:spPr>
          <a:xfrm>
            <a:off x="350837" y="1066800"/>
            <a:ext cx="8488362" cy="536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1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T(n-1) + 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Guess: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O(n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457200" lvl="1" marL="9144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goal: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≤ c n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 some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≥ n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0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1" marL="9144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hypothesis: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T(k-1) ≤ c(k-1)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&lt; 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Proof of induction goal: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T(n-1) + n ≤ c (n-1)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n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= cn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(2cn – c - n) ≤ cn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if:  2cn – c – n ≥ 0 ⇔ c ≥ n/(2n-1) ⇔ c ≥ 1/(2 – 1/n)</a:t>
            </a:r>
            <a:endParaRPr/>
          </a:p>
          <a:p>
            <a:pPr indent="-457200" lvl="1" marL="9144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≥ 1 ⇒ 2 – 1/n ≥ 1 ⇒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≥ 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work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6" name="Google Shape;406;p5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endParaRPr/>
          </a:p>
        </p:txBody>
      </p:sp>
      <p:sp>
        <p:nvSpPr>
          <p:cNvPr id="407" name="Google Shape;407;p54"/>
          <p:cNvSpPr txBox="1"/>
          <p:nvPr>
            <p:ph idx="1" type="body"/>
          </p:nvPr>
        </p:nvSpPr>
        <p:spPr>
          <a:xfrm>
            <a:off x="228600" y="1062037"/>
            <a:ext cx="9097962" cy="587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2T(n/2) + 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Guess: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O(nlgn)</a:t>
            </a:r>
            <a:endParaRPr/>
          </a:p>
          <a:p>
            <a:pPr indent="-457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goal: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≤ cn lgn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 some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≥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hypothesis: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T(n/2) ≤ cn/2 lg(n/2)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Proof of induction goal: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2T(n/2) + n ≤ 2c (n/2)lg(n/2) + n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= cn lgn – cn + n ≤ cn lgn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if:  - cn + n ≤ 0 ⇒ c ≥ 1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3" name="Google Shape;413;p5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Changing variables</a:t>
            </a:r>
            <a:endParaRPr/>
          </a:p>
        </p:txBody>
      </p:sp>
      <p:sp>
        <p:nvSpPr>
          <p:cNvPr id="414" name="Google Shape;414;p55"/>
          <p:cNvSpPr txBox="1"/>
          <p:nvPr>
            <p:ph idx="1" type="body"/>
          </p:nvPr>
        </p:nvSpPr>
        <p:spPr>
          <a:xfrm>
            <a:off x="350837" y="1828800"/>
            <a:ext cx="8229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Rename: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lgn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n = 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 b="0" i="0" sz="2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2T(2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m/2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m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Rename: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S(m) = T(2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S(m) = 2S(m/2) + m ⇒ S(m) = O(mlgm)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(demonstrated before)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T(2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S(m) = O(mlgm)=O(lgnlglgn)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Idea: transform the recurrence to one that you have seen before</a:t>
            </a:r>
            <a:endParaRPr/>
          </a:p>
        </p:txBody>
      </p:sp>
      <p:sp>
        <p:nvSpPr>
          <p:cNvPr id="415" name="Google Shape;415;p55"/>
          <p:cNvSpPr txBox="1"/>
          <p:nvPr/>
        </p:nvSpPr>
        <p:spPr>
          <a:xfrm>
            <a:off x="2320925" y="1233487"/>
            <a:ext cx="33639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3400" lvl="0" marL="533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2T(    ) + lgn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16" name="Google Shape;416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1450" y="1287462"/>
            <a:ext cx="45720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56"/>
          <p:cNvPicPr preferRelativeResize="0"/>
          <p:nvPr/>
        </p:nvPicPr>
        <p:blipFill rotWithShape="1">
          <a:blip r:embed="rId3">
            <a:alphaModFix/>
          </a:blip>
          <a:srcRect b="0" l="0" r="-9900" t="0"/>
          <a:stretch/>
        </p:blipFill>
        <p:spPr>
          <a:xfrm>
            <a:off x="381000" y="2514600"/>
            <a:ext cx="84582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Evaluate recursive equation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Recursion Tree</a:t>
            </a:r>
            <a:endParaRPr/>
          </a:p>
        </p:txBody>
      </p:sp>
      <p:sp>
        <p:nvSpPr>
          <p:cNvPr id="423" name="Google Shape;423;p5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Evaluate:  T(n) = T(n/2) + T(n/2) + 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copy: T(k) = T(k/2) + T(k/2) + 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k=n/2,  T(n/2) = T(n/4) + T(n/4) + (n/2)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[size|cost]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Recursion-tree method</a:t>
            </a:r>
            <a:endParaRPr/>
          </a:p>
        </p:txBody>
      </p:sp>
      <p:sp>
        <p:nvSpPr>
          <p:cNvPr id="429" name="Google Shape;429;p57"/>
          <p:cNvSpPr txBox="1"/>
          <p:nvPr/>
        </p:nvSpPr>
        <p:spPr>
          <a:xfrm>
            <a:off x="533400" y="1371600"/>
            <a:ext cx="8077200" cy="352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recursion tree models the costs (time) of a recursive execution of an algorithm.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recursion tree method is 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good for generating guesses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substitution method.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recursion-tree method can be 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unreliable.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recursion-tree method promotes intuition, however.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(cont.)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Θ-notation</a:t>
            </a:r>
            <a:endParaRPr/>
          </a:p>
        </p:txBody>
      </p:sp>
      <p:pic>
        <p:nvPicPr>
          <p:cNvPr id="158" name="Google Shape;15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2574925"/>
            <a:ext cx="5676900" cy="387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1614487"/>
            <a:ext cx="8048625" cy="85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4286250" y="2846387"/>
            <a:ext cx="4576762" cy="284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Intuitively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Θ(g(n))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the set of functions with the same order of growth as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 b="0" i="0" sz="2400" u="non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Recursion Tree e.g.</a:t>
            </a:r>
            <a:endParaRPr/>
          </a:p>
        </p:txBody>
      </p:sp>
      <p:sp>
        <p:nvSpPr>
          <p:cNvPr id="435" name="Google Shape;435;p5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evaluate the total cost of the recursion 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all the non-recursive costs of all nodes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Sum (rowSum(cost of all nodes at the same depth))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Determine the maximum depth of the recursion tree: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our example, at tree depth d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parameter is n/(2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parameter converging to base case, i.e. case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that, n/(2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lg(n)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rowSum for each row is 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Therefore, the total cost, T(n) = n lg(n)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sp>
        <p:nvSpPr>
          <p:cNvPr id="441" name="Google Shape;441;p59"/>
          <p:cNvSpPr txBox="1"/>
          <p:nvPr/>
        </p:nvSpPr>
        <p:spPr>
          <a:xfrm>
            <a:off x="360362" y="1543050"/>
            <a:ext cx="57292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sp>
        <p:nvSpPr>
          <p:cNvPr id="447" name="Google Shape;447;p60"/>
          <p:cNvSpPr txBox="1"/>
          <p:nvPr/>
        </p:nvSpPr>
        <p:spPr>
          <a:xfrm>
            <a:off x="3429000" y="2209800"/>
            <a:ext cx="8826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48" name="Google Shape;448;p60"/>
          <p:cNvSpPr txBox="1"/>
          <p:nvPr/>
        </p:nvSpPr>
        <p:spPr>
          <a:xfrm>
            <a:off x="360362" y="1543050"/>
            <a:ext cx="57292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cxnSp>
        <p:nvCxnSpPr>
          <p:cNvPr id="454" name="Google Shape;454;p61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61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56" name="Google Shape;456;p61"/>
          <p:cNvGrpSpPr/>
          <p:nvPr/>
        </p:nvGrpSpPr>
        <p:grpSpPr>
          <a:xfrm>
            <a:off x="1600200" y="2895600"/>
            <a:ext cx="4419600" cy="595312"/>
            <a:chOff x="1488" y="1968"/>
            <a:chExt cx="2784" cy="375"/>
          </a:xfrm>
        </p:grpSpPr>
        <p:sp>
          <p:nvSpPr>
            <p:cNvPr id="457" name="Google Shape;457;p61"/>
            <p:cNvSpPr txBox="1"/>
            <p:nvPr/>
          </p:nvSpPr>
          <p:spPr>
            <a:xfrm>
              <a:off x="1488" y="1978"/>
              <a:ext cx="755" cy="3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99"/>
                </a:buClr>
                <a:buSzPts val="3200"/>
                <a:buFont typeface="Arial"/>
                <a:buNone/>
              </a:pPr>
              <a:r>
                <a:rPr b="0" i="1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/4)</a:t>
              </a:r>
              <a:endParaRPr/>
            </a:p>
          </p:txBody>
        </p:sp>
        <p:sp>
          <p:nvSpPr>
            <p:cNvPr id="458" name="Google Shape;458;p61"/>
            <p:cNvSpPr txBox="1"/>
            <p:nvPr/>
          </p:nvSpPr>
          <p:spPr>
            <a:xfrm>
              <a:off x="3517" y="1968"/>
              <a:ext cx="755" cy="3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99"/>
                </a:buClr>
                <a:buSzPts val="3200"/>
                <a:buFont typeface="Arial"/>
                <a:buNone/>
              </a:pPr>
              <a:r>
                <a:rPr b="0" i="1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/2)</a:t>
              </a:r>
              <a:endParaRPr/>
            </a:p>
          </p:txBody>
        </p:sp>
      </p:grpSp>
      <p:sp>
        <p:nvSpPr>
          <p:cNvPr id="459" name="Google Shape;459;p61"/>
          <p:cNvSpPr txBox="1"/>
          <p:nvPr/>
        </p:nvSpPr>
        <p:spPr>
          <a:xfrm>
            <a:off x="3548062" y="2133600"/>
            <a:ext cx="52070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60" name="Google Shape;460;p61"/>
          <p:cNvSpPr txBox="1"/>
          <p:nvPr/>
        </p:nvSpPr>
        <p:spPr>
          <a:xfrm>
            <a:off x="360362" y="1543050"/>
            <a:ext cx="57292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5" name="Google Shape;465;p62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6" name="Google Shape;466;p62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7" name="Google Shape;467;p6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sp>
        <p:nvSpPr>
          <p:cNvPr id="468" name="Google Shape;468;p62"/>
          <p:cNvSpPr txBox="1"/>
          <p:nvPr/>
        </p:nvSpPr>
        <p:spPr>
          <a:xfrm>
            <a:off x="360362" y="1543050"/>
            <a:ext cx="57292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69" name="Google Shape;469;p62"/>
          <p:cNvSpPr txBox="1"/>
          <p:nvPr/>
        </p:nvSpPr>
        <p:spPr>
          <a:xfrm>
            <a:off x="3548062" y="2133600"/>
            <a:ext cx="52070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70" name="Google Shape;470;p62"/>
          <p:cNvCxnSpPr/>
          <p:nvPr/>
        </p:nvCxnSpPr>
        <p:spPr>
          <a:xfrm flipH="1">
            <a:off x="14922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1" name="Google Shape;471;p62"/>
          <p:cNvCxnSpPr/>
          <p:nvPr/>
        </p:nvCxnSpPr>
        <p:spPr>
          <a:xfrm flipH="1">
            <a:off x="46164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" name="Google Shape;472;p62"/>
          <p:cNvCxnSpPr/>
          <p:nvPr/>
        </p:nvCxnSpPr>
        <p:spPr>
          <a:xfrm>
            <a:off x="54546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3" name="Google Shape;473;p62"/>
          <p:cNvCxnSpPr/>
          <p:nvPr/>
        </p:nvCxnSpPr>
        <p:spPr>
          <a:xfrm>
            <a:off x="23304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4" name="Google Shape;474;p62"/>
          <p:cNvSpPr txBox="1"/>
          <p:nvPr/>
        </p:nvSpPr>
        <p:spPr>
          <a:xfrm>
            <a:off x="1692275" y="2911475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75" name="Google Shape;475;p62"/>
          <p:cNvSpPr txBox="1"/>
          <p:nvPr/>
        </p:nvSpPr>
        <p:spPr>
          <a:xfrm>
            <a:off x="4913312" y="2895600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76" name="Google Shape;476;p62"/>
          <p:cNvSpPr txBox="1"/>
          <p:nvPr/>
        </p:nvSpPr>
        <p:spPr>
          <a:xfrm>
            <a:off x="685800" y="3733800"/>
            <a:ext cx="1401762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/16)</a:t>
            </a:r>
            <a:endParaRPr/>
          </a:p>
        </p:txBody>
      </p:sp>
      <p:sp>
        <p:nvSpPr>
          <p:cNvPr id="477" name="Google Shape;477;p62"/>
          <p:cNvSpPr txBox="1"/>
          <p:nvPr/>
        </p:nvSpPr>
        <p:spPr>
          <a:xfrm>
            <a:off x="2438400" y="3733800"/>
            <a:ext cx="1198562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endParaRPr/>
          </a:p>
        </p:txBody>
      </p:sp>
      <p:sp>
        <p:nvSpPr>
          <p:cNvPr id="478" name="Google Shape;478;p62"/>
          <p:cNvSpPr txBox="1"/>
          <p:nvPr/>
        </p:nvSpPr>
        <p:spPr>
          <a:xfrm>
            <a:off x="3987800" y="3732212"/>
            <a:ext cx="1198562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endParaRPr/>
          </a:p>
        </p:txBody>
      </p:sp>
      <p:sp>
        <p:nvSpPr>
          <p:cNvPr id="479" name="Google Shape;479;p62"/>
          <p:cNvSpPr txBox="1"/>
          <p:nvPr/>
        </p:nvSpPr>
        <p:spPr>
          <a:xfrm>
            <a:off x="5638800" y="3732212"/>
            <a:ext cx="1198562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4" name="Google Shape;484;p63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5" name="Google Shape;485;p63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6" name="Google Shape;486;p6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cxnSp>
        <p:nvCxnSpPr>
          <p:cNvPr id="487" name="Google Shape;487;p63"/>
          <p:cNvCxnSpPr/>
          <p:nvPr/>
        </p:nvCxnSpPr>
        <p:spPr>
          <a:xfrm flipH="1">
            <a:off x="958850" y="4038600"/>
            <a:ext cx="533400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8" name="Google Shape;488;p63"/>
          <p:cNvCxnSpPr/>
          <p:nvPr/>
        </p:nvCxnSpPr>
        <p:spPr>
          <a:xfrm flipH="1">
            <a:off x="14922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" name="Google Shape;489;p63"/>
          <p:cNvCxnSpPr/>
          <p:nvPr/>
        </p:nvCxnSpPr>
        <p:spPr>
          <a:xfrm flipH="1">
            <a:off x="46164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0" name="Google Shape;490;p63"/>
          <p:cNvCxnSpPr/>
          <p:nvPr/>
        </p:nvCxnSpPr>
        <p:spPr>
          <a:xfrm>
            <a:off x="54546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1" name="Google Shape;491;p63"/>
          <p:cNvCxnSpPr/>
          <p:nvPr/>
        </p:nvCxnSpPr>
        <p:spPr>
          <a:xfrm>
            <a:off x="23304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2" name="Google Shape;492;p63"/>
          <p:cNvSpPr txBox="1"/>
          <p:nvPr/>
        </p:nvSpPr>
        <p:spPr>
          <a:xfrm>
            <a:off x="752475" y="3733800"/>
            <a:ext cx="13096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/16)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93" name="Google Shape;493;p63"/>
          <p:cNvSpPr txBox="1"/>
          <p:nvPr/>
        </p:nvSpPr>
        <p:spPr>
          <a:xfrm>
            <a:off x="2501900" y="3733800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94" name="Google Shape;494;p63"/>
          <p:cNvSpPr txBox="1"/>
          <p:nvPr/>
        </p:nvSpPr>
        <p:spPr>
          <a:xfrm>
            <a:off x="4052887" y="3732212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5703887" y="3732212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1692275" y="2911475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97" name="Google Shape;497;p63"/>
          <p:cNvSpPr txBox="1"/>
          <p:nvPr/>
        </p:nvSpPr>
        <p:spPr>
          <a:xfrm>
            <a:off x="4913312" y="2895600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98" name="Google Shape;498;p63"/>
          <p:cNvSpPr txBox="1"/>
          <p:nvPr/>
        </p:nvSpPr>
        <p:spPr>
          <a:xfrm>
            <a:off x="609600" y="5181600"/>
            <a:ext cx="9588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00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</p:txBody>
      </p:sp>
      <p:sp>
        <p:nvSpPr>
          <p:cNvPr id="499" name="Google Shape;499;p63"/>
          <p:cNvSpPr txBox="1"/>
          <p:nvPr/>
        </p:nvSpPr>
        <p:spPr>
          <a:xfrm rot="-4260000">
            <a:off x="831056" y="4425156"/>
            <a:ext cx="5905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500" name="Google Shape;500;p63"/>
          <p:cNvSpPr txBox="1"/>
          <p:nvPr/>
        </p:nvSpPr>
        <p:spPr>
          <a:xfrm>
            <a:off x="360362" y="1543050"/>
            <a:ext cx="57292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501" name="Google Shape;501;p63"/>
          <p:cNvSpPr txBox="1"/>
          <p:nvPr/>
        </p:nvSpPr>
        <p:spPr>
          <a:xfrm>
            <a:off x="3548062" y="2133600"/>
            <a:ext cx="52070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6" name="Google Shape;506;p64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7" name="Google Shape;507;p64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8" name="Google Shape;508;p64"/>
          <p:cNvCxnSpPr/>
          <p:nvPr/>
        </p:nvCxnSpPr>
        <p:spPr>
          <a:xfrm>
            <a:off x="3810000" y="24384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9" name="Google Shape;509;p6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sp>
        <p:nvSpPr>
          <p:cNvPr id="510" name="Google Shape;510;p64"/>
          <p:cNvSpPr txBox="1"/>
          <p:nvPr/>
        </p:nvSpPr>
        <p:spPr>
          <a:xfrm>
            <a:off x="360362" y="1543050"/>
            <a:ext cx="57292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511" name="Google Shape;511;p64"/>
          <p:cNvCxnSpPr/>
          <p:nvPr/>
        </p:nvCxnSpPr>
        <p:spPr>
          <a:xfrm flipH="1">
            <a:off x="958850" y="4038600"/>
            <a:ext cx="533400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2" name="Google Shape;512;p64"/>
          <p:cNvCxnSpPr/>
          <p:nvPr/>
        </p:nvCxnSpPr>
        <p:spPr>
          <a:xfrm flipH="1">
            <a:off x="14922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3" name="Google Shape;513;p64"/>
          <p:cNvCxnSpPr/>
          <p:nvPr/>
        </p:nvCxnSpPr>
        <p:spPr>
          <a:xfrm flipH="1">
            <a:off x="46164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4" name="Google Shape;514;p64"/>
          <p:cNvCxnSpPr/>
          <p:nvPr/>
        </p:nvCxnSpPr>
        <p:spPr>
          <a:xfrm>
            <a:off x="54546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5" name="Google Shape;515;p64"/>
          <p:cNvCxnSpPr/>
          <p:nvPr/>
        </p:nvCxnSpPr>
        <p:spPr>
          <a:xfrm>
            <a:off x="23304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6" name="Google Shape;516;p64"/>
          <p:cNvSpPr txBox="1"/>
          <p:nvPr/>
        </p:nvSpPr>
        <p:spPr>
          <a:xfrm>
            <a:off x="752475" y="3733800"/>
            <a:ext cx="13096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/16)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17" name="Google Shape;517;p64"/>
          <p:cNvSpPr txBox="1"/>
          <p:nvPr/>
        </p:nvSpPr>
        <p:spPr>
          <a:xfrm>
            <a:off x="2501900" y="3733800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18" name="Google Shape;518;p64"/>
          <p:cNvSpPr txBox="1"/>
          <p:nvPr/>
        </p:nvSpPr>
        <p:spPr>
          <a:xfrm>
            <a:off x="4052887" y="3732212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19" name="Google Shape;519;p64"/>
          <p:cNvSpPr txBox="1"/>
          <p:nvPr/>
        </p:nvSpPr>
        <p:spPr>
          <a:xfrm>
            <a:off x="5703887" y="3732212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0" name="Google Shape;520;p64"/>
          <p:cNvSpPr txBox="1"/>
          <p:nvPr/>
        </p:nvSpPr>
        <p:spPr>
          <a:xfrm>
            <a:off x="1692275" y="2911475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1" name="Google Shape;521;p64"/>
          <p:cNvSpPr txBox="1"/>
          <p:nvPr/>
        </p:nvSpPr>
        <p:spPr>
          <a:xfrm>
            <a:off x="4913312" y="2895600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2" name="Google Shape;522;p64"/>
          <p:cNvSpPr txBox="1"/>
          <p:nvPr/>
        </p:nvSpPr>
        <p:spPr>
          <a:xfrm>
            <a:off x="609600" y="5181600"/>
            <a:ext cx="9588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00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</p:txBody>
      </p:sp>
      <p:sp>
        <p:nvSpPr>
          <p:cNvPr id="523" name="Google Shape;523;p64"/>
          <p:cNvSpPr txBox="1"/>
          <p:nvPr/>
        </p:nvSpPr>
        <p:spPr>
          <a:xfrm rot="-4260000">
            <a:off x="831056" y="4425156"/>
            <a:ext cx="5905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pic>
        <p:nvPicPr>
          <p:cNvPr id="524" name="Google Shape;52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200" y="2216150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4"/>
          <p:cNvSpPr txBox="1"/>
          <p:nvPr/>
        </p:nvSpPr>
        <p:spPr>
          <a:xfrm>
            <a:off x="3548062" y="2133600"/>
            <a:ext cx="52070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" name="Google Shape;530;p65"/>
          <p:cNvCxnSpPr/>
          <p:nvPr/>
        </p:nvCxnSpPr>
        <p:spPr>
          <a:xfrm>
            <a:off x="5943600" y="32004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1" name="Google Shape;531;p65"/>
          <p:cNvCxnSpPr/>
          <p:nvPr/>
        </p:nvCxnSpPr>
        <p:spPr>
          <a:xfrm>
            <a:off x="3810000" y="24384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2" name="Google Shape;532;p65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3" name="Google Shape;533;p65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4" name="Google Shape;534;p6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sp>
        <p:nvSpPr>
          <p:cNvPr id="535" name="Google Shape;535;p65"/>
          <p:cNvSpPr txBox="1"/>
          <p:nvPr/>
        </p:nvSpPr>
        <p:spPr>
          <a:xfrm>
            <a:off x="360362" y="1543050"/>
            <a:ext cx="57292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536" name="Google Shape;536;p65"/>
          <p:cNvCxnSpPr/>
          <p:nvPr/>
        </p:nvCxnSpPr>
        <p:spPr>
          <a:xfrm flipH="1">
            <a:off x="958850" y="4038600"/>
            <a:ext cx="533400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7" name="Google Shape;537;p65"/>
          <p:cNvCxnSpPr/>
          <p:nvPr/>
        </p:nvCxnSpPr>
        <p:spPr>
          <a:xfrm flipH="1">
            <a:off x="14922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8" name="Google Shape;538;p65"/>
          <p:cNvCxnSpPr/>
          <p:nvPr/>
        </p:nvCxnSpPr>
        <p:spPr>
          <a:xfrm flipH="1">
            <a:off x="46164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9" name="Google Shape;539;p65"/>
          <p:cNvCxnSpPr/>
          <p:nvPr/>
        </p:nvCxnSpPr>
        <p:spPr>
          <a:xfrm>
            <a:off x="54546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0" name="Google Shape;540;p65"/>
          <p:cNvCxnSpPr/>
          <p:nvPr/>
        </p:nvCxnSpPr>
        <p:spPr>
          <a:xfrm>
            <a:off x="23304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1" name="Google Shape;541;p65"/>
          <p:cNvSpPr txBox="1"/>
          <p:nvPr/>
        </p:nvSpPr>
        <p:spPr>
          <a:xfrm>
            <a:off x="752475" y="3733800"/>
            <a:ext cx="13096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/16)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2" name="Google Shape;542;p65"/>
          <p:cNvSpPr txBox="1"/>
          <p:nvPr/>
        </p:nvSpPr>
        <p:spPr>
          <a:xfrm>
            <a:off x="2501900" y="3733800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3" name="Google Shape;543;p65"/>
          <p:cNvSpPr txBox="1"/>
          <p:nvPr/>
        </p:nvSpPr>
        <p:spPr>
          <a:xfrm>
            <a:off x="4052887" y="3732212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4" name="Google Shape;544;p65"/>
          <p:cNvSpPr txBox="1"/>
          <p:nvPr/>
        </p:nvSpPr>
        <p:spPr>
          <a:xfrm>
            <a:off x="5703887" y="3732212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5" name="Google Shape;545;p65"/>
          <p:cNvSpPr txBox="1"/>
          <p:nvPr/>
        </p:nvSpPr>
        <p:spPr>
          <a:xfrm>
            <a:off x="1692275" y="2911475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6" name="Google Shape;546;p65"/>
          <p:cNvSpPr txBox="1"/>
          <p:nvPr/>
        </p:nvSpPr>
        <p:spPr>
          <a:xfrm>
            <a:off x="4913312" y="2895600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7" name="Google Shape;547;p65"/>
          <p:cNvSpPr txBox="1"/>
          <p:nvPr/>
        </p:nvSpPr>
        <p:spPr>
          <a:xfrm>
            <a:off x="609600" y="5181600"/>
            <a:ext cx="9588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00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</p:txBody>
      </p:sp>
      <p:sp>
        <p:nvSpPr>
          <p:cNvPr id="548" name="Google Shape;548;p65"/>
          <p:cNvSpPr txBox="1"/>
          <p:nvPr/>
        </p:nvSpPr>
        <p:spPr>
          <a:xfrm rot="-4260000">
            <a:off x="831056" y="4425156"/>
            <a:ext cx="5905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pic>
        <p:nvPicPr>
          <p:cNvPr id="549" name="Google Shape;54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781300"/>
            <a:ext cx="838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200" y="2216150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5"/>
          <p:cNvSpPr txBox="1"/>
          <p:nvPr/>
        </p:nvSpPr>
        <p:spPr>
          <a:xfrm>
            <a:off x="3548062" y="2133600"/>
            <a:ext cx="52070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6" name="Google Shape;556;p66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7" name="Google Shape;557;p66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8" name="Google Shape;558;p6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cxnSp>
        <p:nvCxnSpPr>
          <p:cNvPr id="559" name="Google Shape;559;p66"/>
          <p:cNvCxnSpPr/>
          <p:nvPr/>
        </p:nvCxnSpPr>
        <p:spPr>
          <a:xfrm>
            <a:off x="6781800" y="4038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0" name="Google Shape;560;p66"/>
          <p:cNvCxnSpPr/>
          <p:nvPr/>
        </p:nvCxnSpPr>
        <p:spPr>
          <a:xfrm>
            <a:off x="5029200" y="2438400"/>
            <a:ext cx="2971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1" name="Google Shape;561;p66"/>
          <p:cNvSpPr txBox="1"/>
          <p:nvPr/>
        </p:nvSpPr>
        <p:spPr>
          <a:xfrm>
            <a:off x="360362" y="1543050"/>
            <a:ext cx="57292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562" name="Google Shape;562;p66"/>
          <p:cNvCxnSpPr/>
          <p:nvPr/>
        </p:nvCxnSpPr>
        <p:spPr>
          <a:xfrm flipH="1">
            <a:off x="958850" y="4038600"/>
            <a:ext cx="533400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3" name="Google Shape;563;p66"/>
          <p:cNvCxnSpPr/>
          <p:nvPr/>
        </p:nvCxnSpPr>
        <p:spPr>
          <a:xfrm flipH="1">
            <a:off x="14922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4" name="Google Shape;564;p66"/>
          <p:cNvCxnSpPr/>
          <p:nvPr/>
        </p:nvCxnSpPr>
        <p:spPr>
          <a:xfrm flipH="1">
            <a:off x="46164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5" name="Google Shape;565;p66"/>
          <p:cNvCxnSpPr/>
          <p:nvPr/>
        </p:nvCxnSpPr>
        <p:spPr>
          <a:xfrm>
            <a:off x="54546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6" name="Google Shape;566;p66"/>
          <p:cNvCxnSpPr/>
          <p:nvPr/>
        </p:nvCxnSpPr>
        <p:spPr>
          <a:xfrm>
            <a:off x="23304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7" name="Google Shape;567;p66"/>
          <p:cNvSpPr txBox="1"/>
          <p:nvPr/>
        </p:nvSpPr>
        <p:spPr>
          <a:xfrm>
            <a:off x="752475" y="3733800"/>
            <a:ext cx="13096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/16)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68" name="Google Shape;568;p66"/>
          <p:cNvSpPr txBox="1"/>
          <p:nvPr/>
        </p:nvSpPr>
        <p:spPr>
          <a:xfrm>
            <a:off x="2501900" y="3733800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69" name="Google Shape;569;p66"/>
          <p:cNvSpPr txBox="1"/>
          <p:nvPr/>
        </p:nvSpPr>
        <p:spPr>
          <a:xfrm>
            <a:off x="4052887" y="3732212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70" name="Google Shape;570;p66"/>
          <p:cNvSpPr txBox="1"/>
          <p:nvPr/>
        </p:nvSpPr>
        <p:spPr>
          <a:xfrm>
            <a:off x="5703887" y="3732212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71" name="Google Shape;571;p66"/>
          <p:cNvSpPr txBox="1"/>
          <p:nvPr/>
        </p:nvSpPr>
        <p:spPr>
          <a:xfrm>
            <a:off x="1692275" y="2911475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72" name="Google Shape;572;p66"/>
          <p:cNvSpPr txBox="1"/>
          <p:nvPr/>
        </p:nvSpPr>
        <p:spPr>
          <a:xfrm>
            <a:off x="609600" y="5181600"/>
            <a:ext cx="9588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00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</p:txBody>
      </p:sp>
      <p:sp>
        <p:nvSpPr>
          <p:cNvPr id="573" name="Google Shape;573;p66"/>
          <p:cNvSpPr txBox="1"/>
          <p:nvPr/>
        </p:nvSpPr>
        <p:spPr>
          <a:xfrm rot="-4260000">
            <a:off x="831056" y="4425156"/>
            <a:ext cx="5905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574" name="Google Shape;574;p66"/>
          <p:cNvCxnSpPr/>
          <p:nvPr/>
        </p:nvCxnSpPr>
        <p:spPr>
          <a:xfrm>
            <a:off x="3810000" y="24384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575" name="Google Shape;57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781300"/>
            <a:ext cx="838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200" y="221615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8400" y="3619500"/>
            <a:ext cx="10922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6"/>
          <p:cNvSpPr txBox="1"/>
          <p:nvPr/>
        </p:nvSpPr>
        <p:spPr>
          <a:xfrm>
            <a:off x="3548062" y="2133600"/>
            <a:ext cx="52070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579" name="Google Shape;579;p66"/>
          <p:cNvCxnSpPr/>
          <p:nvPr/>
        </p:nvCxnSpPr>
        <p:spPr>
          <a:xfrm>
            <a:off x="5943600" y="32004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0" name="Google Shape;580;p66"/>
          <p:cNvSpPr txBox="1"/>
          <p:nvPr/>
        </p:nvSpPr>
        <p:spPr>
          <a:xfrm>
            <a:off x="4913312" y="2895600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81" name="Google Shape;581;p66"/>
          <p:cNvSpPr txBox="1"/>
          <p:nvPr/>
        </p:nvSpPr>
        <p:spPr>
          <a:xfrm rot="-5400000">
            <a:off x="7843043" y="4444206"/>
            <a:ext cx="5905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6" name="Google Shape;586;p67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7" name="Google Shape;587;p67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8" name="Google Shape;588;p6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cxnSp>
        <p:nvCxnSpPr>
          <p:cNvPr id="589" name="Google Shape;589;p67"/>
          <p:cNvCxnSpPr/>
          <p:nvPr/>
        </p:nvCxnSpPr>
        <p:spPr>
          <a:xfrm>
            <a:off x="6781800" y="4038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0" name="Google Shape;590;p67"/>
          <p:cNvCxnSpPr/>
          <p:nvPr/>
        </p:nvCxnSpPr>
        <p:spPr>
          <a:xfrm>
            <a:off x="5029200" y="2438400"/>
            <a:ext cx="2971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1" name="Google Shape;591;p67"/>
          <p:cNvSpPr txBox="1"/>
          <p:nvPr/>
        </p:nvSpPr>
        <p:spPr>
          <a:xfrm>
            <a:off x="360362" y="1543050"/>
            <a:ext cx="57292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592" name="Google Shape;592;p67"/>
          <p:cNvCxnSpPr/>
          <p:nvPr/>
        </p:nvCxnSpPr>
        <p:spPr>
          <a:xfrm flipH="1">
            <a:off x="958850" y="4038600"/>
            <a:ext cx="533400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" name="Google Shape;593;p67"/>
          <p:cNvCxnSpPr/>
          <p:nvPr/>
        </p:nvCxnSpPr>
        <p:spPr>
          <a:xfrm flipH="1">
            <a:off x="14922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4" name="Google Shape;594;p67"/>
          <p:cNvCxnSpPr/>
          <p:nvPr/>
        </p:nvCxnSpPr>
        <p:spPr>
          <a:xfrm flipH="1">
            <a:off x="46164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5" name="Google Shape;595;p67"/>
          <p:cNvCxnSpPr/>
          <p:nvPr/>
        </p:nvCxnSpPr>
        <p:spPr>
          <a:xfrm>
            <a:off x="54546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6" name="Google Shape;596;p67"/>
          <p:cNvCxnSpPr/>
          <p:nvPr/>
        </p:nvCxnSpPr>
        <p:spPr>
          <a:xfrm>
            <a:off x="23304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7" name="Google Shape;597;p67"/>
          <p:cNvSpPr txBox="1"/>
          <p:nvPr/>
        </p:nvSpPr>
        <p:spPr>
          <a:xfrm>
            <a:off x="752475" y="3733800"/>
            <a:ext cx="13096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/16)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8" name="Google Shape;598;p67"/>
          <p:cNvSpPr txBox="1"/>
          <p:nvPr/>
        </p:nvSpPr>
        <p:spPr>
          <a:xfrm>
            <a:off x="2501900" y="3733800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9" name="Google Shape;599;p67"/>
          <p:cNvSpPr txBox="1"/>
          <p:nvPr/>
        </p:nvSpPr>
        <p:spPr>
          <a:xfrm>
            <a:off x="4052887" y="3732212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00" name="Google Shape;600;p67"/>
          <p:cNvSpPr txBox="1"/>
          <p:nvPr/>
        </p:nvSpPr>
        <p:spPr>
          <a:xfrm>
            <a:off x="5703887" y="3732212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01" name="Google Shape;601;p67"/>
          <p:cNvSpPr txBox="1"/>
          <p:nvPr/>
        </p:nvSpPr>
        <p:spPr>
          <a:xfrm>
            <a:off x="1692275" y="2911475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02" name="Google Shape;602;p67"/>
          <p:cNvSpPr txBox="1"/>
          <p:nvPr/>
        </p:nvSpPr>
        <p:spPr>
          <a:xfrm>
            <a:off x="609600" y="5181600"/>
            <a:ext cx="9588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00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</p:txBody>
      </p:sp>
      <p:sp>
        <p:nvSpPr>
          <p:cNvPr id="603" name="Google Shape;603;p67"/>
          <p:cNvSpPr txBox="1"/>
          <p:nvPr/>
        </p:nvSpPr>
        <p:spPr>
          <a:xfrm rot="-4260000">
            <a:off x="831056" y="4425156"/>
            <a:ext cx="5905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604" name="Google Shape;604;p67"/>
          <p:cNvCxnSpPr/>
          <p:nvPr/>
        </p:nvCxnSpPr>
        <p:spPr>
          <a:xfrm>
            <a:off x="5943600" y="32004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" name="Google Shape;605;p67"/>
          <p:cNvCxnSpPr/>
          <p:nvPr/>
        </p:nvCxnSpPr>
        <p:spPr>
          <a:xfrm>
            <a:off x="3810000" y="24384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606" name="Google Shape;60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781300"/>
            <a:ext cx="838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200" y="221615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8400" y="3619500"/>
            <a:ext cx="1092200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9" name="Google Shape;609;p67"/>
          <p:cNvCxnSpPr/>
          <p:nvPr/>
        </p:nvCxnSpPr>
        <p:spPr>
          <a:xfrm>
            <a:off x="4419600" y="5181600"/>
            <a:ext cx="4572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610" name="Google Shape;610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2150" y="5270500"/>
            <a:ext cx="4432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67"/>
          <p:cNvSpPr txBox="1"/>
          <p:nvPr/>
        </p:nvSpPr>
        <p:spPr>
          <a:xfrm rot="-5400000">
            <a:off x="7843043" y="4444206"/>
            <a:ext cx="5905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12" name="Google Shape;612;p67"/>
          <p:cNvSpPr txBox="1"/>
          <p:nvPr/>
        </p:nvSpPr>
        <p:spPr>
          <a:xfrm>
            <a:off x="3048000" y="5364162"/>
            <a:ext cx="1473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 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613" name="Google Shape;613;p67"/>
          <p:cNvSpPr txBox="1"/>
          <p:nvPr/>
        </p:nvSpPr>
        <p:spPr>
          <a:xfrm>
            <a:off x="4098925" y="5897562"/>
            <a:ext cx="1422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3200" u="none">
                <a:solidFill>
                  <a:srgbClr val="00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14" name="Google Shape;614;p67"/>
          <p:cNvSpPr txBox="1"/>
          <p:nvPr/>
        </p:nvSpPr>
        <p:spPr>
          <a:xfrm>
            <a:off x="3548062" y="2133600"/>
            <a:ext cx="52070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15" name="Google Shape;615;p67"/>
          <p:cNvSpPr txBox="1"/>
          <p:nvPr/>
        </p:nvSpPr>
        <p:spPr>
          <a:xfrm>
            <a:off x="4913312" y="2895600"/>
            <a:ext cx="1106487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16" name="Google Shape;616;p67"/>
          <p:cNvSpPr txBox="1"/>
          <p:nvPr/>
        </p:nvSpPr>
        <p:spPr>
          <a:xfrm>
            <a:off x="5851525" y="5897562"/>
            <a:ext cx="28638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geometric series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Exercise on O-notation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Show that 3n</a:t>
            </a:r>
            <a:r>
              <a:rPr b="0" baseline="30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+2n+5 = O(n</a:t>
            </a:r>
            <a:r>
              <a:rPr b="0" baseline="30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+ 2n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+ 5n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≥ 3n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+ 2n + 5 for n ≥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10, n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Exercise on O-notation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f1(n) = 10 n + 25 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f2(n) = 20 n log n + 5 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f3(n) = 12 n log n + 0.05 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f4(n) = 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1/2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+ 3 n log n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5776912" y="1181100"/>
            <a:ext cx="2819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0" baseline="3000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O(n log 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0" baseline="3000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O(n log 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 O Fact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polynomial of degree k is O(n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f(n) = 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… + 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+ 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a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| b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 ≤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… +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+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3933825"/>
            <a:ext cx="5538787" cy="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Comparisons of Functions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Transitivity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(g(n))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(h(n)) ⇒ f(n)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(h(n))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for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Ω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Reflexivity: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(f(n))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for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Ω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Symmetry: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(g(n))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(f(n))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Transpose symmetry: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O(g(n))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 = Ω(f(n))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Simplifying Assumptions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If f(n) = O(g(n)) and g(n) = O(h(n)), then f(n) = O(h(n))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If f(n) = O(kg(n)) for any k &gt; 0, then f(n) = O(g(n))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If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(n)) and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(n)),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then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+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O(max (g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(n), 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If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(n)) and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(n)),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then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*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* 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