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946900" cy="9232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2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08">
          <p15:clr>
            <a:srgbClr val="000000"/>
          </p15:clr>
        </p15:guide>
        <p15:guide id="2" pos="218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8" orient="horz"/>
        <p:guide pos="218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7000" y="0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0937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7000" y="8770937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Google Shape;904;p3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:notes"/>
          <p:cNvSpPr txBox="1"/>
          <p:nvPr/>
        </p:nvSpPr>
        <p:spPr>
          <a:xfrm>
            <a:off x="3937000" y="8770937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5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5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7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6" name="Google Shape;5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 rot="5400000">
            <a:off x="4838700" y="2019300"/>
            <a:ext cx="5638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647700" y="38100"/>
            <a:ext cx="5638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 rot="5400000">
            <a:off x="2400300" y="-419100"/>
            <a:ext cx="4343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973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0" y="13716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69999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572000" y="13716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 304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914400" y="41148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86" name="Google Shape;186;p22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5638800" y="645795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u[d]</a:t>
            </a: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8" name="Google Shape;198;p23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5638800" y="645795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f[d]</a:t>
            </a: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08" name="Google Shape;208;p24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24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662112" y="6151562"/>
            <a:ext cx="5762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all vertices eventually be colored black?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216" name="Google Shape;216;p2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5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6" name="Google Shape;226;p25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7" name="Google Shape;227;p25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8" name="Google Shape;228;p25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9" name="Google Shape;229;p25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0" name="Google Shape;230;p25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1" name="Google Shape;231;p25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3" name="Google Shape;233;p25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4" name="Google Shape;234;p25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5" name="Google Shape;235;p25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" name="Google Shape;237;p25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8" name="Google Shape;238;p25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0" name="Google Shape;240;p25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grpSp>
        <p:nvGrpSpPr>
          <p:cNvPr id="241" name="Google Shape;241;p25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242" name="Google Shape;242;p25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243" name="Google Shape;243;p25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44" name="Google Shape;244;p25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45" name="Google Shape;245;p25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46" name="Google Shape;246;p25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47" name="Google Shape;247;p25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48" name="Google Shape;248;p25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249" name="Google Shape;249;p25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264" name="Google Shape;264;p26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5" name="Google Shape;265;p26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6" name="Google Shape;266;p26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7" name="Google Shape;267;p26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26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26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26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1" name="Google Shape;271;p26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2" name="Google Shape;272;p26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3" name="Google Shape;273;p26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4" name="Google Shape;274;p26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5" name="Google Shape;275;p26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6" name="Google Shape;276;p26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7" name="Google Shape;277;p26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9" name="Google Shape;279;p26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281" name="Google Shape;281;p26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282" name="Google Shape;282;p26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283" name="Google Shape;283;p26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84" name="Google Shape;284;p26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86" name="Google Shape;286;p26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87" name="Google Shape;287;p26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88" name="Google Shape;288;p26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289" name="Google Shape;289;p26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295" name="Google Shape;295;p2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304" name="Google Shape;304;p27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5" name="Google Shape;305;p27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6" name="Google Shape;306;p27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7" name="Google Shape;307;p27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8" name="Google Shape;308;p27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9" name="Google Shape;309;p27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0" name="Google Shape;310;p27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1" name="Google Shape;311;p27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2" name="Google Shape;312;p27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3" name="Google Shape;313;p27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4" name="Google Shape;314;p27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5" name="Google Shape;315;p27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6" name="Google Shape;316;p27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7" name="Google Shape;317;p27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8" name="Google Shape;318;p27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9" name="Google Shape;319;p27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321" name="Google Shape;321;p27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322" name="Google Shape;322;p27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23" name="Google Shape;323;p27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328" name="Google Shape;328;p27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29" name="Google Shape;329;p27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335" name="Google Shape;335;p2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 </a:t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344" name="Google Shape;344;p28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5" name="Google Shape;345;p28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6" name="Google Shape;346;p28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7" name="Google Shape;347;p28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8" name="Google Shape;348;p28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9" name="Google Shape;349;p28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28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1" name="Google Shape;351;p28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2" name="Google Shape;352;p28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3" name="Google Shape;353;p28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4" name="Google Shape;354;p28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5" name="Google Shape;355;p28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6" name="Google Shape;356;p28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7" name="Google Shape;357;p28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8" name="Google Shape;358;p2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9" name="Google Shape;359;p28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361" name="Google Shape;361;p28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362" name="Google Shape;362;p28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63" name="Google Shape;363;p28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64" name="Google Shape;364;p28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65" name="Google Shape;365;p28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366" name="Google Shape;366;p28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367" name="Google Shape;367;p28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368" name="Google Shape;368;p28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69" name="Google Shape;369;p28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375" name="Google Shape;375;p2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384" name="Google Shape;384;p29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5" name="Google Shape;385;p29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6" name="Google Shape;386;p29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7" name="Google Shape;387;p29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8" name="Google Shape;388;p29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9" name="Google Shape;389;p29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0" name="Google Shape;390;p29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1" name="Google Shape;391;p29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2" name="Google Shape;392;p29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3" name="Google Shape;393;p29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4" name="Google Shape;394;p29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5" name="Google Shape;395;p29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6" name="Google Shape;396;p29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7" name="Google Shape;397;p29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8" name="Google Shape;398;p29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9" name="Google Shape;399;p29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401" name="Google Shape;401;p29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402" name="Google Shape;402;p29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03" name="Google Shape;403;p29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04" name="Google Shape;404;p29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405" name="Google Shape;405;p29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06" name="Google Shape;406;p29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407" name="Google Shape;407;p29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08" name="Google Shape;408;p29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09" name="Google Shape;409;p29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15" name="Google Shape;415;p3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 </a:t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424" name="Google Shape;424;p30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5" name="Google Shape;425;p30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6" name="Google Shape;426;p30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7" name="Google Shape;427;p30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8" name="Google Shape;428;p30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9" name="Google Shape;429;p30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0" name="Google Shape;430;p30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1" name="Google Shape;431;p30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2" name="Google Shape;432;p30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3" name="Google Shape;433;p30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4" name="Google Shape;434;p30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5" name="Google Shape;435;p30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6" name="Google Shape;436;p30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7" name="Google Shape;437;p30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8" name="Google Shape;438;p3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9" name="Google Shape;439;p30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441" name="Google Shape;441;p30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442" name="Google Shape;442;p30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43" name="Google Shape;443;p30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44" name="Google Shape;444;p30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445" name="Google Shape;445;p30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46" name="Google Shape;446;p30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447" name="Google Shape;447;p30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48" name="Google Shape;448;p30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49" name="Google Shape;449;p30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55" name="Google Shape;455;p3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461" name="Google Shape;461;p31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462" name="Google Shape;462;p31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463" name="Google Shape;463;p31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464" name="Google Shape;464;p31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5" name="Google Shape;465;p31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6" name="Google Shape;466;p31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7" name="Google Shape;467;p31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8" name="Google Shape;468;p31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9" name="Google Shape;469;p31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0" name="Google Shape;470;p31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1" name="Google Shape;471;p31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2" name="Google Shape;472;p31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3" name="Google Shape;473;p31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4" name="Google Shape;474;p31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5" name="Google Shape;475;p31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6" name="Google Shape;476;p31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7" name="Google Shape;477;p31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8" name="Google Shape;478;p31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9" name="Google Shape;479;p31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481" name="Google Shape;481;p31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482" name="Google Shape;482;p31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83" name="Google Shape;483;p31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84" name="Google Shape;484;p31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485" name="Google Shape;485;p31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86" name="Google Shape;486;p31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487" name="Google Shape;487;p31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88" name="Google Shape;488;p31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89" name="Google Shape;489;p31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Last Class’s Topic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Representation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 – Breadth First Search</a:t>
            </a:r>
            <a:endParaRPr/>
          </a:p>
          <a:p>
            <a:pPr indent="-1701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504" name="Google Shape;504;p32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5" name="Google Shape;505;p32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6" name="Google Shape;506;p32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7" name="Google Shape;507;p32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8" name="Google Shape;508;p32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9" name="Google Shape;509;p32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0" name="Google Shape;510;p32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1" name="Google Shape;511;p32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2" name="Google Shape;512;p32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3" name="Google Shape;513;p32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4" name="Google Shape;514;p32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5" name="Google Shape;515;p32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6" name="Google Shape;516;p32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7" name="Google Shape;517;p32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8" name="Google Shape;518;p3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32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520" name="Google Shape;520;p32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521" name="Google Shape;521;p32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522" name="Google Shape;522;p32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523" name="Google Shape;523;p32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24" name="Google Shape;524;p32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525" name="Google Shape;525;p32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526" name="Google Shape;526;p32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527" name="Google Shape;527;p32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528" name="Google Shape;528;p32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529" name="Google Shape;529;p32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535" name="Google Shape;535;p3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536" name="Google Shape;536;p3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544" name="Google Shape;544;p33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5" name="Google Shape;545;p33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6" name="Google Shape;546;p33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7" name="Google Shape;547;p33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8" name="Google Shape;548;p33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9" name="Google Shape;549;p33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0" name="Google Shape;550;p33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1" name="Google Shape;551;p33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2" name="Google Shape;552;p33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3" name="Google Shape;553;p33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4" name="Google Shape;554;p33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5" name="Google Shape;555;p33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6" name="Google Shape;556;p33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7" name="Google Shape;557;p33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8" name="Google Shape;558;p33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9" name="Google Shape;559;p33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560" name="Google Shape;560;p33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561" name="Google Shape;561;p33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562" name="Google Shape;562;p33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563" name="Google Shape;563;p33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64" name="Google Shape;564;p33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565" name="Google Shape;565;p33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566" name="Google Shape;566;p33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567" name="Google Shape;567;p33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568" name="Google Shape;568;p33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569" name="Google Shape;569;p33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575" name="Google Shape;575;p3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576" name="Google Shape;576;p34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577" name="Google Shape;577;p3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578" name="Google Shape;578;p34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80" name="Google Shape;580;p34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581" name="Google Shape;581;p34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582" name="Google Shape;582;p34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583" name="Google Shape;583;p34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  </a:t>
            </a:r>
            <a:endParaRPr/>
          </a:p>
        </p:txBody>
      </p:sp>
      <p:cxnSp>
        <p:nvCxnSpPr>
          <p:cNvPr id="584" name="Google Shape;584;p34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5" name="Google Shape;585;p34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6" name="Google Shape;586;p34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7" name="Google Shape;587;p34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8" name="Google Shape;588;p34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9" name="Google Shape;589;p34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0" name="Google Shape;590;p34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1" name="Google Shape;591;p34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2" name="Google Shape;592;p34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3" name="Google Shape;593;p34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4" name="Google Shape;594;p34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5" name="Google Shape;595;p34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6" name="Google Shape;596;p34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7" name="Google Shape;597;p34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8" name="Google Shape;598;p34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9" name="Google Shape;599;p34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601" name="Google Shape;601;p34"/>
          <p:cNvSpPr txBox="1"/>
          <p:nvPr/>
        </p:nvSpPr>
        <p:spPr>
          <a:xfrm>
            <a:off x="1970087" y="5603875"/>
            <a:ext cx="55578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structure of the grey vertices?  </a:t>
            </a:r>
            <a:b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represent?</a:t>
            </a:r>
            <a:endParaRPr/>
          </a:p>
        </p:txBody>
      </p:sp>
      <p:grpSp>
        <p:nvGrpSpPr>
          <p:cNvPr id="602" name="Google Shape;602;p34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603" name="Google Shape;603;p34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04" name="Google Shape;604;p34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05" name="Google Shape;605;p34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06" name="Google Shape;606;p34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07" name="Google Shape;607;p34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608" name="Google Shape;608;p34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609" name="Google Shape;609;p34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610" name="Google Shape;610;p34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616" name="Google Shape;616;p3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617" name="Google Shape;617;p3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618" name="Google Shape;618;p35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619" name="Google Shape;619;p3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620" name="Google Shape;620;p35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621" name="Google Shape;621;p35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622" name="Google Shape;622;p35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623" name="Google Shape;623;p35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624" name="Google Shape;624;p35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625" name="Google Shape;625;p35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6" name="Google Shape;626;p35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7" name="Google Shape;627;p35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8" name="Google Shape;628;p35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9" name="Google Shape;629;p35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0" name="Google Shape;630;p35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1" name="Google Shape;631;p35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2" name="Google Shape;632;p35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3" name="Google Shape;633;p35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4" name="Google Shape;634;p35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5" name="Google Shape;635;p35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6" name="Google Shape;636;p35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7" name="Google Shape;637;p35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8" name="Google Shape;638;p35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9" name="Google Shape;639;p35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0" name="Google Shape;640;p35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641" name="Google Shape;641;p35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642" name="Google Shape;642;p35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643" name="Google Shape;643;p35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44" name="Google Shape;644;p35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45" name="Google Shape;645;p35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46" name="Google Shape;646;p35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47" name="Google Shape;647;p35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648" name="Google Shape;648;p35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649" name="Google Shape;649;p35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650" name="Google Shape;650;p35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656" name="Google Shape;656;p3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657" name="Google Shape;657;p3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659" name="Google Shape;659;p3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660" name="Google Shape;660;p3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661" name="Google Shape;661;p3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663" name="Google Shape;663;p3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664" name="Google Shape;664;p3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665" name="Google Shape;665;p36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6" name="Google Shape;666;p36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7" name="Google Shape;667;p36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8" name="Google Shape;668;p36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9" name="Google Shape;669;p36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0" name="Google Shape;670;p36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1" name="Google Shape;671;p36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2" name="Google Shape;672;p36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3" name="Google Shape;673;p36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4" name="Google Shape;674;p36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5" name="Google Shape;675;p36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6" name="Google Shape;676;p36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7" name="Google Shape;677;p36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8" name="Google Shape;678;p36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9" name="Google Shape;679;p3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36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681" name="Google Shape;681;p3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682" name="Google Shape;682;p36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683" name="Google Shape;683;p36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84" name="Google Shape;684;p36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85" name="Google Shape;685;p36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86" name="Google Shape;686;p36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87" name="Google Shape;687;p36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688" name="Google Shape;688;p36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689" name="Google Shape;689;p36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690" name="Google Shape;690;p36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696" name="Google Shape;696;p3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705" name="Google Shape;705;p37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6" name="Google Shape;706;p37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7" name="Google Shape;707;p37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8" name="Google Shape;708;p37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9" name="Google Shape;709;p37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0" name="Google Shape;710;p37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1" name="Google Shape;711;p37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2" name="Google Shape;712;p37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3" name="Google Shape;713;p37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4" name="Google Shape;714;p37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5" name="Google Shape;715;p37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6" name="Google Shape;716;p37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7" name="Google Shape;717;p37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8" name="Google Shape;718;p37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9" name="Google Shape;719;p37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0" name="Google Shape;720;p37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722" name="Google Shape;722;p37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723" name="Google Shape;723;p37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24" name="Google Shape;724;p37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25" name="Google Shape;725;p37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26" name="Google Shape;726;p37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27" name="Google Shape;727;p37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28" name="Google Shape;728;p37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29" name="Google Shape;729;p37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730" name="Google Shape;730;p37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736" name="Google Shape;736;p3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737" name="Google Shape;737;p3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738" name="Google Shape;738;p3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739" name="Google Shape;739;p3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743" name="Google Shape;743;p3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745" name="Google Shape;745;p38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6" name="Google Shape;746;p38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7" name="Google Shape;747;p38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8" name="Google Shape;748;p38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9" name="Google Shape;749;p38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1" name="Google Shape;751;p38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2" name="Google Shape;752;p38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3" name="Google Shape;753;p38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4" name="Google Shape;754;p38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5" name="Google Shape;755;p38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6" name="Google Shape;756;p38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7" name="Google Shape;757;p38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8" name="Google Shape;758;p38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9" name="Google Shape;759;p3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0" name="Google Shape;760;p38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762" name="Google Shape;762;p38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763" name="Google Shape;763;p38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64" name="Google Shape;764;p38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65" name="Google Shape;765;p38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66" name="Google Shape;766;p38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67" name="Google Shape;767;p38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68" name="Google Shape;768;p38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69" name="Google Shape;769;p38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770" name="Google Shape;770;p38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776" name="Google Shape;776;p3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779" name="Google Shape;779;p39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780" name="Google Shape;780;p39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  </a:t>
            </a:r>
            <a:endParaRPr/>
          </a:p>
        </p:txBody>
      </p:sp>
      <p:sp>
        <p:nvSpPr>
          <p:cNvPr id="781" name="Google Shape;781;p3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782" name="Google Shape;782;p39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783" name="Google Shape;783;p3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784" name="Google Shape;784;p39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785" name="Google Shape;785;p39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6" name="Google Shape;786;p39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7" name="Google Shape;787;p39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p39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9" name="Google Shape;789;p39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0" name="Google Shape;790;p39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1" name="Google Shape;791;p39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2" name="Google Shape;792;p39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3" name="Google Shape;793;p39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4" name="Google Shape;794;p39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5" name="Google Shape;795;p39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6" name="Google Shape;796;p39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7" name="Google Shape;797;p39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8" name="Google Shape;798;p39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9" name="Google Shape;799;p39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0" name="Google Shape;800;p39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01" name="Google Shape;801;p39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802" name="Google Shape;802;p39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803" name="Google Shape;803;p39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04" name="Google Shape;804;p39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05" name="Google Shape;805;p39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06" name="Google Shape;806;p39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07" name="Google Shape;807;p39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808" name="Google Shape;808;p39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09" name="Google Shape;809;p39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10" name="Google Shape;810;p39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16" name="Google Shape;816;p4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817" name="Google Shape;817;p4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818" name="Google Shape;818;p4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819" name="Google Shape;819;p4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820" name="Google Shape;820;p4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821" name="Google Shape;821;p4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822" name="Google Shape;822;p4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823" name="Google Shape;823;p4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824" name="Google Shape;824;p4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825" name="Google Shape;825;p40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6" name="Google Shape;826;p40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7" name="Google Shape;827;p40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8" name="Google Shape;828;p40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9" name="Google Shape;829;p40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0" name="Google Shape;830;p40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1" name="Google Shape;831;p40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2" name="Google Shape;832;p40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3" name="Google Shape;833;p40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4" name="Google Shape;834;p40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5" name="Google Shape;835;p40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6" name="Google Shape;836;p40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7" name="Google Shape;837;p40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8" name="Google Shape;838;p40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9" name="Google Shape;839;p4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0" name="Google Shape;840;p40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41" name="Google Shape;841;p4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842" name="Google Shape;842;p40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843" name="Google Shape;843;p40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44" name="Google Shape;844;p40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45" name="Google Shape;845;p40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46" name="Google Shape;846;p40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47" name="Google Shape;847;p40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848" name="Google Shape;848;p40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49" name="Google Shape;849;p40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50" name="Google Shape;850;p40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56" name="Google Shape;856;p4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857" name="Google Shape;857;p41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858" name="Google Shape;858;p41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859" name="Google Shape;859;p41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860" name="Google Shape;860;p41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861" name="Google Shape;861;p41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862" name="Google Shape;862;p41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863" name="Google Shape;863;p41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864" name="Google Shape;864;p41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865" name="Google Shape;865;p41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6" name="Google Shape;866;p41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7" name="Google Shape;867;p41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8" name="Google Shape;868;p41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9" name="Google Shape;869;p41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0" name="Google Shape;870;p41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1" name="Google Shape;871;p41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2" name="Google Shape;872;p41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3" name="Google Shape;873;p41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4" name="Google Shape;874;p41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5" name="Google Shape;875;p41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6" name="Google Shape;876;p41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7" name="Google Shape;877;p41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8" name="Google Shape;878;p41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9" name="Google Shape;879;p41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0" name="Google Shape;880;p41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882" name="Google Shape;882;p41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883" name="Google Shape;883;p41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84" name="Google Shape;884;p41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85" name="Google Shape;885;p41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87" name="Google Shape;887;p41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888" name="Google Shape;888;p41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89" name="Google Shape;889;p41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90" name="Google Shape;890;p41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The Code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96" name="Google Shape;896;p4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897" name="Google Shape;897;p42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98" name="Google Shape;898;p42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99" name="Google Shape;899;p42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0" name="Google Shape;900;p42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2"/>
          <p:cNvSpPr txBox="1"/>
          <p:nvPr/>
        </p:nvSpPr>
        <p:spPr>
          <a:xfrm>
            <a:off x="2506662" y="6151562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08" name="Google Shape;908;p4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909" name="Google Shape;909;p43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10" name="Google Shape;910;p43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11" name="Google Shape;911;p43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2" name="Google Shape;912;p43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3"/>
          <p:cNvSpPr txBox="1"/>
          <p:nvPr/>
        </p:nvSpPr>
        <p:spPr>
          <a:xfrm>
            <a:off x="1303337" y="6156325"/>
            <a:ext cx="66468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time: O(V</a:t>
            </a:r>
            <a:r>
              <a:rPr b="1" baseline="30000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because call DFS_Visit on each vertex, </a:t>
            </a:r>
            <a:b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loop over Adj[] can run as many as |V| times</a:t>
            </a:r>
            <a:endParaRPr/>
          </a:p>
        </p:txBody>
      </p:sp>
      <p:cxnSp>
        <p:nvCxnSpPr>
          <p:cNvPr id="914" name="Google Shape;914;p43"/>
          <p:cNvCxnSpPr/>
          <p:nvPr/>
        </p:nvCxnSpPr>
        <p:spPr>
          <a:xfrm rot="5400000">
            <a:off x="3429793" y="3810793"/>
            <a:ext cx="1828800" cy="1587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915" name="Google Shape;915;p43"/>
          <p:cNvSpPr txBox="1"/>
          <p:nvPr/>
        </p:nvSpPr>
        <p:spPr>
          <a:xfrm>
            <a:off x="3679825" y="36576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916" name="Google Shape;916;p43"/>
          <p:cNvCxnSpPr/>
          <p:nvPr/>
        </p:nvCxnSpPr>
        <p:spPr>
          <a:xfrm rot="5400000">
            <a:off x="4078287" y="5295900"/>
            <a:ext cx="531812" cy="1587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917" name="Google Shape;917;p43"/>
          <p:cNvSpPr txBox="1"/>
          <p:nvPr/>
        </p:nvSpPr>
        <p:spPr>
          <a:xfrm>
            <a:off x="3852862" y="5138737"/>
            <a:ext cx="5730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918" name="Google Shape;918;p43"/>
          <p:cNvCxnSpPr/>
          <p:nvPr/>
        </p:nvCxnSpPr>
        <p:spPr>
          <a:xfrm rot="5400000">
            <a:off x="7810500" y="4076700"/>
            <a:ext cx="1905000" cy="3175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919" name="Google Shape;919;p43"/>
          <p:cNvSpPr txBox="1"/>
          <p:nvPr/>
        </p:nvSpPr>
        <p:spPr>
          <a:xfrm>
            <a:off x="7924800" y="31242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25" name="Google Shape;925;p4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926" name="Google Shape;926;p44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27" name="Google Shape;927;p44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28" name="Google Shape;928;p44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9" name="Google Shape;929;p44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4"/>
          <p:cNvSpPr txBox="1"/>
          <p:nvPr/>
        </p:nvSpPr>
        <p:spPr>
          <a:xfrm>
            <a:off x="1828800" y="6019800"/>
            <a:ext cx="57118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there is actually a tighter bound.  </a:t>
            </a:r>
            <a:b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will DFS_Visit() actually be called?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36" name="Google Shape;936;p4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937" name="Google Shape;937;p45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38" name="Google Shape;938;p45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39" name="Google Shape;939;p45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0" name="Google Shape;940;p45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5"/>
          <p:cNvSpPr txBox="1"/>
          <p:nvPr/>
        </p:nvSpPr>
        <p:spPr>
          <a:xfrm>
            <a:off x="2670175" y="5943600"/>
            <a:ext cx="38941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b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running time of DFS = O(V+E)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47" name="Google Shape;947;p4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Sort Analysis</a:t>
            </a:r>
            <a:endParaRPr/>
          </a:p>
        </p:txBody>
      </p:sp>
      <p:sp>
        <p:nvSpPr>
          <p:cNvPr id="948" name="Google Shape;948;p46"/>
          <p:cNvSpPr txBox="1"/>
          <p:nvPr>
            <p:ph idx="1" type="body"/>
          </p:nvPr>
        </p:nvSpPr>
        <p:spPr>
          <a:xfrm>
            <a:off x="457200" y="15240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running time argument is an informal example of </a:t>
            </a:r>
            <a:r>
              <a:rPr b="0" i="1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amortized analysis</a:t>
            </a:r>
            <a:endParaRPr b="0" i="0" sz="3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“Charge” the exploration of edge to the edge: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loop in DFS_Visit can be attributed to an edge in the graph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once per edge if directed graph, twice if undirected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loop will run in O(E) time, algorithm O(V+E)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linear for graph, b/c adj list requires O(V+E) storage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to be comfortable with this kind of reasoning and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54" name="Google Shape;954;p4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955" name="Google Shape;955;p47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tree edges form a spanning forest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tree edges form cycles?  Why or why not?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</a:pPr>
            <a:r>
              <a:rPr b="0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61" name="Google Shape;961;p4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962" name="Google Shape;962;p4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963" name="Google Shape;963;p4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964" name="Google Shape;964;p4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966" name="Google Shape;966;p4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967" name="Google Shape;967;p4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968" name="Google Shape;968;p4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969" name="Google Shape;969;p4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970" name="Google Shape;970;p48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1" name="Google Shape;971;p48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2" name="Google Shape;972;p48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3" name="Google Shape;973;p48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4" name="Google Shape;974;p48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5" name="Google Shape;975;p48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6" name="Google Shape;976;p48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7" name="Google Shape;977;p48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8" name="Google Shape;978;p48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9" name="Google Shape;979;p48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0" name="Google Shape;980;p48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1" name="Google Shape;981;p48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2" name="Google Shape;982;p48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3" name="Google Shape;983;p48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4" name="Google Shape;984;p4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5" name="Google Shape;985;p48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986" name="Google Shape;986;p4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987" name="Google Shape;987;p48"/>
          <p:cNvSpPr txBox="1"/>
          <p:nvPr/>
        </p:nvSpPr>
        <p:spPr>
          <a:xfrm>
            <a:off x="223837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93" name="Google Shape;993;p4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994" name="Google Shape;994;p49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descendent to ancestor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Encounter a grey vertex (grey to grey)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loops are considered as to be back edge.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00" name="Google Shape;1000;p5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001" name="Google Shape;1001;p5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002" name="Google Shape;1002;p5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003" name="Google Shape;1003;p5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004" name="Google Shape;1004;p5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005" name="Google Shape;1005;p5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06" name="Google Shape;1006;p5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07" name="Google Shape;1007;p5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08" name="Google Shape;1008;p5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09" name="Google Shape;1009;p50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0" name="Google Shape;1010;p50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1" name="Google Shape;1011;p50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2" name="Google Shape;1012;p50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3" name="Google Shape;1013;p50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4" name="Google Shape;1014;p50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5" name="Google Shape;1015;p50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6" name="Google Shape;1016;p50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7" name="Google Shape;1017;p50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8" name="Google Shape;1018;p50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9" name="Google Shape;1019;p50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0" name="Google Shape;1020;p50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1" name="Google Shape;1021;p50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2" name="Google Shape;1022;p50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3" name="Google Shape;1023;p5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4" name="Google Shape;1024;p50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25" name="Google Shape;1025;p5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026" name="Google Shape;1026;p50"/>
          <p:cNvSpPr txBox="1"/>
          <p:nvPr/>
        </p:nvSpPr>
        <p:spPr>
          <a:xfrm>
            <a:off x="223837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027" name="Google Shape;1027;p50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33" name="Google Shape;1033;p5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034" name="Google Shape;1034;p5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descendent to ancestor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ancestor to descendent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tree edge, though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grey node to black node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Print Path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33400" y="15240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Print-Path(G, s, 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if(v==s)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if(prev[v]==NIL)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print(No path);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Print-Path(G,s,prev[v]);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40" name="Google Shape;1040;p5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041" name="Google Shape;1041;p5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042" name="Google Shape;1042;p5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043" name="Google Shape;1043;p5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044" name="Google Shape;1044;p5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045" name="Google Shape;1045;p5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46" name="Google Shape;1046;p5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47" name="Google Shape;1047;p5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48" name="Google Shape;1048;p5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49" name="Google Shape;1049;p52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0" name="Google Shape;1050;p52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1" name="Google Shape;1051;p52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2" name="Google Shape;1052;p52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3" name="Google Shape;1053;p52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4" name="Google Shape;1054;p52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5" name="Google Shape;1055;p52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6" name="Google Shape;1056;p52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7" name="Google Shape;1057;p52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8" name="Google Shape;1058;p52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9" name="Google Shape;1059;p52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0" name="Google Shape;1060;p52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1" name="Google Shape;1061;p52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2" name="Google Shape;1062;p5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3" name="Google Shape;1063;p52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64" name="Google Shape;1064;p52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065" name="Google Shape;1065;p52"/>
          <p:cNvSpPr txBox="1"/>
          <p:nvPr/>
        </p:nvSpPr>
        <p:spPr>
          <a:xfrm>
            <a:off x="223837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066" name="Google Shape;1066;p52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067" name="Google Shape;1067;p52"/>
          <p:cNvSpPr txBox="1"/>
          <p:nvPr/>
        </p:nvSpPr>
        <p:spPr>
          <a:xfrm>
            <a:off x="3505200" y="5791200"/>
            <a:ext cx="2055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/>
          </a:p>
        </p:txBody>
      </p:sp>
      <p:cxnSp>
        <p:nvCxnSpPr>
          <p:cNvPr id="1068" name="Google Shape;1068;p52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74" name="Google Shape;1074;p5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075" name="Google Shape;1075;p53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descendent to ancestor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ancestor to descendent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between a tree or subtrees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 grey node to a black node</a:t>
            </a:r>
            <a:endParaRPr/>
          </a:p>
          <a:p>
            <a:pPr indent="-213359" lvl="0" marL="3429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81" name="Google Shape;1081;p5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082" name="Google Shape;1082;p54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083" name="Google Shape;1083;p5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084" name="Google Shape;1084;p54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085" name="Google Shape;1085;p54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086" name="Google Shape;1086;p54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87" name="Google Shape;1087;p54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88" name="Google Shape;1088;p54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89" name="Google Shape;1089;p54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90" name="Google Shape;1090;p54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1" name="Google Shape;1091;p54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2" name="Google Shape;1092;p54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3" name="Google Shape;1093;p54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4" name="Google Shape;1094;p54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5" name="Google Shape;1095;p54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6" name="Google Shape;1096;p54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7" name="Google Shape;1097;p54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8" name="Google Shape;1098;p54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9" name="Google Shape;1099;p54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0" name="Google Shape;1100;p54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1" name="Google Shape;1101;p54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2" name="Google Shape;1102;p54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3" name="Google Shape;1103;p54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4" name="Google Shape;1104;p54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105" name="Google Shape;1105;p54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106" name="Google Shape;1106;p54"/>
          <p:cNvSpPr txBox="1"/>
          <p:nvPr/>
        </p:nvSpPr>
        <p:spPr>
          <a:xfrm>
            <a:off x="223837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107" name="Google Shape;1107;p54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108" name="Google Shape;1108;p54"/>
          <p:cNvSpPr txBox="1"/>
          <p:nvPr/>
        </p:nvSpPr>
        <p:spPr>
          <a:xfrm>
            <a:off x="3505200" y="5791200"/>
            <a:ext cx="2055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/>
          </a:p>
        </p:txBody>
      </p:sp>
      <p:cxnSp>
        <p:nvCxnSpPr>
          <p:cNvPr id="1109" name="Google Shape;1109;p54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0" name="Google Shape;1110;p54"/>
          <p:cNvSpPr txBox="1"/>
          <p:nvPr/>
        </p:nvSpPr>
        <p:spPr>
          <a:xfrm>
            <a:off x="5638800" y="5791200"/>
            <a:ext cx="166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116" name="Google Shape;1116;p5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117" name="Google Shape;1117;p55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descendent to ancestor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ancestor to descendent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between a tree or subtrees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tree &amp; back edges are important; most algorithms don’t distinguish forward &amp; cross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123" name="Google Shape;1123;p5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about the edges</a:t>
            </a:r>
            <a:endParaRPr/>
          </a:p>
        </p:txBody>
      </p:sp>
      <p:sp>
        <p:nvSpPr>
          <p:cNvPr id="1124" name="Google Shape;1124;p56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(u,v) is an edge.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(color[v] = WHITE)  then (u,v) is a tree edge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(color[v] = GRAY)  then (u,v) is a back edge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(color[v] = BLACK)  then (u,v) is a forward/cross edge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Edge: d[u]&lt;d[v]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Edge: 	    d[u]&gt;d[v]</a:t>
            </a:r>
            <a:endParaRPr/>
          </a:p>
          <a:p>
            <a:pPr indent="-213359" lvl="0" marL="3429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130" name="Google Shape;1130;p57"/>
          <p:cNvSpPr txBox="1"/>
          <p:nvPr>
            <p:ph idx="4294967295"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 - Timestamps</a:t>
            </a:r>
            <a:endParaRPr/>
          </a:p>
        </p:txBody>
      </p:sp>
      <p:sp>
        <p:nvSpPr>
          <p:cNvPr id="1131" name="Google Shape;1131;p57"/>
          <p:cNvSpPr/>
          <p:nvPr/>
        </p:nvSpPr>
        <p:spPr>
          <a:xfrm>
            <a:off x="1447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3/6</a:t>
            </a:r>
            <a:endParaRPr/>
          </a:p>
        </p:txBody>
      </p:sp>
      <p:sp>
        <p:nvSpPr>
          <p:cNvPr id="1132" name="Google Shape;1132;p57"/>
          <p:cNvSpPr/>
          <p:nvPr/>
        </p:nvSpPr>
        <p:spPr>
          <a:xfrm>
            <a:off x="35814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7/8</a:t>
            </a:r>
            <a:endParaRPr/>
          </a:p>
        </p:txBody>
      </p:sp>
      <p:sp>
        <p:nvSpPr>
          <p:cNvPr id="1133" name="Google Shape;1133;p57"/>
          <p:cNvSpPr/>
          <p:nvPr/>
        </p:nvSpPr>
        <p:spPr>
          <a:xfrm>
            <a:off x="5638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1/10</a:t>
            </a:r>
            <a:endParaRPr/>
          </a:p>
        </p:txBody>
      </p:sp>
      <p:sp>
        <p:nvSpPr>
          <p:cNvPr id="1134" name="Google Shape;1134;p57"/>
          <p:cNvSpPr/>
          <p:nvPr/>
        </p:nvSpPr>
        <p:spPr>
          <a:xfrm>
            <a:off x="35814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2/9</a:t>
            </a:r>
            <a:endParaRPr/>
          </a:p>
        </p:txBody>
      </p:sp>
      <p:sp>
        <p:nvSpPr>
          <p:cNvPr id="1135" name="Google Shape;1135;p57"/>
          <p:cNvSpPr/>
          <p:nvPr/>
        </p:nvSpPr>
        <p:spPr>
          <a:xfrm>
            <a:off x="5638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12/13</a:t>
            </a:r>
            <a:endParaRPr/>
          </a:p>
        </p:txBody>
      </p:sp>
      <p:sp>
        <p:nvSpPr>
          <p:cNvPr id="1136" name="Google Shape;1136;p57"/>
          <p:cNvSpPr/>
          <p:nvPr/>
        </p:nvSpPr>
        <p:spPr>
          <a:xfrm>
            <a:off x="1447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4/5</a:t>
            </a:r>
            <a:endParaRPr/>
          </a:p>
        </p:txBody>
      </p:sp>
      <p:cxnSp>
        <p:nvCxnSpPr>
          <p:cNvPr id="1137" name="Google Shape;1137;p57"/>
          <p:cNvCxnSpPr/>
          <p:nvPr/>
        </p:nvCxnSpPr>
        <p:spPr>
          <a:xfrm>
            <a:off x="2438400" y="2590800"/>
            <a:ext cx="114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8" name="Google Shape;1138;p57"/>
          <p:cNvCxnSpPr/>
          <p:nvPr/>
        </p:nvCxnSpPr>
        <p:spPr>
          <a:xfrm>
            <a:off x="19431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9" name="Google Shape;1139;p57"/>
          <p:cNvCxnSpPr/>
          <p:nvPr/>
        </p:nvCxnSpPr>
        <p:spPr>
          <a:xfrm>
            <a:off x="40767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0" name="Google Shape;1140;p57"/>
          <p:cNvCxnSpPr/>
          <p:nvPr/>
        </p:nvCxnSpPr>
        <p:spPr>
          <a:xfrm rot="10800000">
            <a:off x="2438400" y="39624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1" name="Google Shape;1141;p57"/>
          <p:cNvCxnSpPr/>
          <p:nvPr/>
        </p:nvCxnSpPr>
        <p:spPr>
          <a:xfrm flipH="1" rot="10800000">
            <a:off x="2293937" y="2752725"/>
            <a:ext cx="1431925" cy="1047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2" name="Google Shape;1142;p57"/>
          <p:cNvCxnSpPr/>
          <p:nvPr/>
        </p:nvCxnSpPr>
        <p:spPr>
          <a:xfrm flipH="1">
            <a:off x="4427537" y="2752725"/>
            <a:ext cx="1355725" cy="1047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3" name="Google Shape;1143;p57"/>
          <p:cNvSpPr txBox="1"/>
          <p:nvPr/>
        </p:nvSpPr>
        <p:spPr>
          <a:xfrm>
            <a:off x="1828800" y="19812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44" name="Google Shape;1144;p57"/>
          <p:cNvSpPr txBox="1"/>
          <p:nvPr/>
        </p:nvSpPr>
        <p:spPr>
          <a:xfrm>
            <a:off x="3962400" y="1981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45" name="Google Shape;1145;p57"/>
          <p:cNvSpPr txBox="1"/>
          <p:nvPr/>
        </p:nvSpPr>
        <p:spPr>
          <a:xfrm>
            <a:off x="6019800" y="1981200"/>
            <a:ext cx="303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146" name="Google Shape;1146;p57"/>
          <p:cNvSpPr txBox="1"/>
          <p:nvPr/>
        </p:nvSpPr>
        <p:spPr>
          <a:xfrm>
            <a:off x="1828800" y="4114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147" name="Google Shape;1147;p57"/>
          <p:cNvSpPr txBox="1"/>
          <p:nvPr/>
        </p:nvSpPr>
        <p:spPr>
          <a:xfrm>
            <a:off x="4038600" y="41148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148" name="Google Shape;1148;p57"/>
          <p:cNvSpPr txBox="1"/>
          <p:nvPr/>
        </p:nvSpPr>
        <p:spPr>
          <a:xfrm>
            <a:off x="6096000" y="41148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49" name="Google Shape;1149;p57"/>
          <p:cNvSpPr txBox="1"/>
          <p:nvPr/>
        </p:nvSpPr>
        <p:spPr>
          <a:xfrm>
            <a:off x="2574925" y="28606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50" name="Google Shape;1150;p57"/>
          <p:cNvSpPr txBox="1"/>
          <p:nvPr/>
        </p:nvSpPr>
        <p:spPr>
          <a:xfrm>
            <a:off x="4784725" y="28606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51" name="Google Shape;1151;p57"/>
          <p:cNvSpPr/>
          <p:nvPr/>
        </p:nvSpPr>
        <p:spPr>
          <a:xfrm>
            <a:off x="76200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11/16</a:t>
            </a:r>
            <a:endParaRPr/>
          </a:p>
        </p:txBody>
      </p:sp>
      <p:sp>
        <p:nvSpPr>
          <p:cNvPr id="1152" name="Google Shape;1152;p57"/>
          <p:cNvSpPr/>
          <p:nvPr/>
        </p:nvSpPr>
        <p:spPr>
          <a:xfrm>
            <a:off x="76200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14/15</a:t>
            </a:r>
            <a:endParaRPr/>
          </a:p>
        </p:txBody>
      </p:sp>
      <p:cxnSp>
        <p:nvCxnSpPr>
          <p:cNvPr id="1153" name="Google Shape;1153;p57"/>
          <p:cNvCxnSpPr/>
          <p:nvPr/>
        </p:nvCxnSpPr>
        <p:spPr>
          <a:xfrm>
            <a:off x="81153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4" name="Google Shape;1154;p57"/>
          <p:cNvSpPr txBox="1"/>
          <p:nvPr/>
        </p:nvSpPr>
        <p:spPr>
          <a:xfrm>
            <a:off x="8001000" y="19812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55" name="Google Shape;1155;p57"/>
          <p:cNvSpPr txBox="1"/>
          <p:nvPr/>
        </p:nvSpPr>
        <p:spPr>
          <a:xfrm>
            <a:off x="8077200" y="4114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sp>
        <p:nvSpPr>
          <p:cNvPr id="1156" name="Google Shape;1156;p57"/>
          <p:cNvSpPr txBox="1"/>
          <p:nvPr/>
        </p:nvSpPr>
        <p:spPr>
          <a:xfrm>
            <a:off x="2879725" y="40036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57" name="Google Shape;1157;p57"/>
          <p:cNvCxnSpPr/>
          <p:nvPr/>
        </p:nvCxnSpPr>
        <p:spPr>
          <a:xfrm rot="10800000">
            <a:off x="4572000" y="2590800"/>
            <a:ext cx="106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8" name="Google Shape;1158;p57"/>
          <p:cNvCxnSpPr/>
          <p:nvPr/>
        </p:nvCxnSpPr>
        <p:spPr>
          <a:xfrm flipH="1">
            <a:off x="6484937" y="2752725"/>
            <a:ext cx="1279525" cy="1047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9" name="Google Shape;1159;p57"/>
          <p:cNvCxnSpPr/>
          <p:nvPr/>
        </p:nvCxnSpPr>
        <p:spPr>
          <a:xfrm rot="10800000">
            <a:off x="4572000" y="39624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0" name="Google Shape;1160;p57"/>
          <p:cNvSpPr txBox="1"/>
          <p:nvPr/>
        </p:nvSpPr>
        <p:spPr>
          <a:xfrm>
            <a:off x="51816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61" name="Google Shape;1161;p57"/>
          <p:cNvCxnSpPr/>
          <p:nvPr/>
        </p:nvCxnSpPr>
        <p:spPr>
          <a:xfrm rot="10800000">
            <a:off x="6134100" y="28194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2" name="Google Shape;1162;p57"/>
          <p:cNvSpPr txBox="1"/>
          <p:nvPr/>
        </p:nvSpPr>
        <p:spPr>
          <a:xfrm>
            <a:off x="6172200" y="29718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63" name="Google Shape;1163;p57"/>
          <p:cNvCxnSpPr/>
          <p:nvPr/>
        </p:nvCxnSpPr>
        <p:spPr>
          <a:xfrm rot="10800000">
            <a:off x="6629400" y="39624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4" name="Google Shape;1164;p57"/>
          <p:cNvSpPr txBox="1"/>
          <p:nvPr/>
        </p:nvSpPr>
        <p:spPr>
          <a:xfrm>
            <a:off x="70866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65" name="Google Shape;1165;p57"/>
          <p:cNvCxnSpPr/>
          <p:nvPr/>
        </p:nvCxnSpPr>
        <p:spPr>
          <a:xfrm rot="10800000">
            <a:off x="8466137" y="2752725"/>
            <a:ext cx="0" cy="1047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6" name="Google Shape;1166;p57"/>
          <p:cNvSpPr txBox="1"/>
          <p:nvPr/>
        </p:nvSpPr>
        <p:spPr>
          <a:xfrm>
            <a:off x="8534400" y="3124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172" name="Google Shape;1172;p58"/>
          <p:cNvSpPr txBox="1"/>
          <p:nvPr>
            <p:ph idx="4294967295"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 - Timestamps</a:t>
            </a:r>
            <a:endParaRPr/>
          </a:p>
        </p:txBody>
      </p:sp>
      <p:sp>
        <p:nvSpPr>
          <p:cNvPr id="1173" name="Google Shape;1173;p58"/>
          <p:cNvSpPr/>
          <p:nvPr/>
        </p:nvSpPr>
        <p:spPr>
          <a:xfrm>
            <a:off x="10668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74" name="Google Shape;1174;p58"/>
          <p:cNvSpPr/>
          <p:nvPr/>
        </p:nvSpPr>
        <p:spPr>
          <a:xfrm>
            <a:off x="38862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175" name="Google Shape;1175;p58"/>
          <p:cNvSpPr/>
          <p:nvPr/>
        </p:nvSpPr>
        <p:spPr>
          <a:xfrm>
            <a:off x="28956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176" name="Google Shape;1176;p58"/>
          <p:cNvSpPr/>
          <p:nvPr/>
        </p:nvSpPr>
        <p:spPr>
          <a:xfrm>
            <a:off x="27432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77" name="Google Shape;1177;p58"/>
          <p:cNvSpPr/>
          <p:nvPr/>
        </p:nvSpPr>
        <p:spPr>
          <a:xfrm>
            <a:off x="51816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78" name="Google Shape;1178;p58"/>
          <p:cNvSpPr/>
          <p:nvPr/>
        </p:nvSpPr>
        <p:spPr>
          <a:xfrm>
            <a:off x="1066800" y="5181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cxnSp>
        <p:nvCxnSpPr>
          <p:cNvPr id="1179" name="Google Shape;1179;p58"/>
          <p:cNvCxnSpPr/>
          <p:nvPr/>
        </p:nvCxnSpPr>
        <p:spPr>
          <a:xfrm flipH="1" rot="10800000">
            <a:off x="1524000" y="3505200"/>
            <a:ext cx="1219200" cy="68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80" name="Google Shape;1180;p58"/>
          <p:cNvCxnSpPr/>
          <p:nvPr/>
        </p:nvCxnSpPr>
        <p:spPr>
          <a:xfrm>
            <a:off x="1295400" y="4419600"/>
            <a:ext cx="0" cy="7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1" name="Google Shape;1181;p58"/>
          <p:cNvCxnSpPr/>
          <p:nvPr/>
        </p:nvCxnSpPr>
        <p:spPr>
          <a:xfrm>
            <a:off x="3200400" y="3505200"/>
            <a:ext cx="752475" cy="52387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2" name="Google Shape;1182;p58"/>
          <p:cNvCxnSpPr/>
          <p:nvPr/>
        </p:nvCxnSpPr>
        <p:spPr>
          <a:xfrm flipH="1">
            <a:off x="1524000" y="4191000"/>
            <a:ext cx="2362200" cy="121920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3" name="Google Shape;1183;p58"/>
          <p:cNvCxnSpPr/>
          <p:nvPr/>
        </p:nvCxnSpPr>
        <p:spPr>
          <a:xfrm flipH="1" rot="10800000">
            <a:off x="1457325" y="3667125"/>
            <a:ext cx="1352550" cy="1581150"/>
          </a:xfrm>
          <a:prstGeom prst="straightConnector1">
            <a:avLst/>
          </a:prstGeom>
          <a:noFill/>
          <a:ln cap="flat" cmpd="sng" w="9525">
            <a:solidFill>
              <a:srgbClr val="00CC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4" name="Google Shape;1184;p58"/>
          <p:cNvCxnSpPr/>
          <p:nvPr/>
        </p:nvCxnSpPr>
        <p:spPr>
          <a:xfrm>
            <a:off x="3286125" y="2447925"/>
            <a:ext cx="828675" cy="1514475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5" name="Google Shape;1185;p58"/>
          <p:cNvSpPr txBox="1"/>
          <p:nvPr/>
        </p:nvSpPr>
        <p:spPr>
          <a:xfrm>
            <a:off x="7620000" y="2286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86" name="Google Shape;1186;p58"/>
          <p:cNvSpPr txBox="1"/>
          <p:nvPr/>
        </p:nvSpPr>
        <p:spPr>
          <a:xfrm>
            <a:off x="3886200" y="3048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87" name="Google Shape;1187;p58"/>
          <p:cNvSpPr/>
          <p:nvPr/>
        </p:nvSpPr>
        <p:spPr>
          <a:xfrm>
            <a:off x="64770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88" name="Google Shape;1188;p58"/>
          <p:cNvSpPr/>
          <p:nvPr/>
        </p:nvSpPr>
        <p:spPr>
          <a:xfrm>
            <a:off x="79248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cxnSp>
        <p:nvCxnSpPr>
          <p:cNvPr id="1189" name="Google Shape;1189;p58"/>
          <p:cNvCxnSpPr/>
          <p:nvPr/>
        </p:nvCxnSpPr>
        <p:spPr>
          <a:xfrm>
            <a:off x="6867525" y="2447925"/>
            <a:ext cx="1123950" cy="8953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0" name="Google Shape;1190;p58"/>
          <p:cNvSpPr txBox="1"/>
          <p:nvPr/>
        </p:nvSpPr>
        <p:spPr>
          <a:xfrm>
            <a:off x="2514600" y="495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91" name="Google Shape;1191;p58"/>
          <p:cNvCxnSpPr/>
          <p:nvPr/>
        </p:nvCxnSpPr>
        <p:spPr>
          <a:xfrm flipH="1">
            <a:off x="2971800" y="2514600"/>
            <a:ext cx="152400" cy="7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2" name="Google Shape;1192;p58"/>
          <p:cNvCxnSpPr/>
          <p:nvPr/>
        </p:nvCxnSpPr>
        <p:spPr>
          <a:xfrm flipH="1">
            <a:off x="5572125" y="2447925"/>
            <a:ext cx="971550" cy="8953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3" name="Google Shape;1193;p58"/>
          <p:cNvCxnSpPr/>
          <p:nvPr/>
        </p:nvCxnSpPr>
        <p:spPr>
          <a:xfrm flipH="1">
            <a:off x="4276725" y="3667125"/>
            <a:ext cx="971550" cy="36195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4" name="Google Shape;1194;p58"/>
          <p:cNvSpPr txBox="1"/>
          <p:nvPr/>
        </p:nvSpPr>
        <p:spPr>
          <a:xfrm>
            <a:off x="6629400" y="3581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95" name="Google Shape;1195;p58"/>
          <p:cNvCxnSpPr/>
          <p:nvPr/>
        </p:nvCxnSpPr>
        <p:spPr>
          <a:xfrm rot="10800000">
            <a:off x="3352800" y="2286000"/>
            <a:ext cx="2057400" cy="99060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6" name="Google Shape;1196;p58"/>
          <p:cNvSpPr txBox="1"/>
          <p:nvPr/>
        </p:nvSpPr>
        <p:spPr>
          <a:xfrm>
            <a:off x="47244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97" name="Google Shape;1197;p58"/>
          <p:cNvCxnSpPr/>
          <p:nvPr/>
        </p:nvCxnSpPr>
        <p:spPr>
          <a:xfrm rot="10800000">
            <a:off x="5638800" y="3505200"/>
            <a:ext cx="2286000" cy="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8" name="Google Shape;1198;p58"/>
          <p:cNvSpPr txBox="1"/>
          <p:nvPr/>
        </p:nvSpPr>
        <p:spPr>
          <a:xfrm>
            <a:off x="4495800" y="2286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99" name="Google Shape;1199;p58"/>
          <p:cNvCxnSpPr/>
          <p:nvPr/>
        </p:nvCxnSpPr>
        <p:spPr>
          <a:xfrm rot="10800000">
            <a:off x="6934200" y="2286000"/>
            <a:ext cx="1219200" cy="990600"/>
          </a:xfrm>
          <a:prstGeom prst="straightConnector1">
            <a:avLst/>
          </a:prstGeom>
          <a:noFill/>
          <a:ln cap="flat" cmpd="sng" w="9525">
            <a:solidFill>
              <a:srgbClr val="00CC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0" name="Google Shape;1200;p58"/>
          <p:cNvSpPr txBox="1"/>
          <p:nvPr/>
        </p:nvSpPr>
        <p:spPr>
          <a:xfrm>
            <a:off x="1524000" y="4267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1201" name="Google Shape;1201;p58"/>
          <p:cNvCxnSpPr/>
          <p:nvPr/>
        </p:nvCxnSpPr>
        <p:spPr>
          <a:xfrm>
            <a:off x="4495800" y="1752600"/>
            <a:ext cx="0" cy="373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07" name="Google Shape;1207;p5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Detect Edge</a:t>
            </a:r>
            <a:endParaRPr/>
          </a:p>
        </p:txBody>
      </p:sp>
      <p:sp>
        <p:nvSpPr>
          <p:cNvPr id="1208" name="Google Shape;1208;p59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09" name="Google Shape;1209;p59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detect edge type using “color[v]”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210" name="Google Shape;1210;p59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1" name="Google Shape;1211;p59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6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17" name="Google Shape;1217;p6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218" name="Google Shape;1218;p60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Thm 22.10: </a:t>
            </a:r>
            <a:r>
              <a:rPr b="0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G is undirected, a DFS produces only tree and back edges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by contradiction: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there’s a forward edge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F? edge must actually be a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 (</a:t>
            </a:r>
            <a:r>
              <a:rPr b="0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219" name="Google Shape;1219;p60"/>
          <p:cNvSpPr/>
          <p:nvPr/>
        </p:nvSpPr>
        <p:spPr>
          <a:xfrm>
            <a:off x="7924800" y="27432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1220" name="Google Shape;1220;p60"/>
          <p:cNvSpPr/>
          <p:nvPr/>
        </p:nvSpPr>
        <p:spPr>
          <a:xfrm>
            <a:off x="7239000" y="41910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0"/>
          <p:cNvSpPr/>
          <p:nvPr/>
        </p:nvSpPr>
        <p:spPr>
          <a:xfrm>
            <a:off x="6553200" y="56388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2" name="Google Shape;1222;p60"/>
          <p:cNvCxnSpPr/>
          <p:nvPr/>
        </p:nvCxnSpPr>
        <p:spPr>
          <a:xfrm flipH="1">
            <a:off x="7824787" y="3343275"/>
            <a:ext cx="200025" cy="9334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3" name="Google Shape;1223;p60"/>
          <p:cNvCxnSpPr/>
          <p:nvPr/>
        </p:nvCxnSpPr>
        <p:spPr>
          <a:xfrm flipH="1">
            <a:off x="7138987" y="4791075"/>
            <a:ext cx="200025" cy="9334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4" name="Google Shape;1224;p60"/>
          <p:cNvCxnSpPr/>
          <p:nvPr/>
        </p:nvCxnSpPr>
        <p:spPr>
          <a:xfrm rot="-5400000">
            <a:off x="5962613" y="3776625"/>
            <a:ext cx="2638500" cy="12573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5" name="Google Shape;1225;p60"/>
          <p:cNvSpPr txBox="1"/>
          <p:nvPr/>
        </p:nvSpPr>
        <p:spPr>
          <a:xfrm>
            <a:off x="6770687" y="3214687"/>
            <a:ext cx="481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31" name="Google Shape;1231;p6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232" name="Google Shape;1232;p6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Thm 23.9: </a:t>
            </a:r>
            <a:r>
              <a:rPr b="0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G is undirected, a DFS produces only tree and back edges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by contradiction: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there’s a cross edge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C? edge cannot be cross: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explored from one of the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 it connects, becoming a tree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vertex, before other vertex is explored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in fact the picture is wrong…both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tree edges cannot in fact be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233" name="Google Shape;1233;p61"/>
          <p:cNvSpPr/>
          <p:nvPr/>
        </p:nvSpPr>
        <p:spPr>
          <a:xfrm>
            <a:off x="7391400" y="27432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1234" name="Google Shape;1234;p61"/>
          <p:cNvSpPr/>
          <p:nvPr/>
        </p:nvSpPr>
        <p:spPr>
          <a:xfrm>
            <a:off x="7391400" y="41148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1"/>
          <p:cNvSpPr/>
          <p:nvPr/>
        </p:nvSpPr>
        <p:spPr>
          <a:xfrm>
            <a:off x="8305800" y="54864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1"/>
          <p:cNvSpPr/>
          <p:nvPr/>
        </p:nvSpPr>
        <p:spPr>
          <a:xfrm>
            <a:off x="6553200" y="54864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7" name="Google Shape;1237;p61"/>
          <p:cNvCxnSpPr/>
          <p:nvPr/>
        </p:nvCxnSpPr>
        <p:spPr>
          <a:xfrm>
            <a:off x="7734300" y="3443287"/>
            <a:ext cx="0" cy="6572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8" name="Google Shape;1238;p61"/>
          <p:cNvCxnSpPr/>
          <p:nvPr/>
        </p:nvCxnSpPr>
        <p:spPr>
          <a:xfrm>
            <a:off x="7977187" y="4714875"/>
            <a:ext cx="671512" cy="75723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9" name="Google Shape;1239;p61"/>
          <p:cNvCxnSpPr/>
          <p:nvPr/>
        </p:nvCxnSpPr>
        <p:spPr>
          <a:xfrm flipH="1">
            <a:off x="6896100" y="4714875"/>
            <a:ext cx="595312" cy="75723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0" name="Google Shape;1240;p61"/>
          <p:cNvCxnSpPr/>
          <p:nvPr/>
        </p:nvCxnSpPr>
        <p:spPr>
          <a:xfrm rot="10800000">
            <a:off x="7253287" y="5829300"/>
            <a:ext cx="10382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1" name="Google Shape;1241;p61"/>
          <p:cNvSpPr txBox="1"/>
          <p:nvPr/>
        </p:nvSpPr>
        <p:spPr>
          <a:xfrm>
            <a:off x="7608887" y="5805487"/>
            <a:ext cx="481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 – Questions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shortest path between “A” and “B” (with path)? When will it fail?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most distant node from start node “A”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detect that there exists no path between A and B using BFS?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all of those nodes that are at distance 2 from source vertex “S”.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modify BFS algorithm to check the bipartiteness of  a graph?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possible to answer that there exists more than one path from “S” to “T” with minimum path cost?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47" name="Google Shape;1247;p6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Graph Cycles</a:t>
            </a:r>
            <a:endParaRPr/>
          </a:p>
        </p:txBody>
      </p:sp>
      <p:sp>
        <p:nvSpPr>
          <p:cNvPr id="1248" name="Google Shape;1248;p62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Thm: </a:t>
            </a:r>
            <a:r>
              <a:rPr b="0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undirected graph is </a:t>
            </a:r>
            <a:r>
              <a:rPr b="0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acyclic</a:t>
            </a:r>
            <a:r>
              <a:rPr b="0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iff a DFS yields no back edges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acyclic, no back edges (because a back edge implies a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back edges, acyclic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back edges implies only tree edges (</a:t>
            </a:r>
            <a:r>
              <a:rPr b="0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tree edges implies we have a tree or a forest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by definition is acyclic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can run DFS to find whether a graph has a cycle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54" name="Google Shape;1254;p6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55" name="Google Shape;1255;p63"/>
          <p:cNvSpPr txBox="1"/>
          <p:nvPr>
            <p:ph idx="1" type="body"/>
          </p:nvPr>
        </p:nvSpPr>
        <p:spPr>
          <a:xfrm>
            <a:off x="381000" y="2209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56" name="Google Shape;1256;p63"/>
          <p:cNvSpPr txBox="1"/>
          <p:nvPr>
            <p:ph idx="1" type="body"/>
          </p:nvPr>
        </p:nvSpPr>
        <p:spPr>
          <a:xfrm>
            <a:off x="4724400" y="2209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if (color[v]==WHITE){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257" name="Google Shape;1257;p63"/>
          <p:cNvCxnSpPr/>
          <p:nvPr/>
        </p:nvCxnSpPr>
        <p:spPr>
          <a:xfrm rot="10800000">
            <a:off x="4495800" y="21336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8" name="Google Shape;1258;p63"/>
          <p:cNvSpPr txBox="1"/>
          <p:nvPr/>
        </p:nvSpPr>
        <p:spPr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63"/>
          <p:cNvSpPr txBox="1"/>
          <p:nvPr/>
        </p:nvSpPr>
        <p:spPr>
          <a:xfrm>
            <a:off x="304800" y="1524000"/>
            <a:ext cx="8839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How would you modify the code to detect cycles?</a:t>
            </a:r>
            <a:endParaRPr/>
          </a:p>
        </p:txBody>
      </p:sp>
      <p:cxnSp>
        <p:nvCxnSpPr>
          <p:cNvPr id="1260" name="Google Shape;1260;p63"/>
          <p:cNvCxnSpPr/>
          <p:nvPr/>
        </p:nvCxnSpPr>
        <p:spPr>
          <a:xfrm flipH="1">
            <a:off x="6172200" y="4648200"/>
            <a:ext cx="1600200" cy="68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66" name="Google Shape;1266;p6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67" name="Google Shape;1267;p64"/>
          <p:cNvSpPr txBox="1"/>
          <p:nvPr>
            <p:ph idx="1" type="body"/>
          </p:nvPr>
        </p:nvSpPr>
        <p:spPr>
          <a:xfrm>
            <a:off x="381000" y="2209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68" name="Google Shape;1268;p64"/>
          <p:cNvSpPr txBox="1"/>
          <p:nvPr>
            <p:ph idx="1" type="body"/>
          </p:nvPr>
        </p:nvSpPr>
        <p:spPr>
          <a:xfrm>
            <a:off x="4724400" y="2209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if (color[v]==WHITE){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    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else {cycle exists;}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269" name="Google Shape;1269;p64"/>
          <p:cNvCxnSpPr/>
          <p:nvPr/>
        </p:nvCxnSpPr>
        <p:spPr>
          <a:xfrm rot="10800000">
            <a:off x="4495800" y="21336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0" name="Google Shape;1270;p64"/>
          <p:cNvSpPr txBox="1"/>
          <p:nvPr/>
        </p:nvSpPr>
        <p:spPr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64"/>
          <p:cNvSpPr txBox="1"/>
          <p:nvPr/>
        </p:nvSpPr>
        <p:spPr>
          <a:xfrm>
            <a:off x="304800" y="1524000"/>
            <a:ext cx="8839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will be the running time?</a:t>
            </a:r>
            <a:endParaRPr/>
          </a:p>
        </p:txBody>
      </p:sp>
      <p:cxnSp>
        <p:nvCxnSpPr>
          <p:cNvPr id="1272" name="Google Shape;1272;p64"/>
          <p:cNvCxnSpPr/>
          <p:nvPr/>
        </p:nvCxnSpPr>
        <p:spPr>
          <a:xfrm flipH="1">
            <a:off x="6781800" y="4572000"/>
            <a:ext cx="1600200" cy="68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78" name="Google Shape;1278;p6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79" name="Google Shape;1279;p65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1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 b="0" i="0" sz="32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O(V+E)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actually determine if cycles exist in O(V)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85" name="Google Shape;1285;p6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86" name="Google Shape;1286;p66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1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 for undirected graph to detect cycle?</a:t>
            </a:r>
            <a:endParaRPr b="0" i="0" sz="32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O(V+E)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actually determine if cycles exist in O(V) time: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undirected acyclic forest, |E| ≤ |V| - 1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count the edges: if ever see |V| distinct edges, must have seen a back edge along the way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92" name="Google Shape;1292;p6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93" name="Google Shape;1293;p67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1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 for directed graph to detect cycle?</a:t>
            </a:r>
            <a:endParaRPr b="0" i="0" sz="32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O(V+E)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6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  <p:sp>
        <p:nvSpPr>
          <p:cNvPr id="1299" name="Google Shape;1299;p68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Cormen –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22 (Elementary Graph Algorithms)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–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22.3-4 –Detect edge using d[u], d[v], f[u], f[v]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22.3-11 – Connected Component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22.3-12 – Singly connected</a:t>
            </a:r>
            <a:endParaRPr/>
          </a:p>
        </p:txBody>
      </p:sp>
      <p:sp>
        <p:nvSpPr>
          <p:cNvPr id="1300" name="Google Shape;1300;p6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50837" y="1600200"/>
            <a:ext cx="8716962" cy="50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(V, E)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(No source vertex given!)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the edges of G to “discover” every vertex in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at the </a:t>
            </a:r>
            <a:r>
              <a:rPr b="0" i="0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current visited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may be repeated from </a:t>
            </a:r>
            <a:r>
              <a:rPr b="0" i="0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sources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timestamps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each vertex: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discovery time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f[v]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finishing time (done with examining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adjacency list)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forest</a:t>
            </a: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6373812" y="1676400"/>
            <a:ext cx="2159000" cy="1376362"/>
            <a:chOff x="828" y="2753"/>
            <a:chExt cx="1360" cy="867"/>
          </a:xfrm>
        </p:grpSpPr>
        <p:sp>
          <p:nvSpPr>
            <p:cNvPr id="108" name="Google Shape;108;p18"/>
            <p:cNvSpPr/>
            <p:nvPr/>
          </p:nvSpPr>
          <p:spPr>
            <a:xfrm>
              <a:off x="829" y="2754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466" y="275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828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466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12" name="Google Shape;112;p18"/>
            <p:cNvCxnSpPr/>
            <p:nvPr/>
          </p:nvCxnSpPr>
          <p:spPr>
            <a:xfrm>
              <a:off x="1111" y="2866"/>
              <a:ext cx="35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3" name="Google Shape;113;p18"/>
            <p:cNvCxnSpPr/>
            <p:nvPr/>
          </p:nvCxnSpPr>
          <p:spPr>
            <a:xfrm>
              <a:off x="1602" y="3011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4" name="Google Shape;114;p18"/>
            <p:cNvCxnSpPr/>
            <p:nvPr/>
          </p:nvCxnSpPr>
          <p:spPr>
            <a:xfrm flipH="1" rot="10800000">
              <a:off x="970" y="3007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5" name="Google Shape;115;p18"/>
            <p:cNvCxnSpPr/>
            <p:nvPr/>
          </p:nvCxnSpPr>
          <p:spPr>
            <a:xfrm flipH="1">
              <a:off x="1071" y="2976"/>
              <a:ext cx="447" cy="4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6" name="Google Shape;116;p18"/>
            <p:cNvSpPr/>
            <p:nvPr/>
          </p:nvSpPr>
          <p:spPr>
            <a:xfrm>
              <a:off x="1904" y="3047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17" name="Google Shape;117;p18"/>
            <p:cNvCxnSpPr/>
            <p:nvPr/>
          </p:nvCxnSpPr>
          <p:spPr>
            <a:xfrm>
              <a:off x="1103" y="3483"/>
              <a:ext cx="36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8" name="Google Shape;118;p18"/>
            <p:cNvCxnSpPr/>
            <p:nvPr/>
          </p:nvCxnSpPr>
          <p:spPr>
            <a:xfrm>
              <a:off x="1742" y="2903"/>
              <a:ext cx="225" cy="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9" name="Google Shape;119;p18"/>
            <p:cNvCxnSpPr/>
            <p:nvPr/>
          </p:nvCxnSpPr>
          <p:spPr>
            <a:xfrm flipH="1" rot="10800000">
              <a:off x="1733" y="3276"/>
              <a:ext cx="229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04800" y="1600200"/>
            <a:ext cx="6835775" cy="228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“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in the graph whenever possible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explored out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most recently discovered vertex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has unexplored edges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09562" y="3328987"/>
            <a:ext cx="8535987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After all edges of v have been explored, the search “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backtracks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” from the parent of </a:t>
            </a:r>
            <a:r>
              <a:rPr b="0" i="1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process continues until all vertices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reachable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from the original source have been discovered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undiscovered vertices remain, choose one of them as a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source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repeat the search from that vertex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DFS creates a “depth-first forest”</a:t>
            </a:r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6907212" y="1604962"/>
            <a:ext cx="2159000" cy="1376362"/>
            <a:chOff x="828" y="2753"/>
            <a:chExt cx="1360" cy="867"/>
          </a:xfrm>
        </p:grpSpPr>
        <p:sp>
          <p:nvSpPr>
            <p:cNvPr id="128" name="Google Shape;128;p19"/>
            <p:cNvSpPr/>
            <p:nvPr/>
          </p:nvSpPr>
          <p:spPr>
            <a:xfrm>
              <a:off x="829" y="2754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466" y="275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828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466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32" name="Google Shape;132;p19"/>
            <p:cNvCxnSpPr/>
            <p:nvPr/>
          </p:nvCxnSpPr>
          <p:spPr>
            <a:xfrm>
              <a:off x="1111" y="2866"/>
              <a:ext cx="35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" name="Google Shape;133;p19"/>
            <p:cNvCxnSpPr/>
            <p:nvPr/>
          </p:nvCxnSpPr>
          <p:spPr>
            <a:xfrm>
              <a:off x="1602" y="3011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34" name="Google Shape;134;p19"/>
            <p:cNvCxnSpPr/>
            <p:nvPr/>
          </p:nvCxnSpPr>
          <p:spPr>
            <a:xfrm flipH="1" rot="10800000">
              <a:off x="970" y="3007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35" name="Google Shape;135;p19"/>
            <p:cNvCxnSpPr/>
            <p:nvPr/>
          </p:nvCxnSpPr>
          <p:spPr>
            <a:xfrm flipH="1">
              <a:off x="1071" y="2976"/>
              <a:ext cx="447" cy="4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6" name="Google Shape;136;p19"/>
            <p:cNvSpPr/>
            <p:nvPr/>
          </p:nvSpPr>
          <p:spPr>
            <a:xfrm>
              <a:off x="1904" y="3047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37" name="Google Shape;137;p19"/>
            <p:cNvCxnSpPr/>
            <p:nvPr/>
          </p:nvCxnSpPr>
          <p:spPr>
            <a:xfrm>
              <a:off x="1103" y="3483"/>
              <a:ext cx="36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1742" y="2903"/>
              <a:ext cx="225" cy="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39" name="Google Shape;139;p19"/>
            <p:cNvCxnSpPr/>
            <p:nvPr/>
          </p:nvCxnSpPr>
          <p:spPr>
            <a:xfrm flipH="1" rot="10800000">
              <a:off x="1733" y="3276"/>
              <a:ext cx="229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140" name="Google Shape;140;p19"/>
          <p:cNvSpPr/>
          <p:nvPr/>
        </p:nvSpPr>
        <p:spPr>
          <a:xfrm>
            <a:off x="6915150" y="1600200"/>
            <a:ext cx="442912" cy="414337"/>
          </a:xfrm>
          <a:prstGeom prst="ellipse">
            <a:avLst/>
          </a:prstGeom>
          <a:noFill/>
          <a:ln cap="flat" cmpd="sng" w="254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7364412" y="1603375"/>
            <a:ext cx="1003300" cy="414337"/>
            <a:chOff x="4216" y="916"/>
            <a:chExt cx="632" cy="261"/>
          </a:xfrm>
        </p:grpSpPr>
        <p:sp>
          <p:nvSpPr>
            <p:cNvPr id="142" name="Google Shape;142;p19"/>
            <p:cNvSpPr/>
            <p:nvPr/>
          </p:nvSpPr>
          <p:spPr>
            <a:xfrm>
              <a:off x="4569" y="916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19"/>
            <p:cNvCxnSpPr/>
            <p:nvPr/>
          </p:nvCxnSpPr>
          <p:spPr>
            <a:xfrm>
              <a:off x="4216" y="1032"/>
              <a:ext cx="360" cy="0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19"/>
          <p:cNvGrpSpPr/>
          <p:nvPr/>
        </p:nvGrpSpPr>
        <p:grpSpPr>
          <a:xfrm>
            <a:off x="6910387" y="1963737"/>
            <a:ext cx="1090612" cy="1017587"/>
            <a:chOff x="3930" y="1143"/>
            <a:chExt cx="687" cy="641"/>
          </a:xfrm>
        </p:grpSpPr>
        <p:sp>
          <p:nvSpPr>
            <p:cNvPr id="145" name="Google Shape;145;p19"/>
            <p:cNvSpPr/>
            <p:nvPr/>
          </p:nvSpPr>
          <p:spPr>
            <a:xfrm>
              <a:off x="3930" y="1523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19"/>
            <p:cNvCxnSpPr/>
            <p:nvPr/>
          </p:nvCxnSpPr>
          <p:spPr>
            <a:xfrm flipH="1">
              <a:off x="4176" y="1143"/>
              <a:ext cx="441" cy="414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7" name="Google Shape;147;p19"/>
          <p:cNvSpPr/>
          <p:nvPr/>
        </p:nvSpPr>
        <p:spPr>
          <a:xfrm>
            <a:off x="8624887" y="2073275"/>
            <a:ext cx="442912" cy="414337"/>
          </a:xfrm>
          <a:prstGeom prst="ellipse">
            <a:avLst/>
          </a:prstGeom>
          <a:noFill/>
          <a:ln cap="flat" cmpd="sng" w="254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9"/>
          <p:cNvGrpSpPr/>
          <p:nvPr/>
        </p:nvGrpSpPr>
        <p:grpSpPr>
          <a:xfrm>
            <a:off x="7924800" y="2435225"/>
            <a:ext cx="776287" cy="554037"/>
            <a:chOff x="4569" y="1440"/>
            <a:chExt cx="489" cy="349"/>
          </a:xfrm>
        </p:grpSpPr>
        <p:sp>
          <p:nvSpPr>
            <p:cNvPr id="149" name="Google Shape;149;p19"/>
            <p:cNvSpPr/>
            <p:nvPr/>
          </p:nvSpPr>
          <p:spPr>
            <a:xfrm>
              <a:off x="4569" y="1528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19"/>
            <p:cNvCxnSpPr/>
            <p:nvPr/>
          </p:nvCxnSpPr>
          <p:spPr>
            <a:xfrm flipH="1" rot="10800000">
              <a:off x="4838" y="1440"/>
              <a:ext cx="220" cy="158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Additional Data Structures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81000" y="1524000"/>
            <a:ext cx="8229600" cy="319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variable: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time-stamp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Incremented when nodes are discovered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finished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similar to BFS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before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gray while </a:t>
            </a:r>
            <a:r>
              <a:rPr b="0" i="0" lang="en-US" sz="2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black when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prev[u]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predecessor of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d[u], f[u]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discovery and finish times</a:t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652462" y="4841875"/>
            <a:ext cx="7716837" cy="1385887"/>
            <a:chOff x="411" y="2852"/>
            <a:chExt cx="4861" cy="873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GRAY</a:t>
              </a:r>
              <a:endParaRPr/>
            </a:p>
          </p:txBody>
        </p:sp>
        <p:cxnSp>
          <p:nvCxnSpPr>
            <p:cNvPr id="159" name="Google Shape;159;p20"/>
            <p:cNvCxnSpPr/>
            <p:nvPr/>
          </p:nvCxnSpPr>
          <p:spPr>
            <a:xfrm>
              <a:off x="513" y="3501"/>
              <a:ext cx="457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diamond"/>
              <a:tailEnd len="lg" w="lg" type="diamond"/>
            </a:ln>
          </p:spPr>
        </p:cxnSp>
        <p:sp>
          <p:nvSpPr>
            <p:cNvPr id="160" name="Google Shape;160;p20"/>
            <p:cNvSpPr txBox="1"/>
            <p:nvPr/>
          </p:nvSpPr>
          <p:spPr>
            <a:xfrm>
              <a:off x="941" y="3251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WHITE</a:t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3832" y="3248"/>
              <a:ext cx="5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BLACK</a:t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411" y="349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4980" y="3494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2V</a:t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749" y="3494"/>
              <a:ext cx="3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d[u]</a:t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3190" y="3494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f[u]</a:t>
              </a: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1914" y="2852"/>
              <a:ext cx="15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≤ d[u] &lt; f [u] ≤ 2 |V|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75" name="Google Shape;175;p21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" name="Google Shape;176;p21"/>
          <p:cNvSpPr txBox="1"/>
          <p:nvPr/>
        </p:nvSpPr>
        <p:spPr>
          <a:xfrm>
            <a:off x="762000" y="2514600"/>
            <a:ext cx="3733800" cy="2667000"/>
          </a:xfrm>
          <a:prstGeom prst="rect">
            <a:avLst/>
          </a:prstGeom>
          <a:solidFill>
            <a:srgbClr val="0070C0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1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Initialize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