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7010400" cy="9296400"/>
  <p:embeddedFontLst>
    <p:embeddedFont>
      <p:font typeface="Corsi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2E119E-8C96-4370-8166-4BE2D16DB65A}">
  <a:tblStyle styleId="{3F2E119E-8C96-4370-8166-4BE2D16DB6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siva-bold.fntdata"/><Relationship Id="rId27" Type="http://schemas.openxmlformats.org/officeDocument/2006/relationships/font" Target="fonts/Corsiv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si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orsiv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304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DFS (Revisited) &amp; Topological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4" name="Google Shape;754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 of DFS</a:t>
            </a:r>
            <a:endParaRPr/>
          </a:p>
        </p:txBody>
      </p:sp>
      <p:sp>
        <p:nvSpPr>
          <p:cNvPr id="755" name="Google Shape;755;p24"/>
          <p:cNvSpPr txBox="1"/>
          <p:nvPr>
            <p:ph idx="1" type="body"/>
          </p:nvPr>
        </p:nvSpPr>
        <p:spPr>
          <a:xfrm>
            <a:off x="341312" y="1219200"/>
            <a:ext cx="6469062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= prev[v]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⇔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was called during a search of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’s adjacency list</a:t>
            </a:r>
            <a:endParaRPr/>
          </a:p>
          <a:p>
            <a:pPr indent="-2794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depth first forest ⇔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discovered during the time in which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gray</a:t>
            </a:r>
            <a:endParaRPr/>
          </a:p>
        </p:txBody>
      </p:sp>
      <p:grpSp>
        <p:nvGrpSpPr>
          <p:cNvPr id="756" name="Google Shape;756;p24"/>
          <p:cNvGrpSpPr/>
          <p:nvPr/>
        </p:nvGrpSpPr>
        <p:grpSpPr>
          <a:xfrm>
            <a:off x="6746875" y="2519362"/>
            <a:ext cx="2160587" cy="1631950"/>
            <a:chOff x="4125" y="774"/>
            <a:chExt cx="1361" cy="1028"/>
          </a:xfrm>
        </p:grpSpPr>
        <p:sp>
          <p:nvSpPr>
            <p:cNvPr id="757" name="Google Shape;757;p24"/>
            <p:cNvSpPr/>
            <p:nvPr/>
          </p:nvSpPr>
          <p:spPr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5033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412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03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 txBox="1"/>
            <p:nvPr/>
          </p:nvSpPr>
          <p:spPr>
            <a:xfrm>
              <a:off x="4150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764" name="Google Shape;764;p24"/>
            <p:cNvSpPr txBox="1"/>
            <p:nvPr/>
          </p:nvSpPr>
          <p:spPr>
            <a:xfrm>
              <a:off x="4634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765" name="Google Shape;765;p24"/>
            <p:cNvSpPr txBox="1"/>
            <p:nvPr/>
          </p:nvSpPr>
          <p:spPr>
            <a:xfrm>
              <a:off x="5043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766" name="Google Shape;766;p24"/>
            <p:cNvSpPr txBox="1"/>
            <p:nvPr/>
          </p:nvSpPr>
          <p:spPr>
            <a:xfrm>
              <a:off x="4136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767" name="Google Shape;767;p24"/>
            <p:cNvSpPr txBox="1"/>
            <p:nvPr/>
          </p:nvSpPr>
          <p:spPr>
            <a:xfrm>
              <a:off x="4615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768" name="Google Shape;768;p24"/>
            <p:cNvCxnSpPr/>
            <p:nvPr/>
          </p:nvCxnSpPr>
          <p:spPr>
            <a:xfrm flipH="1">
              <a:off x="4275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69" name="Google Shape;769;p24"/>
            <p:cNvCxnSpPr/>
            <p:nvPr/>
          </p:nvCxnSpPr>
          <p:spPr>
            <a:xfrm flipH="1">
              <a:off x="4750" y="1207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0" name="Google Shape;770;p24"/>
            <p:cNvCxnSpPr/>
            <p:nvPr/>
          </p:nvCxnSpPr>
          <p:spPr>
            <a:xfrm flipH="1">
              <a:off x="5200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1" name="Google Shape;771;p24"/>
            <p:cNvCxnSpPr/>
            <p:nvPr/>
          </p:nvCxnSpPr>
          <p:spPr>
            <a:xfrm>
              <a:off x="4458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2" name="Google Shape;772;p24"/>
            <p:cNvCxnSpPr/>
            <p:nvPr/>
          </p:nvCxnSpPr>
          <p:spPr>
            <a:xfrm>
              <a:off x="4457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3" name="Google Shape;773;p24"/>
            <p:cNvCxnSpPr/>
            <p:nvPr/>
          </p:nvCxnSpPr>
          <p:spPr>
            <a:xfrm flipH="1" rot="10800000">
              <a:off x="4845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774" name="Google Shape;774;p24"/>
            <p:cNvSpPr txBox="1"/>
            <p:nvPr/>
          </p:nvSpPr>
          <p:spPr>
            <a:xfrm>
              <a:off x="5054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775" name="Google Shape;775;p24"/>
            <p:cNvCxnSpPr/>
            <p:nvPr/>
          </p:nvCxnSpPr>
          <p:spPr>
            <a:xfrm flipH="1" rot="10800000">
              <a:off x="4419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6" name="Google Shape;776;p24"/>
            <p:cNvSpPr/>
            <p:nvPr/>
          </p:nvSpPr>
          <p:spPr>
            <a:xfrm>
              <a:off x="5309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82" name="Google Shape;782;p25"/>
          <p:cNvCxnSpPr/>
          <p:nvPr/>
        </p:nvCxnSpPr>
        <p:spPr>
          <a:xfrm flipH="1">
            <a:off x="7251700" y="1800225"/>
            <a:ext cx="349250" cy="3794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3" name="Google Shape;783;p25"/>
          <p:cNvCxnSpPr/>
          <p:nvPr/>
        </p:nvCxnSpPr>
        <p:spPr>
          <a:xfrm>
            <a:off x="7772400" y="1862137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4" name="Google Shape;784;p25"/>
          <p:cNvCxnSpPr/>
          <p:nvPr/>
        </p:nvCxnSpPr>
        <p:spPr>
          <a:xfrm>
            <a:off x="7078662" y="1866900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5" name="Google Shape;785;p25"/>
          <p:cNvCxnSpPr/>
          <p:nvPr/>
        </p:nvCxnSpPr>
        <p:spPr>
          <a:xfrm>
            <a:off x="6289675" y="1865312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6" name="Google Shape;786;p25"/>
          <p:cNvCxnSpPr/>
          <p:nvPr/>
        </p:nvCxnSpPr>
        <p:spPr>
          <a:xfrm>
            <a:off x="5537200" y="1865312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7" name="Google Shape;787;p25"/>
          <p:cNvCxnSpPr/>
          <p:nvPr/>
        </p:nvCxnSpPr>
        <p:spPr>
          <a:xfrm>
            <a:off x="6567487" y="1666875"/>
            <a:ext cx="250825" cy="793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8" name="Google Shape;788;p25"/>
          <p:cNvCxnSpPr/>
          <p:nvPr/>
        </p:nvCxnSpPr>
        <p:spPr>
          <a:xfrm>
            <a:off x="5800725" y="1671637"/>
            <a:ext cx="250825" cy="793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9" name="Google Shape;789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Parenthesis Theorem</a:t>
            </a:r>
            <a:endParaRPr/>
          </a:p>
        </p:txBody>
      </p:sp>
      <p:sp>
        <p:nvSpPr>
          <p:cNvPr id="790" name="Google Shape;790;p25"/>
          <p:cNvSpPr txBox="1"/>
          <p:nvPr>
            <p:ph idx="1" type="body"/>
          </p:nvPr>
        </p:nvSpPr>
        <p:spPr>
          <a:xfrm>
            <a:off x="65087" y="1219200"/>
            <a:ext cx="4262437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any DFS  of a graph G, for all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exactly one of the following holds: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[d[u],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d[v], f[v]]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disjoint, and neither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the other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d[v], f[v]]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entirely within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entirely within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[d[v], f[v]]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endParaRPr/>
          </a:p>
        </p:txBody>
      </p:sp>
      <p:sp>
        <p:nvSpPr>
          <p:cNvPr id="791" name="Google Shape;791;p25"/>
          <p:cNvSpPr/>
          <p:nvPr/>
        </p:nvSpPr>
        <p:spPr>
          <a:xfrm>
            <a:off x="5291137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3/6</a:t>
            </a:r>
            <a:endParaRPr/>
          </a:p>
        </p:txBody>
      </p:sp>
      <p:sp>
        <p:nvSpPr>
          <p:cNvPr id="792" name="Google Shape;792;p25"/>
          <p:cNvSpPr/>
          <p:nvPr/>
        </p:nvSpPr>
        <p:spPr>
          <a:xfrm>
            <a:off x="6040437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2/9</a:t>
            </a:r>
            <a:endParaRPr/>
          </a:p>
        </p:txBody>
      </p:sp>
      <p:sp>
        <p:nvSpPr>
          <p:cNvPr id="793" name="Google Shape;793;p25"/>
          <p:cNvSpPr/>
          <p:nvPr/>
        </p:nvSpPr>
        <p:spPr>
          <a:xfrm>
            <a:off x="6804025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1/10</a:t>
            </a:r>
            <a:endParaRPr/>
          </a:p>
        </p:txBody>
      </p:sp>
      <p:sp>
        <p:nvSpPr>
          <p:cNvPr id="794" name="Google Shape;794;p25"/>
          <p:cNvSpPr/>
          <p:nvPr/>
        </p:nvSpPr>
        <p:spPr>
          <a:xfrm>
            <a:off x="5291137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4/5</a:t>
            </a:r>
            <a:endParaRPr/>
          </a:p>
        </p:txBody>
      </p:sp>
      <p:sp>
        <p:nvSpPr>
          <p:cNvPr id="795" name="Google Shape;795;p25"/>
          <p:cNvSpPr/>
          <p:nvPr/>
        </p:nvSpPr>
        <p:spPr>
          <a:xfrm>
            <a:off x="6040437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7/8</a:t>
            </a:r>
            <a:endParaRPr/>
          </a:p>
        </p:txBody>
      </p:sp>
      <p:sp>
        <p:nvSpPr>
          <p:cNvPr id="796" name="Google Shape;796;p25"/>
          <p:cNvSpPr/>
          <p:nvPr/>
        </p:nvSpPr>
        <p:spPr>
          <a:xfrm>
            <a:off x="6804025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12/13</a:t>
            </a:r>
            <a:endParaRPr/>
          </a:p>
        </p:txBody>
      </p:sp>
      <p:sp>
        <p:nvSpPr>
          <p:cNvPr id="797" name="Google Shape;797;p25"/>
          <p:cNvSpPr txBox="1"/>
          <p:nvPr/>
        </p:nvSpPr>
        <p:spPr>
          <a:xfrm>
            <a:off x="7632700" y="2425700"/>
            <a:ext cx="288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u</a:t>
            </a:r>
            <a:endParaRPr/>
          </a:p>
        </p:txBody>
      </p:sp>
      <p:sp>
        <p:nvSpPr>
          <p:cNvPr id="798" name="Google Shape;798;p25"/>
          <p:cNvSpPr txBox="1"/>
          <p:nvPr/>
        </p:nvSpPr>
        <p:spPr>
          <a:xfrm>
            <a:off x="6886575" y="2425700"/>
            <a:ext cx="28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v</a:t>
            </a:r>
            <a:endParaRPr/>
          </a:p>
        </p:txBody>
      </p:sp>
      <p:sp>
        <p:nvSpPr>
          <p:cNvPr id="799" name="Google Shape;799;p25"/>
          <p:cNvSpPr txBox="1"/>
          <p:nvPr/>
        </p:nvSpPr>
        <p:spPr>
          <a:xfrm>
            <a:off x="6076950" y="2425700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w</a:t>
            </a:r>
            <a:endParaRPr/>
          </a:p>
        </p:txBody>
      </p:sp>
      <p:sp>
        <p:nvSpPr>
          <p:cNvPr id="800" name="Google Shape;800;p25"/>
          <p:cNvSpPr txBox="1"/>
          <p:nvPr/>
        </p:nvSpPr>
        <p:spPr>
          <a:xfrm>
            <a:off x="5400675" y="2424112"/>
            <a:ext cx="27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x</a:t>
            </a:r>
            <a:endParaRPr/>
          </a:p>
        </p:txBody>
      </p:sp>
      <p:sp>
        <p:nvSpPr>
          <p:cNvPr id="801" name="Google Shape;801;p25"/>
          <p:cNvSpPr txBox="1"/>
          <p:nvPr/>
        </p:nvSpPr>
        <p:spPr>
          <a:xfrm>
            <a:off x="5429250" y="1163637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y</a:t>
            </a:r>
            <a:endParaRPr/>
          </a:p>
        </p:txBody>
      </p:sp>
      <p:cxnSp>
        <p:nvCxnSpPr>
          <p:cNvPr id="802" name="Google Shape;802;p25"/>
          <p:cNvCxnSpPr/>
          <p:nvPr/>
        </p:nvCxnSpPr>
        <p:spPr>
          <a:xfrm flipH="1">
            <a:off x="5529262" y="185578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3" name="Google Shape;803;p25"/>
          <p:cNvCxnSpPr/>
          <p:nvPr/>
        </p:nvCxnSpPr>
        <p:spPr>
          <a:xfrm flipH="1">
            <a:off x="6283325" y="1863725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4" name="Google Shape;804;p25"/>
          <p:cNvCxnSpPr/>
          <p:nvPr/>
        </p:nvCxnSpPr>
        <p:spPr>
          <a:xfrm flipH="1">
            <a:off x="7069137" y="185578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5" name="Google Shape;805;p25"/>
          <p:cNvCxnSpPr/>
          <p:nvPr/>
        </p:nvCxnSpPr>
        <p:spPr>
          <a:xfrm>
            <a:off x="5819775" y="1676400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6" name="Google Shape;806;p25"/>
          <p:cNvCxnSpPr/>
          <p:nvPr/>
        </p:nvCxnSpPr>
        <p:spPr>
          <a:xfrm>
            <a:off x="5821362" y="2322512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7" name="Google Shape;807;p25"/>
          <p:cNvCxnSpPr/>
          <p:nvPr/>
        </p:nvCxnSpPr>
        <p:spPr>
          <a:xfrm flipH="1" rot="10800000">
            <a:off x="6505575" y="1827212"/>
            <a:ext cx="349250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08" name="Google Shape;808;p25"/>
          <p:cNvSpPr txBox="1"/>
          <p:nvPr/>
        </p:nvSpPr>
        <p:spPr>
          <a:xfrm>
            <a:off x="6181725" y="1163637"/>
            <a:ext cx="28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z</a:t>
            </a:r>
            <a:endParaRPr/>
          </a:p>
        </p:txBody>
      </p:sp>
      <p:cxnSp>
        <p:nvCxnSpPr>
          <p:cNvPr id="809" name="Google Shape;809;p25"/>
          <p:cNvCxnSpPr/>
          <p:nvPr/>
        </p:nvCxnSpPr>
        <p:spPr>
          <a:xfrm flipH="1" rot="10800000">
            <a:off x="5757862" y="1831975"/>
            <a:ext cx="358775" cy="35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0" name="Google Shape;810;p25"/>
          <p:cNvSpPr txBox="1"/>
          <p:nvPr/>
        </p:nvSpPr>
        <p:spPr>
          <a:xfrm>
            <a:off x="6942137" y="1163637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endParaRPr/>
          </a:p>
        </p:txBody>
      </p:sp>
      <p:sp>
        <p:nvSpPr>
          <p:cNvPr id="811" name="Google Shape;811;p25"/>
          <p:cNvSpPr/>
          <p:nvPr/>
        </p:nvSpPr>
        <p:spPr>
          <a:xfrm>
            <a:off x="7556500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11/16</a:t>
            </a:r>
            <a:endParaRPr/>
          </a:p>
        </p:txBody>
      </p:sp>
      <p:sp>
        <p:nvSpPr>
          <p:cNvPr id="812" name="Google Shape;812;p25"/>
          <p:cNvSpPr/>
          <p:nvPr/>
        </p:nvSpPr>
        <p:spPr>
          <a:xfrm>
            <a:off x="7556500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14/15</a:t>
            </a:r>
            <a:endParaRPr/>
          </a:p>
        </p:txBody>
      </p:sp>
      <p:cxnSp>
        <p:nvCxnSpPr>
          <p:cNvPr id="813" name="Google Shape;813;p25"/>
          <p:cNvCxnSpPr/>
          <p:nvPr/>
        </p:nvCxnSpPr>
        <p:spPr>
          <a:xfrm flipH="1">
            <a:off x="7766050" y="186213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4" name="Google Shape;814;p25"/>
          <p:cNvSpPr txBox="1"/>
          <p:nvPr/>
        </p:nvSpPr>
        <p:spPr>
          <a:xfrm>
            <a:off x="7675562" y="1163637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</a:t>
            </a:r>
            <a:endParaRPr/>
          </a:p>
        </p:txBody>
      </p:sp>
      <p:cxnSp>
        <p:nvCxnSpPr>
          <p:cNvPr id="815" name="Google Shape;815;p25"/>
          <p:cNvCxnSpPr/>
          <p:nvPr/>
        </p:nvCxnSpPr>
        <p:spPr>
          <a:xfrm>
            <a:off x="6567487" y="1676400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6" name="Google Shape;816;p25"/>
          <p:cNvCxnSpPr/>
          <p:nvPr/>
        </p:nvCxnSpPr>
        <p:spPr>
          <a:xfrm>
            <a:off x="6569075" y="2328862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7" name="Google Shape;817;p25"/>
          <p:cNvCxnSpPr/>
          <p:nvPr/>
        </p:nvCxnSpPr>
        <p:spPr>
          <a:xfrm>
            <a:off x="7327900" y="2325687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8" name="Google Shape;818;p25"/>
          <p:cNvCxnSpPr/>
          <p:nvPr/>
        </p:nvCxnSpPr>
        <p:spPr>
          <a:xfrm flipH="1" rot="10800000">
            <a:off x="7264400" y="1801812"/>
            <a:ext cx="349250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9" name="Google Shape;819;p25"/>
          <p:cNvCxnSpPr/>
          <p:nvPr/>
        </p:nvCxnSpPr>
        <p:spPr>
          <a:xfrm flipH="1">
            <a:off x="7856537" y="184943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820" name="Google Shape;820;p25"/>
          <p:cNvGraphicFramePr/>
          <p:nvPr/>
        </p:nvGraphicFramePr>
        <p:xfrm>
          <a:off x="4359275" y="28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{3F2E119E-8C96-4370-8166-4BE2D16DB65A}</a:tableStyleId>
              </a:tblPr>
              <a:tblGrid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21" name="Google Shape;821;p25"/>
          <p:cNvSpPr txBox="1"/>
          <p:nvPr/>
        </p:nvSpPr>
        <p:spPr>
          <a:xfrm>
            <a:off x="4208462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2" name="Google Shape;822;p25"/>
          <p:cNvSpPr txBox="1"/>
          <p:nvPr/>
        </p:nvSpPr>
        <p:spPr>
          <a:xfrm>
            <a:off x="45227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23" name="Google Shape;823;p25"/>
          <p:cNvSpPr txBox="1"/>
          <p:nvPr/>
        </p:nvSpPr>
        <p:spPr>
          <a:xfrm>
            <a:off x="4829175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4" name="Google Shape;824;p25"/>
          <p:cNvSpPr txBox="1"/>
          <p:nvPr/>
        </p:nvSpPr>
        <p:spPr>
          <a:xfrm>
            <a:off x="511810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25" name="Google Shape;825;p25"/>
          <p:cNvSpPr txBox="1"/>
          <p:nvPr/>
        </p:nvSpPr>
        <p:spPr>
          <a:xfrm>
            <a:off x="541655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26" name="Google Shape;826;p25"/>
          <p:cNvSpPr txBox="1"/>
          <p:nvPr/>
        </p:nvSpPr>
        <p:spPr>
          <a:xfrm>
            <a:off x="57292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27" name="Google Shape;827;p25"/>
          <p:cNvSpPr txBox="1"/>
          <p:nvPr/>
        </p:nvSpPr>
        <p:spPr>
          <a:xfrm>
            <a:off x="602773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28" name="Google Shape;828;p25"/>
          <p:cNvSpPr txBox="1"/>
          <p:nvPr/>
        </p:nvSpPr>
        <p:spPr>
          <a:xfrm>
            <a:off x="632460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29" name="Google Shape;829;p25"/>
          <p:cNvSpPr txBox="1"/>
          <p:nvPr/>
        </p:nvSpPr>
        <p:spPr>
          <a:xfrm>
            <a:off x="66309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30" name="Google Shape;830;p25"/>
          <p:cNvSpPr txBox="1"/>
          <p:nvPr/>
        </p:nvSpPr>
        <p:spPr>
          <a:xfrm>
            <a:off x="688022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1" name="Google Shape;831;p25"/>
          <p:cNvSpPr txBox="1"/>
          <p:nvPr/>
        </p:nvSpPr>
        <p:spPr>
          <a:xfrm>
            <a:off x="7796212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832" name="Google Shape;832;p25"/>
          <p:cNvSpPr txBox="1"/>
          <p:nvPr/>
        </p:nvSpPr>
        <p:spPr>
          <a:xfrm>
            <a:off x="71913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833" name="Google Shape;833;p25"/>
          <p:cNvSpPr txBox="1"/>
          <p:nvPr/>
        </p:nvSpPr>
        <p:spPr>
          <a:xfrm>
            <a:off x="7493000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34" name="Google Shape;834;p25"/>
          <p:cNvSpPr txBox="1"/>
          <p:nvPr/>
        </p:nvSpPr>
        <p:spPr>
          <a:xfrm>
            <a:off x="81057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835" name="Google Shape;835;p25"/>
          <p:cNvSpPr txBox="1"/>
          <p:nvPr/>
        </p:nvSpPr>
        <p:spPr>
          <a:xfrm>
            <a:off x="8393112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836" name="Google Shape;836;p25"/>
          <p:cNvSpPr txBox="1"/>
          <p:nvPr/>
        </p:nvSpPr>
        <p:spPr>
          <a:xfrm>
            <a:off x="87026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837" name="Google Shape;837;p25"/>
          <p:cNvSpPr txBox="1"/>
          <p:nvPr/>
        </p:nvSpPr>
        <p:spPr>
          <a:xfrm>
            <a:off x="5575300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38" name="Google Shape;838;p25"/>
          <p:cNvSpPr txBox="1"/>
          <p:nvPr/>
        </p:nvSpPr>
        <p:spPr>
          <a:xfrm>
            <a:off x="5570537" y="35702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839" name="Google Shape;839;p25"/>
          <p:cNvSpPr txBox="1"/>
          <p:nvPr/>
        </p:nvSpPr>
        <p:spPr>
          <a:xfrm>
            <a:off x="7970837" y="3063875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840" name="Google Shape;840;p25"/>
          <p:cNvSpPr txBox="1"/>
          <p:nvPr/>
        </p:nvSpPr>
        <p:spPr>
          <a:xfrm>
            <a:off x="7670800" y="3562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841" name="Google Shape;841;p25"/>
          <p:cNvSpPr txBox="1"/>
          <p:nvPr/>
        </p:nvSpPr>
        <p:spPr>
          <a:xfrm>
            <a:off x="8270875" y="357187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842" name="Google Shape;842;p25"/>
          <p:cNvSpPr txBox="1"/>
          <p:nvPr/>
        </p:nvSpPr>
        <p:spPr>
          <a:xfrm>
            <a:off x="5262562" y="40846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843" name="Google Shape;843;p25"/>
          <p:cNvSpPr txBox="1"/>
          <p:nvPr/>
        </p:nvSpPr>
        <p:spPr>
          <a:xfrm>
            <a:off x="6146800" y="4064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44" name="Google Shape;844;p25"/>
          <p:cNvSpPr txBox="1"/>
          <p:nvPr/>
        </p:nvSpPr>
        <p:spPr>
          <a:xfrm>
            <a:off x="5264150" y="4584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845" name="Google Shape;845;p25"/>
          <p:cNvCxnSpPr/>
          <p:nvPr/>
        </p:nvCxnSpPr>
        <p:spPr>
          <a:xfrm>
            <a:off x="5702300" y="3365500"/>
            <a:ext cx="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46" name="Google Shape;846;p25"/>
          <p:cNvCxnSpPr/>
          <p:nvPr/>
        </p:nvCxnSpPr>
        <p:spPr>
          <a:xfrm>
            <a:off x="5405437" y="4381500"/>
            <a:ext cx="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47" name="Google Shape;847;p25"/>
          <p:cNvCxnSpPr/>
          <p:nvPr/>
        </p:nvCxnSpPr>
        <p:spPr>
          <a:xfrm flipH="1">
            <a:off x="5402262" y="3886200"/>
            <a:ext cx="314325" cy="250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8" name="Google Shape;848;p25"/>
          <p:cNvCxnSpPr/>
          <p:nvPr/>
        </p:nvCxnSpPr>
        <p:spPr>
          <a:xfrm>
            <a:off x="5722937" y="3879850"/>
            <a:ext cx="436562" cy="24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9" name="Google Shape;849;p25"/>
          <p:cNvCxnSpPr/>
          <p:nvPr/>
        </p:nvCxnSpPr>
        <p:spPr>
          <a:xfrm flipH="1">
            <a:off x="7816850" y="3371850"/>
            <a:ext cx="27781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8088312" y="3365500"/>
            <a:ext cx="3349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1" name="Google Shape;851;p25"/>
          <p:cNvSpPr txBox="1"/>
          <p:nvPr/>
        </p:nvSpPr>
        <p:spPr>
          <a:xfrm>
            <a:off x="4210050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</a:t>
            </a:r>
            <a:endParaRPr/>
          </a:p>
        </p:txBody>
      </p:sp>
      <p:sp>
        <p:nvSpPr>
          <p:cNvPr id="852" name="Google Shape;852;p25"/>
          <p:cNvSpPr txBox="1"/>
          <p:nvPr/>
        </p:nvSpPr>
        <p:spPr>
          <a:xfrm>
            <a:off x="45243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</a:t>
            </a:r>
            <a:endParaRPr/>
          </a:p>
        </p:txBody>
      </p:sp>
      <p:sp>
        <p:nvSpPr>
          <p:cNvPr id="853" name="Google Shape;853;p25"/>
          <p:cNvSpPr txBox="1"/>
          <p:nvPr/>
        </p:nvSpPr>
        <p:spPr>
          <a:xfrm>
            <a:off x="4830762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</a:t>
            </a:r>
            <a:endParaRPr/>
          </a:p>
        </p:txBody>
      </p:sp>
      <p:sp>
        <p:nvSpPr>
          <p:cNvPr id="854" name="Google Shape;854;p25"/>
          <p:cNvSpPr txBox="1"/>
          <p:nvPr/>
        </p:nvSpPr>
        <p:spPr>
          <a:xfrm>
            <a:off x="511968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endParaRPr/>
          </a:p>
        </p:txBody>
      </p:sp>
      <p:sp>
        <p:nvSpPr>
          <p:cNvPr id="855" name="Google Shape;855;p25"/>
          <p:cNvSpPr txBox="1"/>
          <p:nvPr/>
        </p:nvSpPr>
        <p:spPr>
          <a:xfrm>
            <a:off x="541813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x)</a:t>
            </a:r>
            <a:endParaRPr/>
          </a:p>
        </p:txBody>
      </p:sp>
      <p:sp>
        <p:nvSpPr>
          <p:cNvPr id="856" name="Google Shape;856;p25"/>
          <p:cNvSpPr txBox="1"/>
          <p:nvPr/>
        </p:nvSpPr>
        <p:spPr>
          <a:xfrm>
            <a:off x="57308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y)</a:t>
            </a:r>
            <a:endParaRPr/>
          </a:p>
        </p:txBody>
      </p:sp>
      <p:sp>
        <p:nvSpPr>
          <p:cNvPr id="857" name="Google Shape;857;p25"/>
          <p:cNvSpPr txBox="1"/>
          <p:nvPr/>
        </p:nvSpPr>
        <p:spPr>
          <a:xfrm>
            <a:off x="6029325" y="5422900"/>
            <a:ext cx="3444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</a:t>
            </a:r>
            <a:endParaRPr/>
          </a:p>
        </p:txBody>
      </p:sp>
      <p:sp>
        <p:nvSpPr>
          <p:cNvPr id="858" name="Google Shape;858;p25"/>
          <p:cNvSpPr txBox="1"/>
          <p:nvPr/>
        </p:nvSpPr>
        <p:spPr>
          <a:xfrm>
            <a:off x="6326187" y="5422900"/>
            <a:ext cx="3444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w)</a:t>
            </a:r>
            <a:endParaRPr/>
          </a:p>
        </p:txBody>
      </p:sp>
      <p:sp>
        <p:nvSpPr>
          <p:cNvPr id="859" name="Google Shape;859;p25"/>
          <p:cNvSpPr txBox="1"/>
          <p:nvPr/>
        </p:nvSpPr>
        <p:spPr>
          <a:xfrm>
            <a:off x="66325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z)</a:t>
            </a:r>
            <a:endParaRPr/>
          </a:p>
        </p:txBody>
      </p:sp>
      <p:sp>
        <p:nvSpPr>
          <p:cNvPr id="860" name="Google Shape;860;p25"/>
          <p:cNvSpPr txBox="1"/>
          <p:nvPr/>
        </p:nvSpPr>
        <p:spPr>
          <a:xfrm>
            <a:off x="6881812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s)</a:t>
            </a:r>
            <a:endParaRPr/>
          </a:p>
        </p:txBody>
      </p:sp>
      <p:sp>
        <p:nvSpPr>
          <p:cNvPr id="861" name="Google Shape;861;p25"/>
          <p:cNvSpPr txBox="1"/>
          <p:nvPr/>
        </p:nvSpPr>
        <p:spPr>
          <a:xfrm>
            <a:off x="7797800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u)</a:t>
            </a:r>
            <a:endParaRPr/>
          </a:p>
        </p:txBody>
      </p:sp>
      <p:sp>
        <p:nvSpPr>
          <p:cNvPr id="862" name="Google Shape;862;p25"/>
          <p:cNvSpPr txBox="1"/>
          <p:nvPr/>
        </p:nvSpPr>
        <p:spPr>
          <a:xfrm>
            <a:off x="7192962" y="5422900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endParaRPr/>
          </a:p>
        </p:txBody>
      </p:sp>
      <p:sp>
        <p:nvSpPr>
          <p:cNvPr id="863" name="Google Shape;863;p25"/>
          <p:cNvSpPr txBox="1"/>
          <p:nvPr/>
        </p:nvSpPr>
        <p:spPr>
          <a:xfrm>
            <a:off x="749458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</a:t>
            </a:r>
            <a:endParaRPr/>
          </a:p>
        </p:txBody>
      </p:sp>
      <p:sp>
        <p:nvSpPr>
          <p:cNvPr id="864" name="Google Shape;864;p25"/>
          <p:cNvSpPr txBox="1"/>
          <p:nvPr/>
        </p:nvSpPr>
        <p:spPr>
          <a:xfrm>
            <a:off x="8107362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</a:t>
            </a:r>
            <a:endParaRPr/>
          </a:p>
        </p:txBody>
      </p:sp>
      <p:sp>
        <p:nvSpPr>
          <p:cNvPr id="865" name="Google Shape;865;p25"/>
          <p:cNvSpPr txBox="1"/>
          <p:nvPr/>
        </p:nvSpPr>
        <p:spPr>
          <a:xfrm>
            <a:off x="8394700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u)</a:t>
            </a:r>
            <a:endParaRPr/>
          </a:p>
        </p:txBody>
      </p:sp>
      <p:sp>
        <p:nvSpPr>
          <p:cNvPr id="866" name="Google Shape;866;p25"/>
          <p:cNvSpPr txBox="1"/>
          <p:nvPr/>
        </p:nvSpPr>
        <p:spPr>
          <a:xfrm>
            <a:off x="8704262" y="5422900"/>
            <a:ext cx="277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t)</a:t>
            </a:r>
            <a:endParaRPr/>
          </a:p>
        </p:txBody>
      </p:sp>
      <p:sp>
        <p:nvSpPr>
          <p:cNvPr id="867" name="Google Shape;867;p25"/>
          <p:cNvSpPr txBox="1"/>
          <p:nvPr/>
        </p:nvSpPr>
        <p:spPr>
          <a:xfrm>
            <a:off x="4494212" y="5745162"/>
            <a:ext cx="4286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Well-formed expression: parenthesis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nested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3" name="Google Shape;873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Properties of DFS</a:t>
            </a:r>
            <a:endParaRPr/>
          </a:p>
        </p:txBody>
      </p:sp>
      <p:sp>
        <p:nvSpPr>
          <p:cNvPr id="874" name="Google Shape;874;p26"/>
          <p:cNvSpPr txBox="1"/>
          <p:nvPr>
            <p:ph idx="1" type="body"/>
          </p:nvPr>
        </p:nvSpPr>
        <p:spPr>
          <a:xfrm>
            <a:off x="350837" y="1214437"/>
            <a:ext cx="6200775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Corollary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proper descendant of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⇔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&lt; d[v] &lt; f[v] &lt; f[u]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Theorem (White-path Theorem)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 depth-first forest of a graph G, vertex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and only if at time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there is a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🢣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consisting of only white vertices.</a:t>
            </a:r>
            <a:endParaRPr/>
          </a:p>
        </p:txBody>
      </p:sp>
      <p:grpSp>
        <p:nvGrpSpPr>
          <p:cNvPr id="875" name="Google Shape;875;p26"/>
          <p:cNvGrpSpPr/>
          <p:nvPr/>
        </p:nvGrpSpPr>
        <p:grpSpPr>
          <a:xfrm>
            <a:off x="6651625" y="4217987"/>
            <a:ext cx="2160587" cy="1631950"/>
            <a:chOff x="2327" y="908"/>
            <a:chExt cx="1361" cy="1028"/>
          </a:xfrm>
        </p:grpSpPr>
        <p:sp>
          <p:nvSpPr>
            <p:cNvPr id="876" name="Google Shape;876;p26"/>
            <p:cNvSpPr/>
            <p:nvPr/>
          </p:nvSpPr>
          <p:spPr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3235" y="1113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327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799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235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 txBox="1"/>
            <p:nvPr/>
          </p:nvSpPr>
          <p:spPr>
            <a:xfrm>
              <a:off x="2352" y="908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 txBox="1"/>
            <p:nvPr/>
          </p:nvSpPr>
          <p:spPr>
            <a:xfrm>
              <a:off x="2836" y="915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3245" y="91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 txBox="1"/>
            <p:nvPr/>
          </p:nvSpPr>
          <p:spPr>
            <a:xfrm>
              <a:off x="2338" y="1705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886" name="Google Shape;886;p26"/>
            <p:cNvSpPr txBox="1"/>
            <p:nvPr/>
          </p:nvSpPr>
          <p:spPr>
            <a:xfrm>
              <a:off x="2817" y="170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7" name="Google Shape;887;p26"/>
            <p:cNvCxnSpPr/>
            <p:nvPr/>
          </p:nvCxnSpPr>
          <p:spPr>
            <a:xfrm flipH="1">
              <a:off x="2477" y="133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8" name="Google Shape;888;p26"/>
            <p:cNvCxnSpPr/>
            <p:nvPr/>
          </p:nvCxnSpPr>
          <p:spPr>
            <a:xfrm flipH="1">
              <a:off x="2952" y="134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9" name="Google Shape;889;p26"/>
            <p:cNvCxnSpPr/>
            <p:nvPr/>
          </p:nvCxnSpPr>
          <p:spPr>
            <a:xfrm flipH="1">
              <a:off x="3402" y="133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0" name="Google Shape;890;p26"/>
            <p:cNvCxnSpPr/>
            <p:nvPr/>
          </p:nvCxnSpPr>
          <p:spPr>
            <a:xfrm>
              <a:off x="2660" y="1223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1" name="Google Shape;891;p26"/>
            <p:cNvCxnSpPr/>
            <p:nvPr/>
          </p:nvCxnSpPr>
          <p:spPr>
            <a:xfrm>
              <a:off x="2659" y="1630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892" name="Google Shape;892;p26"/>
            <p:cNvCxnSpPr/>
            <p:nvPr/>
          </p:nvCxnSpPr>
          <p:spPr>
            <a:xfrm flipH="1" rot="10800000">
              <a:off x="3047" y="1308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893" name="Google Shape;893;p26"/>
            <p:cNvSpPr txBox="1"/>
            <p:nvPr/>
          </p:nvSpPr>
          <p:spPr>
            <a:xfrm>
              <a:off x="3256" y="170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4" name="Google Shape;894;p26"/>
            <p:cNvCxnSpPr/>
            <p:nvPr/>
          </p:nvCxnSpPr>
          <p:spPr>
            <a:xfrm flipH="1" rot="10800000">
              <a:off x="2621" y="1321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95" name="Google Shape;895;p26"/>
            <p:cNvSpPr/>
            <p:nvPr/>
          </p:nvSpPr>
          <p:spPr>
            <a:xfrm>
              <a:off x="3511" y="1473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26"/>
          <p:cNvGrpSpPr/>
          <p:nvPr/>
        </p:nvGrpSpPr>
        <p:grpSpPr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897" name="Google Shape;897;p26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898" name="Google Shape;898;p26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899" name="Google Shape;899;p26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900" name="Google Shape;900;p26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901" name="Google Shape;901;p26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902" name="Google Shape;902;p26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903" name="Google Shape;903;p26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9/12 </a:t>
                      </a:r>
                      <a:endParaRPr/>
                    </a:p>
                  </p:txBody>
                </p:sp>
                <p:sp>
                  <p:nvSpPr>
                    <p:cNvPr id="904" name="Google Shape;904;p26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905" name="Google Shape;905;p26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906" name="Google Shape;906;p26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907" name="Google Shape;907;p26"/>
                    <p:cNvSpPr txBox="1"/>
                    <p:nvPr/>
                  </p:nvSpPr>
                  <p:spPr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08" name="Google Shape;908;p26"/>
                    <p:cNvSpPr txBox="1"/>
                    <p:nvPr/>
                  </p:nvSpPr>
                  <p:spPr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1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909" name="Google Shape;909;p26"/>
                    <p:cNvSpPr txBox="1"/>
                    <p:nvPr/>
                  </p:nvSpPr>
                  <p:spPr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0" name="Google Shape;910;p26"/>
                    <p:cNvSpPr txBox="1"/>
                    <p:nvPr/>
                  </p:nvSpPr>
                  <p:spPr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1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911" name="Google Shape;911;p26"/>
                    <p:cNvSpPr txBox="1"/>
                    <p:nvPr/>
                  </p:nvSpPr>
                  <p:spPr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912" name="Google Shape;912;p26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3" name="Google Shape;913;p26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4" name="Google Shape;914;p26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5" name="Google Shape;915;p26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6" name="Google Shape;916;p26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917" name="Google Shape;917;p26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918" name="Google Shape;918;p26"/>
                    <p:cNvSpPr txBox="1"/>
                    <p:nvPr/>
                  </p:nvSpPr>
                  <p:spPr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919" name="Google Shape;919;p26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920" name="Google Shape;920;p26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21" name="Google Shape;921;p26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922" name="Google Shape;922;p26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923" name="Google Shape;923;p26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924" name="Google Shape;924;p26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Directed Acyclic Graph</a:t>
            </a:r>
            <a:endParaRPr/>
          </a:p>
        </p:txBody>
      </p:sp>
      <p:sp>
        <p:nvSpPr>
          <p:cNvPr id="930" name="Google Shape;930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DAG – Directed graph with no cycles.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Good for modeling processes and structures that have a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partial order: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&gt; 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may have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neither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&gt;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 always make a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(either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 &gt; a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from a partial order.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Characterizing a DAG</a:t>
            </a:r>
            <a:endParaRPr/>
          </a:p>
        </p:txBody>
      </p:sp>
      <p:sp>
        <p:nvSpPr>
          <p:cNvPr id="936" name="Google Shape;936;p28"/>
          <p:cNvSpPr txBox="1"/>
          <p:nvPr>
            <p:ph idx="1" type="body"/>
          </p:nvPr>
        </p:nvSpPr>
        <p:spPr>
          <a:xfrm>
            <a:off x="152400" y="2376487"/>
            <a:ext cx="8839200" cy="371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8"/>
          <p:cNvSpPr txBox="1"/>
          <p:nvPr/>
        </p:nvSpPr>
        <p:spPr>
          <a:xfrm>
            <a:off x="228600" y="9144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8"/>
          <p:cNvSpPr txBox="1"/>
          <p:nvPr/>
        </p:nvSpPr>
        <p:spPr>
          <a:xfrm>
            <a:off x="228600" y="1066800"/>
            <a:ext cx="8280400" cy="835025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Lemma 22.11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acyclic iff a DFS of G yields no back edges.</a:t>
            </a:r>
            <a:endParaRPr/>
          </a:p>
        </p:txBody>
      </p:sp>
      <p:sp>
        <p:nvSpPr>
          <p:cNvPr id="939" name="Google Shape;939;p28"/>
          <p:cNvSpPr/>
          <p:nvPr/>
        </p:nvSpPr>
        <p:spPr>
          <a:xfrm>
            <a:off x="30638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940" name="Google Shape;940;p28"/>
          <p:cNvSpPr/>
          <p:nvPr/>
        </p:nvSpPr>
        <p:spPr>
          <a:xfrm>
            <a:off x="4130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8"/>
          <p:cNvSpPr/>
          <p:nvPr/>
        </p:nvSpPr>
        <p:spPr>
          <a:xfrm>
            <a:off x="5273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8"/>
          <p:cNvSpPr/>
          <p:nvPr/>
        </p:nvSpPr>
        <p:spPr>
          <a:xfrm>
            <a:off x="6416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943" name="Google Shape;943;p28"/>
          <p:cNvCxnSpPr/>
          <p:nvPr/>
        </p:nvCxnSpPr>
        <p:spPr>
          <a:xfrm>
            <a:off x="3444875" y="3570287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4" name="Google Shape;944;p28"/>
          <p:cNvCxnSpPr/>
          <p:nvPr/>
        </p:nvCxnSpPr>
        <p:spPr>
          <a:xfrm>
            <a:off x="4511675" y="3570287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5" name="Google Shape;945;p28"/>
          <p:cNvCxnSpPr/>
          <p:nvPr/>
        </p:nvCxnSpPr>
        <p:spPr>
          <a:xfrm>
            <a:off x="5654675" y="3570287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6" name="Google Shape;946;p28"/>
          <p:cNvCxnSpPr/>
          <p:nvPr/>
        </p:nvCxnSpPr>
        <p:spPr>
          <a:xfrm flipH="1">
            <a:off x="3254374" y="3760788"/>
            <a:ext cx="3352800" cy="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7" name="Google Shape;947;p28"/>
          <p:cNvSpPr txBox="1"/>
          <p:nvPr/>
        </p:nvSpPr>
        <p:spPr>
          <a:xfrm>
            <a:off x="3581400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48" name="Google Shape;948;p28"/>
          <p:cNvSpPr txBox="1"/>
          <p:nvPr/>
        </p:nvSpPr>
        <p:spPr>
          <a:xfrm>
            <a:off x="4664075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49" name="Google Shape;949;p28"/>
          <p:cNvSpPr txBox="1"/>
          <p:nvPr/>
        </p:nvSpPr>
        <p:spPr>
          <a:xfrm>
            <a:off x="5807075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50" name="Google Shape;950;p28"/>
          <p:cNvSpPr txBox="1"/>
          <p:nvPr/>
        </p:nvSpPr>
        <p:spPr>
          <a:xfrm>
            <a:off x="4740275" y="3913187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6" name="Google Shape;956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</p:txBody>
      </p:sp>
      <p:sp>
        <p:nvSpPr>
          <p:cNvPr id="957" name="Google Shape;957;p29"/>
          <p:cNvSpPr txBox="1"/>
          <p:nvPr>
            <p:ph idx="1" type="body"/>
          </p:nvPr>
        </p:nvSpPr>
        <p:spPr>
          <a:xfrm>
            <a:off x="350837" y="1095375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a directed acyclic graph G = (V, E): a linear order of vertices such that if there exists an edge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appears before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ordering.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Directed acyclic graphs (DAGs)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represent precedence of events or processes that have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order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		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before c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2686050" y="4856162"/>
            <a:ext cx="122237" cy="871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9"/>
          <p:cNvSpPr txBox="1"/>
          <p:nvPr/>
        </p:nvSpPr>
        <p:spPr>
          <a:xfrm>
            <a:off x="2908300" y="5035550"/>
            <a:ext cx="1530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960" name="Google Shape;960;p29"/>
          <p:cNvSpPr/>
          <p:nvPr/>
        </p:nvSpPr>
        <p:spPr>
          <a:xfrm>
            <a:off x="6453187" y="4830762"/>
            <a:ext cx="122237" cy="871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9"/>
          <p:cNvSpPr txBox="1"/>
          <p:nvPr/>
        </p:nvSpPr>
        <p:spPr>
          <a:xfrm>
            <a:off x="6661150" y="4829175"/>
            <a:ext cx="1833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b?</a:t>
            </a:r>
            <a:endParaRPr/>
          </a:p>
        </p:txBody>
      </p:sp>
      <p:sp>
        <p:nvSpPr>
          <p:cNvPr id="962" name="Google Shape;962;p29"/>
          <p:cNvSpPr txBox="1"/>
          <p:nvPr/>
        </p:nvSpPr>
        <p:spPr>
          <a:xfrm>
            <a:off x="1277937" y="5867400"/>
            <a:ext cx="7269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sort helps us establish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</p:txBody>
      </p:sp>
      <p:sp>
        <p:nvSpPr>
          <p:cNvPr id="968" name="Google Shape;968;p30"/>
          <p:cNvSpPr txBox="1"/>
          <p:nvPr/>
        </p:nvSpPr>
        <p:spPr>
          <a:xfrm>
            <a:off x="412750" y="1176337"/>
            <a:ext cx="595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“sort” a directed acyclic graph (DAG).</a:t>
            </a:r>
            <a:endParaRPr/>
          </a:p>
        </p:txBody>
      </p:sp>
      <p:sp>
        <p:nvSpPr>
          <p:cNvPr id="969" name="Google Shape;969;p30"/>
          <p:cNvSpPr/>
          <p:nvPr/>
        </p:nvSpPr>
        <p:spPr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70" name="Google Shape;970;p30"/>
          <p:cNvSpPr/>
          <p:nvPr/>
        </p:nvSpPr>
        <p:spPr>
          <a:xfrm>
            <a:off x="5370512" y="305435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971" name="Google Shape;971;p30"/>
          <p:cNvSpPr/>
          <p:nvPr/>
        </p:nvSpPr>
        <p:spPr>
          <a:xfrm>
            <a:off x="5335587" y="1979612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72" name="Google Shape;972;p30"/>
          <p:cNvCxnSpPr/>
          <p:nvPr/>
        </p:nvCxnSpPr>
        <p:spPr>
          <a:xfrm>
            <a:off x="5599112" y="2443162"/>
            <a:ext cx="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3" name="Google Shape;973;p30"/>
          <p:cNvSpPr/>
          <p:nvPr/>
        </p:nvSpPr>
        <p:spPr>
          <a:xfrm>
            <a:off x="3122612" y="3063875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974" name="Google Shape;974;p30"/>
          <p:cNvSpPr/>
          <p:nvPr/>
        </p:nvSpPr>
        <p:spPr>
          <a:xfrm>
            <a:off x="3087687" y="19891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75" name="Google Shape;975;p30"/>
          <p:cNvCxnSpPr/>
          <p:nvPr/>
        </p:nvCxnSpPr>
        <p:spPr>
          <a:xfrm>
            <a:off x="3351212" y="2452687"/>
            <a:ext cx="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6" name="Google Shape;976;p30"/>
          <p:cNvCxnSpPr/>
          <p:nvPr/>
        </p:nvCxnSpPr>
        <p:spPr>
          <a:xfrm>
            <a:off x="3578225" y="22129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7" name="Google Shape;977;p30"/>
          <p:cNvCxnSpPr/>
          <p:nvPr/>
        </p:nvCxnSpPr>
        <p:spPr>
          <a:xfrm flipH="1">
            <a:off x="3606800" y="2414587"/>
            <a:ext cx="823912" cy="822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8" name="Google Shape;978;p30"/>
          <p:cNvSpPr/>
          <p:nvPr/>
        </p:nvSpPr>
        <p:spPr>
          <a:xfrm rot="5400000">
            <a:off x="4114006" y="3464718"/>
            <a:ext cx="976312" cy="48577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0"/>
          <p:cNvSpPr/>
          <p:nvPr/>
        </p:nvSpPr>
        <p:spPr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980" name="Google Shape;980;p30"/>
          <p:cNvSpPr/>
          <p:nvPr/>
        </p:nvSpPr>
        <p:spPr>
          <a:xfrm>
            <a:off x="6611937" y="45799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981" name="Google Shape;981;p30"/>
          <p:cNvSpPr/>
          <p:nvPr/>
        </p:nvSpPr>
        <p:spPr>
          <a:xfrm>
            <a:off x="5478462" y="4570412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982" name="Google Shape;982;p30"/>
          <p:cNvSpPr/>
          <p:nvPr/>
        </p:nvSpPr>
        <p:spPr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83" name="Google Shape;983;p30"/>
          <p:cNvSpPr/>
          <p:nvPr/>
        </p:nvSpPr>
        <p:spPr>
          <a:xfrm>
            <a:off x="3230562" y="45799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984" name="Google Shape;984;p30"/>
          <p:cNvCxnSpPr/>
          <p:nvPr/>
        </p:nvCxnSpPr>
        <p:spPr>
          <a:xfrm>
            <a:off x="3721100" y="48037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5" name="Google Shape;985;p30"/>
          <p:cNvCxnSpPr/>
          <p:nvPr/>
        </p:nvCxnSpPr>
        <p:spPr>
          <a:xfrm>
            <a:off x="2587625" y="4813300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6" name="Google Shape;986;p30"/>
          <p:cNvCxnSpPr/>
          <p:nvPr/>
        </p:nvCxnSpPr>
        <p:spPr>
          <a:xfrm>
            <a:off x="5959475" y="4813300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7" name="Google Shape;987;p30"/>
          <p:cNvSpPr/>
          <p:nvPr/>
        </p:nvSpPr>
        <p:spPr>
          <a:xfrm>
            <a:off x="2416175" y="4300537"/>
            <a:ext cx="2135187" cy="274637"/>
          </a:xfrm>
          <a:custGeom>
            <a:rect b="b" l="l" r="r" t="t"/>
            <a:pathLst>
              <a:path extrusionOk="0" h="173" w="1345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0"/>
          <p:cNvSpPr txBox="1"/>
          <p:nvPr/>
        </p:nvSpPr>
        <p:spPr>
          <a:xfrm>
            <a:off x="542925" y="5287962"/>
            <a:ext cx="6235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original DAG as a 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partial 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 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extends this partial order.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 - Application</a:t>
            </a:r>
            <a:endParaRPr/>
          </a:p>
        </p:txBody>
      </p:sp>
      <p:sp>
        <p:nvSpPr>
          <p:cNvPr id="994" name="Google Shape;994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scheduling a sequence of jobs.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jobs are represented by vertices,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edge from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completed before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done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(for example, washing machine must finish before we put the clothes to dry). Then, a topological sort gives an order in which to perform the jobs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open credit system, how to take courses (in order) such that, pre-requisite of courses will not create any problem</a:t>
            </a:r>
            <a:endParaRPr/>
          </a:p>
        </p:txBody>
      </p:sp>
      <p:sp>
        <p:nvSpPr>
          <p:cNvPr id="995" name="Google Shape;995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1" name="Google Shape;1001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 (Fig – Cormen)</a:t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196850" y="1400175"/>
            <a:ext cx="156368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427037" y="2147887"/>
            <a:ext cx="11001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631825" y="2895600"/>
            <a:ext cx="6921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3416300" y="1400175"/>
            <a:ext cx="9001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006" name="Google Shape;1006;p32"/>
          <p:cNvSpPr/>
          <p:nvPr/>
        </p:nvSpPr>
        <p:spPr>
          <a:xfrm>
            <a:off x="3432175" y="2147887"/>
            <a:ext cx="8699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007" name="Google Shape;1007;p32"/>
          <p:cNvSpPr/>
          <p:nvPr/>
        </p:nvSpPr>
        <p:spPr>
          <a:xfrm>
            <a:off x="3421062" y="3032125"/>
            <a:ext cx="8921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008" name="Google Shape;1008;p32"/>
          <p:cNvSpPr/>
          <p:nvPr/>
        </p:nvSpPr>
        <p:spPr>
          <a:xfrm>
            <a:off x="1984375" y="2582862"/>
            <a:ext cx="8207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09" name="Google Shape;1009;p32"/>
          <p:cNvSpPr/>
          <p:nvPr/>
        </p:nvSpPr>
        <p:spPr>
          <a:xfrm>
            <a:off x="2005012" y="3330575"/>
            <a:ext cx="7778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10" name="Google Shape;1010;p32"/>
          <p:cNvSpPr/>
          <p:nvPr/>
        </p:nvSpPr>
        <p:spPr>
          <a:xfrm>
            <a:off x="1908175" y="4094162"/>
            <a:ext cx="9715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011" name="Google Shape;1011;p32"/>
          <p:cNvCxnSpPr/>
          <p:nvPr/>
        </p:nvCxnSpPr>
        <p:spPr>
          <a:xfrm>
            <a:off x="1747837" y="1751012"/>
            <a:ext cx="1685925" cy="577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2" name="Google Shape;1012;p32"/>
          <p:cNvCxnSpPr/>
          <p:nvPr/>
        </p:nvCxnSpPr>
        <p:spPr>
          <a:xfrm>
            <a:off x="1519237" y="2343150"/>
            <a:ext cx="19081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3" name="Google Shape;1013;p32"/>
          <p:cNvCxnSpPr/>
          <p:nvPr/>
        </p:nvCxnSpPr>
        <p:spPr>
          <a:xfrm>
            <a:off x="2389187" y="2965450"/>
            <a:ext cx="0" cy="377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32"/>
          <p:cNvCxnSpPr/>
          <p:nvPr/>
        </p:nvCxnSpPr>
        <p:spPr>
          <a:xfrm>
            <a:off x="2376487" y="3722687"/>
            <a:ext cx="0" cy="377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5" name="Google Shape;1015;p32"/>
          <p:cNvCxnSpPr/>
          <p:nvPr/>
        </p:nvCxnSpPr>
        <p:spPr>
          <a:xfrm flipH="1">
            <a:off x="1304925" y="2936875"/>
            <a:ext cx="671512" cy="1492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6" name="Google Shape;1016;p32"/>
          <p:cNvCxnSpPr/>
          <p:nvPr/>
        </p:nvCxnSpPr>
        <p:spPr>
          <a:xfrm>
            <a:off x="1312862" y="3265487"/>
            <a:ext cx="620712" cy="828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32"/>
          <p:cNvCxnSpPr/>
          <p:nvPr/>
        </p:nvCxnSpPr>
        <p:spPr>
          <a:xfrm>
            <a:off x="3848100" y="1793875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8" name="Google Shape;1018;p32"/>
          <p:cNvSpPr txBox="1"/>
          <p:nvPr/>
        </p:nvSpPr>
        <p:spPr>
          <a:xfrm>
            <a:off x="4957762" y="1268412"/>
            <a:ext cx="4100512" cy="349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TOPOLOGICAL-SORT(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DFS(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compute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finishing times</a:t>
            </a:r>
            <a:r>
              <a:rPr b="0" i="0" lang="en-US" sz="20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f[v]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each vertex is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insert it onto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 of a linked list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linked list of vertices</a:t>
            </a:r>
            <a:endParaRPr/>
          </a:p>
        </p:txBody>
      </p:sp>
      <p:sp>
        <p:nvSpPr>
          <p:cNvPr id="1019" name="Google Shape;1019;p32"/>
          <p:cNvSpPr txBox="1"/>
          <p:nvPr/>
        </p:nvSpPr>
        <p:spPr>
          <a:xfrm>
            <a:off x="2770187" y="2581275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</a:t>
            </a:r>
            <a:endParaRPr/>
          </a:p>
        </p:txBody>
      </p:sp>
      <p:sp>
        <p:nvSpPr>
          <p:cNvPr id="1020" name="Google Shape;1020;p32"/>
          <p:cNvSpPr txBox="1"/>
          <p:nvPr/>
        </p:nvSpPr>
        <p:spPr>
          <a:xfrm>
            <a:off x="2759075" y="3359150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</a:t>
            </a:r>
            <a:endParaRPr/>
          </a:p>
        </p:txBody>
      </p:sp>
      <p:sp>
        <p:nvSpPr>
          <p:cNvPr id="1021" name="Google Shape;1021;p32"/>
          <p:cNvSpPr txBox="1"/>
          <p:nvPr/>
        </p:nvSpPr>
        <p:spPr>
          <a:xfrm>
            <a:off x="2873375" y="4108450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</a:t>
            </a:r>
            <a:endParaRPr/>
          </a:p>
        </p:txBody>
      </p:sp>
      <p:sp>
        <p:nvSpPr>
          <p:cNvPr id="1022" name="Google Shape;1022;p32"/>
          <p:cNvSpPr txBox="1"/>
          <p:nvPr/>
        </p:nvSpPr>
        <p:spPr>
          <a:xfrm>
            <a:off x="3070225" y="4110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23" name="Google Shape;1023;p32"/>
          <p:cNvSpPr txBox="1"/>
          <p:nvPr/>
        </p:nvSpPr>
        <p:spPr>
          <a:xfrm>
            <a:off x="2955925" y="3360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24" name="Google Shape;1024;p32"/>
          <p:cNvSpPr txBox="1"/>
          <p:nvPr/>
        </p:nvSpPr>
        <p:spPr>
          <a:xfrm>
            <a:off x="57150" y="2892425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</a:t>
            </a:r>
            <a:endParaRPr/>
          </a:p>
        </p:txBody>
      </p:sp>
      <p:sp>
        <p:nvSpPr>
          <p:cNvPr id="1025" name="Google Shape;1025;p32"/>
          <p:cNvSpPr txBox="1"/>
          <p:nvPr/>
        </p:nvSpPr>
        <p:spPr>
          <a:xfrm>
            <a:off x="258762" y="28924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26" name="Google Shape;1026;p32"/>
          <p:cNvSpPr txBox="1"/>
          <p:nvPr/>
        </p:nvSpPr>
        <p:spPr>
          <a:xfrm>
            <a:off x="2959100" y="2581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27" name="Google Shape;1027;p32"/>
          <p:cNvSpPr txBox="1"/>
          <p:nvPr/>
        </p:nvSpPr>
        <p:spPr>
          <a:xfrm>
            <a:off x="4279900" y="3049587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9/</a:t>
            </a:r>
            <a:endParaRPr/>
          </a:p>
        </p:txBody>
      </p:sp>
      <p:sp>
        <p:nvSpPr>
          <p:cNvPr id="1028" name="Google Shape;1028;p32"/>
          <p:cNvSpPr txBox="1"/>
          <p:nvPr/>
        </p:nvSpPr>
        <p:spPr>
          <a:xfrm>
            <a:off x="4459287" y="304958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29" name="Google Shape;1029;p32"/>
          <p:cNvSpPr txBox="1"/>
          <p:nvPr/>
        </p:nvSpPr>
        <p:spPr>
          <a:xfrm>
            <a:off x="1676400" y="1400175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</a:t>
            </a:r>
            <a:endParaRPr/>
          </a:p>
        </p:txBody>
      </p:sp>
      <p:sp>
        <p:nvSpPr>
          <p:cNvPr id="1030" name="Google Shape;1030;p32"/>
          <p:cNvSpPr txBox="1"/>
          <p:nvPr/>
        </p:nvSpPr>
        <p:spPr>
          <a:xfrm>
            <a:off x="1454150" y="2006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</a:t>
            </a:r>
            <a:endParaRPr/>
          </a:p>
        </p:txBody>
      </p:sp>
      <p:cxnSp>
        <p:nvCxnSpPr>
          <p:cNvPr id="1031" name="Google Shape;1031;p32"/>
          <p:cNvCxnSpPr/>
          <p:nvPr/>
        </p:nvCxnSpPr>
        <p:spPr>
          <a:xfrm>
            <a:off x="966787" y="1785937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2" name="Google Shape;1032;p32"/>
          <p:cNvCxnSpPr/>
          <p:nvPr/>
        </p:nvCxnSpPr>
        <p:spPr>
          <a:xfrm>
            <a:off x="933450" y="2532062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3" name="Google Shape;1033;p32"/>
          <p:cNvSpPr txBox="1"/>
          <p:nvPr/>
        </p:nvSpPr>
        <p:spPr>
          <a:xfrm>
            <a:off x="4244975" y="21590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13/</a:t>
            </a:r>
            <a:endParaRPr/>
          </a:p>
        </p:txBody>
      </p:sp>
      <p:sp>
        <p:nvSpPr>
          <p:cNvPr id="1034" name="Google Shape;1034;p32"/>
          <p:cNvSpPr txBox="1"/>
          <p:nvPr/>
        </p:nvSpPr>
        <p:spPr>
          <a:xfrm>
            <a:off x="4551362" y="215900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35" name="Google Shape;1035;p32"/>
          <p:cNvSpPr txBox="1"/>
          <p:nvPr/>
        </p:nvSpPr>
        <p:spPr>
          <a:xfrm>
            <a:off x="1758950" y="200501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036" name="Google Shape;1036;p32"/>
          <p:cNvSpPr txBox="1"/>
          <p:nvPr/>
        </p:nvSpPr>
        <p:spPr>
          <a:xfrm>
            <a:off x="1992312" y="140017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37" name="Google Shape;1037;p32"/>
          <p:cNvSpPr txBox="1"/>
          <p:nvPr/>
        </p:nvSpPr>
        <p:spPr>
          <a:xfrm>
            <a:off x="2722562" y="1400175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17/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3043237" y="140017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39" name="Google Shape;1039;p32"/>
          <p:cNvSpPr/>
          <p:nvPr/>
        </p:nvSpPr>
        <p:spPr>
          <a:xfrm>
            <a:off x="7988300" y="4986337"/>
            <a:ext cx="7350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7332662" y="4986337"/>
            <a:ext cx="44926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41" name="Google Shape;1041;p32"/>
          <p:cNvSpPr/>
          <p:nvPr/>
        </p:nvSpPr>
        <p:spPr>
          <a:xfrm>
            <a:off x="6621462" y="4986337"/>
            <a:ext cx="5064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42" name="Google Shape;1042;p32"/>
          <p:cNvSpPr/>
          <p:nvPr/>
        </p:nvSpPr>
        <p:spPr>
          <a:xfrm>
            <a:off x="5816600" y="4986337"/>
            <a:ext cx="6000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43" name="Google Shape;1043;p32"/>
          <p:cNvSpPr/>
          <p:nvPr/>
        </p:nvSpPr>
        <p:spPr>
          <a:xfrm>
            <a:off x="4862512" y="4986337"/>
            <a:ext cx="74930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044" name="Google Shape;1044;p32"/>
          <p:cNvSpPr/>
          <p:nvPr/>
        </p:nvSpPr>
        <p:spPr>
          <a:xfrm>
            <a:off x="3902075" y="4986337"/>
            <a:ext cx="7556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2940050" y="4986337"/>
            <a:ext cx="7572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1349375" y="4986337"/>
            <a:ext cx="138588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415925" y="4986337"/>
            <a:ext cx="72866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048" name="Google Shape;1048;p32"/>
          <p:cNvSpPr txBox="1"/>
          <p:nvPr/>
        </p:nvSpPr>
        <p:spPr>
          <a:xfrm>
            <a:off x="407987" y="5775325"/>
            <a:ext cx="3332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Θ(V + 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4" name="Google Shape;1054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Readings</a:t>
            </a:r>
            <a:endParaRPr/>
          </a:p>
        </p:txBody>
      </p:sp>
      <p:sp>
        <p:nvSpPr>
          <p:cNvPr id="1055" name="Google Shape;1055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Cormen - Chapter 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22.4-2 : Number of paths (important)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22.4-3 : cycle (important and we have already solved 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22.4-5 : Topological sort using degree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prev[u]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NIL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0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=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</a:t>
            </a:r>
            <a:endParaRPr/>
          </a:p>
          <a:p>
            <a:pPr indent="-3810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 time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called,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becomes the root of a new tree in the depth-first forest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6473825" y="1255712"/>
            <a:ext cx="2160587" cy="1631950"/>
            <a:chOff x="576" y="863"/>
            <a:chExt cx="1361" cy="1028"/>
          </a:xfrm>
        </p:grpSpPr>
        <p:sp>
          <p:nvSpPr>
            <p:cNvPr id="113" name="Google Shape;113;p16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24" name="Google Shape;124;p16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" name="Google Shape;125;p16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0" name="Google Shape;130;p16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31" name="Google Shape;131;p16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" name="Google Shape;133;p16"/>
          <p:cNvCxnSpPr/>
          <p:nvPr/>
        </p:nvCxnSpPr>
        <p:spPr>
          <a:xfrm>
            <a:off x="6329362" y="1354137"/>
            <a:ext cx="233362" cy="233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DFS-VISIT(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time+1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color[v]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069012" y="3287712"/>
            <a:ext cx="2160587" cy="1631950"/>
            <a:chOff x="576" y="863"/>
            <a:chExt cx="1361" cy="1028"/>
          </a:xfrm>
        </p:grpSpPr>
        <p:sp>
          <p:nvSpPr>
            <p:cNvPr id="142" name="Google Shape;142;p17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53" name="Google Shape;153;p17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4" name="Google Shape;154;p17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5" name="Google Shape;155;p17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6" name="Google Shape;156;p17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59" name="Google Shape;159;p17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60" name="Google Shape;160;p17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1" name="Google Shape;161;p17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6069012" y="1306512"/>
            <a:ext cx="2160587" cy="1631950"/>
            <a:chOff x="576" y="863"/>
            <a:chExt cx="1361" cy="1028"/>
          </a:xfrm>
        </p:grpSpPr>
        <p:sp>
          <p:nvSpPr>
            <p:cNvPr id="163" name="Google Shape;163;p17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74" name="Google Shape;174;p17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5" name="Google Shape;175;p17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6" name="Google Shape;176;p17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7" name="Google Shape;177;p17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8" name="Google Shape;178;p17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79" name="Google Shape;179;p17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80" name="Google Shape;180;p17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81" name="Google Shape;181;p17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2" name="Google Shape;182;p17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p17"/>
          <p:cNvCxnSpPr/>
          <p:nvPr/>
        </p:nvCxnSpPr>
        <p:spPr>
          <a:xfrm>
            <a:off x="5897562" y="1574800"/>
            <a:ext cx="223837" cy="9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" name="Google Shape;184;p17"/>
          <p:cNvSpPr txBox="1"/>
          <p:nvPr/>
        </p:nvSpPr>
        <p:spPr>
          <a:xfrm>
            <a:off x="6069012" y="2928937"/>
            <a:ext cx="1003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= 1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6069012" y="4910137"/>
            <a:ext cx="2160587" cy="1631950"/>
            <a:chOff x="2203" y="774"/>
            <a:chExt cx="1361" cy="1028"/>
          </a:xfrm>
        </p:grpSpPr>
        <p:sp>
          <p:nvSpPr>
            <p:cNvPr id="186" name="Google Shape;186;p17"/>
            <p:cNvSpPr/>
            <p:nvPr/>
          </p:nvSpPr>
          <p:spPr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111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20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267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1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2228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2712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3121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2214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2693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97" name="Google Shape;197;p17"/>
            <p:cNvCxnSpPr/>
            <p:nvPr/>
          </p:nvCxnSpPr>
          <p:spPr>
            <a:xfrm flipH="1">
              <a:off x="2353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8" name="Google Shape;198;p17"/>
            <p:cNvCxnSpPr/>
            <p:nvPr/>
          </p:nvCxnSpPr>
          <p:spPr>
            <a:xfrm flipH="1">
              <a:off x="2828" y="1207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9" name="Google Shape;199;p17"/>
            <p:cNvCxnSpPr/>
            <p:nvPr/>
          </p:nvCxnSpPr>
          <p:spPr>
            <a:xfrm flipH="1">
              <a:off x="3278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2536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2535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02" name="Google Shape;202;p17"/>
            <p:cNvCxnSpPr/>
            <p:nvPr/>
          </p:nvCxnSpPr>
          <p:spPr>
            <a:xfrm flipH="1" rot="10800000">
              <a:off x="2923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03" name="Google Shape;203;p17"/>
            <p:cNvSpPr txBox="1"/>
            <p:nvPr/>
          </p:nvSpPr>
          <p:spPr>
            <a:xfrm>
              <a:off x="3132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04" name="Google Shape;204;p17"/>
            <p:cNvCxnSpPr/>
            <p:nvPr/>
          </p:nvCxnSpPr>
          <p:spPr>
            <a:xfrm flipH="1" rot="10800000">
              <a:off x="2497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5" name="Google Shape;205;p17"/>
            <p:cNvSpPr/>
            <p:nvPr/>
          </p:nvSpPr>
          <p:spPr>
            <a:xfrm>
              <a:off x="3387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3497262" y="1228725"/>
            <a:ext cx="2160587" cy="1631950"/>
            <a:chOff x="2203" y="774"/>
            <a:chExt cx="1361" cy="1028"/>
          </a:xfrm>
        </p:grpSpPr>
        <p:sp>
          <p:nvSpPr>
            <p:cNvPr id="213" name="Google Shape;213;p18"/>
            <p:cNvSpPr/>
            <p:nvPr/>
          </p:nvSpPr>
          <p:spPr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111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20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67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11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2228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2712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3121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2214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2693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24" name="Google Shape;224;p18"/>
            <p:cNvCxnSpPr/>
            <p:nvPr/>
          </p:nvCxnSpPr>
          <p:spPr>
            <a:xfrm flipH="1">
              <a:off x="2353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2828" y="1207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" name="Google Shape;226;p18"/>
            <p:cNvCxnSpPr/>
            <p:nvPr/>
          </p:nvCxnSpPr>
          <p:spPr>
            <a:xfrm flipH="1">
              <a:off x="3278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" name="Google Shape;227;p18"/>
            <p:cNvCxnSpPr/>
            <p:nvPr/>
          </p:nvCxnSpPr>
          <p:spPr>
            <a:xfrm>
              <a:off x="2536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8" name="Google Shape;228;p18"/>
            <p:cNvCxnSpPr/>
            <p:nvPr/>
          </p:nvCxnSpPr>
          <p:spPr>
            <a:xfrm>
              <a:off x="2535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29" name="Google Shape;229;p18"/>
            <p:cNvCxnSpPr/>
            <p:nvPr/>
          </p:nvCxnSpPr>
          <p:spPr>
            <a:xfrm flipH="1" rot="10800000">
              <a:off x="2923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30" name="Google Shape;230;p18"/>
            <p:cNvSpPr txBox="1"/>
            <p:nvPr/>
          </p:nvSpPr>
          <p:spPr>
            <a:xfrm>
              <a:off x="3132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31" name="Google Shape;231;p18"/>
            <p:cNvCxnSpPr/>
            <p:nvPr/>
          </p:nvCxnSpPr>
          <p:spPr>
            <a:xfrm flipH="1" rot="10800000">
              <a:off x="2497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2" name="Google Shape;232;p18"/>
            <p:cNvSpPr/>
            <p:nvPr/>
          </p:nvSpPr>
          <p:spPr>
            <a:xfrm>
              <a:off x="3387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447675" y="1228725"/>
            <a:ext cx="2160587" cy="1631950"/>
            <a:chOff x="576" y="863"/>
            <a:chExt cx="1361" cy="1028"/>
          </a:xfrm>
        </p:grpSpPr>
        <p:sp>
          <p:nvSpPr>
            <p:cNvPr id="234" name="Google Shape;234;p18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45" name="Google Shape;245;p18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6" name="Google Shape;246;p18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7" name="Google Shape;247;p18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52" name="Google Shape;252;p18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3" name="Google Shape;253;p18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6548437" y="1228725"/>
            <a:ext cx="2160587" cy="1631950"/>
            <a:chOff x="4125" y="774"/>
            <a:chExt cx="1361" cy="1028"/>
          </a:xfrm>
        </p:grpSpPr>
        <p:sp>
          <p:nvSpPr>
            <p:cNvPr id="255" name="Google Shape;255;p18"/>
            <p:cNvSpPr/>
            <p:nvPr/>
          </p:nvSpPr>
          <p:spPr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033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12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03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4150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4634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5043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4136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4615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66" name="Google Shape;266;p18"/>
            <p:cNvCxnSpPr/>
            <p:nvPr/>
          </p:nvCxnSpPr>
          <p:spPr>
            <a:xfrm flipH="1">
              <a:off x="4275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7" name="Google Shape;267;p18"/>
            <p:cNvCxnSpPr/>
            <p:nvPr/>
          </p:nvCxnSpPr>
          <p:spPr>
            <a:xfrm flipH="1">
              <a:off x="4750" y="1207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8" name="Google Shape;268;p18"/>
            <p:cNvCxnSpPr/>
            <p:nvPr/>
          </p:nvCxnSpPr>
          <p:spPr>
            <a:xfrm flipH="1">
              <a:off x="5200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9" name="Google Shape;269;p18"/>
            <p:cNvCxnSpPr/>
            <p:nvPr/>
          </p:nvCxnSpPr>
          <p:spPr>
            <a:xfrm>
              <a:off x="4458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0" name="Google Shape;270;p18"/>
            <p:cNvCxnSpPr/>
            <p:nvPr/>
          </p:nvCxnSpPr>
          <p:spPr>
            <a:xfrm>
              <a:off x="4457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71" name="Google Shape;271;p18"/>
            <p:cNvCxnSpPr/>
            <p:nvPr/>
          </p:nvCxnSpPr>
          <p:spPr>
            <a:xfrm flipH="1" rot="10800000">
              <a:off x="4845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72" name="Google Shape;272;p18"/>
            <p:cNvSpPr txBox="1"/>
            <p:nvPr/>
          </p:nvSpPr>
          <p:spPr>
            <a:xfrm>
              <a:off x="5054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73" name="Google Shape;273;p18"/>
            <p:cNvCxnSpPr/>
            <p:nvPr/>
          </p:nvCxnSpPr>
          <p:spPr>
            <a:xfrm flipH="1" rot="10800000">
              <a:off x="4419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4" name="Google Shape;274;p18"/>
            <p:cNvSpPr/>
            <p:nvPr/>
          </p:nvSpPr>
          <p:spPr>
            <a:xfrm>
              <a:off x="5309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447675" y="2989262"/>
            <a:ext cx="2160587" cy="1631950"/>
            <a:chOff x="282" y="1883"/>
            <a:chExt cx="1361" cy="1028"/>
          </a:xfrm>
        </p:grpSpPr>
        <p:sp>
          <p:nvSpPr>
            <p:cNvPr id="276" name="Google Shape;276;p18"/>
            <p:cNvSpPr/>
            <p:nvPr/>
          </p:nvSpPr>
          <p:spPr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190" y="208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4/  </a:t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190" y="248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307" y="188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791" y="189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1200" y="189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85" name="Google Shape;285;p18"/>
            <p:cNvSpPr txBox="1"/>
            <p:nvPr/>
          </p:nvSpPr>
          <p:spPr>
            <a:xfrm>
              <a:off x="293" y="268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772" y="268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87" name="Google Shape;287;p18"/>
            <p:cNvCxnSpPr/>
            <p:nvPr/>
          </p:nvCxnSpPr>
          <p:spPr>
            <a:xfrm flipH="1">
              <a:off x="432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8" name="Google Shape;288;p18"/>
            <p:cNvCxnSpPr/>
            <p:nvPr/>
          </p:nvCxnSpPr>
          <p:spPr>
            <a:xfrm flipH="1">
              <a:off x="907" y="2316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9" name="Google Shape;289;p18"/>
            <p:cNvCxnSpPr/>
            <p:nvPr/>
          </p:nvCxnSpPr>
          <p:spPr>
            <a:xfrm flipH="1">
              <a:off x="1357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615" y="219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614" y="2605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 flipH="1" rot="10800000">
              <a:off x="1002" y="228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93" name="Google Shape;293;p18"/>
            <p:cNvSpPr txBox="1"/>
            <p:nvPr/>
          </p:nvSpPr>
          <p:spPr>
            <a:xfrm>
              <a:off x="1211" y="268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94" name="Google Shape;294;p18"/>
            <p:cNvCxnSpPr/>
            <p:nvPr/>
          </p:nvCxnSpPr>
          <p:spPr>
            <a:xfrm flipH="1" rot="10800000">
              <a:off x="576" y="229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5" name="Google Shape;295;p18"/>
            <p:cNvSpPr/>
            <p:nvPr/>
          </p:nvSpPr>
          <p:spPr>
            <a:xfrm>
              <a:off x="1466" y="244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3497262" y="2989262"/>
            <a:ext cx="2160587" cy="1631950"/>
            <a:chOff x="2203" y="1883"/>
            <a:chExt cx="1361" cy="1028"/>
          </a:xfrm>
        </p:grpSpPr>
        <p:sp>
          <p:nvSpPr>
            <p:cNvPr id="297" name="Google Shape;297;p18"/>
            <p:cNvSpPr/>
            <p:nvPr/>
          </p:nvSpPr>
          <p:spPr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111" y="208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4/  </a:t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111" y="248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2228" y="188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2712" y="189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3121" y="189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2214" y="268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2693" y="268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308" name="Google Shape;308;p18"/>
            <p:cNvCxnSpPr/>
            <p:nvPr/>
          </p:nvCxnSpPr>
          <p:spPr>
            <a:xfrm flipH="1">
              <a:off x="2353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9" name="Google Shape;309;p18"/>
            <p:cNvCxnSpPr/>
            <p:nvPr/>
          </p:nvCxnSpPr>
          <p:spPr>
            <a:xfrm flipH="1">
              <a:off x="2828" y="2316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0" name="Google Shape;310;p18"/>
            <p:cNvCxnSpPr/>
            <p:nvPr/>
          </p:nvCxnSpPr>
          <p:spPr>
            <a:xfrm flipH="1">
              <a:off x="3278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1" name="Google Shape;311;p18"/>
            <p:cNvCxnSpPr/>
            <p:nvPr/>
          </p:nvCxnSpPr>
          <p:spPr>
            <a:xfrm>
              <a:off x="2536" y="219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2" name="Google Shape;312;p18"/>
            <p:cNvCxnSpPr/>
            <p:nvPr/>
          </p:nvCxnSpPr>
          <p:spPr>
            <a:xfrm>
              <a:off x="2535" y="2605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13" name="Google Shape;313;p18"/>
            <p:cNvCxnSpPr/>
            <p:nvPr/>
          </p:nvCxnSpPr>
          <p:spPr>
            <a:xfrm flipH="1" rot="10800000">
              <a:off x="2923" y="228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314" name="Google Shape;314;p18"/>
            <p:cNvSpPr txBox="1"/>
            <p:nvPr/>
          </p:nvSpPr>
          <p:spPr>
            <a:xfrm>
              <a:off x="3132" y="268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315" name="Google Shape;315;p18"/>
            <p:cNvCxnSpPr/>
            <p:nvPr/>
          </p:nvCxnSpPr>
          <p:spPr>
            <a:xfrm flipH="1" rot="10800000">
              <a:off x="2497" y="229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6" name="Google Shape;316;p18"/>
            <p:cNvSpPr/>
            <p:nvPr/>
          </p:nvSpPr>
          <p:spPr>
            <a:xfrm>
              <a:off x="3387" y="244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2467" y="22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18" name="Google Shape;318;p18"/>
          <p:cNvGrpSpPr/>
          <p:nvPr/>
        </p:nvGrpSpPr>
        <p:grpSpPr>
          <a:xfrm>
            <a:off x="6548437" y="2989262"/>
            <a:ext cx="2160587" cy="1631950"/>
            <a:chOff x="4125" y="1883"/>
            <a:chExt cx="1361" cy="1028"/>
          </a:xfrm>
        </p:grpSpPr>
        <p:grpSp>
          <p:nvGrpSpPr>
            <p:cNvPr id="319" name="Google Shape;319;p18"/>
            <p:cNvGrpSpPr/>
            <p:nvPr/>
          </p:nvGrpSpPr>
          <p:grpSpPr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3/  </a:t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8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27" name="Google Shape;327;p18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28" name="Google Shape;328;p18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29" name="Google Shape;329;p18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30" name="Google Shape;330;p18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31" name="Google Shape;331;p18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2" name="Google Shape;332;p18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3" name="Google Shape;333;p18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4" name="Google Shape;334;p18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37" name="Google Shape;337;p18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38" name="Google Shape;338;p18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39" name="Google Shape;339;p18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18"/>
            <p:cNvSpPr txBox="1"/>
            <p:nvPr/>
          </p:nvSpPr>
          <p:spPr>
            <a:xfrm>
              <a:off x="4389" y="22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41" name="Google Shape;341;p18"/>
          <p:cNvGrpSpPr/>
          <p:nvPr/>
        </p:nvGrpSpPr>
        <p:grpSpPr>
          <a:xfrm>
            <a:off x="447675" y="4752975"/>
            <a:ext cx="2160587" cy="1631950"/>
            <a:chOff x="2444" y="2015"/>
            <a:chExt cx="1361" cy="1028"/>
          </a:xfrm>
        </p:grpSpPr>
        <p:grpSp>
          <p:nvGrpSpPr>
            <p:cNvPr id="342" name="Google Shape;342;p18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343" name="Google Shape;343;p18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3/6</a:t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8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51" name="Google Shape;351;p18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52" name="Google Shape;352;p18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53" name="Google Shape;353;p18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54" name="Google Shape;354;p18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5" name="Google Shape;355;p18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18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7" name="Google Shape;357;p18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8" name="Google Shape;358;p18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59" name="Google Shape;359;p18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60" name="Google Shape;360;p18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61" name="Google Shape;361;p18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62" name="Google Shape;362;p18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18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3497262" y="4752975"/>
            <a:ext cx="2160587" cy="1631950"/>
            <a:chOff x="2444" y="2015"/>
            <a:chExt cx="1361" cy="1028"/>
          </a:xfrm>
        </p:grpSpPr>
        <p:grpSp>
          <p:nvGrpSpPr>
            <p:cNvPr id="365" name="Google Shape;365;p18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366" name="Google Shape;366;p18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2/7</a:t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3/6</a:t>
                </a: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8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73" name="Google Shape;373;p18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74" name="Google Shape;374;p18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75" name="Google Shape;375;p18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76" name="Google Shape;376;p18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77" name="Google Shape;377;p18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8" name="Google Shape;378;p18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9" name="Google Shape;379;p18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0" name="Google Shape;380;p18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1" name="Google Shape;381;p18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82" name="Google Shape;382;p18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83" name="Google Shape;383;p18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84" name="Google Shape;384;p18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85" name="Google Shape;385;p18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18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87" name="Google Shape;387;p18"/>
          <p:cNvGrpSpPr/>
          <p:nvPr/>
        </p:nvGrpSpPr>
        <p:grpSpPr>
          <a:xfrm>
            <a:off x="6545262" y="4752975"/>
            <a:ext cx="2163762" cy="1631950"/>
            <a:chOff x="4030" y="3045"/>
            <a:chExt cx="1363" cy="1028"/>
          </a:xfrm>
        </p:grpSpPr>
        <p:grpSp>
          <p:nvGrpSpPr>
            <p:cNvPr id="388" name="Google Shape;388;p18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389" name="Google Shape;389;p18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390" name="Google Shape;390;p18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</a:t>
                  </a: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8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397" name="Google Shape;397;p18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398" name="Google Shape;398;p18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399" name="Google Shape;399;p18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00" name="Google Shape;400;p18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01" name="Google Shape;401;p18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2" name="Google Shape;402;p18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3" name="Google Shape;403;p18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4" name="Google Shape;404;p18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5" name="Google Shape;405;p18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06" name="Google Shape;406;p18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07" name="Google Shape;407;p18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08" name="Google Shape;408;p18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09" name="Google Shape;409;p18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0" name="Google Shape;410;p18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11" name="Google Shape;411;p18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381000" y="1295400"/>
            <a:ext cx="2163762" cy="1631950"/>
            <a:chOff x="4030" y="3045"/>
            <a:chExt cx="1363" cy="1028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20" name="Google Shape;420;p19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421" name="Google Shape;421;p19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1/8</a:t>
                  </a:r>
                  <a:endParaRPr/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423" name="Google Shape;423;p19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9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428" name="Google Shape;428;p19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429" name="Google Shape;429;p19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430" name="Google Shape;430;p19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31" name="Google Shape;431;p19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32" name="Google Shape;432;p19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3" name="Google Shape;433;p19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4" name="Google Shape;434;p19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5" name="Google Shape;435;p19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6" name="Google Shape;436;p19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37" name="Google Shape;437;p19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38" name="Google Shape;438;p19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39" name="Google Shape;439;p19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40" name="Google Shape;440;p19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1" name="Google Shape;441;p19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42" name="Google Shape;442;p19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443" name="Google Shape;443;p19"/>
          <p:cNvGrpSpPr/>
          <p:nvPr/>
        </p:nvGrpSpPr>
        <p:grpSpPr>
          <a:xfrm>
            <a:off x="3186112" y="1284287"/>
            <a:ext cx="2163762" cy="1631950"/>
            <a:chOff x="4030" y="3045"/>
            <a:chExt cx="1363" cy="1028"/>
          </a:xfrm>
        </p:grpSpPr>
        <p:grpSp>
          <p:nvGrpSpPr>
            <p:cNvPr id="444" name="Google Shape;444;p19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45" name="Google Shape;445;p19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446" name="Google Shape;446;p19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1/8</a:t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9/ </a:t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9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453" name="Google Shape;453;p19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454" name="Google Shape;454;p19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455" name="Google Shape;455;p19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56" name="Google Shape;456;p19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57" name="Google Shape;457;p19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58" name="Google Shape;458;p19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59" name="Google Shape;459;p19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60" name="Google Shape;460;p19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61" name="Google Shape;461;p19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62" name="Google Shape;462;p19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63" name="Google Shape;463;p19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64" name="Google Shape;464;p19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65" name="Google Shape;465;p19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6" name="Google Shape;466;p19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67" name="Google Shape;467;p19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468" name="Google Shape;468;p19"/>
          <p:cNvGrpSpPr/>
          <p:nvPr/>
        </p:nvGrpSpPr>
        <p:grpSpPr>
          <a:xfrm>
            <a:off x="6015037" y="1284287"/>
            <a:ext cx="2163762" cy="1631950"/>
            <a:chOff x="3789" y="883"/>
            <a:chExt cx="1363" cy="1028"/>
          </a:xfrm>
        </p:grpSpPr>
        <p:grpSp>
          <p:nvGrpSpPr>
            <p:cNvPr id="469" name="Google Shape;469;p19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470" name="Google Shape;470;p19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471" name="Google Shape;471;p19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472" name="Google Shape;472;p19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473" name="Google Shape;473;p19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474" name="Google Shape;474;p19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475" name="Google Shape;475;p19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476" name="Google Shape;476;p19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477" name="Google Shape;477;p19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19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479" name="Google Shape;479;p19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480" name="Google Shape;480;p19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481" name="Google Shape;481;p19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482" name="Google Shape;482;p19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483" name="Google Shape;483;p19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4" name="Google Shape;484;p19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5" name="Google Shape;485;p19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6" name="Google Shape;486;p19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7" name="Google Shape;487;p19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488" name="Google Shape;488;p19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489" name="Google Shape;489;p19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490" name="Google Shape;490;p19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91" name="Google Shape;491;p19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2" name="Google Shape;492;p19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493" name="Google Shape;493;p19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494" name="Google Shape;494;p19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  <p:grpSp>
        <p:nvGrpSpPr>
          <p:cNvPr id="495" name="Google Shape;495;p19"/>
          <p:cNvGrpSpPr/>
          <p:nvPr/>
        </p:nvGrpSpPr>
        <p:grpSpPr>
          <a:xfrm>
            <a:off x="358775" y="3060700"/>
            <a:ext cx="2163762" cy="1631950"/>
            <a:chOff x="3789" y="883"/>
            <a:chExt cx="1363" cy="1028"/>
          </a:xfrm>
        </p:grpSpPr>
        <p:grpSp>
          <p:nvGrpSpPr>
            <p:cNvPr id="496" name="Google Shape;496;p19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497" name="Google Shape;497;p19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498" name="Google Shape;498;p19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499" name="Google Shape;499;p19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500" name="Google Shape;500;p19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501" name="Google Shape;501;p19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502" name="Google Shape;502;p19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503" name="Google Shape;503;p19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504" name="Google Shape;504;p19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10/ </a:t>
                    </a:r>
                    <a:endParaRPr/>
                  </a:p>
                </p:txBody>
              </p:sp>
              <p:sp>
                <p:nvSpPr>
                  <p:cNvPr id="505" name="Google Shape;505;p19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506" name="Google Shape;506;p19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507" name="Google Shape;507;p19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508" name="Google Shape;508;p19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509" name="Google Shape;509;p19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510" name="Google Shape;510;p19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1" name="Google Shape;511;p19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2" name="Google Shape;512;p19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3" name="Google Shape;513;p19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4" name="Google Shape;514;p19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515" name="Google Shape;515;p19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516" name="Google Shape;516;p19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517" name="Google Shape;517;p19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18" name="Google Shape;518;p19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19" name="Google Shape;519;p19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520" name="Google Shape;520;p19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521" name="Google Shape;521;p19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  <p:grpSp>
        <p:nvGrpSpPr>
          <p:cNvPr id="522" name="Google Shape;522;p19"/>
          <p:cNvGrpSpPr/>
          <p:nvPr/>
        </p:nvGrpSpPr>
        <p:grpSpPr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523" name="Google Shape;523;p19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24" name="Google Shape;524;p19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25" name="Google Shape;525;p19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26" name="Google Shape;526;p19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27" name="Google Shape;527;p19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28" name="Google Shape;528;p19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29" name="Google Shape;529;p19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 </a:t>
                      </a:r>
                      <a:endParaRPr/>
                    </a:p>
                  </p:txBody>
                </p:sp>
                <p:sp>
                  <p:nvSpPr>
                    <p:cNvPr id="530" name="Google Shape;530;p19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31" name="Google Shape;531;p19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32" name="Google Shape;532;p19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 </a:t>
                      </a:r>
                      <a:endParaRPr/>
                    </a:p>
                  </p:txBody>
                </p:sp>
                <p:sp>
                  <p:nvSpPr>
                    <p:cNvPr id="533" name="Google Shape;533;p19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34" name="Google Shape;534;p19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35" name="Google Shape;535;p19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36" name="Google Shape;536;p19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37" name="Google Shape;537;p19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38" name="Google Shape;538;p19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39" name="Google Shape;539;p19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0" name="Google Shape;540;p19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1" name="Google Shape;541;p19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2" name="Google Shape;542;p19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543" name="Google Shape;543;p19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544" name="Google Shape;544;p19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545" name="Google Shape;545;p19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546" name="Google Shape;546;p19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47" name="Google Shape;547;p19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548" name="Google Shape;548;p19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549" name="Google Shape;549;p19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550" name="Google Shape;550;p19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6015037" y="3060700"/>
            <a:ext cx="2317750" cy="1631950"/>
            <a:chOff x="1993" y="2024"/>
            <a:chExt cx="1460" cy="1028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53" name="Google Shape;553;p19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54" name="Google Shape;554;p19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55" name="Google Shape;555;p19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56" name="Google Shape;556;p19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57" name="Google Shape;557;p19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58" name="Google Shape;558;p19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 </a:t>
                      </a:r>
                      <a:endParaRPr/>
                    </a:p>
                  </p:txBody>
                </p:sp>
                <p:sp>
                  <p:nvSpPr>
                    <p:cNvPr id="559" name="Google Shape;559;p19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60" name="Google Shape;560;p19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61" name="Google Shape;561;p19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562" name="Google Shape;562;p19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63" name="Google Shape;563;p19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64" name="Google Shape;564;p19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65" name="Google Shape;565;p19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66" name="Google Shape;566;p19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67" name="Google Shape;567;p19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68" name="Google Shape;568;p19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69" name="Google Shape;569;p19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70" name="Google Shape;570;p19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71" name="Google Shape;571;p19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572" name="Google Shape;572;p19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573" name="Google Shape;573;p19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574" name="Google Shape;574;p19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575" name="Google Shape;575;p19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76" name="Google Shape;576;p19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577" name="Google Shape;577;p19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578" name="Google Shape;578;p19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579" name="Google Shape;579;p19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580" name="Google Shape;580;p19"/>
          <p:cNvGrpSpPr/>
          <p:nvPr/>
        </p:nvGrpSpPr>
        <p:grpSpPr>
          <a:xfrm>
            <a:off x="358775" y="4837112"/>
            <a:ext cx="2317750" cy="1631950"/>
            <a:chOff x="1993" y="2024"/>
            <a:chExt cx="1460" cy="1028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82" name="Google Shape;582;p19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83" name="Google Shape;583;p19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84" name="Google Shape;584;p19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85" name="Google Shape;585;p19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86" name="Google Shape;586;p19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87" name="Google Shape;587;p19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9/12 </a:t>
                      </a:r>
                      <a:endParaRPr/>
                    </a:p>
                  </p:txBody>
                </p:sp>
                <p:sp>
                  <p:nvSpPr>
                    <p:cNvPr id="588" name="Google Shape;588;p19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89" name="Google Shape;589;p19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90" name="Google Shape;590;p19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591" name="Google Shape;591;p19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92" name="Google Shape;592;p19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93" name="Google Shape;593;p19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94" name="Google Shape;594;p19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95" name="Google Shape;595;p19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96" name="Google Shape;596;p19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7" name="Google Shape;597;p19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8" name="Google Shape;598;p19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9" name="Google Shape;599;p19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600" name="Google Shape;600;p19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601" name="Google Shape;601;p19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602" name="Google Shape;602;p19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603" name="Google Shape;603;p19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604" name="Google Shape;604;p19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05" name="Google Shape;605;p19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606" name="Google Shape;606;p19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607" name="Google Shape;607;p19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608" name="Google Shape;608;p19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609" name="Google Shape;609;p19"/>
          <p:cNvSpPr txBox="1"/>
          <p:nvPr/>
        </p:nvSpPr>
        <p:spPr>
          <a:xfrm>
            <a:off x="3271837" y="4805362"/>
            <a:ext cx="532606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of DFS may depend on: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in which nodes are explored in procedure DFS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order in which the neighbors of a vertex are visited in DFS-VISIT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Classification</a:t>
            </a:r>
            <a:endParaRPr/>
          </a:p>
        </p:txBody>
      </p:sp>
      <p:sp>
        <p:nvSpPr>
          <p:cNvPr id="616" name="Google Shape;616;p20"/>
          <p:cNvSpPr txBox="1"/>
          <p:nvPr>
            <p:ph idx="1" type="body"/>
          </p:nvPr>
        </p:nvSpPr>
        <p:spPr>
          <a:xfrm>
            <a:off x="350837" y="1214437"/>
            <a:ext cx="5043487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Tree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WHITE vertex)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tree edge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first discovered by exploring edge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endParaRPr/>
          </a:p>
          <a:p>
            <a:pPr indent="-158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Back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GRAY vertex)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connecting a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an ancestor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depth first tree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loops (in directed graphs) are also back edges</a:t>
            </a:r>
            <a:endParaRPr/>
          </a:p>
        </p:txBody>
      </p:sp>
      <p:grpSp>
        <p:nvGrpSpPr>
          <p:cNvPr id="617" name="Google Shape;617;p20"/>
          <p:cNvGrpSpPr/>
          <p:nvPr/>
        </p:nvGrpSpPr>
        <p:grpSpPr>
          <a:xfrm>
            <a:off x="6130925" y="1319212"/>
            <a:ext cx="2160587" cy="1631950"/>
            <a:chOff x="576" y="863"/>
            <a:chExt cx="1361" cy="1028"/>
          </a:xfrm>
        </p:grpSpPr>
        <p:sp>
          <p:nvSpPr>
            <p:cNvPr id="618" name="Google Shape;618;p20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625" name="Google Shape;625;p20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626" name="Google Shape;626;p20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627" name="Google Shape;627;p20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628" name="Google Shape;628;p20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629" name="Google Shape;629;p20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0" name="Google Shape;630;p20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1" name="Google Shape;631;p20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2" name="Google Shape;632;p20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3" name="Google Shape;633;p20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34" name="Google Shape;634;p20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635" name="Google Shape;635;p20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636" name="Google Shape;636;p20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37" name="Google Shape;637;p20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20"/>
          <p:cNvGrpSpPr/>
          <p:nvPr/>
        </p:nvGrpSpPr>
        <p:grpSpPr>
          <a:xfrm>
            <a:off x="6130925" y="3803650"/>
            <a:ext cx="2160587" cy="1631950"/>
            <a:chOff x="2444" y="2015"/>
            <a:chExt cx="1361" cy="1028"/>
          </a:xfrm>
        </p:grpSpPr>
        <p:grpSp>
          <p:nvGrpSpPr>
            <p:cNvPr id="639" name="Google Shape;639;p20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4/  </a:t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3/  </a:t>
                </a:r>
                <a:endParaRPr/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0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647" name="Google Shape;647;p20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648" name="Google Shape;648;p20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649" name="Google Shape;649;p20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650" name="Google Shape;650;p20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651" name="Google Shape;651;p20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20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3" name="Google Shape;653;p20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4" name="Google Shape;654;p20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5" name="Google Shape;655;p20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656" name="Google Shape;656;p20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657" name="Google Shape;657;p20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658" name="Google Shape;658;p20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59" name="Google Shape;659;p20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p20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6" name="Google Shape;666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Classification</a:t>
            </a:r>
            <a:endParaRPr/>
          </a:p>
        </p:txBody>
      </p:sp>
      <p:sp>
        <p:nvSpPr>
          <p:cNvPr id="667" name="Google Shape;667;p21"/>
          <p:cNvSpPr txBox="1"/>
          <p:nvPr>
            <p:ph idx="1" type="body"/>
          </p:nvPr>
        </p:nvSpPr>
        <p:spPr>
          <a:xfrm>
            <a:off x="350837" y="1214437"/>
            <a:ext cx="5908675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Forward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BLACK vertex &amp;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&lt; d[v]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Non-tree edges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connect a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descendant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depth first tree</a:t>
            </a:r>
            <a:endParaRPr/>
          </a:p>
          <a:p>
            <a:pPr indent="-158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Cross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BLACK vertex &amp;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&gt; d[v]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go between vertices in same depth-first tree (as long as there is no ancestor / descendant relation) or between different depth-first trees</a:t>
            </a:r>
            <a:endParaRPr/>
          </a:p>
        </p:txBody>
      </p:sp>
      <p:grpSp>
        <p:nvGrpSpPr>
          <p:cNvPr id="668" name="Google Shape;668;p21"/>
          <p:cNvGrpSpPr/>
          <p:nvPr/>
        </p:nvGrpSpPr>
        <p:grpSpPr>
          <a:xfrm>
            <a:off x="6461125" y="1368425"/>
            <a:ext cx="2163762" cy="1631950"/>
            <a:chOff x="4030" y="3045"/>
            <a:chExt cx="1363" cy="1028"/>
          </a:xfrm>
        </p:grpSpPr>
        <p:grpSp>
          <p:nvGrpSpPr>
            <p:cNvPr id="669" name="Google Shape;669;p21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670" name="Google Shape;670;p21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71" name="Google Shape;671;p21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</a:t>
                  </a:r>
                  <a:endParaRPr/>
                </a:p>
              </p:txBody>
            </p:sp>
            <p:sp>
              <p:nvSpPr>
                <p:cNvPr id="672" name="Google Shape;672;p21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673" name="Google Shape;673;p21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21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675" name="Google Shape;675;p21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676" name="Google Shape;676;p21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1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678" name="Google Shape;678;p21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679" name="Google Shape;679;p21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680" name="Google Shape;680;p21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681" name="Google Shape;681;p21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682" name="Google Shape;682;p21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3" name="Google Shape;683;p21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4" name="Google Shape;684;p21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5" name="Google Shape;685;p21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6" name="Google Shape;686;p21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687" name="Google Shape;687;p21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688" name="Google Shape;688;p21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689" name="Google Shape;689;p21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690" name="Google Shape;690;p21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1" name="Google Shape;691;p21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692" name="Google Shape;692;p21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693" name="Google Shape;693;p21"/>
          <p:cNvGrpSpPr/>
          <p:nvPr/>
        </p:nvGrpSpPr>
        <p:grpSpPr>
          <a:xfrm>
            <a:off x="6461125" y="3851275"/>
            <a:ext cx="2163762" cy="1631950"/>
            <a:chOff x="3789" y="883"/>
            <a:chExt cx="1363" cy="1028"/>
          </a:xfrm>
        </p:grpSpPr>
        <p:grpSp>
          <p:nvGrpSpPr>
            <p:cNvPr id="694" name="Google Shape;694;p21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695" name="Google Shape;695;p21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696" name="Google Shape;696;p21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7" name="Google Shape;697;p21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698" name="Google Shape;698;p21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699" name="Google Shape;699;p21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700" name="Google Shape;700;p21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701" name="Google Shape;701;p21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702" name="Google Shape;702;p21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21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704" name="Google Shape;704;p21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705" name="Google Shape;705;p21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706" name="Google Shape;706;p21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707" name="Google Shape;707;p21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708" name="Google Shape;708;p21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09" name="Google Shape;709;p21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0" name="Google Shape;710;p21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1" name="Google Shape;711;p21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2" name="Google Shape;712;p21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713" name="Google Shape;713;p21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714" name="Google Shape;714;p21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715" name="Google Shape;715;p21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716" name="Google Shape;716;p21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17" name="Google Shape;717;p21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718" name="Google Shape;718;p21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719" name="Google Shape;719;p21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5" name="Google Shape;725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DFS(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26" name="Google Shape;726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π[u]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NIL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0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=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27" name="Google Shape;727;p22"/>
          <p:cNvGrpSpPr/>
          <p:nvPr/>
        </p:nvGrpSpPr>
        <p:grpSpPr>
          <a:xfrm>
            <a:off x="5205412" y="1314450"/>
            <a:ext cx="939800" cy="1636712"/>
            <a:chOff x="3279" y="828"/>
            <a:chExt cx="592" cy="1031"/>
          </a:xfrm>
        </p:grpSpPr>
        <p:sp>
          <p:nvSpPr>
            <p:cNvPr id="728" name="Google Shape;728;p22"/>
            <p:cNvSpPr/>
            <p:nvPr/>
          </p:nvSpPr>
          <p:spPr>
            <a:xfrm>
              <a:off x="3279" y="828"/>
              <a:ext cx="56" cy="103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 txBox="1"/>
            <p:nvPr/>
          </p:nvSpPr>
          <p:spPr>
            <a:xfrm>
              <a:off x="3357" y="1200"/>
              <a:ext cx="5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Θ(V)</a:t>
              </a:r>
              <a:endParaRPr/>
            </a:p>
          </p:txBody>
        </p:sp>
      </p:grpSp>
      <p:grpSp>
        <p:nvGrpSpPr>
          <p:cNvPr id="730" name="Google Shape;730;p22"/>
          <p:cNvGrpSpPr/>
          <p:nvPr/>
        </p:nvGrpSpPr>
        <p:grpSpPr>
          <a:xfrm>
            <a:off x="5915025" y="3275012"/>
            <a:ext cx="2635250" cy="1636712"/>
            <a:chOff x="3726" y="2063"/>
            <a:chExt cx="1660" cy="1031"/>
          </a:xfrm>
        </p:grpSpPr>
        <p:sp>
          <p:nvSpPr>
            <p:cNvPr id="731" name="Google Shape;731;p22"/>
            <p:cNvSpPr/>
            <p:nvPr/>
          </p:nvSpPr>
          <p:spPr>
            <a:xfrm>
              <a:off x="3726" y="2063"/>
              <a:ext cx="56" cy="103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 txBox="1"/>
            <p:nvPr/>
          </p:nvSpPr>
          <p:spPr>
            <a:xfrm>
              <a:off x="3819" y="2174"/>
              <a:ext cx="1567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Θ(V) – exclusive  of time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DFS-VISIT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DFS-VISIT(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39" name="Google Shape;739;p23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time+1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color[v]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/>
          </a:p>
        </p:txBody>
      </p:sp>
      <p:grpSp>
        <p:nvGrpSpPr>
          <p:cNvPr id="740" name="Google Shape;740;p23"/>
          <p:cNvGrpSpPr/>
          <p:nvPr/>
        </p:nvGrpSpPr>
        <p:grpSpPr>
          <a:xfrm>
            <a:off x="5600700" y="2689225"/>
            <a:ext cx="2654300" cy="2057400"/>
            <a:chOff x="3528" y="1694"/>
            <a:chExt cx="1672" cy="1296"/>
          </a:xfrm>
        </p:grpSpPr>
        <p:sp>
          <p:nvSpPr>
            <p:cNvPr id="741" name="Google Shape;741;p23"/>
            <p:cNvSpPr/>
            <p:nvPr/>
          </p:nvSpPr>
          <p:spPr>
            <a:xfrm>
              <a:off x="3528" y="1694"/>
              <a:ext cx="108" cy="129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3"/>
            <p:cNvSpPr txBox="1"/>
            <p:nvPr/>
          </p:nvSpPr>
          <p:spPr>
            <a:xfrm>
              <a:off x="3664" y="2171"/>
              <a:ext cx="153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 loop takes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|Adj[v]|</a:t>
              </a:r>
              <a:endParaRPr/>
            </a:p>
          </p:txBody>
        </p:sp>
      </p:grpSp>
      <p:sp>
        <p:nvSpPr>
          <p:cNvPr id="743" name="Google Shape;743;p23"/>
          <p:cNvSpPr txBox="1"/>
          <p:nvPr/>
        </p:nvSpPr>
        <p:spPr>
          <a:xfrm>
            <a:off x="4673600" y="1282700"/>
            <a:ext cx="40465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DFS-VISIT is called exactly once for each vertex</a:t>
            </a:r>
            <a:endParaRPr/>
          </a:p>
        </p:txBody>
      </p:sp>
      <p:sp>
        <p:nvSpPr>
          <p:cNvPr id="744" name="Google Shape;744;p23"/>
          <p:cNvSpPr txBox="1"/>
          <p:nvPr/>
        </p:nvSpPr>
        <p:spPr>
          <a:xfrm>
            <a:off x="3851275" y="5354637"/>
            <a:ext cx="3844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Σ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v∈V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|Adj[v]| + Θ(V) =</a:t>
            </a:r>
            <a:endParaRPr/>
          </a:p>
        </p:txBody>
      </p:sp>
      <p:grpSp>
        <p:nvGrpSpPr>
          <p:cNvPr id="745" name="Google Shape;745;p23"/>
          <p:cNvGrpSpPr/>
          <p:nvPr/>
        </p:nvGrpSpPr>
        <p:grpSpPr>
          <a:xfrm>
            <a:off x="4933156" y="5812631"/>
            <a:ext cx="1543050" cy="499269"/>
            <a:chOff x="1297" y="3765"/>
            <a:chExt cx="972" cy="315"/>
          </a:xfrm>
        </p:grpSpPr>
        <p:sp>
          <p:nvSpPr>
            <p:cNvPr id="746" name="Google Shape;746;p23"/>
            <p:cNvSpPr/>
            <p:nvPr/>
          </p:nvSpPr>
          <p:spPr>
            <a:xfrm rot="-5400000">
              <a:off x="1752" y="3310"/>
              <a:ext cx="61" cy="97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 txBox="1"/>
            <p:nvPr/>
          </p:nvSpPr>
          <p:spPr>
            <a:xfrm>
              <a:off x="1593" y="3849"/>
              <a:ext cx="41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Θ(E)</a:t>
              </a:r>
              <a:endParaRPr/>
            </a:p>
          </p:txBody>
        </p:sp>
      </p:grpSp>
      <p:sp>
        <p:nvSpPr>
          <p:cNvPr id="748" name="Google Shape;748;p23"/>
          <p:cNvSpPr txBox="1"/>
          <p:nvPr/>
        </p:nvSpPr>
        <p:spPr>
          <a:xfrm>
            <a:off x="7540625" y="5357812"/>
            <a:ext cx="1365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 + 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