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9144000"/>
  <p:notesSz cx="6851650" cy="96281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8625" cy="481012"/>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1pPr>
            <a:lvl2pPr lvl="1"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lvl="2"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3pPr>
            <a:lvl4pPr lvl="3"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lvl="4"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lvl="5"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lvl="6"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lvl="7"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lvl="8"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1437" y="0"/>
            <a:ext cx="2968625" cy="481012"/>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1pPr>
            <a:lvl2pPr lvl="1"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lvl="2"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3pPr>
            <a:lvl4pPr lvl="3"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lvl="4"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lvl="5"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lvl="6"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lvl="7"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lvl="8"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573587"/>
            <a:ext cx="5480050" cy="43322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45587"/>
            <a:ext cx="2968625" cy="481012"/>
          </a:xfrm>
          <a:prstGeom prst="rect">
            <a:avLst/>
          </a:prstGeom>
          <a:noFill/>
          <a:ln>
            <a:noFill/>
          </a:ln>
        </p:spPr>
        <p:txBody>
          <a:bodyPr anchorCtr="0" anchor="b" bIns="45700" lIns="91425" spcFirstLastPara="1" rIns="91425" wrap="square" tIns="45700">
            <a:noAutofit/>
          </a:bodyPr>
          <a:lstStyle>
            <a:lvl1pPr lvl="0"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1pPr>
            <a:lvl2pPr lvl="1"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lvl="2"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3pPr>
            <a:lvl4pPr lvl="3"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lvl="4"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lvl="5"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lvl="6"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lvl="7"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lvl="8"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1437" y="9145587"/>
            <a:ext cx="2968625" cy="481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
              <a:buFont typeface="Noto Sans Symbols"/>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nvSpPr>
        <p:spPr>
          <a:xfrm>
            <a:off x="3881437" y="9145587"/>
            <a:ext cx="2968625" cy="481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
              <a:buFont typeface="Noto Sans Symbols"/>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4" name="Google Shape;294;p13:notes"/>
          <p:cNvSpPr/>
          <p:nvPr>
            <p:ph idx="2" type="sldImg"/>
          </p:nvPr>
        </p:nvSpPr>
        <p:spPr>
          <a:xfrm>
            <a:off x="1019175" y="722312"/>
            <a:ext cx="4814887" cy="3611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3:notes"/>
          <p:cNvSpPr txBox="1"/>
          <p:nvPr>
            <p:ph idx="1" type="body"/>
          </p:nvPr>
        </p:nvSpPr>
        <p:spPr>
          <a:xfrm>
            <a:off x="685800" y="4573587"/>
            <a:ext cx="5480050" cy="43322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2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3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3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3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3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3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3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3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3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4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4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4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4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4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4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4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4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4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4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173163" y="198438"/>
            <a:ext cx="7772400" cy="2286000"/>
          </a:xfrm>
          <a:prstGeom prst="rect">
            <a:avLst/>
          </a:prstGeom>
          <a:noFill/>
          <a:ln>
            <a:noFill/>
          </a:ln>
        </p:spPr>
        <p:txBody>
          <a:bodyPr anchorCtr="0" anchor="b" bIns="45700" lIns="91425" spcFirstLastPara="1" rIns="91425" wrap="square" tIns="45700">
            <a:spAutoFit/>
          </a:bodyPr>
          <a:lstStyle>
            <a:lvl1pPr lvl="0" algn="l">
              <a:spcBef>
                <a:spcPts val="0"/>
              </a:spcBef>
              <a:spcAft>
                <a:spcPts val="0"/>
              </a:spcAft>
              <a:buSzPts val="1400"/>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1166813" y="3886200"/>
            <a:ext cx="6400800" cy="1752600"/>
          </a:xfrm>
          <a:prstGeom prst="rect">
            <a:avLst/>
          </a:prstGeom>
          <a:noFill/>
          <a:ln>
            <a:noFill/>
          </a:ln>
        </p:spPr>
        <p:txBody>
          <a:bodyPr anchorCtr="0" anchor="t" bIns="45700" lIns="91425" spcFirstLastPara="1" rIns="91425" wrap="square" tIns="45700">
            <a:noAutofit/>
          </a:bodyPr>
          <a:lstStyle>
            <a:lvl1pPr lvl="0" algn="l">
              <a:spcBef>
                <a:spcPts val="800"/>
              </a:spcBef>
              <a:spcAft>
                <a:spcPts val="0"/>
              </a:spcAft>
              <a:buSzPts val="3200"/>
              <a:buFont typeface="Noto Sans Symbols"/>
              <a:buNone/>
              <a:defRPr sz="40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41" name="Google Shape;41;p2"/>
          <p:cNvSpPr txBox="1"/>
          <p:nvPr>
            <p:ph idx="10" type="dt"/>
          </p:nvPr>
        </p:nvSpPr>
        <p:spPr>
          <a:xfrm>
            <a:off x="1166812" y="6248400"/>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42" name="Google Shape;42;p2"/>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43" name="Google Shape;43;p2"/>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22" name="Google Shape;12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23" name="Google Shape;123;p12"/>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24" name="Google Shape;124;p12"/>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25" name="Google Shape;125;p12"/>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9" name="Google Shape;129;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0" name="Google Shape;130;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1" name="Google Shape;131;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2" name="Google Shape;132;p13"/>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33" name="Google Shape;133;p13"/>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34" name="Google Shape;134;p13"/>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5" name="Shape 135"/>
        <p:cNvGrpSpPr/>
        <p:nvPr/>
      </p:nvGrpSpPr>
      <p:grpSpPr>
        <a:xfrm>
          <a:off x="0" y="0"/>
          <a:ext cx="0" cy="0"/>
          <a:chOff x="0" y="0"/>
          <a:chExt cx="0" cy="0"/>
        </a:xfrm>
      </p:grpSpPr>
      <p:sp>
        <p:nvSpPr>
          <p:cNvPr id="136" name="Google Shape;136;p1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 type="body"/>
          </p:nvPr>
        </p:nvSpPr>
        <p:spPr>
          <a:xfrm>
            <a:off x="1173163"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38" name="Google Shape;138;p14"/>
          <p:cNvSpPr txBox="1"/>
          <p:nvPr>
            <p:ph idx="2" type="body"/>
          </p:nvPr>
        </p:nvSpPr>
        <p:spPr>
          <a:xfrm>
            <a:off x="5135563"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39" name="Google Shape;139;p14"/>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0" name="Google Shape;140;p14"/>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1" name="Google Shape;141;p14"/>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2" name="Shape 142"/>
        <p:cNvGrpSpPr/>
        <p:nvPr/>
      </p:nvGrpSpPr>
      <p:grpSpPr>
        <a:xfrm>
          <a:off x="0" y="0"/>
          <a:ext cx="0" cy="0"/>
          <a:chOff x="0" y="0"/>
          <a:chExt cx="0" cy="0"/>
        </a:xfrm>
      </p:grpSpPr>
      <p:sp>
        <p:nvSpPr>
          <p:cNvPr id="143" name="Google Shape;143;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45" name="Google Shape;145;p15"/>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6" name="Google Shape;146;p15"/>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7" name="Google Shape;147;p15"/>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4"/>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77" name="Google Shape;77;p4"/>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78" name="Google Shape;78;p4"/>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5"/>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1" name="Google Shape;81;p5"/>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2" name="Google Shape;82;p5"/>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6" name="Google Shape;86;p6"/>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7" name="Google Shape;87;p6"/>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8" name="Shape 88"/>
        <p:cNvGrpSpPr/>
        <p:nvPr/>
      </p:nvGrpSpPr>
      <p:grpSpPr>
        <a:xfrm>
          <a:off x="0" y="0"/>
          <a:ext cx="0" cy="0"/>
          <a:chOff x="0" y="0"/>
          <a:chExt cx="0" cy="0"/>
        </a:xfrm>
      </p:grpSpPr>
      <p:sp>
        <p:nvSpPr>
          <p:cNvPr id="89" name="Google Shape;89;p7"/>
          <p:cNvSpPr txBox="1"/>
          <p:nvPr>
            <p:ph type="title"/>
          </p:nvPr>
        </p:nvSpPr>
        <p:spPr>
          <a:xfrm>
            <a:off x="1173163"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 type="body"/>
          </p:nvPr>
        </p:nvSpPr>
        <p:spPr>
          <a:xfrm>
            <a:off x="1173163" y="1981200"/>
            <a:ext cx="38100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7"/>
          <p:cNvSpPr txBox="1"/>
          <p:nvPr>
            <p:ph idx="2" type="body"/>
          </p:nvPr>
        </p:nvSpPr>
        <p:spPr>
          <a:xfrm>
            <a:off x="5135563" y="1981200"/>
            <a:ext cx="38100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7"/>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3" name="Google Shape;93;p7"/>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4" name="Google Shape;94;p7"/>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5" name="Shape 95"/>
        <p:cNvGrpSpPr/>
        <p:nvPr/>
      </p:nvGrpSpPr>
      <p:grpSpPr>
        <a:xfrm>
          <a:off x="0" y="0"/>
          <a:ext cx="0" cy="0"/>
          <a:chOff x="0" y="0"/>
          <a:chExt cx="0" cy="0"/>
        </a:xfrm>
      </p:grpSpPr>
      <p:sp>
        <p:nvSpPr>
          <p:cNvPr id="96" name="Google Shape;96;p8"/>
          <p:cNvSpPr txBox="1"/>
          <p:nvPr>
            <p:ph type="title"/>
          </p:nvPr>
        </p:nvSpPr>
        <p:spPr>
          <a:xfrm>
            <a:off x="1173163"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8" name="Google Shape;98;p8"/>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9" name="Google Shape;99;p8"/>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9"/>
          <p:cNvSpPr txBox="1"/>
          <p:nvPr>
            <p:ph type="title"/>
          </p:nvPr>
        </p:nvSpPr>
        <p:spPr>
          <a:xfrm rot="5400000">
            <a:off x="5154613" y="2305050"/>
            <a:ext cx="56388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 type="body"/>
          </p:nvPr>
        </p:nvSpPr>
        <p:spPr>
          <a:xfrm rot="5400000">
            <a:off x="1192213" y="438150"/>
            <a:ext cx="5638800" cy="56769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9"/>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04" name="Google Shape;104;p9"/>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05" name="Google Shape;105;p9"/>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1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0"/>
          <p:cNvSpPr txBox="1"/>
          <p:nvPr>
            <p:ph idx="1" type="body"/>
          </p:nvPr>
        </p:nvSpPr>
        <p:spPr>
          <a:xfrm rot="5400000">
            <a:off x="3001962" y="152400"/>
            <a:ext cx="4114800" cy="7772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0"/>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0" name="Google Shape;110;p10"/>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1" name="Google Shape;111;p10"/>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1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1"/>
          <p:cNvSpPr/>
          <p:nvPr>
            <p:ph idx="2" type="pic"/>
          </p:nvPr>
        </p:nvSpPr>
        <p:spPr>
          <a:xfrm>
            <a:off x="1792288" y="612775"/>
            <a:ext cx="5486400" cy="4114800"/>
          </a:xfrm>
          <a:prstGeom prst="rect">
            <a:avLst/>
          </a:prstGeom>
          <a:noFill/>
          <a:ln>
            <a:noFill/>
          </a:ln>
        </p:spPr>
      </p:sp>
      <p:sp>
        <p:nvSpPr>
          <p:cNvPr id="115" name="Google Shape;115;p1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16" name="Google Shape;116;p11"/>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7" name="Google Shape;117;p1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8" name="Google Shape;118;p11"/>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2438400"/>
            <a:ext cx="9149556" cy="1063625"/>
            <a:chOff x="-2" y="1536"/>
            <a:chExt cx="5764" cy="670"/>
          </a:xfrm>
        </p:grpSpPr>
        <p:grpSp>
          <p:nvGrpSpPr>
            <p:cNvPr id="11" name="Google Shape;11;p1"/>
            <p:cNvGrpSpPr/>
            <p:nvPr/>
          </p:nvGrpSpPr>
          <p:grpSpPr>
            <a:xfrm flipH="1">
              <a:off x="-2" y="1562"/>
              <a:ext cx="5763" cy="639"/>
              <a:chOff x="-4" y="1562"/>
              <a:chExt cx="5763" cy="639"/>
            </a:xfrm>
          </p:grpSpPr>
          <p:sp>
            <p:nvSpPr>
              <p:cNvPr id="12" name="Google Shape;12;p1"/>
              <p:cNvSpPr/>
              <p:nvPr/>
            </p:nvSpPr>
            <p:spPr>
              <a:xfrm rot="-5400000">
                <a:off x="2557" y="-992"/>
                <a:ext cx="624" cy="5745"/>
              </a:xfrm>
              <a:custGeom>
                <a:rect b="b" l="l" r="r" t="t"/>
                <a:pathLst>
                  <a:path extrusionOk="0" h="720" w="1000">
                    <a:moveTo>
                      <a:pt x="0" y="0"/>
                    </a:moveTo>
                    <a:lnTo>
                      <a:pt x="0" y="720"/>
                    </a:lnTo>
                    <a:lnTo>
                      <a:pt x="1000" y="720"/>
                    </a:lnTo>
                    <a:lnTo>
                      <a:pt x="10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3" name="Google Shape;13;p1"/>
              <p:cNvSpPr/>
              <p:nvPr/>
            </p:nvSpPr>
            <p:spPr>
              <a:xfrm rot="-5400000">
                <a:off x="1321"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4" name="Google Shape;14;p1"/>
              <p:cNvSpPr/>
              <p:nvPr/>
            </p:nvSpPr>
            <p:spPr>
              <a:xfrm rot="-5400000">
                <a:off x="982" y="1669"/>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5" name="Google Shape;15;p1"/>
              <p:cNvSpPr/>
              <p:nvPr/>
            </p:nvSpPr>
            <p:spPr>
              <a:xfrm rot="-5400000">
                <a:off x="-58" y="1753"/>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6" name="Google Shape;16;p1"/>
              <p:cNvSpPr/>
              <p:nvPr/>
            </p:nvSpPr>
            <p:spPr>
              <a:xfrm rot="-5400000">
                <a:off x="664" y="1733"/>
                <a:ext cx="624"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7" name="Google Shape;17;p1"/>
              <p:cNvSpPr/>
              <p:nvPr/>
            </p:nvSpPr>
            <p:spPr>
              <a:xfrm rot="-5400000">
                <a:off x="442" y="1699"/>
                <a:ext cx="624" cy="362"/>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8" name="Google Shape;18;p1"/>
              <p:cNvSpPr/>
              <p:nvPr/>
            </p:nvSpPr>
            <p:spPr>
              <a:xfrm rot="-5400000">
                <a:off x="153" y="1727"/>
                <a:ext cx="632" cy="315"/>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9" name="Google Shape;19;p1"/>
              <p:cNvSpPr/>
              <p:nvPr/>
            </p:nvSpPr>
            <p:spPr>
              <a:xfrm rot="-5400000">
                <a:off x="3209" y="1665"/>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0" name="Google Shape;20;p1"/>
              <p:cNvSpPr/>
              <p:nvPr/>
            </p:nvSpPr>
            <p:spPr>
              <a:xfrm rot="-5400000">
                <a:off x="2870" y="1664"/>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1" name="Google Shape;21;p1"/>
              <p:cNvSpPr/>
              <p:nvPr/>
            </p:nvSpPr>
            <p:spPr>
              <a:xfrm rot="-5400000">
                <a:off x="1827" y="1748"/>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2" name="Google Shape;22;p1"/>
              <p:cNvSpPr/>
              <p:nvPr/>
            </p:nvSpPr>
            <p:spPr>
              <a:xfrm rot="-5400000">
                <a:off x="2551" y="1728"/>
                <a:ext cx="624"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3" name="Google Shape;23;p1"/>
              <p:cNvSpPr/>
              <p:nvPr/>
            </p:nvSpPr>
            <p:spPr>
              <a:xfrm rot="-5400000">
                <a:off x="2327" y="1695"/>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4" name="Google Shape;24;p1"/>
              <p:cNvSpPr/>
              <p:nvPr/>
            </p:nvSpPr>
            <p:spPr>
              <a:xfrm rot="-5400000">
                <a:off x="2043"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5" name="Google Shape;25;p1"/>
              <p:cNvSpPr/>
              <p:nvPr/>
            </p:nvSpPr>
            <p:spPr>
              <a:xfrm rot="-5400000">
                <a:off x="4075"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6" name="Google Shape;26;p1"/>
              <p:cNvSpPr/>
              <p:nvPr/>
            </p:nvSpPr>
            <p:spPr>
              <a:xfrm rot="-5400000">
                <a:off x="3736" y="1669"/>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7" name="Google Shape;27;p1"/>
              <p:cNvSpPr/>
              <p:nvPr/>
            </p:nvSpPr>
            <p:spPr>
              <a:xfrm rot="-5400000">
                <a:off x="4581" y="1748"/>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8" name="Google Shape;28;p1"/>
              <p:cNvSpPr/>
              <p:nvPr/>
            </p:nvSpPr>
            <p:spPr>
              <a:xfrm>
                <a:off x="5469" y="1562"/>
                <a:ext cx="291" cy="625"/>
              </a:xfrm>
              <a:custGeom>
                <a:rect b="b" l="l" r="r" t="t"/>
                <a:pathLst>
                  <a:path extrusionOk="0" h="625" w="291">
                    <a:moveTo>
                      <a:pt x="0" y="624"/>
                    </a:moveTo>
                    <a:lnTo>
                      <a:pt x="291" y="625"/>
                    </a:lnTo>
                    <a:lnTo>
                      <a:pt x="291" y="6"/>
                    </a:lnTo>
                    <a:lnTo>
                      <a:pt x="0" y="0"/>
                    </a:lnTo>
                    <a:cubicBezTo>
                      <a:pt x="39" y="384"/>
                      <a:pt x="0" y="494"/>
                      <a:pt x="0" y="6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9" name="Google Shape;29;p1"/>
              <p:cNvSpPr/>
              <p:nvPr/>
            </p:nvSpPr>
            <p:spPr>
              <a:xfrm rot="-5400000">
                <a:off x="5081" y="1695"/>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0" name="Google Shape;30;p1"/>
              <p:cNvSpPr/>
              <p:nvPr/>
            </p:nvSpPr>
            <p:spPr>
              <a:xfrm rot="-5400000">
                <a:off x="4797"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31" name="Google Shape;31;p1"/>
            <p:cNvSpPr/>
            <p:nvPr/>
          </p:nvSpPr>
          <p:spPr>
            <a:xfrm flipH="1">
              <a:off x="-2" y="1536"/>
              <a:ext cx="5762" cy="412"/>
            </a:xfrm>
            <a:custGeom>
              <a:rect b="b" l="l" r="r" t="t"/>
              <a:pathLst>
                <a:path extrusionOk="0" h="385" w="5762">
                  <a:moveTo>
                    <a:pt x="0" y="196"/>
                  </a:moveTo>
                  <a:cubicBezTo>
                    <a:pt x="1667" y="385"/>
                    <a:pt x="2275" y="93"/>
                    <a:pt x="5762" y="188"/>
                  </a:cubicBezTo>
                  <a:lnTo>
                    <a:pt x="5762" y="4"/>
                  </a:lnTo>
                  <a:lnTo>
                    <a:pt x="0" y="0"/>
                  </a:lnTo>
                  <a:lnTo>
                    <a:pt x="0" y="196"/>
                  </a:lnTo>
                  <a:close/>
                </a:path>
              </a:pathLst>
            </a:custGeom>
            <a:gradFill>
              <a:gsLst>
                <a:gs pos="0">
                  <a:schemeClr val="lt1"/>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2" name="Google Shape;32;p1"/>
            <p:cNvSpPr/>
            <p:nvPr/>
          </p:nvSpPr>
          <p:spPr>
            <a:xfrm flipH="1">
              <a:off x="-2" y="2017"/>
              <a:ext cx="5761" cy="189"/>
            </a:xfrm>
            <a:custGeom>
              <a:rect b="b" l="l" r="r" t="t"/>
              <a:pathLst>
                <a:path extrusionOk="0" h="189" w="5761">
                  <a:moveTo>
                    <a:pt x="0" y="28"/>
                  </a:moveTo>
                  <a:cubicBezTo>
                    <a:pt x="961" y="0"/>
                    <a:pt x="4971" y="161"/>
                    <a:pt x="5761" y="0"/>
                  </a:cubicBezTo>
                  <a:lnTo>
                    <a:pt x="5761" y="189"/>
                  </a:lnTo>
                  <a:lnTo>
                    <a:pt x="1" y="189"/>
                  </a:lnTo>
                  <a:lnTo>
                    <a:pt x="0" y="28"/>
                  </a:lnTo>
                  <a:close/>
                </a:path>
              </a:pathLst>
            </a:custGeom>
            <a:gradFill>
              <a:gsLst>
                <a:gs pos="0">
                  <a:srgbClr val="767676"/>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33" name="Google Shape;33;p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4" name="Google Shape;34;p1"/>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accent1"/>
              </a:buClr>
              <a:buSzPts val="256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1"/>
          <p:cNvSpPr txBox="1"/>
          <p:nvPr>
            <p:ph idx="10" type="dt"/>
          </p:nvPr>
        </p:nvSpPr>
        <p:spPr>
          <a:xfrm>
            <a:off x="1166812"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36" name="Google Shape;36;p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37" name="Google Shape;37;p1"/>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grpSp>
        <p:nvGrpSpPr>
          <p:cNvPr id="45" name="Google Shape;45;p3"/>
          <p:cNvGrpSpPr/>
          <p:nvPr/>
        </p:nvGrpSpPr>
        <p:grpSpPr>
          <a:xfrm>
            <a:off x="0" y="-8928"/>
            <a:ext cx="1063625" cy="6862166"/>
            <a:chOff x="0" y="-6"/>
            <a:chExt cx="670" cy="4323"/>
          </a:xfrm>
        </p:grpSpPr>
        <p:grpSp>
          <p:nvGrpSpPr>
            <p:cNvPr id="46" name="Google Shape;46;p3"/>
            <p:cNvGrpSpPr/>
            <p:nvPr/>
          </p:nvGrpSpPr>
          <p:grpSpPr>
            <a:xfrm flipH="1" rot="-5400000">
              <a:off x="-1817" y="1834"/>
              <a:ext cx="4323" cy="643"/>
              <a:chOff x="-5" y="1559"/>
              <a:chExt cx="5765" cy="643"/>
            </a:xfrm>
          </p:grpSpPr>
          <p:sp>
            <p:nvSpPr>
              <p:cNvPr id="47" name="Google Shape;47;p3"/>
              <p:cNvSpPr/>
              <p:nvPr/>
            </p:nvSpPr>
            <p:spPr>
              <a:xfrm rot="-5400000">
                <a:off x="2555" y="-990"/>
                <a:ext cx="624" cy="5745"/>
              </a:xfrm>
              <a:custGeom>
                <a:rect b="b" l="l" r="r" t="t"/>
                <a:pathLst>
                  <a:path extrusionOk="0" h="720" w="1000">
                    <a:moveTo>
                      <a:pt x="0" y="0"/>
                    </a:moveTo>
                    <a:lnTo>
                      <a:pt x="0" y="720"/>
                    </a:lnTo>
                    <a:lnTo>
                      <a:pt x="1000" y="720"/>
                    </a:lnTo>
                    <a:lnTo>
                      <a:pt x="10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8" name="Google Shape;48;p3"/>
              <p:cNvSpPr/>
              <p:nvPr/>
            </p:nvSpPr>
            <p:spPr>
              <a:xfrm rot="-5400000">
                <a:off x="1322"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9" name="Google Shape;49;p3"/>
              <p:cNvSpPr/>
              <p:nvPr/>
            </p:nvSpPr>
            <p:spPr>
              <a:xfrm rot="-5400000">
                <a:off x="977" y="1670"/>
                <a:ext cx="624" cy="423"/>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0" name="Google Shape;50;p3"/>
              <p:cNvSpPr/>
              <p:nvPr/>
            </p:nvSpPr>
            <p:spPr>
              <a:xfrm rot="-5400000">
                <a:off x="-61" y="1754"/>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1" name="Google Shape;51;p3"/>
              <p:cNvSpPr/>
              <p:nvPr/>
            </p:nvSpPr>
            <p:spPr>
              <a:xfrm rot="-5400000">
                <a:off x="663" y="1733"/>
                <a:ext cx="624" cy="293"/>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2" name="Google Shape;52;p3"/>
              <p:cNvSpPr/>
              <p:nvPr/>
            </p:nvSpPr>
            <p:spPr>
              <a:xfrm rot="-5400000">
                <a:off x="440" y="1699"/>
                <a:ext cx="624" cy="364"/>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3" name="Google Shape;53;p3"/>
              <p:cNvSpPr/>
              <p:nvPr/>
            </p:nvSpPr>
            <p:spPr>
              <a:xfrm rot="-5400000">
                <a:off x="153" y="1728"/>
                <a:ext cx="632" cy="315"/>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4" name="Google Shape;54;p3"/>
              <p:cNvSpPr/>
              <p:nvPr/>
            </p:nvSpPr>
            <p:spPr>
              <a:xfrm rot="-5400000">
                <a:off x="3205" y="1663"/>
                <a:ext cx="624" cy="420"/>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5" name="Google Shape;55;p3"/>
              <p:cNvSpPr/>
              <p:nvPr/>
            </p:nvSpPr>
            <p:spPr>
              <a:xfrm rot="-5400000">
                <a:off x="2869" y="1664"/>
                <a:ext cx="624" cy="421"/>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6" name="Google Shape;56;p3"/>
              <p:cNvSpPr/>
              <p:nvPr/>
            </p:nvSpPr>
            <p:spPr>
              <a:xfrm rot="-5400000">
                <a:off x="1829" y="1747"/>
                <a:ext cx="624" cy="256"/>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7" name="Google Shape;57;p3"/>
              <p:cNvSpPr/>
              <p:nvPr/>
            </p:nvSpPr>
            <p:spPr>
              <a:xfrm rot="-5400000">
                <a:off x="2549" y="1729"/>
                <a:ext cx="624" cy="292"/>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8" name="Google Shape;58;p3"/>
              <p:cNvSpPr/>
              <p:nvPr/>
            </p:nvSpPr>
            <p:spPr>
              <a:xfrm rot="-5400000">
                <a:off x="2330" y="1695"/>
                <a:ext cx="624" cy="360"/>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9" name="Google Shape;59;p3"/>
              <p:cNvSpPr/>
              <p:nvPr/>
            </p:nvSpPr>
            <p:spPr>
              <a:xfrm rot="-5400000">
                <a:off x="2041"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0" name="Google Shape;60;p3"/>
              <p:cNvSpPr/>
              <p:nvPr/>
            </p:nvSpPr>
            <p:spPr>
              <a:xfrm rot="-5400000">
                <a:off x="4073" y="1665"/>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1" name="Google Shape;61;p3"/>
              <p:cNvSpPr/>
              <p:nvPr/>
            </p:nvSpPr>
            <p:spPr>
              <a:xfrm rot="-5400000">
                <a:off x="3728" y="1666"/>
                <a:ext cx="624" cy="423"/>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2" name="Google Shape;62;p3"/>
              <p:cNvSpPr/>
              <p:nvPr/>
            </p:nvSpPr>
            <p:spPr>
              <a:xfrm rot="-5400000">
                <a:off x="4575" y="1745"/>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3" name="Google Shape;63;p3"/>
              <p:cNvSpPr/>
              <p:nvPr/>
            </p:nvSpPr>
            <p:spPr>
              <a:xfrm>
                <a:off x="5469" y="1560"/>
                <a:ext cx="291" cy="625"/>
              </a:xfrm>
              <a:custGeom>
                <a:rect b="b" l="l" r="r" t="t"/>
                <a:pathLst>
                  <a:path extrusionOk="0" h="625" w="291">
                    <a:moveTo>
                      <a:pt x="0" y="624"/>
                    </a:moveTo>
                    <a:lnTo>
                      <a:pt x="291" y="625"/>
                    </a:lnTo>
                    <a:lnTo>
                      <a:pt x="291" y="6"/>
                    </a:lnTo>
                    <a:lnTo>
                      <a:pt x="0" y="0"/>
                    </a:lnTo>
                    <a:cubicBezTo>
                      <a:pt x="39" y="384"/>
                      <a:pt x="0" y="494"/>
                      <a:pt x="0" y="6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4" name="Google Shape;64;p3"/>
              <p:cNvSpPr/>
              <p:nvPr/>
            </p:nvSpPr>
            <p:spPr>
              <a:xfrm rot="-5400000">
                <a:off x="5077" y="1690"/>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5" name="Google Shape;65;p3"/>
              <p:cNvSpPr/>
              <p:nvPr/>
            </p:nvSpPr>
            <p:spPr>
              <a:xfrm rot="-5400000">
                <a:off x="4791" y="1717"/>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66" name="Google Shape;66;p3"/>
            <p:cNvSpPr/>
            <p:nvPr/>
          </p:nvSpPr>
          <p:spPr>
            <a:xfrm flipH="1" rot="-5400000">
              <a:off x="-1954" y="1951"/>
              <a:ext cx="4320" cy="412"/>
            </a:xfrm>
            <a:custGeom>
              <a:rect b="b" l="l" r="r" t="t"/>
              <a:pathLst>
                <a:path extrusionOk="0" h="385" w="5762">
                  <a:moveTo>
                    <a:pt x="0" y="196"/>
                  </a:moveTo>
                  <a:cubicBezTo>
                    <a:pt x="1667" y="385"/>
                    <a:pt x="2275" y="93"/>
                    <a:pt x="5762" y="188"/>
                  </a:cubicBezTo>
                  <a:lnTo>
                    <a:pt x="5762" y="4"/>
                  </a:lnTo>
                  <a:lnTo>
                    <a:pt x="0" y="0"/>
                  </a:lnTo>
                  <a:lnTo>
                    <a:pt x="0" y="196"/>
                  </a:lnTo>
                  <a:close/>
                </a:path>
              </a:pathLst>
            </a:custGeom>
            <a:gradFill>
              <a:gsLst>
                <a:gs pos="0">
                  <a:schemeClr val="lt1"/>
                </a:gs>
                <a:gs pos="100000">
                  <a:srgbClr val="767676"/>
                </a:gs>
              </a:gsLst>
              <a:lin ang="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7" name="Google Shape;67;p3"/>
            <p:cNvSpPr/>
            <p:nvPr/>
          </p:nvSpPr>
          <p:spPr>
            <a:xfrm flipH="1" rot="-5400000">
              <a:off x="-1584" y="2062"/>
              <a:ext cx="4319" cy="189"/>
            </a:xfrm>
            <a:custGeom>
              <a:rect b="b" l="l" r="r" t="t"/>
              <a:pathLst>
                <a:path extrusionOk="0" h="189" w="5761">
                  <a:moveTo>
                    <a:pt x="0" y="28"/>
                  </a:moveTo>
                  <a:cubicBezTo>
                    <a:pt x="961" y="0"/>
                    <a:pt x="4971" y="161"/>
                    <a:pt x="5761" y="0"/>
                  </a:cubicBezTo>
                  <a:lnTo>
                    <a:pt x="5761" y="189"/>
                  </a:lnTo>
                  <a:lnTo>
                    <a:pt x="1" y="189"/>
                  </a:lnTo>
                  <a:lnTo>
                    <a:pt x="0" y="28"/>
                  </a:lnTo>
                  <a:close/>
                </a:path>
              </a:pathLst>
            </a:custGeom>
            <a:gradFill>
              <a:gsLst>
                <a:gs pos="0">
                  <a:srgbClr val="767676"/>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68" name="Google Shape;68;p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9" name="Google Shape;69;p3"/>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accent1"/>
              </a:buClr>
              <a:buSzPts val="256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3"/>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71" name="Google Shape;71;p3"/>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72" name="Google Shape;72;p3"/>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6.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1173162" y="1385887"/>
            <a:ext cx="7772400" cy="10985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6600"/>
              <a:buFont typeface="Times New Roman"/>
              <a:buNone/>
            </a:pPr>
            <a:r>
              <a:rPr b="0" i="0" lang="en-US" sz="6600" u="none">
                <a:solidFill>
                  <a:schemeClr val="dk2"/>
                </a:solidFill>
                <a:latin typeface="Times New Roman"/>
                <a:ea typeface="Times New Roman"/>
                <a:cs typeface="Times New Roman"/>
                <a:sym typeface="Times New Roman"/>
              </a:rPr>
              <a:t>NETWORK FLOW</a:t>
            </a:r>
            <a:endParaRPr/>
          </a:p>
        </p:txBody>
      </p:sp>
      <p:sp>
        <p:nvSpPr>
          <p:cNvPr id="153" name="Google Shape;153;p16"/>
          <p:cNvSpPr txBox="1"/>
          <p:nvPr>
            <p:ph idx="1" type="subTitle"/>
          </p:nvPr>
        </p:nvSpPr>
        <p:spPr>
          <a:xfrm>
            <a:off x="1166812" y="3886200"/>
            <a:ext cx="7824787"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200"/>
              <a:buNone/>
            </a:pPr>
            <a:r>
              <a:rPr b="0" i="0" lang="en-US" sz="4000" u="none">
                <a:solidFill>
                  <a:schemeClr val="dk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flow in a network </a:t>
            </a:r>
            <a:endParaRPr/>
          </a:p>
        </p:txBody>
      </p:sp>
      <p:sp>
        <p:nvSpPr>
          <p:cNvPr id="235" name="Google Shape;235;p25"/>
          <p:cNvSpPr txBox="1"/>
          <p:nvPr>
            <p:ph idx="1" type="body"/>
          </p:nvPr>
        </p:nvSpPr>
        <p:spPr>
          <a:xfrm>
            <a:off x="1187450" y="1557337"/>
            <a:ext cx="7340600" cy="3741737"/>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We assume that there is only flow in one direction at a time.</a:t>
            </a:r>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12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Sending 7 trucks from Edmonton to Calgary and 3 trucks from Calgary to Edmonton has the same net effect as sending 4 trucks from Edmonton to Calgary. </a:t>
            </a:r>
            <a:endParaRPr/>
          </a:p>
        </p:txBody>
      </p:sp>
      <p:pic>
        <p:nvPicPr>
          <p:cNvPr id="236" name="Google Shape;236;p25"/>
          <p:cNvPicPr preferRelativeResize="0"/>
          <p:nvPr/>
        </p:nvPicPr>
        <p:blipFill rotWithShape="1">
          <a:blip r:embed="rId3">
            <a:alphaModFix/>
          </a:blip>
          <a:srcRect b="0" l="0" r="0" t="0"/>
          <a:stretch/>
        </p:blipFill>
        <p:spPr>
          <a:xfrm>
            <a:off x="1855787" y="2562225"/>
            <a:ext cx="4438650" cy="187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 calcmode="lin" valueType="num">
                                      <p:cBhvr additive="base">
                                        <p:cTn dur="500"/>
                                        <p:tgtEl>
                                          <p:spTgt spid="23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 calcmode="lin" valueType="num">
                                      <p:cBhvr additive="base">
                                        <p:cTn dur="500"/>
                                        <p:tgtEl>
                                          <p:spTgt spid="23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 calcmode="lin" valueType="num">
                                      <p:cBhvr additive="base">
                                        <p:cTn dur="500"/>
                                        <p:tgtEl>
                                          <p:spTgt spid="23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 calcmode="lin" valueType="num">
                                      <p:cBhvr additive="base">
                                        <p:cTn dur="500"/>
                                        <p:tgtEl>
                                          <p:spTgt spid="23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 calcmode="lin" valueType="num">
                                      <p:cBhvr additive="base">
                                        <p:cTn dur="500"/>
                                        <p:tgtEl>
                                          <p:spTgt spid="23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 calcmode="lin" valueType="num">
                                      <p:cBhvr additive="base">
                                        <p:cTn dur="500"/>
                                        <p:tgtEl>
                                          <p:spTgt spid="23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Maximum flow</a:t>
            </a:r>
            <a:endParaRPr/>
          </a:p>
        </p:txBody>
      </p:sp>
      <p:sp>
        <p:nvSpPr>
          <p:cNvPr id="242" name="Google Shape;242;p26"/>
          <p:cNvSpPr txBox="1"/>
          <p:nvPr>
            <p:ph idx="1" type="body"/>
          </p:nvPr>
        </p:nvSpPr>
        <p:spPr>
          <a:xfrm>
            <a:off x="1187450" y="1557337"/>
            <a:ext cx="7772400" cy="900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1" lang="en-US" sz="3200" u="none">
                <a:solidFill>
                  <a:schemeClr val="dk1"/>
                </a:solidFill>
                <a:latin typeface="Arial"/>
                <a:ea typeface="Arial"/>
                <a:cs typeface="Arial"/>
                <a:sym typeface="Arial"/>
              </a:rPr>
              <a:t>What do we want to maximize</a:t>
            </a:r>
            <a:r>
              <a:rPr b="0" i="0" lang="en-US" sz="3200" u="none">
                <a:solidFill>
                  <a:schemeClr val="dk1"/>
                </a:solidFill>
                <a:latin typeface="Arial"/>
                <a:ea typeface="Arial"/>
                <a:cs typeface="Arial"/>
                <a:sym typeface="Arial"/>
              </a:rPr>
              <a:t>?</a:t>
            </a:r>
            <a:endParaRPr/>
          </a:p>
          <a:p>
            <a:pPr indent="-285750" lvl="1" marL="742950" rtl="0" algn="l">
              <a:lnSpc>
                <a:spcPct val="100000"/>
              </a:lnSpc>
              <a:spcBef>
                <a:spcPts val="560"/>
              </a:spcBef>
              <a:spcAft>
                <a:spcPts val="0"/>
              </a:spcAft>
              <a:buClr>
                <a:schemeClr val="dk1"/>
              </a:buClr>
              <a:buSzPts val="2800"/>
              <a:buFont typeface="Arial"/>
              <a:buChar char="–"/>
            </a:pPr>
            <a:r>
              <a:rPr b="1" i="1" lang="en-US" sz="2800" u="none">
                <a:solidFill>
                  <a:schemeClr val="dk1"/>
                </a:solidFill>
                <a:latin typeface="Arial"/>
                <a:ea typeface="Arial"/>
                <a:cs typeface="Arial"/>
                <a:sym typeface="Arial"/>
              </a:rPr>
              <a:t>Value </a:t>
            </a:r>
            <a:r>
              <a:rPr b="0" i="0" lang="en-US" sz="2800" u="none">
                <a:solidFill>
                  <a:schemeClr val="dk1"/>
                </a:solidFill>
                <a:latin typeface="Arial"/>
                <a:ea typeface="Arial"/>
                <a:cs typeface="Arial"/>
                <a:sym typeface="Arial"/>
              </a:rPr>
              <a:t>of the flow </a:t>
            </a:r>
            <a:r>
              <a:rPr b="0" i="1" lang="en-US" sz="2800" u="none">
                <a:solidFill>
                  <a:schemeClr val="dk1"/>
                </a:solidFill>
                <a:latin typeface="Arial"/>
                <a:ea typeface="Arial"/>
                <a:cs typeface="Arial"/>
                <a:sym typeface="Arial"/>
              </a:rPr>
              <a:t>f</a:t>
            </a:r>
            <a:r>
              <a:rPr b="0" i="0" lang="en-US" sz="2800" u="none">
                <a:solidFill>
                  <a:schemeClr val="dk1"/>
                </a:solidFill>
                <a:latin typeface="Arial"/>
                <a:ea typeface="Arial"/>
                <a:cs typeface="Arial"/>
                <a:sym typeface="Arial"/>
              </a:rPr>
              <a:t>: </a:t>
            </a:r>
            <a:endParaRPr/>
          </a:p>
        </p:txBody>
      </p:sp>
      <p:pic>
        <p:nvPicPr>
          <p:cNvPr id="243" name="Google Shape;243;p26"/>
          <p:cNvPicPr preferRelativeResize="0"/>
          <p:nvPr/>
        </p:nvPicPr>
        <p:blipFill rotWithShape="1">
          <a:blip r:embed="rId3">
            <a:alphaModFix/>
          </a:blip>
          <a:srcRect b="0" l="0" r="0" t="0"/>
          <a:stretch/>
        </p:blipFill>
        <p:spPr>
          <a:xfrm>
            <a:off x="2270125" y="2605087"/>
            <a:ext cx="4059237" cy="665162"/>
          </a:xfrm>
          <a:prstGeom prst="rect">
            <a:avLst/>
          </a:prstGeom>
          <a:noFill/>
          <a:ln>
            <a:noFill/>
          </a:ln>
        </p:spPr>
      </p:pic>
      <p:grpSp>
        <p:nvGrpSpPr>
          <p:cNvPr id="244" name="Google Shape;244;p26"/>
          <p:cNvGrpSpPr/>
          <p:nvPr/>
        </p:nvGrpSpPr>
        <p:grpSpPr>
          <a:xfrm>
            <a:off x="2663825" y="3455987"/>
            <a:ext cx="3609975" cy="1668462"/>
            <a:chOff x="1678" y="2177"/>
            <a:chExt cx="2274" cy="1051"/>
          </a:xfrm>
        </p:grpSpPr>
        <p:sp>
          <p:nvSpPr>
            <p:cNvPr id="245" name="Google Shape;245;p26"/>
            <p:cNvSpPr/>
            <p:nvPr/>
          </p:nvSpPr>
          <p:spPr>
            <a:xfrm>
              <a:off x="3079" y="2277"/>
              <a:ext cx="192" cy="188"/>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46" name="Google Shape;246;p26"/>
            <p:cNvCxnSpPr/>
            <p:nvPr/>
          </p:nvCxnSpPr>
          <p:spPr>
            <a:xfrm rot="10800000">
              <a:off x="2509" y="2371"/>
              <a:ext cx="565" cy="0"/>
            </a:xfrm>
            <a:prstGeom prst="straightConnector1">
              <a:avLst/>
            </a:prstGeom>
            <a:noFill/>
            <a:ln cap="flat" cmpd="sng" w="15875">
              <a:solidFill>
                <a:schemeClr val="dk1"/>
              </a:solidFill>
              <a:prstDash val="solid"/>
              <a:miter lim="800000"/>
              <a:headEnd len="med" w="med" type="stealth"/>
              <a:tailEnd len="med" w="med" type="none"/>
            </a:ln>
          </p:spPr>
        </p:cxnSp>
        <p:sp>
          <p:nvSpPr>
            <p:cNvPr id="247" name="Google Shape;247;p26"/>
            <p:cNvSpPr/>
            <p:nvPr/>
          </p:nvSpPr>
          <p:spPr>
            <a:xfrm>
              <a:off x="2311" y="2277"/>
              <a:ext cx="193" cy="188"/>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48" name="Google Shape;248;p26"/>
            <p:cNvSpPr/>
            <p:nvPr/>
          </p:nvSpPr>
          <p:spPr>
            <a:xfrm>
              <a:off x="2317" y="2949"/>
              <a:ext cx="186" cy="188"/>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49" name="Google Shape;249;p26"/>
            <p:cNvCxnSpPr/>
            <p:nvPr/>
          </p:nvCxnSpPr>
          <p:spPr>
            <a:xfrm flipH="1">
              <a:off x="2508" y="3041"/>
              <a:ext cx="566" cy="2"/>
            </a:xfrm>
            <a:prstGeom prst="straightConnector1">
              <a:avLst/>
            </a:prstGeom>
            <a:noFill/>
            <a:ln cap="flat" cmpd="sng" w="15875">
              <a:solidFill>
                <a:schemeClr val="dk1"/>
              </a:solidFill>
              <a:prstDash val="solid"/>
              <a:miter lim="800000"/>
              <a:headEnd len="med" w="med" type="stealth"/>
              <a:tailEnd len="med" w="med" type="none"/>
            </a:ln>
          </p:spPr>
        </p:cxnSp>
        <p:cxnSp>
          <p:nvCxnSpPr>
            <p:cNvPr id="250" name="Google Shape;250;p26"/>
            <p:cNvCxnSpPr/>
            <p:nvPr/>
          </p:nvCxnSpPr>
          <p:spPr>
            <a:xfrm>
              <a:off x="3175" y="2470"/>
              <a:ext cx="0" cy="470"/>
            </a:xfrm>
            <a:prstGeom prst="straightConnector1">
              <a:avLst/>
            </a:prstGeom>
            <a:noFill/>
            <a:ln cap="flat" cmpd="sng" w="15875">
              <a:solidFill>
                <a:schemeClr val="dk1"/>
              </a:solidFill>
              <a:prstDash val="solid"/>
              <a:miter lim="800000"/>
              <a:headEnd len="med" w="med" type="stealth"/>
              <a:tailEnd len="med" w="med" type="none"/>
            </a:ln>
          </p:spPr>
        </p:cxnSp>
        <p:sp>
          <p:nvSpPr>
            <p:cNvPr id="251" name="Google Shape;251;p26"/>
            <p:cNvSpPr/>
            <p:nvPr/>
          </p:nvSpPr>
          <p:spPr>
            <a:xfrm>
              <a:off x="3079" y="2945"/>
              <a:ext cx="192" cy="192"/>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52" name="Google Shape;252;p26"/>
            <p:cNvCxnSpPr/>
            <p:nvPr/>
          </p:nvCxnSpPr>
          <p:spPr>
            <a:xfrm>
              <a:off x="2408" y="2470"/>
              <a:ext cx="2" cy="474"/>
            </a:xfrm>
            <a:prstGeom prst="straightConnector1">
              <a:avLst/>
            </a:prstGeom>
            <a:noFill/>
            <a:ln cap="flat" cmpd="sng" w="15875">
              <a:solidFill>
                <a:schemeClr val="dk1"/>
              </a:solidFill>
              <a:prstDash val="solid"/>
              <a:miter lim="800000"/>
              <a:headEnd len="med" w="med" type="none"/>
              <a:tailEnd len="med" w="med" type="stealth"/>
            </a:ln>
          </p:spPr>
        </p:cxnSp>
        <p:cxnSp>
          <p:nvCxnSpPr>
            <p:cNvPr id="253" name="Google Shape;253;p26"/>
            <p:cNvCxnSpPr/>
            <p:nvPr/>
          </p:nvCxnSpPr>
          <p:spPr>
            <a:xfrm rot="10800000">
              <a:off x="1851" y="2778"/>
              <a:ext cx="493" cy="194"/>
            </a:xfrm>
            <a:prstGeom prst="straightConnector1">
              <a:avLst/>
            </a:prstGeom>
            <a:noFill/>
            <a:ln cap="flat" cmpd="sng" w="15875">
              <a:solidFill>
                <a:schemeClr val="dk1"/>
              </a:solidFill>
              <a:prstDash val="solid"/>
              <a:miter lim="800000"/>
              <a:headEnd len="med" w="med" type="stealth"/>
              <a:tailEnd len="med" w="med" type="none"/>
            </a:ln>
          </p:spPr>
        </p:cxnSp>
        <p:sp>
          <p:nvSpPr>
            <p:cNvPr id="254" name="Google Shape;254;p26"/>
            <p:cNvSpPr/>
            <p:nvPr/>
          </p:nvSpPr>
          <p:spPr>
            <a:xfrm>
              <a:off x="1685" y="2609"/>
              <a:ext cx="194" cy="192"/>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55" name="Google Shape;255;p26"/>
            <p:cNvCxnSpPr/>
            <p:nvPr/>
          </p:nvCxnSpPr>
          <p:spPr>
            <a:xfrm flipH="1">
              <a:off x="1851" y="2371"/>
              <a:ext cx="455" cy="261"/>
            </a:xfrm>
            <a:prstGeom prst="straightConnector1">
              <a:avLst/>
            </a:prstGeom>
            <a:noFill/>
            <a:ln cap="flat" cmpd="sng" w="15875">
              <a:solidFill>
                <a:schemeClr val="dk1"/>
              </a:solidFill>
              <a:prstDash val="solid"/>
              <a:miter lim="800000"/>
              <a:headEnd len="med" w="med" type="stealth"/>
              <a:tailEnd len="med" w="med" type="none"/>
            </a:ln>
          </p:spPr>
        </p:cxnSp>
        <p:sp>
          <p:nvSpPr>
            <p:cNvPr id="256" name="Google Shape;256;p26"/>
            <p:cNvSpPr txBox="1"/>
            <p:nvPr/>
          </p:nvSpPr>
          <p:spPr>
            <a:xfrm>
              <a:off x="2647" y="2177"/>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13</a:t>
              </a:r>
              <a:endParaRPr/>
            </a:p>
          </p:txBody>
        </p:sp>
        <p:sp>
          <p:nvSpPr>
            <p:cNvPr id="257" name="Google Shape;257;p26"/>
            <p:cNvSpPr txBox="1"/>
            <p:nvPr/>
          </p:nvSpPr>
          <p:spPr>
            <a:xfrm>
              <a:off x="2677" y="2849"/>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11</a:t>
              </a:r>
              <a:endParaRPr/>
            </a:p>
          </p:txBody>
        </p:sp>
        <p:sp>
          <p:nvSpPr>
            <p:cNvPr id="258" name="Google Shape;258;p26"/>
            <p:cNvSpPr txBox="1"/>
            <p:nvPr/>
          </p:nvSpPr>
          <p:spPr>
            <a:xfrm>
              <a:off x="3127" y="2569"/>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5</a:t>
              </a:r>
              <a:endParaRPr/>
            </a:p>
          </p:txBody>
        </p:sp>
        <p:sp>
          <p:nvSpPr>
            <p:cNvPr id="259" name="Google Shape;259;p26"/>
            <p:cNvSpPr txBox="1"/>
            <p:nvPr/>
          </p:nvSpPr>
          <p:spPr>
            <a:xfrm>
              <a:off x="2263" y="2609"/>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4</a:t>
              </a:r>
              <a:endParaRPr/>
            </a:p>
          </p:txBody>
        </p:sp>
        <p:sp>
          <p:nvSpPr>
            <p:cNvPr id="260" name="Google Shape;260;p26"/>
            <p:cNvSpPr txBox="1"/>
            <p:nvPr/>
          </p:nvSpPr>
          <p:spPr>
            <a:xfrm>
              <a:off x="1909" y="2321"/>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15</a:t>
              </a:r>
              <a:endParaRPr/>
            </a:p>
          </p:txBody>
        </p:sp>
        <p:sp>
          <p:nvSpPr>
            <p:cNvPr id="261" name="Google Shape;261;p26"/>
            <p:cNvSpPr txBox="1"/>
            <p:nvPr/>
          </p:nvSpPr>
          <p:spPr>
            <a:xfrm>
              <a:off x="2645" y="2513"/>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10</a:t>
              </a:r>
              <a:endParaRPr/>
            </a:p>
          </p:txBody>
        </p:sp>
        <p:cxnSp>
          <p:nvCxnSpPr>
            <p:cNvPr id="262" name="Google Shape;262;p26"/>
            <p:cNvCxnSpPr/>
            <p:nvPr/>
          </p:nvCxnSpPr>
          <p:spPr>
            <a:xfrm rot="-5400000">
              <a:off x="2292" y="1789"/>
              <a:ext cx="304" cy="1325"/>
            </a:xfrm>
            <a:prstGeom prst="curvedConnector3">
              <a:avLst>
                <a:gd fmla="val 855896" name="adj1"/>
              </a:avLst>
            </a:prstGeom>
            <a:noFill/>
            <a:ln>
              <a:noFill/>
            </a:ln>
          </p:spPr>
        </p:cxnSp>
        <p:cxnSp>
          <p:nvCxnSpPr>
            <p:cNvPr id="263" name="Google Shape;263;p26"/>
            <p:cNvCxnSpPr/>
            <p:nvPr/>
          </p:nvCxnSpPr>
          <p:spPr>
            <a:xfrm flipH="1" rot="10800000">
              <a:off x="2476" y="2442"/>
              <a:ext cx="631" cy="530"/>
            </a:xfrm>
            <a:prstGeom prst="straightConnector1">
              <a:avLst/>
            </a:prstGeom>
            <a:noFill/>
            <a:ln cap="flat" cmpd="sng" w="15875">
              <a:solidFill>
                <a:schemeClr val="dk1"/>
              </a:solidFill>
              <a:prstDash val="solid"/>
              <a:miter lim="800000"/>
              <a:headEnd len="med" w="med" type="stealth"/>
              <a:tailEnd len="med" w="med" type="none"/>
            </a:ln>
          </p:spPr>
        </p:cxnSp>
        <p:sp>
          <p:nvSpPr>
            <p:cNvPr id="264" name="Google Shape;264;p26"/>
            <p:cNvSpPr txBox="1"/>
            <p:nvPr/>
          </p:nvSpPr>
          <p:spPr>
            <a:xfrm>
              <a:off x="1932" y="2849"/>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14</a:t>
              </a:r>
              <a:endParaRPr/>
            </a:p>
          </p:txBody>
        </p:sp>
        <p:sp>
          <p:nvSpPr>
            <p:cNvPr id="265" name="Google Shape;265;p26"/>
            <p:cNvSpPr txBox="1"/>
            <p:nvPr/>
          </p:nvSpPr>
          <p:spPr>
            <a:xfrm>
              <a:off x="3415" y="2273"/>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19</a:t>
              </a:r>
              <a:endParaRPr/>
            </a:p>
          </p:txBody>
        </p:sp>
        <p:sp>
          <p:nvSpPr>
            <p:cNvPr id="266" name="Google Shape;266;p26"/>
            <p:cNvSpPr txBox="1"/>
            <p:nvPr/>
          </p:nvSpPr>
          <p:spPr>
            <a:xfrm>
              <a:off x="3463" y="2849"/>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3</a:t>
              </a:r>
              <a:endParaRPr/>
            </a:p>
          </p:txBody>
        </p:sp>
        <p:sp>
          <p:nvSpPr>
            <p:cNvPr id="267" name="Google Shape;267;p26"/>
            <p:cNvSpPr txBox="1"/>
            <p:nvPr/>
          </p:nvSpPr>
          <p:spPr>
            <a:xfrm>
              <a:off x="1678" y="2561"/>
              <a:ext cx="19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s</a:t>
              </a:r>
              <a:endParaRPr/>
            </a:p>
          </p:txBody>
        </p:sp>
        <p:sp>
          <p:nvSpPr>
            <p:cNvPr id="268" name="Google Shape;268;p26"/>
            <p:cNvSpPr/>
            <p:nvPr/>
          </p:nvSpPr>
          <p:spPr>
            <a:xfrm>
              <a:off x="3758" y="2561"/>
              <a:ext cx="194" cy="192"/>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69" name="Google Shape;269;p26"/>
            <p:cNvSpPr txBox="1"/>
            <p:nvPr/>
          </p:nvSpPr>
          <p:spPr>
            <a:xfrm>
              <a:off x="3759" y="2518"/>
              <a:ext cx="17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t</a:t>
              </a:r>
              <a:endParaRPr/>
            </a:p>
          </p:txBody>
        </p:sp>
        <p:cxnSp>
          <p:nvCxnSpPr>
            <p:cNvPr id="270" name="Google Shape;270;p26"/>
            <p:cNvCxnSpPr/>
            <p:nvPr/>
          </p:nvCxnSpPr>
          <p:spPr>
            <a:xfrm rot="10800000">
              <a:off x="3107" y="2442"/>
              <a:ext cx="0" cy="526"/>
            </a:xfrm>
            <a:prstGeom prst="straightConnector1">
              <a:avLst/>
            </a:prstGeom>
            <a:noFill/>
            <a:ln cap="flat" cmpd="sng" w="15875">
              <a:solidFill>
                <a:schemeClr val="dk1"/>
              </a:solidFill>
              <a:prstDash val="solid"/>
              <a:miter lim="800000"/>
              <a:headEnd len="med" w="med" type="stealth"/>
              <a:tailEnd len="med" w="med" type="none"/>
            </a:ln>
          </p:spPr>
        </p:cxnSp>
        <p:sp>
          <p:nvSpPr>
            <p:cNvPr id="271" name="Google Shape;271;p26"/>
            <p:cNvSpPr txBox="1"/>
            <p:nvPr/>
          </p:nvSpPr>
          <p:spPr>
            <a:xfrm>
              <a:off x="2940" y="2574"/>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9</a:t>
              </a:r>
              <a:endParaRPr/>
            </a:p>
          </p:txBody>
        </p:sp>
        <p:cxnSp>
          <p:nvCxnSpPr>
            <p:cNvPr id="272" name="Google Shape;272;p26"/>
            <p:cNvCxnSpPr/>
            <p:nvPr/>
          </p:nvCxnSpPr>
          <p:spPr>
            <a:xfrm rot="10800000">
              <a:off x="3276" y="2371"/>
              <a:ext cx="510" cy="213"/>
            </a:xfrm>
            <a:prstGeom prst="straightConnector1">
              <a:avLst/>
            </a:prstGeom>
            <a:noFill/>
            <a:ln cap="flat" cmpd="sng" w="15875">
              <a:solidFill>
                <a:schemeClr val="dk1"/>
              </a:solidFill>
              <a:prstDash val="solid"/>
              <a:miter lim="800000"/>
              <a:headEnd len="med" w="med" type="stealth"/>
              <a:tailEnd len="med" w="med" type="none"/>
            </a:ln>
          </p:spPr>
        </p:cxnSp>
        <p:cxnSp>
          <p:nvCxnSpPr>
            <p:cNvPr id="273" name="Google Shape;273;p26"/>
            <p:cNvCxnSpPr/>
            <p:nvPr/>
          </p:nvCxnSpPr>
          <p:spPr>
            <a:xfrm flipH="1">
              <a:off x="3276" y="2730"/>
              <a:ext cx="510" cy="311"/>
            </a:xfrm>
            <a:prstGeom prst="straightConnector1">
              <a:avLst/>
            </a:prstGeom>
            <a:noFill/>
            <a:ln cap="flat" cmpd="sng" w="15875">
              <a:solidFill>
                <a:schemeClr val="dk1"/>
              </a:solidFill>
              <a:prstDash val="solid"/>
              <a:miter lim="800000"/>
              <a:headEnd len="med" w="med" type="stealth"/>
              <a:tailEnd len="med" w="med" type="none"/>
            </a:ln>
          </p:spPr>
        </p:cxnSp>
        <p:sp>
          <p:nvSpPr>
            <p:cNvPr id="274" name="Google Shape;274;p26"/>
            <p:cNvSpPr txBox="1"/>
            <p:nvPr/>
          </p:nvSpPr>
          <p:spPr>
            <a:xfrm>
              <a:off x="2301" y="2225"/>
              <a:ext cx="21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a</a:t>
              </a:r>
              <a:endParaRPr/>
            </a:p>
          </p:txBody>
        </p:sp>
        <p:sp>
          <p:nvSpPr>
            <p:cNvPr id="275" name="Google Shape;275;p26"/>
            <p:cNvSpPr txBox="1"/>
            <p:nvPr/>
          </p:nvSpPr>
          <p:spPr>
            <a:xfrm>
              <a:off x="3069" y="2230"/>
              <a:ext cx="21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b</a:t>
              </a:r>
              <a:endParaRPr/>
            </a:p>
          </p:txBody>
        </p:sp>
        <p:sp>
          <p:nvSpPr>
            <p:cNvPr id="276" name="Google Shape;276;p26"/>
            <p:cNvSpPr txBox="1"/>
            <p:nvPr/>
          </p:nvSpPr>
          <p:spPr>
            <a:xfrm>
              <a:off x="2301" y="2902"/>
              <a:ext cx="19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c</a:t>
              </a:r>
              <a:endParaRPr/>
            </a:p>
          </p:txBody>
        </p:sp>
        <p:sp>
          <p:nvSpPr>
            <p:cNvPr id="277" name="Google Shape;277;p26"/>
            <p:cNvSpPr txBox="1"/>
            <p:nvPr/>
          </p:nvSpPr>
          <p:spPr>
            <a:xfrm>
              <a:off x="3055" y="2907"/>
              <a:ext cx="21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d</a:t>
              </a:r>
              <a:endParaRPr/>
            </a:p>
          </p:txBody>
        </p:sp>
        <p:sp>
          <p:nvSpPr>
            <p:cNvPr id="278" name="Google Shape;278;p26"/>
            <p:cNvSpPr txBox="1"/>
            <p:nvPr/>
          </p:nvSpPr>
          <p:spPr>
            <a:xfrm>
              <a:off x="3136" y="2721"/>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5</a:t>
              </a:r>
              <a:endParaRPr/>
            </a:p>
          </p:txBody>
        </p:sp>
        <p:sp>
          <p:nvSpPr>
            <p:cNvPr id="279" name="Google Shape;279;p26"/>
            <p:cNvSpPr txBox="1"/>
            <p:nvPr/>
          </p:nvSpPr>
          <p:spPr>
            <a:xfrm>
              <a:off x="3400" y="2468"/>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13</a:t>
              </a:r>
              <a:endParaRPr/>
            </a:p>
          </p:txBody>
        </p:sp>
        <p:sp>
          <p:nvSpPr>
            <p:cNvPr id="280" name="Google Shape;280;p26"/>
            <p:cNvSpPr txBox="1"/>
            <p:nvPr/>
          </p:nvSpPr>
          <p:spPr>
            <a:xfrm>
              <a:off x="3408" y="2703"/>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3</a:t>
              </a:r>
              <a:endParaRPr/>
            </a:p>
          </p:txBody>
        </p:sp>
        <p:sp>
          <p:nvSpPr>
            <p:cNvPr id="281" name="Google Shape;281;p26"/>
            <p:cNvSpPr txBox="1"/>
            <p:nvPr/>
          </p:nvSpPr>
          <p:spPr>
            <a:xfrm>
              <a:off x="2710" y="3036"/>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8</a:t>
              </a:r>
              <a:endParaRPr/>
            </a:p>
          </p:txBody>
        </p:sp>
        <p:sp>
          <p:nvSpPr>
            <p:cNvPr id="282" name="Google Shape;282;p26"/>
            <p:cNvSpPr txBox="1"/>
            <p:nvPr/>
          </p:nvSpPr>
          <p:spPr>
            <a:xfrm>
              <a:off x="2011" y="2704"/>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6</a:t>
              </a:r>
              <a:endParaRPr/>
            </a:p>
          </p:txBody>
        </p:sp>
        <p:sp>
          <p:nvSpPr>
            <p:cNvPr id="283" name="Google Shape;283;p26"/>
            <p:cNvSpPr txBox="1"/>
            <p:nvPr/>
          </p:nvSpPr>
          <p:spPr>
            <a:xfrm>
              <a:off x="1998" y="2487"/>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10</a:t>
              </a:r>
              <a:endParaRPr/>
            </a:p>
          </p:txBody>
        </p:sp>
        <p:sp>
          <p:nvSpPr>
            <p:cNvPr id="284" name="Google Shape;284;p26"/>
            <p:cNvSpPr txBox="1"/>
            <p:nvPr/>
          </p:nvSpPr>
          <p:spPr>
            <a:xfrm>
              <a:off x="2679" y="2352"/>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8</a:t>
              </a:r>
              <a:endParaRPr/>
            </a:p>
          </p:txBody>
        </p:sp>
        <p:sp>
          <p:nvSpPr>
            <p:cNvPr id="285" name="Google Shape;285;p26"/>
            <p:cNvSpPr txBox="1"/>
            <p:nvPr/>
          </p:nvSpPr>
          <p:spPr>
            <a:xfrm>
              <a:off x="2377" y="2610"/>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Some Lemmas:</a:t>
            </a:r>
            <a:endParaRPr/>
          </a:p>
        </p:txBody>
      </p:sp>
      <p:sp>
        <p:nvSpPr>
          <p:cNvPr id="291" name="Google Shape;291;p27"/>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Arial"/>
                <a:ea typeface="Arial"/>
                <a:cs typeface="Arial"/>
                <a:sym typeface="Arial"/>
              </a:rPr>
              <a:t>Prove that, </a:t>
            </a:r>
            <a:r>
              <a:rPr b="0" i="1" lang="en-US" sz="2800" u="none">
                <a:solidFill>
                  <a:schemeClr val="dk1"/>
                </a:solidFill>
                <a:latin typeface="Arial"/>
                <a:ea typeface="Arial"/>
                <a:cs typeface="Arial"/>
                <a:sym typeface="Arial"/>
              </a:rPr>
              <a:t>f(s,V)=f(V,t)		[pg-649]</a:t>
            </a:r>
            <a:endParaRPr/>
          </a:p>
          <a:p>
            <a:pPr indent="-342900" lvl="0" marL="342900" rtl="0" algn="l">
              <a:lnSpc>
                <a:spcPct val="100000"/>
              </a:lnSpc>
              <a:spcBef>
                <a:spcPts val="560"/>
              </a:spcBef>
              <a:spcAft>
                <a:spcPts val="0"/>
              </a:spcAft>
              <a:buClr>
                <a:schemeClr val="accent1"/>
              </a:buClr>
              <a:buSzPts val="2240"/>
              <a:buFont typeface="Noto Sans Symbols"/>
              <a:buChar char="■"/>
            </a:pPr>
            <a:r>
              <a:rPr b="0" i="0" lang="en-US" sz="2800" u="none">
                <a:solidFill>
                  <a:schemeClr val="dk1"/>
                </a:solidFill>
                <a:latin typeface="Arial"/>
                <a:ea typeface="Arial"/>
                <a:cs typeface="Arial"/>
                <a:sym typeface="Arial"/>
              </a:rPr>
              <a:t>[Lemma26.2]  Prove that, |f+f′|=|f|+|f′|		</a:t>
            </a:r>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26.3</a:t>
            </a:r>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26.4		</a:t>
            </a:r>
            <a:r>
              <a:rPr b="0" i="0" lang="en-US" sz="2800" u="none">
                <a:solidFill>
                  <a:schemeClr val="dk1"/>
                </a:solidFill>
                <a:latin typeface="Arial"/>
                <a:ea typeface="Arial"/>
                <a:cs typeface="Arial"/>
                <a:sym typeface="Arial"/>
              </a:rPr>
              <a:t>|f′| = |f| + |f</a:t>
            </a:r>
            <a:r>
              <a:rPr b="0" baseline="-25000" i="0"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≥|f|</a:t>
            </a:r>
            <a:endParaRPr b="0" baseline="-2500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26.5 		</a:t>
            </a:r>
            <a:r>
              <a:rPr b="0" i="0" lang="en-US" sz="2800" u="none">
                <a:solidFill>
                  <a:schemeClr val="dk2"/>
                </a:solidFill>
                <a:latin typeface="Arial"/>
                <a:ea typeface="Arial"/>
                <a:cs typeface="Arial"/>
                <a:sym typeface="Arial"/>
              </a:rPr>
              <a:t>|f| = f(S,T)</a:t>
            </a:r>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26.6 		</a:t>
            </a:r>
            <a:r>
              <a:rPr b="0" i="0" lang="en-US" sz="2800" u="none">
                <a:solidFill>
                  <a:schemeClr val="dk2"/>
                </a:solidFill>
                <a:latin typeface="Arial"/>
                <a:ea typeface="Arial"/>
                <a:cs typeface="Arial"/>
                <a:sym typeface="Arial"/>
              </a:rPr>
              <a:t>|f| ≤ c(S,T)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1173162" y="457200"/>
            <a:ext cx="7772400" cy="668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Cuts</a:t>
            </a:r>
            <a:endParaRPr/>
          </a:p>
        </p:txBody>
      </p:sp>
      <p:sp>
        <p:nvSpPr>
          <p:cNvPr id="298" name="Google Shape;298;p28"/>
          <p:cNvSpPr txBox="1"/>
          <p:nvPr>
            <p:ph idx="1" type="body"/>
          </p:nvPr>
        </p:nvSpPr>
        <p:spPr>
          <a:xfrm>
            <a:off x="1042987" y="1295400"/>
            <a:ext cx="76438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A </a:t>
            </a:r>
            <a:r>
              <a:rPr b="1" i="0" lang="en-US" sz="2000" u="none">
                <a:solidFill>
                  <a:schemeClr val="dk1"/>
                </a:solidFill>
                <a:latin typeface="Times New Roman"/>
                <a:ea typeface="Times New Roman"/>
                <a:cs typeface="Times New Roman"/>
                <a:sym typeface="Times New Roman"/>
              </a:rPr>
              <a:t>cut</a:t>
            </a:r>
            <a:r>
              <a:rPr b="0" i="0" lang="en-US" sz="2000" u="none">
                <a:solidFill>
                  <a:schemeClr val="dk1"/>
                </a:solidFill>
                <a:latin typeface="Times New Roman"/>
                <a:ea typeface="Times New Roman"/>
                <a:cs typeface="Times New Roman"/>
                <a:sym typeface="Times New Roman"/>
              </a:rPr>
              <a:t> is a partition of V into S and T = V – S, such that </a:t>
            </a:r>
            <a:r>
              <a:rPr b="0" i="1" lang="en-US" sz="2000" u="none">
                <a:solidFill>
                  <a:schemeClr val="dk1"/>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 ∈ S and </a:t>
            </a:r>
            <a:r>
              <a:rPr b="0" i="1" lang="en-US" sz="2000" u="none">
                <a:solidFill>
                  <a:schemeClr val="dk1"/>
                </a:solidFill>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 T</a:t>
            </a:r>
            <a:endParaRPr/>
          </a:p>
          <a:p>
            <a:pPr indent="-342900" lvl="0" marL="342900" rtl="0" algn="l">
              <a:lnSpc>
                <a:spcPct val="80000"/>
              </a:lnSpc>
              <a:spcBef>
                <a:spcPts val="40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The </a:t>
            </a:r>
            <a:r>
              <a:rPr b="1" i="0" lang="en-US" sz="2000" u="none">
                <a:solidFill>
                  <a:schemeClr val="dk1"/>
                </a:solidFill>
                <a:latin typeface="Times New Roman"/>
                <a:ea typeface="Times New Roman"/>
                <a:cs typeface="Times New Roman"/>
                <a:sym typeface="Times New Roman"/>
              </a:rPr>
              <a:t>net flow</a:t>
            </a:r>
            <a:r>
              <a:rPr b="0" i="0" lang="en-US" sz="2000" u="none">
                <a:solidFill>
                  <a:schemeClr val="dk1"/>
                </a:solidFill>
                <a:latin typeface="Times New Roman"/>
                <a:ea typeface="Times New Roman"/>
                <a:cs typeface="Times New Roman"/>
                <a:sym typeface="Times New Roman"/>
              </a:rPr>
              <a:t> (f(S,T)) through the cut is the sum of flows f(u,v), where  </a:t>
            </a:r>
            <a:r>
              <a:rPr b="0" i="1" lang="en-US" sz="2000" u="none">
                <a:solidFill>
                  <a:schemeClr val="dk1"/>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 ∈ S and </a:t>
            </a:r>
            <a:r>
              <a:rPr b="0" i="1" lang="en-US" sz="2000" u="none">
                <a:solidFill>
                  <a:schemeClr val="dk1"/>
                </a:solidFill>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 T</a:t>
            </a:r>
            <a:endParaRPr/>
          </a:p>
          <a:p>
            <a:pPr indent="-285750" lvl="1" marL="74295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Includes negative flows back from T to S</a:t>
            </a:r>
            <a:endParaRPr/>
          </a:p>
          <a:p>
            <a:pPr indent="-342900" lvl="0" marL="342900" rtl="0" algn="l">
              <a:lnSpc>
                <a:spcPct val="80000"/>
              </a:lnSpc>
              <a:spcBef>
                <a:spcPts val="48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The </a:t>
            </a:r>
            <a:r>
              <a:rPr b="1" i="0" lang="en-US" sz="2000" u="none">
                <a:solidFill>
                  <a:schemeClr val="dk1"/>
                </a:solidFill>
                <a:latin typeface="Times New Roman"/>
                <a:ea typeface="Times New Roman"/>
                <a:cs typeface="Times New Roman"/>
                <a:sym typeface="Times New Roman"/>
              </a:rPr>
              <a:t>capacity</a:t>
            </a:r>
            <a:r>
              <a:rPr b="0" i="0" lang="en-US" sz="2000" u="none">
                <a:solidFill>
                  <a:schemeClr val="dk1"/>
                </a:solidFill>
                <a:latin typeface="Times New Roman"/>
                <a:ea typeface="Times New Roman"/>
                <a:cs typeface="Times New Roman"/>
                <a:sym typeface="Times New Roman"/>
              </a:rPr>
              <a:t> (c(S,T)) of the cut is the sum of capacities c(u,v), where  </a:t>
            </a:r>
            <a:r>
              <a:rPr b="0" i="1"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 S and </a:t>
            </a:r>
            <a:r>
              <a:rPr b="0" i="1" lang="en-US" sz="2400" u="none">
                <a:solidFill>
                  <a:schemeClr val="dk1"/>
                </a:solidFill>
                <a:latin typeface="Times New Roman"/>
                <a:ea typeface="Times New Roman"/>
                <a:cs typeface="Times New Roman"/>
                <a:sym typeface="Times New Roman"/>
              </a:rPr>
              <a:t>t</a:t>
            </a:r>
            <a:r>
              <a:rPr b="0" i="0" lang="en-US" sz="2400" u="none">
                <a:solidFill>
                  <a:schemeClr val="dk1"/>
                </a:solidFill>
                <a:latin typeface="Times New Roman"/>
                <a:ea typeface="Times New Roman"/>
                <a:cs typeface="Times New Roman"/>
                <a:sym typeface="Times New Roman"/>
              </a:rPr>
              <a:t> ∈ T</a:t>
            </a:r>
            <a:endParaRPr/>
          </a:p>
          <a:p>
            <a:pPr indent="-285750" lvl="1" marL="74295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sum of positive capacities</a:t>
            </a:r>
            <a:endParaRPr/>
          </a:p>
          <a:p>
            <a:pPr indent="-342900" lvl="0" marL="342900" rtl="0" algn="l">
              <a:lnSpc>
                <a:spcPct val="80000"/>
              </a:lnSpc>
              <a:spcBef>
                <a:spcPts val="400"/>
              </a:spcBef>
              <a:spcAft>
                <a:spcPts val="0"/>
              </a:spcAft>
              <a:buClr>
                <a:schemeClr val="accent1"/>
              </a:buClr>
              <a:buSzPts val="1600"/>
              <a:buFont typeface="Noto Sans Symbols"/>
              <a:buChar char="■"/>
            </a:pPr>
            <a:r>
              <a:rPr b="1" i="0" lang="en-US" sz="2000" u="none">
                <a:solidFill>
                  <a:schemeClr val="dk1"/>
                </a:solidFill>
                <a:latin typeface="Times New Roman"/>
                <a:ea typeface="Times New Roman"/>
                <a:cs typeface="Times New Roman"/>
                <a:sym typeface="Times New Roman"/>
              </a:rPr>
              <a:t>Minimum cut</a:t>
            </a:r>
            <a:r>
              <a:rPr b="0" i="0" lang="en-US" sz="2000" u="none">
                <a:solidFill>
                  <a:schemeClr val="dk1"/>
                </a:solidFill>
                <a:latin typeface="Times New Roman"/>
                <a:ea typeface="Times New Roman"/>
                <a:cs typeface="Times New Roman"/>
                <a:sym typeface="Times New Roman"/>
              </a:rPr>
              <a:t> – a cut with the smallest capacity of all cuts.</a:t>
            </a:r>
            <a:endParaRPr/>
          </a:p>
          <a:p>
            <a:pPr indent="-285750" lvl="1" marL="74295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 f(S,T)  i.e. the value of a max flow is equal to the capacity of a min cut.</a:t>
            </a:r>
            <a:endParaRPr/>
          </a:p>
          <a:p>
            <a:pPr indent="-251459" lvl="0" marL="342900" rtl="0" algn="l">
              <a:spcBef>
                <a:spcPts val="360"/>
              </a:spcBef>
              <a:spcAft>
                <a:spcPts val="0"/>
              </a:spcAft>
              <a:buSzPts val="1440"/>
              <a:buNone/>
            </a:pPr>
            <a:r>
              <a:t/>
            </a:r>
            <a:endParaRPr b="0" i="0" sz="1800" u="none">
              <a:solidFill>
                <a:schemeClr val="dk1"/>
              </a:solidFill>
              <a:latin typeface="Times New Roman"/>
              <a:ea typeface="Times New Roman"/>
              <a:cs typeface="Times New Roman"/>
              <a:sym typeface="Times New Roman"/>
            </a:endParaRPr>
          </a:p>
        </p:txBody>
      </p:sp>
      <p:sp>
        <p:nvSpPr>
          <p:cNvPr id="299" name="Google Shape;299;p28"/>
          <p:cNvSpPr/>
          <p:nvPr/>
        </p:nvSpPr>
        <p:spPr>
          <a:xfrm>
            <a:off x="4953000" y="4959350"/>
            <a:ext cx="304800"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00" name="Google Shape;300;p28"/>
          <p:cNvCxnSpPr/>
          <p:nvPr/>
        </p:nvCxnSpPr>
        <p:spPr>
          <a:xfrm rot="10800000">
            <a:off x="4048125" y="5108575"/>
            <a:ext cx="896937" cy="0"/>
          </a:xfrm>
          <a:prstGeom prst="straightConnector1">
            <a:avLst/>
          </a:prstGeom>
          <a:noFill/>
          <a:ln cap="flat" cmpd="sng" w="15875">
            <a:solidFill>
              <a:schemeClr val="dk1"/>
            </a:solidFill>
            <a:prstDash val="solid"/>
            <a:miter lim="800000"/>
            <a:headEnd len="med" w="med" type="stealth"/>
            <a:tailEnd len="med" w="med" type="none"/>
          </a:ln>
        </p:spPr>
      </p:cxnSp>
      <p:sp>
        <p:nvSpPr>
          <p:cNvPr id="301" name="Google Shape;301;p28"/>
          <p:cNvSpPr/>
          <p:nvPr/>
        </p:nvSpPr>
        <p:spPr>
          <a:xfrm>
            <a:off x="3733800" y="49593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02" name="Google Shape;302;p28"/>
          <p:cNvSpPr/>
          <p:nvPr/>
        </p:nvSpPr>
        <p:spPr>
          <a:xfrm>
            <a:off x="3743325" y="6026150"/>
            <a:ext cx="295275"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03" name="Google Shape;303;p28"/>
          <p:cNvCxnSpPr/>
          <p:nvPr/>
        </p:nvCxnSpPr>
        <p:spPr>
          <a:xfrm flipH="1">
            <a:off x="4046537" y="6172200"/>
            <a:ext cx="898525" cy="3175"/>
          </a:xfrm>
          <a:prstGeom prst="straightConnector1">
            <a:avLst/>
          </a:prstGeom>
          <a:noFill/>
          <a:ln cap="flat" cmpd="sng" w="15875">
            <a:solidFill>
              <a:schemeClr val="dk1"/>
            </a:solidFill>
            <a:prstDash val="solid"/>
            <a:miter lim="800000"/>
            <a:headEnd len="med" w="med" type="stealth"/>
            <a:tailEnd len="med" w="med" type="none"/>
          </a:ln>
        </p:spPr>
      </p:cxnSp>
      <p:cxnSp>
        <p:nvCxnSpPr>
          <p:cNvPr id="304" name="Google Shape;304;p28"/>
          <p:cNvCxnSpPr/>
          <p:nvPr/>
        </p:nvCxnSpPr>
        <p:spPr>
          <a:xfrm>
            <a:off x="5105400" y="5265737"/>
            <a:ext cx="0" cy="746125"/>
          </a:xfrm>
          <a:prstGeom prst="straightConnector1">
            <a:avLst/>
          </a:prstGeom>
          <a:noFill/>
          <a:ln cap="flat" cmpd="sng" w="15875">
            <a:solidFill>
              <a:schemeClr val="dk1"/>
            </a:solidFill>
            <a:prstDash val="solid"/>
            <a:miter lim="800000"/>
            <a:headEnd len="med" w="med" type="stealth"/>
            <a:tailEnd len="med" w="med" type="none"/>
          </a:ln>
        </p:spPr>
      </p:cxnSp>
      <p:sp>
        <p:nvSpPr>
          <p:cNvPr id="305" name="Google Shape;305;p28"/>
          <p:cNvSpPr/>
          <p:nvPr/>
        </p:nvSpPr>
        <p:spPr>
          <a:xfrm>
            <a:off x="4953000" y="6019800"/>
            <a:ext cx="304800" cy="30480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06" name="Google Shape;306;p28"/>
          <p:cNvCxnSpPr/>
          <p:nvPr/>
        </p:nvCxnSpPr>
        <p:spPr>
          <a:xfrm>
            <a:off x="3887787" y="5265737"/>
            <a:ext cx="3175" cy="752475"/>
          </a:xfrm>
          <a:prstGeom prst="straightConnector1">
            <a:avLst/>
          </a:prstGeom>
          <a:noFill/>
          <a:ln cap="flat" cmpd="sng" w="15875">
            <a:solidFill>
              <a:schemeClr val="dk1"/>
            </a:solidFill>
            <a:prstDash val="solid"/>
            <a:miter lim="800000"/>
            <a:headEnd len="med" w="med" type="none"/>
            <a:tailEnd len="med" w="med" type="stealth"/>
          </a:ln>
        </p:spPr>
      </p:cxnSp>
      <p:cxnSp>
        <p:nvCxnSpPr>
          <p:cNvPr id="307" name="Google Shape;307;p28"/>
          <p:cNvCxnSpPr/>
          <p:nvPr/>
        </p:nvCxnSpPr>
        <p:spPr>
          <a:xfrm rot="10800000">
            <a:off x="3003550" y="5754687"/>
            <a:ext cx="782637" cy="307975"/>
          </a:xfrm>
          <a:prstGeom prst="straightConnector1">
            <a:avLst/>
          </a:prstGeom>
          <a:noFill/>
          <a:ln cap="flat" cmpd="sng" w="15875">
            <a:solidFill>
              <a:schemeClr val="dk1"/>
            </a:solidFill>
            <a:prstDash val="solid"/>
            <a:miter lim="800000"/>
            <a:headEnd len="med" w="med" type="stealth"/>
            <a:tailEnd len="med" w="med" type="none"/>
          </a:ln>
        </p:spPr>
      </p:cxnSp>
      <p:sp>
        <p:nvSpPr>
          <p:cNvPr id="308" name="Google Shape;308;p28"/>
          <p:cNvSpPr/>
          <p:nvPr/>
        </p:nvSpPr>
        <p:spPr>
          <a:xfrm>
            <a:off x="2740025" y="54864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09" name="Google Shape;309;p28"/>
          <p:cNvCxnSpPr/>
          <p:nvPr/>
        </p:nvCxnSpPr>
        <p:spPr>
          <a:xfrm flipH="1">
            <a:off x="3003550" y="5108575"/>
            <a:ext cx="722312" cy="414337"/>
          </a:xfrm>
          <a:prstGeom prst="straightConnector1">
            <a:avLst/>
          </a:prstGeom>
          <a:noFill/>
          <a:ln cap="flat" cmpd="sng" w="15875">
            <a:solidFill>
              <a:schemeClr val="dk1"/>
            </a:solidFill>
            <a:prstDash val="solid"/>
            <a:miter lim="800000"/>
            <a:headEnd len="med" w="med" type="stealth"/>
            <a:tailEnd len="med" w="med" type="none"/>
          </a:ln>
        </p:spPr>
      </p:cxnSp>
      <p:sp>
        <p:nvSpPr>
          <p:cNvPr id="310" name="Google Shape;310;p28"/>
          <p:cNvSpPr txBox="1"/>
          <p:nvPr/>
        </p:nvSpPr>
        <p:spPr>
          <a:xfrm>
            <a:off x="4267200" y="4800600"/>
            <a:ext cx="603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8/13</a:t>
            </a:r>
            <a:endParaRPr/>
          </a:p>
        </p:txBody>
      </p:sp>
      <p:sp>
        <p:nvSpPr>
          <p:cNvPr id="311" name="Google Shape;311;p28"/>
          <p:cNvSpPr txBox="1"/>
          <p:nvPr/>
        </p:nvSpPr>
        <p:spPr>
          <a:xfrm>
            <a:off x="4314825" y="5867400"/>
            <a:ext cx="603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8/11</a:t>
            </a:r>
            <a:endParaRPr/>
          </a:p>
        </p:txBody>
      </p:sp>
      <p:sp>
        <p:nvSpPr>
          <p:cNvPr id="312" name="Google Shape;312;p28"/>
          <p:cNvSpPr txBox="1"/>
          <p:nvPr/>
        </p:nvSpPr>
        <p:spPr>
          <a:xfrm>
            <a:off x="5029200" y="5422900"/>
            <a:ext cx="4905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5/5</a:t>
            </a:r>
            <a:endParaRPr/>
          </a:p>
        </p:txBody>
      </p:sp>
      <p:sp>
        <p:nvSpPr>
          <p:cNvPr id="313" name="Google Shape;313;p28"/>
          <p:cNvSpPr txBox="1"/>
          <p:nvPr/>
        </p:nvSpPr>
        <p:spPr>
          <a:xfrm>
            <a:off x="3414712" y="5486400"/>
            <a:ext cx="4905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2/4</a:t>
            </a:r>
            <a:endParaRPr/>
          </a:p>
        </p:txBody>
      </p:sp>
      <p:sp>
        <p:nvSpPr>
          <p:cNvPr id="314" name="Google Shape;314;p28"/>
          <p:cNvSpPr txBox="1"/>
          <p:nvPr/>
        </p:nvSpPr>
        <p:spPr>
          <a:xfrm>
            <a:off x="2805112" y="4953000"/>
            <a:ext cx="7159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10/15</a:t>
            </a:r>
            <a:endParaRPr/>
          </a:p>
        </p:txBody>
      </p:sp>
      <p:sp>
        <p:nvSpPr>
          <p:cNvPr id="315" name="Google Shape;315;p28"/>
          <p:cNvSpPr txBox="1"/>
          <p:nvPr/>
        </p:nvSpPr>
        <p:spPr>
          <a:xfrm>
            <a:off x="4264025" y="5334000"/>
            <a:ext cx="409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10</a:t>
            </a:r>
            <a:endParaRPr/>
          </a:p>
        </p:txBody>
      </p:sp>
      <p:cxnSp>
        <p:nvCxnSpPr>
          <p:cNvPr id="316" name="Google Shape;316;p28"/>
          <p:cNvCxnSpPr/>
          <p:nvPr/>
        </p:nvCxnSpPr>
        <p:spPr>
          <a:xfrm flipH="1" rot="10800000">
            <a:off x="2894013" y="4995762"/>
            <a:ext cx="2103300" cy="482700"/>
          </a:xfrm>
          <a:prstGeom prst="curvedConnector3">
            <a:avLst>
              <a:gd fmla="val 0" name="adj1"/>
            </a:avLst>
          </a:prstGeom>
          <a:noFill/>
          <a:ln>
            <a:noFill/>
          </a:ln>
        </p:spPr>
      </p:cxnSp>
      <p:cxnSp>
        <p:nvCxnSpPr>
          <p:cNvPr id="317" name="Google Shape;317;p28"/>
          <p:cNvCxnSpPr/>
          <p:nvPr/>
        </p:nvCxnSpPr>
        <p:spPr>
          <a:xfrm flipH="1" rot="10800000">
            <a:off x="3995737" y="5221287"/>
            <a:ext cx="1001712" cy="841375"/>
          </a:xfrm>
          <a:prstGeom prst="straightConnector1">
            <a:avLst/>
          </a:prstGeom>
          <a:noFill/>
          <a:ln cap="flat" cmpd="sng" w="15875">
            <a:solidFill>
              <a:schemeClr val="dk1"/>
            </a:solidFill>
            <a:prstDash val="solid"/>
            <a:miter lim="800000"/>
            <a:headEnd len="med" w="med" type="stealth"/>
            <a:tailEnd len="med" w="med" type="none"/>
          </a:ln>
        </p:spPr>
      </p:cxnSp>
      <p:sp>
        <p:nvSpPr>
          <p:cNvPr id="318" name="Google Shape;318;p28"/>
          <p:cNvSpPr txBox="1"/>
          <p:nvPr/>
        </p:nvSpPr>
        <p:spPr>
          <a:xfrm>
            <a:off x="2805112" y="5867400"/>
            <a:ext cx="603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6/14</a:t>
            </a:r>
            <a:endParaRPr/>
          </a:p>
        </p:txBody>
      </p:sp>
      <p:sp>
        <p:nvSpPr>
          <p:cNvPr id="319" name="Google Shape;319;p28"/>
          <p:cNvSpPr txBox="1"/>
          <p:nvPr/>
        </p:nvSpPr>
        <p:spPr>
          <a:xfrm>
            <a:off x="5486400" y="4953000"/>
            <a:ext cx="7159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13/19</a:t>
            </a:r>
            <a:endParaRPr/>
          </a:p>
        </p:txBody>
      </p:sp>
      <p:sp>
        <p:nvSpPr>
          <p:cNvPr id="320" name="Google Shape;320;p28"/>
          <p:cNvSpPr txBox="1"/>
          <p:nvPr/>
        </p:nvSpPr>
        <p:spPr>
          <a:xfrm>
            <a:off x="5562600" y="5867400"/>
            <a:ext cx="4905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3/3</a:t>
            </a:r>
            <a:endParaRPr/>
          </a:p>
        </p:txBody>
      </p:sp>
      <p:sp>
        <p:nvSpPr>
          <p:cNvPr id="321" name="Google Shape;321;p28"/>
          <p:cNvSpPr txBox="1"/>
          <p:nvPr/>
        </p:nvSpPr>
        <p:spPr>
          <a:xfrm>
            <a:off x="2728912" y="5410200"/>
            <a:ext cx="3159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s</a:t>
            </a:r>
            <a:endParaRPr/>
          </a:p>
        </p:txBody>
      </p:sp>
      <p:sp>
        <p:nvSpPr>
          <p:cNvPr id="322" name="Google Shape;322;p28"/>
          <p:cNvSpPr/>
          <p:nvPr/>
        </p:nvSpPr>
        <p:spPr>
          <a:xfrm>
            <a:off x="6030912" y="54102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23" name="Google Shape;323;p28"/>
          <p:cNvSpPr txBox="1"/>
          <p:nvPr/>
        </p:nvSpPr>
        <p:spPr>
          <a:xfrm>
            <a:off x="6032500" y="5341937"/>
            <a:ext cx="284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t</a:t>
            </a:r>
            <a:endParaRPr/>
          </a:p>
        </p:txBody>
      </p:sp>
      <p:cxnSp>
        <p:nvCxnSpPr>
          <p:cNvPr id="324" name="Google Shape;324;p28"/>
          <p:cNvCxnSpPr/>
          <p:nvPr/>
        </p:nvCxnSpPr>
        <p:spPr>
          <a:xfrm rot="10800000">
            <a:off x="4997450" y="5221287"/>
            <a:ext cx="0" cy="835025"/>
          </a:xfrm>
          <a:prstGeom prst="straightConnector1">
            <a:avLst/>
          </a:prstGeom>
          <a:noFill/>
          <a:ln cap="flat" cmpd="sng" w="15875">
            <a:solidFill>
              <a:schemeClr val="dk1"/>
            </a:solidFill>
            <a:prstDash val="solid"/>
            <a:miter lim="800000"/>
            <a:headEnd len="med" w="med" type="stealth"/>
            <a:tailEnd len="med" w="med" type="none"/>
          </a:ln>
        </p:spPr>
      </p:cxnSp>
      <p:sp>
        <p:nvSpPr>
          <p:cNvPr id="325" name="Google Shape;325;p28"/>
          <p:cNvSpPr txBox="1"/>
          <p:nvPr/>
        </p:nvSpPr>
        <p:spPr>
          <a:xfrm>
            <a:off x="4732337" y="5430837"/>
            <a:ext cx="2968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9</a:t>
            </a:r>
            <a:endParaRPr/>
          </a:p>
        </p:txBody>
      </p:sp>
      <p:cxnSp>
        <p:nvCxnSpPr>
          <p:cNvPr id="326" name="Google Shape;326;p28"/>
          <p:cNvCxnSpPr/>
          <p:nvPr/>
        </p:nvCxnSpPr>
        <p:spPr>
          <a:xfrm rot="10800000">
            <a:off x="5265737" y="5108575"/>
            <a:ext cx="809625" cy="338137"/>
          </a:xfrm>
          <a:prstGeom prst="straightConnector1">
            <a:avLst/>
          </a:prstGeom>
          <a:noFill/>
          <a:ln cap="flat" cmpd="sng" w="15875">
            <a:solidFill>
              <a:schemeClr val="dk1"/>
            </a:solidFill>
            <a:prstDash val="solid"/>
            <a:miter lim="800000"/>
            <a:headEnd len="med" w="med" type="stealth"/>
            <a:tailEnd len="med" w="med" type="none"/>
          </a:ln>
        </p:spPr>
      </p:cxnSp>
      <p:cxnSp>
        <p:nvCxnSpPr>
          <p:cNvPr id="327" name="Google Shape;327;p28"/>
          <p:cNvCxnSpPr/>
          <p:nvPr/>
        </p:nvCxnSpPr>
        <p:spPr>
          <a:xfrm flipH="1">
            <a:off x="5265737" y="5678487"/>
            <a:ext cx="809625" cy="493712"/>
          </a:xfrm>
          <a:prstGeom prst="straightConnector1">
            <a:avLst/>
          </a:prstGeom>
          <a:noFill/>
          <a:ln cap="flat" cmpd="sng" w="15875">
            <a:solidFill>
              <a:schemeClr val="dk1"/>
            </a:solidFill>
            <a:prstDash val="solid"/>
            <a:miter lim="800000"/>
            <a:headEnd len="med" w="med" type="stealth"/>
            <a:tailEnd len="med" w="med" type="none"/>
          </a:ln>
        </p:spPr>
      </p:cxnSp>
      <p:sp>
        <p:nvSpPr>
          <p:cNvPr id="328" name="Google Shape;328;p28"/>
          <p:cNvSpPr txBox="1"/>
          <p:nvPr/>
        </p:nvSpPr>
        <p:spPr>
          <a:xfrm>
            <a:off x="3717925" y="4876800"/>
            <a:ext cx="3365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a</a:t>
            </a:r>
            <a:endParaRPr/>
          </a:p>
        </p:txBody>
      </p:sp>
      <p:sp>
        <p:nvSpPr>
          <p:cNvPr id="329" name="Google Shape;329;p28"/>
          <p:cNvSpPr txBox="1"/>
          <p:nvPr/>
        </p:nvSpPr>
        <p:spPr>
          <a:xfrm>
            <a:off x="4937125" y="4884737"/>
            <a:ext cx="3429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b</a:t>
            </a:r>
            <a:endParaRPr/>
          </a:p>
        </p:txBody>
      </p:sp>
      <p:sp>
        <p:nvSpPr>
          <p:cNvPr id="330" name="Google Shape;330;p28"/>
          <p:cNvSpPr txBox="1"/>
          <p:nvPr/>
        </p:nvSpPr>
        <p:spPr>
          <a:xfrm>
            <a:off x="3717925" y="5951537"/>
            <a:ext cx="3159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c</a:t>
            </a:r>
            <a:endParaRPr/>
          </a:p>
        </p:txBody>
      </p:sp>
      <p:sp>
        <p:nvSpPr>
          <p:cNvPr id="331" name="Google Shape;331;p28"/>
          <p:cNvSpPr txBox="1"/>
          <p:nvPr/>
        </p:nvSpPr>
        <p:spPr>
          <a:xfrm>
            <a:off x="4914900" y="5959475"/>
            <a:ext cx="3429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d</a:t>
            </a:r>
            <a:endParaRPr/>
          </a:p>
        </p:txBody>
      </p:sp>
      <p:sp>
        <p:nvSpPr>
          <p:cNvPr id="332" name="Google Shape;332;p28"/>
          <p:cNvSpPr/>
          <p:nvPr/>
        </p:nvSpPr>
        <p:spPr>
          <a:xfrm>
            <a:off x="3276600" y="4495800"/>
            <a:ext cx="939800" cy="2070100"/>
          </a:xfrm>
          <a:custGeom>
            <a:rect b="b" l="l" r="r" t="t"/>
            <a:pathLst>
              <a:path extrusionOk="0" h="1304" w="592">
                <a:moveTo>
                  <a:pt x="336" y="0"/>
                </a:moveTo>
                <a:cubicBezTo>
                  <a:pt x="348" y="8"/>
                  <a:pt x="360" y="16"/>
                  <a:pt x="384" y="48"/>
                </a:cubicBezTo>
                <a:cubicBezTo>
                  <a:pt x="408" y="80"/>
                  <a:pt x="448" y="144"/>
                  <a:pt x="480" y="192"/>
                </a:cubicBezTo>
                <a:cubicBezTo>
                  <a:pt x="512" y="240"/>
                  <a:pt x="560" y="280"/>
                  <a:pt x="576" y="336"/>
                </a:cubicBezTo>
                <a:cubicBezTo>
                  <a:pt x="592" y="392"/>
                  <a:pt x="584" y="456"/>
                  <a:pt x="576" y="528"/>
                </a:cubicBezTo>
                <a:cubicBezTo>
                  <a:pt x="568" y="600"/>
                  <a:pt x="536" y="680"/>
                  <a:pt x="528" y="768"/>
                </a:cubicBezTo>
                <a:cubicBezTo>
                  <a:pt x="520" y="856"/>
                  <a:pt x="528" y="976"/>
                  <a:pt x="528" y="1056"/>
                </a:cubicBezTo>
                <a:cubicBezTo>
                  <a:pt x="528" y="1136"/>
                  <a:pt x="584" y="1208"/>
                  <a:pt x="528" y="1248"/>
                </a:cubicBezTo>
                <a:cubicBezTo>
                  <a:pt x="472" y="1288"/>
                  <a:pt x="272" y="1288"/>
                  <a:pt x="192" y="1296"/>
                </a:cubicBezTo>
                <a:cubicBezTo>
                  <a:pt x="112" y="1304"/>
                  <a:pt x="80" y="1296"/>
                  <a:pt x="48" y="1296"/>
                </a:cubicBezTo>
                <a:cubicBezTo>
                  <a:pt x="16" y="1296"/>
                  <a:pt x="8" y="1296"/>
                  <a:pt x="0" y="1296"/>
                </a:cubicBezTo>
              </a:path>
            </a:pathLst>
          </a:custGeom>
          <a:noFill/>
          <a:ln cap="flat" cmpd="sng" w="222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33" name="Google Shape;333;p28"/>
          <p:cNvSpPr txBox="1"/>
          <p:nvPr/>
        </p:nvSpPr>
        <p:spPr>
          <a:xfrm>
            <a:off x="1717675" y="6400800"/>
            <a:ext cx="15589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Arial"/>
                <a:ea typeface="Arial"/>
                <a:cs typeface="Arial"/>
                <a:sym typeface="Arial"/>
              </a:rPr>
              <a:t>Cut capacity = 24</a:t>
            </a:r>
            <a:endParaRPr/>
          </a:p>
        </p:txBody>
      </p:sp>
      <p:sp>
        <p:nvSpPr>
          <p:cNvPr id="334" name="Google Shape;334;p28"/>
          <p:cNvSpPr txBox="1"/>
          <p:nvPr/>
        </p:nvSpPr>
        <p:spPr>
          <a:xfrm>
            <a:off x="5486400" y="6400800"/>
            <a:ext cx="18938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Arial"/>
                <a:ea typeface="Arial"/>
                <a:cs typeface="Arial"/>
                <a:sym typeface="Arial"/>
              </a:rPr>
              <a:t>Min Cut capacity = 21</a:t>
            </a:r>
            <a:endParaRPr/>
          </a:p>
        </p:txBody>
      </p:sp>
      <p:sp>
        <p:nvSpPr>
          <p:cNvPr id="335" name="Google Shape;335;p28"/>
          <p:cNvSpPr/>
          <p:nvPr/>
        </p:nvSpPr>
        <p:spPr>
          <a:xfrm>
            <a:off x="4762500" y="4495800"/>
            <a:ext cx="723900" cy="2133600"/>
          </a:xfrm>
          <a:custGeom>
            <a:rect b="b" l="l" r="r" t="t"/>
            <a:pathLst>
              <a:path extrusionOk="0" h="1344" w="456">
                <a:moveTo>
                  <a:pt x="312" y="0"/>
                </a:moveTo>
                <a:cubicBezTo>
                  <a:pt x="280" y="28"/>
                  <a:pt x="248" y="56"/>
                  <a:pt x="216" y="96"/>
                </a:cubicBezTo>
                <a:cubicBezTo>
                  <a:pt x="184" y="136"/>
                  <a:pt x="152" y="192"/>
                  <a:pt x="120" y="240"/>
                </a:cubicBezTo>
                <a:cubicBezTo>
                  <a:pt x="88" y="288"/>
                  <a:pt x="40" y="344"/>
                  <a:pt x="24" y="384"/>
                </a:cubicBezTo>
                <a:cubicBezTo>
                  <a:pt x="8" y="424"/>
                  <a:pt x="24" y="448"/>
                  <a:pt x="24" y="480"/>
                </a:cubicBezTo>
                <a:cubicBezTo>
                  <a:pt x="24" y="512"/>
                  <a:pt x="0" y="552"/>
                  <a:pt x="24" y="576"/>
                </a:cubicBezTo>
                <a:cubicBezTo>
                  <a:pt x="48" y="600"/>
                  <a:pt x="136" y="592"/>
                  <a:pt x="168" y="624"/>
                </a:cubicBezTo>
                <a:cubicBezTo>
                  <a:pt x="200" y="656"/>
                  <a:pt x="200" y="720"/>
                  <a:pt x="216" y="768"/>
                </a:cubicBezTo>
                <a:cubicBezTo>
                  <a:pt x="232" y="816"/>
                  <a:pt x="232" y="864"/>
                  <a:pt x="264" y="912"/>
                </a:cubicBezTo>
                <a:cubicBezTo>
                  <a:pt x="296" y="960"/>
                  <a:pt x="384" y="1008"/>
                  <a:pt x="408" y="1056"/>
                </a:cubicBezTo>
                <a:cubicBezTo>
                  <a:pt x="432" y="1104"/>
                  <a:pt x="400" y="1152"/>
                  <a:pt x="408" y="1200"/>
                </a:cubicBezTo>
                <a:cubicBezTo>
                  <a:pt x="416" y="1248"/>
                  <a:pt x="436" y="1296"/>
                  <a:pt x="456" y="1344"/>
                </a:cubicBezTo>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1173162" y="457200"/>
            <a:ext cx="79708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Net Flow Through a Cut(S,T)</a:t>
            </a:r>
            <a:endParaRPr/>
          </a:p>
        </p:txBody>
      </p:sp>
      <p:sp>
        <p:nvSpPr>
          <p:cNvPr id="341" name="Google Shape;341;p29"/>
          <p:cNvSpPr txBox="1"/>
          <p:nvPr/>
        </p:nvSpPr>
        <p:spPr>
          <a:xfrm>
            <a:off x="1524000" y="5410200"/>
            <a:ext cx="42878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560"/>
              <a:buFont typeface="Noto Sans Symbols"/>
              <a:buNone/>
            </a:pPr>
            <a:r>
              <a:rPr b="0" i="0" lang="en-US" sz="3200" u="none">
                <a:solidFill>
                  <a:schemeClr val="dk2"/>
                </a:solidFill>
                <a:latin typeface="Times New Roman"/>
                <a:ea typeface="Times New Roman"/>
                <a:cs typeface="Times New Roman"/>
                <a:sym typeface="Times New Roman"/>
              </a:rPr>
              <a:t>f(S,T) = 12 – 4 + 11 = 19</a:t>
            </a:r>
            <a:endParaRPr/>
          </a:p>
        </p:txBody>
      </p:sp>
      <p:pic>
        <p:nvPicPr>
          <p:cNvPr id="342" name="Google Shape;342;p29"/>
          <p:cNvPicPr preferRelativeResize="0"/>
          <p:nvPr/>
        </p:nvPicPr>
        <p:blipFill rotWithShape="1">
          <a:blip r:embed="rId3">
            <a:alphaModFix/>
          </a:blip>
          <a:srcRect b="0" l="0" r="0" t="0"/>
          <a:stretch/>
        </p:blipFill>
        <p:spPr>
          <a:xfrm>
            <a:off x="1824037" y="2681287"/>
            <a:ext cx="4606925" cy="2435225"/>
          </a:xfrm>
          <a:prstGeom prst="rect">
            <a:avLst/>
          </a:prstGeom>
          <a:noFill/>
          <a:ln>
            <a:noFill/>
          </a:ln>
        </p:spPr>
      </p:pic>
      <p:sp>
        <p:nvSpPr>
          <p:cNvPr id="343" name="Google Shape;343;p29"/>
          <p:cNvSpPr/>
          <p:nvPr/>
        </p:nvSpPr>
        <p:spPr>
          <a:xfrm>
            <a:off x="1676400" y="2819400"/>
            <a:ext cx="2362200" cy="2057400"/>
          </a:xfrm>
          <a:prstGeom prst="ellipse">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44" name="Google Shape;344;p29"/>
          <p:cNvSpPr/>
          <p:nvPr/>
        </p:nvSpPr>
        <p:spPr>
          <a:xfrm>
            <a:off x="4191000" y="2743200"/>
            <a:ext cx="2362200" cy="2057400"/>
          </a:xfrm>
          <a:prstGeom prst="ellipse">
            <a:avLst/>
          </a:prstGeom>
          <a:noFill/>
          <a:ln cap="flat" cmpd="sng" w="317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45" name="Google Shape;345;p29"/>
          <p:cNvSpPr txBox="1"/>
          <p:nvPr/>
        </p:nvSpPr>
        <p:spPr>
          <a:xfrm>
            <a:off x="1371600" y="4648200"/>
            <a:ext cx="457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1" i="0" lang="en-US" sz="2000" u="none">
                <a:solidFill>
                  <a:srgbClr val="CC0000"/>
                </a:solidFill>
                <a:latin typeface="Times New Roman"/>
                <a:ea typeface="Times New Roman"/>
                <a:cs typeface="Times New Roman"/>
                <a:sym typeface="Times New Roman"/>
              </a:rPr>
              <a:t>S</a:t>
            </a:r>
            <a:endParaRPr/>
          </a:p>
        </p:txBody>
      </p:sp>
      <p:sp>
        <p:nvSpPr>
          <p:cNvPr id="346" name="Google Shape;346;p29"/>
          <p:cNvSpPr txBox="1"/>
          <p:nvPr/>
        </p:nvSpPr>
        <p:spPr>
          <a:xfrm>
            <a:off x="6019800" y="4724400"/>
            <a:ext cx="457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1" i="0" lang="en-US" sz="2000" u="none">
                <a:solidFill>
                  <a:schemeClr val="dk2"/>
                </a:solidFill>
                <a:latin typeface="Times New Roman"/>
                <a:ea typeface="Times New Roman"/>
                <a:cs typeface="Times New Roman"/>
                <a:sym typeface="Times New Roman"/>
              </a:rPr>
              <a:t>T</a:t>
            </a:r>
            <a:endParaRPr/>
          </a:p>
        </p:txBody>
      </p:sp>
      <p:sp>
        <p:nvSpPr>
          <p:cNvPr id="347" name="Google Shape;347;p29"/>
          <p:cNvSpPr txBox="1"/>
          <p:nvPr/>
        </p:nvSpPr>
        <p:spPr>
          <a:xfrm>
            <a:off x="7596187" y="1916112"/>
            <a:ext cx="1143000" cy="4359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1" i="0" lang="en-US" sz="2000" u="none">
                <a:solidFill>
                  <a:schemeClr val="dk2"/>
                </a:solidFill>
                <a:latin typeface="Times New Roman"/>
                <a:ea typeface="Times New Roman"/>
                <a:cs typeface="Times New Roman"/>
                <a:sym typeface="Times New Roman"/>
              </a:rPr>
              <a:t>The value of any flow f in a flow network G is bounded from above by the capacity of any cut of G.</a:t>
            </a:r>
            <a:endParaRPr/>
          </a:p>
        </p:txBody>
      </p:sp>
      <p:pic>
        <p:nvPicPr>
          <p:cNvPr id="348" name="Google Shape;348;p29"/>
          <p:cNvPicPr preferRelativeResize="0"/>
          <p:nvPr>
            <p:ph idx="1" type="body"/>
          </p:nvPr>
        </p:nvPicPr>
        <p:blipFill rotWithShape="1">
          <a:blip r:embed="rId4">
            <a:alphaModFix/>
          </a:blip>
          <a:srcRect b="0" l="0" r="0" t="0"/>
          <a:stretch/>
        </p:blipFill>
        <p:spPr>
          <a:xfrm>
            <a:off x="1619250" y="1628775"/>
            <a:ext cx="5308600" cy="944562"/>
          </a:xfrm>
          <a:prstGeom prst="rect">
            <a:avLst/>
          </a:prstGeom>
          <a:noFill/>
          <a:ln cap="flat" cmpd="sng" w="28575">
            <a:solidFill>
              <a:schemeClr val="dk1"/>
            </a:solidFill>
            <a:prstDash val="solid"/>
            <a:miter lim="524288"/>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Capacity of Cut(S,T)</a:t>
            </a:r>
            <a:endParaRPr/>
          </a:p>
        </p:txBody>
      </p:sp>
      <p:pic>
        <p:nvPicPr>
          <p:cNvPr id="354" name="Google Shape;354;p30"/>
          <p:cNvPicPr preferRelativeResize="0"/>
          <p:nvPr/>
        </p:nvPicPr>
        <p:blipFill rotWithShape="1">
          <a:blip r:embed="rId3">
            <a:alphaModFix/>
          </a:blip>
          <a:srcRect b="0" l="0" r="0" t="0"/>
          <a:stretch/>
        </p:blipFill>
        <p:spPr>
          <a:xfrm>
            <a:off x="1828800" y="2667000"/>
            <a:ext cx="4606925" cy="2435225"/>
          </a:xfrm>
          <a:prstGeom prst="rect">
            <a:avLst/>
          </a:prstGeom>
          <a:noFill/>
          <a:ln>
            <a:noFill/>
          </a:ln>
        </p:spPr>
      </p:pic>
      <p:pic>
        <p:nvPicPr>
          <p:cNvPr id="355" name="Google Shape;355;p30"/>
          <p:cNvPicPr preferRelativeResize="0"/>
          <p:nvPr/>
        </p:nvPicPr>
        <p:blipFill rotWithShape="1">
          <a:blip r:embed="rId4">
            <a:alphaModFix/>
          </a:blip>
          <a:srcRect b="0" l="0" r="0" t="0"/>
          <a:stretch/>
        </p:blipFill>
        <p:spPr>
          <a:xfrm>
            <a:off x="1905000" y="1752600"/>
            <a:ext cx="2898775" cy="811212"/>
          </a:xfrm>
          <a:prstGeom prst="rect">
            <a:avLst/>
          </a:prstGeom>
          <a:noFill/>
          <a:ln cap="flat" cmpd="sng" w="28575">
            <a:solidFill>
              <a:schemeClr val="dk1"/>
            </a:solidFill>
            <a:prstDash val="solid"/>
            <a:miter lim="800000"/>
            <a:headEnd len="sm" w="sm" type="none"/>
            <a:tailEnd len="sm" w="sm" type="none"/>
          </a:ln>
        </p:spPr>
      </p:pic>
      <p:sp>
        <p:nvSpPr>
          <p:cNvPr id="356" name="Google Shape;356;p30"/>
          <p:cNvSpPr txBox="1"/>
          <p:nvPr/>
        </p:nvSpPr>
        <p:spPr>
          <a:xfrm>
            <a:off x="1447800" y="5410200"/>
            <a:ext cx="35210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560"/>
              <a:buFont typeface="Noto Sans Symbols"/>
              <a:buNone/>
            </a:pPr>
            <a:r>
              <a:rPr b="0" i="0" lang="en-US" sz="3200" u="none">
                <a:solidFill>
                  <a:schemeClr val="dk2"/>
                </a:solidFill>
                <a:latin typeface="Times New Roman"/>
                <a:ea typeface="Times New Roman"/>
                <a:cs typeface="Times New Roman"/>
                <a:sym typeface="Times New Roman"/>
              </a:rPr>
              <a:t>c(S,T)= 12+ 14 = 26</a:t>
            </a:r>
            <a:endParaRPr/>
          </a:p>
        </p:txBody>
      </p:sp>
      <p:sp>
        <p:nvSpPr>
          <p:cNvPr id="357" name="Google Shape;357;p30"/>
          <p:cNvSpPr/>
          <p:nvPr/>
        </p:nvSpPr>
        <p:spPr>
          <a:xfrm>
            <a:off x="1676400" y="2819400"/>
            <a:ext cx="2362200" cy="2057400"/>
          </a:xfrm>
          <a:prstGeom prst="ellipse">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58" name="Google Shape;358;p30"/>
          <p:cNvSpPr/>
          <p:nvPr/>
        </p:nvSpPr>
        <p:spPr>
          <a:xfrm>
            <a:off x="4191000" y="2743200"/>
            <a:ext cx="2362200" cy="2057400"/>
          </a:xfrm>
          <a:prstGeom prst="ellipse">
            <a:avLst/>
          </a:prstGeom>
          <a:noFill/>
          <a:ln cap="flat" cmpd="sng" w="317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Maxflow-Mincut Theorem</a:t>
            </a:r>
            <a:endParaRPr/>
          </a:p>
        </p:txBody>
      </p:sp>
      <p:sp>
        <p:nvSpPr>
          <p:cNvPr id="364" name="Google Shape;364;p31"/>
          <p:cNvSpPr txBox="1"/>
          <p:nvPr>
            <p:ph idx="1" type="body"/>
          </p:nvPr>
        </p:nvSpPr>
        <p:spPr>
          <a:xfrm>
            <a:off x="1173162" y="1981200"/>
            <a:ext cx="7772400" cy="2341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Max-flow min-cut theorem</a:t>
            </a:r>
            <a:r>
              <a:rPr b="0" i="0" lang="en-US" sz="2800" u="none">
                <a:solidFill>
                  <a:schemeClr val="dk1"/>
                </a:solidFill>
                <a:latin typeface="Arial"/>
                <a:ea typeface="Arial"/>
                <a:cs typeface="Arial"/>
                <a:sym typeface="Arial"/>
              </a:rPr>
              <a: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a:t>
            </a:r>
            <a:r>
              <a:rPr b="0" i="1" lang="en-US" sz="2400" u="none">
                <a:solidFill>
                  <a:schemeClr val="dk1"/>
                </a:solidFill>
                <a:latin typeface="Arial"/>
                <a:ea typeface="Arial"/>
                <a:cs typeface="Arial"/>
                <a:sym typeface="Arial"/>
              </a:rPr>
              <a:t>f </a:t>
            </a:r>
            <a:r>
              <a:rPr b="0" i="0" lang="en-US" sz="2400" u="none">
                <a:solidFill>
                  <a:schemeClr val="dk1"/>
                </a:solidFill>
                <a:latin typeface="Arial"/>
                <a:ea typeface="Arial"/>
                <a:cs typeface="Arial"/>
                <a:sym typeface="Arial"/>
              </a:rPr>
              <a:t>is the flow in</a:t>
            </a:r>
            <a:r>
              <a:rPr b="0"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G, the following conditions are equivalent:</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f </a:t>
            </a:r>
            <a:r>
              <a:rPr b="0" i="0" lang="en-US" sz="2000" u="none">
                <a:solidFill>
                  <a:schemeClr val="dk1"/>
                </a:solidFill>
                <a:latin typeface="Arial"/>
                <a:ea typeface="Arial"/>
                <a:cs typeface="Arial"/>
                <a:sym typeface="Arial"/>
              </a:rPr>
              <a:t>is a maximum flow in </a:t>
            </a:r>
            <a:r>
              <a:rPr b="0" i="1" lang="en-US" sz="2000" u="none">
                <a:solidFill>
                  <a:schemeClr val="dk1"/>
                </a:solidFill>
                <a:latin typeface="Arial"/>
                <a:ea typeface="Arial"/>
                <a:cs typeface="Arial"/>
                <a:sym typeface="Arial"/>
              </a:rPr>
              <a:t>G</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2. The residual network G</a:t>
            </a:r>
            <a:r>
              <a:rPr b="0" baseline="-25000" i="0" lang="en-US" sz="2000" u="none">
                <a:solidFill>
                  <a:schemeClr val="dk1"/>
                </a:solidFill>
                <a:latin typeface="Arial"/>
                <a:ea typeface="Arial"/>
                <a:cs typeface="Arial"/>
                <a:sym typeface="Arial"/>
              </a:rPr>
              <a:t>f</a:t>
            </a:r>
            <a:r>
              <a:rPr b="0" i="0" lang="en-US" sz="2000" u="none">
                <a:solidFill>
                  <a:schemeClr val="dk1"/>
                </a:solidFill>
                <a:latin typeface="Arial"/>
                <a:ea typeface="Arial"/>
                <a:cs typeface="Arial"/>
                <a:sym typeface="Arial"/>
              </a:rPr>
              <a:t> contains no augmenting paths</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3. |</a:t>
            </a:r>
            <a:r>
              <a:rPr b="0" i="1" lang="en-US" sz="2000" u="none">
                <a:solidFill>
                  <a:schemeClr val="dk1"/>
                </a:solidFill>
                <a:latin typeface="Arial"/>
                <a:ea typeface="Arial"/>
                <a:cs typeface="Arial"/>
                <a:sym typeface="Arial"/>
              </a:rPr>
              <a:t>f</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c</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S,T</a:t>
            </a:r>
            <a:r>
              <a:rPr b="0" i="0" lang="en-US" sz="2000" u="none">
                <a:solidFill>
                  <a:schemeClr val="dk1"/>
                </a:solidFill>
                <a:latin typeface="Arial"/>
                <a:ea typeface="Arial"/>
                <a:cs typeface="Arial"/>
                <a:sym typeface="Arial"/>
              </a:rPr>
              <a:t>) for some cut (</a:t>
            </a:r>
            <a:r>
              <a:rPr b="0" i="1" lang="en-US" sz="2000" u="none">
                <a:solidFill>
                  <a:schemeClr val="dk1"/>
                </a:solidFill>
                <a:latin typeface="Arial"/>
                <a:ea typeface="Arial"/>
                <a:cs typeface="Arial"/>
                <a:sym typeface="Arial"/>
              </a:rPr>
              <a:t>S,T</a:t>
            </a:r>
            <a:r>
              <a:rPr b="0" i="0" lang="en-US" sz="2000" u="none">
                <a:solidFill>
                  <a:schemeClr val="dk1"/>
                </a:solidFill>
                <a:latin typeface="Arial"/>
                <a:ea typeface="Arial"/>
                <a:cs typeface="Arial"/>
                <a:sym typeface="Arial"/>
              </a:rPr>
              <a:t>) of </a:t>
            </a:r>
            <a:r>
              <a:rPr b="0" i="1" lang="en-US" sz="2000" u="none">
                <a:solidFill>
                  <a:schemeClr val="dk1"/>
                </a:solidFill>
                <a:latin typeface="Arial"/>
                <a:ea typeface="Arial"/>
                <a:cs typeface="Arial"/>
                <a:sym typeface="Arial"/>
              </a:rPr>
              <a:t>G</a:t>
            </a:r>
            <a:endParaRPr/>
          </a:p>
          <a:p>
            <a:pPr indent="-241300" lvl="0" marL="342900" rtl="0" algn="l">
              <a:spcBef>
                <a:spcPts val="400"/>
              </a:spcBef>
              <a:spcAft>
                <a:spcPts val="0"/>
              </a:spcAft>
              <a:buSzPts val="1600"/>
              <a:buNone/>
            </a:pPr>
            <a:r>
              <a:t/>
            </a:r>
            <a:endParaRPr b="0" i="1" sz="20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Ford-Fulkerson Method</a:t>
            </a:r>
            <a:endParaRPr/>
          </a:p>
        </p:txBody>
      </p:sp>
      <p:sp>
        <p:nvSpPr>
          <p:cNvPr id="370" name="Google Shape;370;p32"/>
          <p:cNvSpPr txBox="1"/>
          <p:nvPr>
            <p:ph idx="1" type="body"/>
          </p:nvPr>
        </p:nvSpPr>
        <p:spPr>
          <a:xfrm>
            <a:off x="755650" y="1916112"/>
            <a:ext cx="8032750" cy="1333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Try to improve the flow, until we reach the maximum. </a:t>
            </a:r>
            <a:endParaRPr/>
          </a:p>
          <a:p>
            <a:pPr indent="-342900" lvl="0" marL="342900" rtl="0" algn="l">
              <a:lnSpc>
                <a:spcPct val="10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The residual capacity of the network with a flow f is given by: </a:t>
            </a:r>
            <a:endParaRPr/>
          </a:p>
        </p:txBody>
      </p:sp>
      <p:grpSp>
        <p:nvGrpSpPr>
          <p:cNvPr id="371" name="Google Shape;371;p32"/>
          <p:cNvGrpSpPr/>
          <p:nvPr/>
        </p:nvGrpSpPr>
        <p:grpSpPr>
          <a:xfrm>
            <a:off x="1547812" y="3644900"/>
            <a:ext cx="6197600" cy="1282700"/>
            <a:chOff x="968" y="1968"/>
            <a:chExt cx="3904" cy="808"/>
          </a:xfrm>
        </p:grpSpPr>
        <p:sp>
          <p:nvSpPr>
            <p:cNvPr id="372" name="Google Shape;372;p32"/>
            <p:cNvSpPr txBox="1"/>
            <p:nvPr/>
          </p:nvSpPr>
          <p:spPr>
            <a:xfrm>
              <a:off x="968" y="1968"/>
              <a:ext cx="3904" cy="808"/>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373" name="Google Shape;373;p32"/>
            <p:cNvPicPr preferRelativeResize="0"/>
            <p:nvPr/>
          </p:nvPicPr>
          <p:blipFill rotWithShape="1">
            <a:blip r:embed="rId3">
              <a:alphaModFix/>
            </a:blip>
            <a:srcRect b="0" l="0" r="0" t="0"/>
            <a:stretch/>
          </p:blipFill>
          <p:spPr>
            <a:xfrm>
              <a:off x="1084" y="2124"/>
              <a:ext cx="3526" cy="536"/>
            </a:xfrm>
            <a:prstGeom prst="rect">
              <a:avLst/>
            </a:prstGeom>
            <a:noFill/>
            <a:ln>
              <a:noFill/>
            </a:ln>
          </p:spPr>
        </p:pic>
      </p:grpSp>
      <p:sp>
        <p:nvSpPr>
          <p:cNvPr id="374" name="Google Shape;374;p32"/>
          <p:cNvSpPr txBox="1"/>
          <p:nvPr/>
        </p:nvSpPr>
        <p:spPr>
          <a:xfrm>
            <a:off x="971550" y="5300662"/>
            <a:ext cx="782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Always nonnegative (why?)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of  residual capacities </a:t>
            </a:r>
            <a:endParaRPr/>
          </a:p>
        </p:txBody>
      </p:sp>
      <p:grpSp>
        <p:nvGrpSpPr>
          <p:cNvPr id="380" name="Google Shape;380;p33"/>
          <p:cNvGrpSpPr/>
          <p:nvPr/>
        </p:nvGrpSpPr>
        <p:grpSpPr>
          <a:xfrm>
            <a:off x="158750" y="1328737"/>
            <a:ext cx="8285162" cy="2495550"/>
            <a:chOff x="100" y="837"/>
            <a:chExt cx="5219" cy="1572"/>
          </a:xfrm>
        </p:grpSpPr>
        <p:pic>
          <p:nvPicPr>
            <p:cNvPr id="381" name="Google Shape;381;p33"/>
            <p:cNvPicPr preferRelativeResize="0"/>
            <p:nvPr/>
          </p:nvPicPr>
          <p:blipFill rotWithShape="1">
            <a:blip r:embed="rId3">
              <a:alphaModFix/>
            </a:blip>
            <a:srcRect b="0" l="0" r="0" t="0"/>
            <a:stretch/>
          </p:blipFill>
          <p:spPr>
            <a:xfrm>
              <a:off x="1748" y="837"/>
              <a:ext cx="3571" cy="1572"/>
            </a:xfrm>
            <a:prstGeom prst="rect">
              <a:avLst/>
            </a:prstGeom>
            <a:noFill/>
            <a:ln>
              <a:noFill/>
            </a:ln>
          </p:spPr>
        </p:pic>
        <p:sp>
          <p:nvSpPr>
            <p:cNvPr id="382" name="Google Shape;382;p33"/>
            <p:cNvSpPr txBox="1"/>
            <p:nvPr/>
          </p:nvSpPr>
          <p:spPr>
            <a:xfrm>
              <a:off x="100" y="1387"/>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Network:</a:t>
              </a:r>
              <a:endParaRPr/>
            </a:p>
          </p:txBody>
        </p:sp>
      </p:grpSp>
      <p:grpSp>
        <p:nvGrpSpPr>
          <p:cNvPr id="383" name="Google Shape;383;p33"/>
          <p:cNvGrpSpPr/>
          <p:nvPr/>
        </p:nvGrpSpPr>
        <p:grpSpPr>
          <a:xfrm>
            <a:off x="161925" y="3963987"/>
            <a:ext cx="8359775" cy="2562225"/>
            <a:chOff x="102" y="2497"/>
            <a:chExt cx="5266" cy="1614"/>
          </a:xfrm>
        </p:grpSpPr>
        <p:pic>
          <p:nvPicPr>
            <p:cNvPr id="384" name="Google Shape;384;p33"/>
            <p:cNvPicPr preferRelativeResize="0"/>
            <p:nvPr/>
          </p:nvPicPr>
          <p:blipFill rotWithShape="1">
            <a:blip r:embed="rId4">
              <a:alphaModFix/>
            </a:blip>
            <a:srcRect b="0" l="0" r="0" t="0"/>
            <a:stretch/>
          </p:blipFill>
          <p:spPr>
            <a:xfrm>
              <a:off x="1739" y="2497"/>
              <a:ext cx="3629" cy="1614"/>
            </a:xfrm>
            <a:prstGeom prst="rect">
              <a:avLst/>
            </a:prstGeom>
            <a:noFill/>
            <a:ln>
              <a:noFill/>
            </a:ln>
          </p:spPr>
        </p:pic>
        <p:sp>
          <p:nvSpPr>
            <p:cNvPr id="385" name="Google Shape;385;p33"/>
            <p:cNvSpPr txBox="1"/>
            <p:nvPr/>
          </p:nvSpPr>
          <p:spPr>
            <a:xfrm>
              <a:off x="102" y="3081"/>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Residual Network:</a:t>
              </a:r>
              <a:endParaRPr/>
            </a:p>
          </p:txBody>
        </p:sp>
      </p:grpSp>
      <p:grpSp>
        <p:nvGrpSpPr>
          <p:cNvPr id="386" name="Google Shape;386;p33"/>
          <p:cNvGrpSpPr/>
          <p:nvPr/>
        </p:nvGrpSpPr>
        <p:grpSpPr>
          <a:xfrm>
            <a:off x="334962" y="5402262"/>
            <a:ext cx="3500437" cy="1027112"/>
            <a:chOff x="211" y="3403"/>
            <a:chExt cx="2205" cy="647"/>
          </a:xfrm>
        </p:grpSpPr>
        <p:sp>
          <p:nvSpPr>
            <p:cNvPr id="387" name="Google Shape;387;p33"/>
            <p:cNvSpPr txBox="1"/>
            <p:nvPr/>
          </p:nvSpPr>
          <p:spPr>
            <a:xfrm>
              <a:off x="211" y="3800"/>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Augmenting path</a:t>
              </a:r>
              <a:endParaRPr/>
            </a:p>
          </p:txBody>
        </p:sp>
        <p:sp>
          <p:nvSpPr>
            <p:cNvPr id="388" name="Google Shape;388;p33"/>
            <p:cNvSpPr/>
            <p:nvPr/>
          </p:nvSpPr>
          <p:spPr>
            <a:xfrm>
              <a:off x="1587" y="3403"/>
              <a:ext cx="829" cy="608"/>
            </a:xfrm>
            <a:custGeom>
              <a:rect b="b" l="l" r="r" t="t"/>
              <a:pathLst>
                <a:path extrusionOk="0" h="608" w="829">
                  <a:moveTo>
                    <a:pt x="0" y="500"/>
                  </a:moveTo>
                  <a:cubicBezTo>
                    <a:pt x="239" y="554"/>
                    <a:pt x="478" y="608"/>
                    <a:pt x="552" y="570"/>
                  </a:cubicBezTo>
                  <a:cubicBezTo>
                    <a:pt x="626" y="532"/>
                    <a:pt x="401" y="365"/>
                    <a:pt x="447" y="270"/>
                  </a:cubicBezTo>
                  <a:cubicBezTo>
                    <a:pt x="493" y="175"/>
                    <a:pt x="661" y="87"/>
                    <a:pt x="829" y="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residual network</a:t>
            </a:r>
            <a:endParaRPr/>
          </a:p>
        </p:txBody>
      </p:sp>
      <p:sp>
        <p:nvSpPr>
          <p:cNvPr id="394" name="Google Shape;394;p34"/>
          <p:cNvSpPr txBox="1"/>
          <p:nvPr>
            <p:ph idx="1" type="body"/>
          </p:nvPr>
        </p:nvSpPr>
        <p:spPr>
          <a:xfrm>
            <a:off x="1389062" y="2327275"/>
            <a:ext cx="7340600" cy="958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The edges of the residual network are the edges on which the residual capacity is positive. </a:t>
            </a:r>
            <a:endParaRPr/>
          </a:p>
        </p:txBody>
      </p:sp>
      <p:pic>
        <p:nvPicPr>
          <p:cNvPr id="395" name="Google Shape;395;p34"/>
          <p:cNvPicPr preferRelativeResize="0"/>
          <p:nvPr/>
        </p:nvPicPr>
        <p:blipFill rotWithShape="1">
          <a:blip r:embed="rId3">
            <a:alphaModFix/>
          </a:blip>
          <a:srcRect b="0" l="0" r="0" t="0"/>
          <a:stretch/>
        </p:blipFill>
        <p:spPr>
          <a:xfrm>
            <a:off x="808037" y="2859087"/>
            <a:ext cx="7359650" cy="3273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900112" y="908050"/>
            <a:ext cx="8243887" cy="2682875"/>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chemeClr val="accent1"/>
              </a:buClr>
              <a:buSzPts val="1600"/>
              <a:buFont typeface="Noto Sans Symbols"/>
              <a:buChar char="●"/>
            </a:pPr>
            <a:r>
              <a:rPr b="0" i="0" lang="en-US" sz="2000" u="none">
                <a:solidFill>
                  <a:srgbClr val="FF0000"/>
                </a:solidFill>
                <a:latin typeface="Comic Sans MS"/>
                <a:ea typeface="Comic Sans MS"/>
                <a:cs typeface="Comic Sans MS"/>
                <a:sym typeface="Comic Sans MS"/>
              </a:rPr>
              <a:t>Instance: </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A Network is a directed graph </a:t>
            </a:r>
            <a:r>
              <a:rPr b="0" i="0" lang="en-US" sz="2000" u="none" cap="none" strike="noStrike">
                <a:solidFill>
                  <a:srgbClr val="0066FF"/>
                </a:solidFill>
                <a:latin typeface="Comic Sans MS"/>
                <a:ea typeface="Comic Sans MS"/>
                <a:cs typeface="Comic Sans MS"/>
                <a:sym typeface="Comic Sans MS"/>
              </a:rPr>
              <a:t>G</a:t>
            </a:r>
            <a:r>
              <a:rPr b="0" i="0" lang="en-US" sz="2000" u="none" cap="none" strike="noStrike">
                <a:solidFill>
                  <a:schemeClr val="dk1"/>
                </a:solidFill>
                <a:latin typeface="Comic Sans MS"/>
                <a:ea typeface="Comic Sans MS"/>
                <a:cs typeface="Comic Sans MS"/>
                <a:sym typeface="Comic Sans MS"/>
              </a:rPr>
              <a:t> </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Edges represent pipes that carry flow</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Each edge </a:t>
            </a:r>
            <a:r>
              <a:rPr b="0" i="0" lang="en-US" sz="2000" u="none" cap="none" strike="noStrike">
                <a:solidFill>
                  <a:schemeClr val="accent2"/>
                </a:solidFill>
                <a:latin typeface="Comic Sans MS"/>
                <a:ea typeface="Comic Sans MS"/>
                <a:cs typeface="Comic Sans MS"/>
                <a:sym typeface="Comic Sans MS"/>
              </a:rPr>
              <a:t>&lt;u,v&gt;</a:t>
            </a:r>
            <a:r>
              <a:rPr b="0" i="0" lang="en-US" sz="2000" u="none" cap="none" strike="noStrike">
                <a:solidFill>
                  <a:schemeClr val="dk1"/>
                </a:solidFill>
                <a:latin typeface="Comic Sans MS"/>
                <a:ea typeface="Comic Sans MS"/>
                <a:cs typeface="Comic Sans MS"/>
                <a:sym typeface="Comic Sans MS"/>
              </a:rPr>
              <a:t> has a maximum capacity </a:t>
            </a:r>
            <a:r>
              <a:rPr b="0" i="0" lang="en-US" sz="2000" u="none" cap="none" strike="noStrike">
                <a:solidFill>
                  <a:schemeClr val="accent2"/>
                </a:solidFill>
                <a:latin typeface="Comic Sans MS"/>
                <a:ea typeface="Comic Sans MS"/>
                <a:cs typeface="Comic Sans MS"/>
                <a:sym typeface="Comic Sans MS"/>
              </a:rPr>
              <a:t>c</a:t>
            </a:r>
            <a:r>
              <a:rPr b="0" baseline="-25000" i="0" lang="en-US" sz="2000" u="none" cap="none" strike="noStrike">
                <a:solidFill>
                  <a:schemeClr val="accent2"/>
                </a:solidFill>
                <a:latin typeface="Comic Sans MS"/>
                <a:ea typeface="Comic Sans MS"/>
                <a:cs typeface="Comic Sans MS"/>
                <a:sym typeface="Comic Sans MS"/>
              </a:rPr>
              <a:t>&lt;u,v&gt;</a:t>
            </a:r>
            <a:r>
              <a:rPr b="0" i="0" lang="en-US" sz="2000" u="none" cap="none" strike="noStrike">
                <a:solidFill>
                  <a:schemeClr val="dk1"/>
                </a:solidFill>
                <a:latin typeface="Comic Sans MS"/>
                <a:ea typeface="Comic Sans MS"/>
                <a:cs typeface="Comic Sans MS"/>
                <a:sym typeface="Comic Sans MS"/>
              </a:rPr>
              <a:t> </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A source node </a:t>
            </a:r>
            <a:r>
              <a:rPr b="0" i="0" lang="en-US" sz="2000" u="none" cap="none" strike="noStrike">
                <a:solidFill>
                  <a:srgbClr val="0066FF"/>
                </a:solidFill>
                <a:latin typeface="Comic Sans MS"/>
                <a:ea typeface="Comic Sans MS"/>
                <a:cs typeface="Comic Sans MS"/>
                <a:sym typeface="Comic Sans MS"/>
              </a:rPr>
              <a:t>s</a:t>
            </a:r>
            <a:r>
              <a:rPr b="0" i="0" lang="en-US" sz="2000" u="none" cap="none" strike="noStrike">
                <a:solidFill>
                  <a:srgbClr val="00FFFF"/>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in which flow arrives</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A sink node </a:t>
            </a:r>
            <a:r>
              <a:rPr b="0" i="0" lang="en-US" sz="2000" u="none" cap="none" strike="noStrike">
                <a:solidFill>
                  <a:srgbClr val="0066FF"/>
                </a:solidFill>
                <a:latin typeface="Comic Sans MS"/>
                <a:ea typeface="Comic Sans MS"/>
                <a:cs typeface="Comic Sans MS"/>
                <a:sym typeface="Comic Sans MS"/>
              </a:rPr>
              <a:t>t</a:t>
            </a:r>
            <a:r>
              <a:rPr b="0" i="0" lang="en-US" sz="2000" u="none" cap="none" strike="noStrike">
                <a:solidFill>
                  <a:schemeClr val="dk1"/>
                </a:solidFill>
                <a:latin typeface="Comic Sans MS"/>
                <a:ea typeface="Comic Sans MS"/>
                <a:cs typeface="Comic Sans MS"/>
                <a:sym typeface="Comic Sans MS"/>
              </a:rPr>
              <a:t> out which flow leaves</a:t>
            </a:r>
            <a:endParaRPr/>
          </a:p>
        </p:txBody>
      </p:sp>
      <p:sp>
        <p:nvSpPr>
          <p:cNvPr id="159" name="Google Shape;159;p17"/>
          <p:cNvSpPr txBox="1"/>
          <p:nvPr>
            <p:ph type="title"/>
          </p:nvPr>
        </p:nvSpPr>
        <p:spPr>
          <a:xfrm>
            <a:off x="827087" y="-114300"/>
            <a:ext cx="795178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Flow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500"/>
                                        <p:tgtEl>
                                          <p:spTgt spid="15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 calcmode="lin" valueType="num">
                                      <p:cBhvr additive="base">
                                        <p:cTn dur="500"/>
                                        <p:tgtEl>
                                          <p:spTgt spid="15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400"/>
              <a:buFont typeface="Times New Roman"/>
              <a:buNone/>
            </a:pPr>
            <a:r>
              <a:rPr b="0" i="0" lang="en-US" sz="4400" u="none">
                <a:solidFill>
                  <a:schemeClr val="accent2"/>
                </a:solidFill>
                <a:latin typeface="Times New Roman"/>
                <a:ea typeface="Times New Roman"/>
                <a:cs typeface="Times New Roman"/>
                <a:sym typeface="Times New Roman"/>
              </a:rPr>
              <a:t>Why  do we need residual networks?</a:t>
            </a:r>
            <a:endParaRPr/>
          </a:p>
        </p:txBody>
      </p:sp>
      <p:sp>
        <p:nvSpPr>
          <p:cNvPr id="401" name="Google Shape;401;p35"/>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Residual networks allow us to reverse flows if necessary.</a:t>
            </a:r>
            <a:endParaRPr/>
          </a:p>
          <a:p>
            <a:pPr indent="-342900" lvl="0" marL="342900" rtl="0" algn="l">
              <a:lnSpc>
                <a:spcPct val="100000"/>
              </a:lnSpc>
              <a:spcBef>
                <a:spcPts val="64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If we have taken a bad path then residual networks allow one to detect the condition and reverse the flow.</a:t>
            </a:r>
            <a:endParaRPr/>
          </a:p>
          <a:p>
            <a:pPr indent="-342900" lvl="0" marL="342900" rtl="0" algn="l">
              <a:lnSpc>
                <a:spcPct val="100000"/>
              </a:lnSpc>
              <a:spcBef>
                <a:spcPts val="64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A bad path is one which overlaps with too many other paths.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400"/>
              <a:buFont typeface="Times New Roman"/>
              <a:buNone/>
            </a:pPr>
            <a:r>
              <a:rPr b="0" i="0" lang="en-US" sz="4400" u="none">
                <a:solidFill>
                  <a:schemeClr val="accent2"/>
                </a:solidFill>
                <a:latin typeface="Times New Roman"/>
                <a:ea typeface="Times New Roman"/>
                <a:cs typeface="Times New Roman"/>
                <a:sym typeface="Times New Roman"/>
              </a:rPr>
              <a:t>Example</a:t>
            </a:r>
            <a:r>
              <a:rPr b="0" i="0" lang="en-US" sz="4400" u="none">
                <a:solidFill>
                  <a:schemeClr val="dk2"/>
                </a:solidFill>
                <a:latin typeface="Times New Roman"/>
                <a:ea typeface="Times New Roman"/>
                <a:cs typeface="Times New Roman"/>
                <a:sym typeface="Times New Roman"/>
              </a:rPr>
              <a:t> </a:t>
            </a:r>
            <a:endParaRPr/>
          </a:p>
        </p:txBody>
      </p:sp>
      <p:sp>
        <p:nvSpPr>
          <p:cNvPr id="407" name="Google Shape;407;p36"/>
          <p:cNvSpPr txBox="1"/>
          <p:nvPr/>
        </p:nvSpPr>
        <p:spPr>
          <a:xfrm>
            <a:off x="3581400" y="1751012"/>
            <a:ext cx="762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08" name="Google Shape;408;p36"/>
          <p:cNvSpPr txBox="1"/>
          <p:nvPr/>
        </p:nvSpPr>
        <p:spPr>
          <a:xfrm>
            <a:off x="7086600" y="2055812"/>
            <a:ext cx="762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409" name="Google Shape;409;p36"/>
          <p:cNvCxnSpPr/>
          <p:nvPr/>
        </p:nvCxnSpPr>
        <p:spPr>
          <a:xfrm flipH="1" rot="10800000">
            <a:off x="3962400" y="1370012"/>
            <a:ext cx="1828800" cy="685800"/>
          </a:xfrm>
          <a:prstGeom prst="straightConnector1">
            <a:avLst/>
          </a:prstGeom>
          <a:noFill/>
          <a:ln cap="flat" cmpd="sng" w="28575">
            <a:solidFill>
              <a:schemeClr val="dk1"/>
            </a:solidFill>
            <a:prstDash val="solid"/>
            <a:miter lim="800000"/>
            <a:headEnd len="med" w="med" type="none"/>
            <a:tailEnd len="med" w="med" type="stealth"/>
          </a:ln>
        </p:spPr>
      </p:cxnSp>
      <p:cxnSp>
        <p:nvCxnSpPr>
          <p:cNvPr id="410" name="Google Shape;410;p36"/>
          <p:cNvCxnSpPr/>
          <p:nvPr/>
        </p:nvCxnSpPr>
        <p:spPr>
          <a:xfrm>
            <a:off x="3962400" y="2055812"/>
            <a:ext cx="1828800" cy="914400"/>
          </a:xfrm>
          <a:prstGeom prst="straightConnector1">
            <a:avLst/>
          </a:prstGeom>
          <a:noFill/>
          <a:ln cap="flat" cmpd="sng" w="28575">
            <a:solidFill>
              <a:schemeClr val="dk1"/>
            </a:solidFill>
            <a:prstDash val="solid"/>
            <a:miter lim="800000"/>
            <a:headEnd len="med" w="med" type="none"/>
            <a:tailEnd len="med" w="med" type="stealth"/>
          </a:ln>
        </p:spPr>
      </p:cxnSp>
      <p:cxnSp>
        <p:nvCxnSpPr>
          <p:cNvPr id="411" name="Google Shape;411;p36"/>
          <p:cNvCxnSpPr/>
          <p:nvPr/>
        </p:nvCxnSpPr>
        <p:spPr>
          <a:xfrm>
            <a:off x="5943600" y="1370012"/>
            <a:ext cx="1371600" cy="914400"/>
          </a:xfrm>
          <a:prstGeom prst="straightConnector1">
            <a:avLst/>
          </a:prstGeom>
          <a:noFill/>
          <a:ln cap="flat" cmpd="sng" w="28575">
            <a:solidFill>
              <a:schemeClr val="dk1"/>
            </a:solidFill>
            <a:prstDash val="solid"/>
            <a:miter lim="800000"/>
            <a:headEnd len="med" w="med" type="none"/>
            <a:tailEnd len="med" w="med" type="stealth"/>
          </a:ln>
        </p:spPr>
      </p:cxnSp>
      <p:cxnSp>
        <p:nvCxnSpPr>
          <p:cNvPr id="412" name="Google Shape;412;p36"/>
          <p:cNvCxnSpPr/>
          <p:nvPr/>
        </p:nvCxnSpPr>
        <p:spPr>
          <a:xfrm flipH="1" rot="10800000">
            <a:off x="5943600" y="2436812"/>
            <a:ext cx="1371600" cy="609600"/>
          </a:xfrm>
          <a:prstGeom prst="straightConnector1">
            <a:avLst/>
          </a:prstGeom>
          <a:noFill/>
          <a:ln cap="flat" cmpd="sng" w="28575">
            <a:solidFill>
              <a:schemeClr val="dk1"/>
            </a:solidFill>
            <a:prstDash val="solid"/>
            <a:miter lim="800000"/>
            <a:headEnd len="med" w="med" type="none"/>
            <a:tailEnd len="med" w="med" type="stealth"/>
          </a:ln>
        </p:spPr>
      </p:cxnSp>
      <p:sp>
        <p:nvSpPr>
          <p:cNvPr id="413" name="Google Shape;413;p36"/>
          <p:cNvSpPr/>
          <p:nvPr/>
        </p:nvSpPr>
        <p:spPr>
          <a:xfrm>
            <a:off x="3886200" y="19034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14" name="Google Shape;414;p36"/>
          <p:cNvSpPr/>
          <p:nvPr/>
        </p:nvSpPr>
        <p:spPr>
          <a:xfrm>
            <a:off x="5791200" y="12176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15" name="Google Shape;415;p36"/>
          <p:cNvSpPr/>
          <p:nvPr/>
        </p:nvSpPr>
        <p:spPr>
          <a:xfrm>
            <a:off x="7315200" y="22082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16" name="Google Shape;416;p36"/>
          <p:cNvSpPr/>
          <p:nvPr/>
        </p:nvSpPr>
        <p:spPr>
          <a:xfrm>
            <a:off x="5791200" y="28940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nvGrpSpPr>
          <p:cNvPr id="417" name="Google Shape;417;p36"/>
          <p:cNvGrpSpPr/>
          <p:nvPr/>
        </p:nvGrpSpPr>
        <p:grpSpPr>
          <a:xfrm>
            <a:off x="3276600" y="1217612"/>
            <a:ext cx="5638800" cy="685800"/>
            <a:chOff x="672" y="1536"/>
            <a:chExt cx="3552" cy="432"/>
          </a:xfrm>
        </p:grpSpPr>
        <p:sp>
          <p:nvSpPr>
            <p:cNvPr id="418" name="Google Shape;418;p36"/>
            <p:cNvSpPr txBox="1"/>
            <p:nvPr/>
          </p:nvSpPr>
          <p:spPr>
            <a:xfrm>
              <a:off x="672" y="1536"/>
              <a:ext cx="120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Source</a:t>
              </a:r>
              <a:endParaRPr/>
            </a:p>
          </p:txBody>
        </p:sp>
        <p:sp>
          <p:nvSpPr>
            <p:cNvPr id="419" name="Google Shape;419;p36"/>
            <p:cNvSpPr txBox="1"/>
            <p:nvPr/>
          </p:nvSpPr>
          <p:spPr>
            <a:xfrm>
              <a:off x="3024" y="1680"/>
              <a:ext cx="120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Destination</a:t>
              </a:r>
              <a:endParaRPr/>
            </a:p>
          </p:txBody>
        </p:sp>
      </p:grpSp>
      <p:sp>
        <p:nvSpPr>
          <p:cNvPr id="420" name="Google Shape;420;p36"/>
          <p:cNvSpPr txBox="1"/>
          <p:nvPr/>
        </p:nvSpPr>
        <p:spPr>
          <a:xfrm>
            <a:off x="4724400" y="13700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21" name="Google Shape;421;p36"/>
          <p:cNvSpPr txBox="1"/>
          <p:nvPr/>
        </p:nvSpPr>
        <p:spPr>
          <a:xfrm>
            <a:off x="6172200" y="12176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22" name="Google Shape;422;p36"/>
          <p:cNvSpPr txBox="1"/>
          <p:nvPr/>
        </p:nvSpPr>
        <p:spPr>
          <a:xfrm>
            <a:off x="4800600" y="23606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23" name="Google Shape;423;p36"/>
          <p:cNvSpPr txBox="1"/>
          <p:nvPr/>
        </p:nvSpPr>
        <p:spPr>
          <a:xfrm>
            <a:off x="6324600" y="28940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cxnSp>
        <p:nvCxnSpPr>
          <p:cNvPr id="424" name="Google Shape;424;p36"/>
          <p:cNvCxnSpPr/>
          <p:nvPr/>
        </p:nvCxnSpPr>
        <p:spPr>
          <a:xfrm>
            <a:off x="5867400" y="1522412"/>
            <a:ext cx="76200" cy="1371600"/>
          </a:xfrm>
          <a:prstGeom prst="straightConnector1">
            <a:avLst/>
          </a:prstGeom>
          <a:noFill/>
          <a:ln cap="flat" cmpd="sng" w="9525">
            <a:solidFill>
              <a:schemeClr val="dk1"/>
            </a:solidFill>
            <a:prstDash val="solid"/>
            <a:miter lim="800000"/>
            <a:headEnd len="med" w="med" type="none"/>
            <a:tailEnd len="med" w="med" type="triangle"/>
          </a:ln>
        </p:spPr>
      </p:cxnSp>
      <p:sp>
        <p:nvSpPr>
          <p:cNvPr id="425" name="Google Shape;425;p36"/>
          <p:cNvSpPr txBox="1"/>
          <p:nvPr/>
        </p:nvSpPr>
        <p:spPr>
          <a:xfrm>
            <a:off x="5829300" y="19034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26" name="Google Shape;426;p36"/>
          <p:cNvSpPr txBox="1"/>
          <p:nvPr/>
        </p:nvSpPr>
        <p:spPr>
          <a:xfrm>
            <a:off x="5638800" y="836612"/>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a</a:t>
            </a:r>
            <a:endParaRPr/>
          </a:p>
        </p:txBody>
      </p:sp>
      <p:sp>
        <p:nvSpPr>
          <p:cNvPr id="427" name="Google Shape;427;p36"/>
          <p:cNvSpPr txBox="1"/>
          <p:nvPr/>
        </p:nvSpPr>
        <p:spPr>
          <a:xfrm>
            <a:off x="5715000" y="3046412"/>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b</a:t>
            </a:r>
            <a:endParaRPr/>
          </a:p>
        </p:txBody>
      </p:sp>
      <p:sp>
        <p:nvSpPr>
          <p:cNvPr id="428" name="Google Shape;428;p36"/>
          <p:cNvSpPr txBox="1"/>
          <p:nvPr/>
        </p:nvSpPr>
        <p:spPr>
          <a:xfrm>
            <a:off x="1403350" y="3429000"/>
            <a:ext cx="7315200" cy="2987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Paths source, a, destinations and source, b destination gives a flow of 2 units.</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Path source, a, b, destination overlaps with both the optimal paths.</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If we initially choose source, a, b, destination as our path, then no greedy strategy will be able to augment the network flow any further  (unless we use residual edges which allows recovery)</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Verify how we recover in spite of the initial bad choice, if we use the residual network to augment flows.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Augmenting Paths</a:t>
            </a:r>
            <a:endParaRPr/>
          </a:p>
        </p:txBody>
      </p:sp>
      <p:sp>
        <p:nvSpPr>
          <p:cNvPr id="434" name="Google Shape;434;p37"/>
          <p:cNvSpPr txBox="1"/>
          <p:nvPr>
            <p:ph idx="1" type="body"/>
          </p:nvPr>
        </p:nvSpPr>
        <p:spPr>
          <a:xfrm>
            <a:off x="1449387" y="2338387"/>
            <a:ext cx="7340600" cy="1836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An </a:t>
            </a:r>
            <a:r>
              <a:rPr b="0" i="0" lang="en-US" sz="2000" u="none">
                <a:solidFill>
                  <a:srgbClr val="FF0000"/>
                </a:solidFill>
                <a:latin typeface="Arial"/>
                <a:ea typeface="Arial"/>
                <a:cs typeface="Arial"/>
                <a:sym typeface="Arial"/>
              </a:rPr>
              <a:t>augmenting path</a:t>
            </a:r>
            <a:r>
              <a:rPr b="0" i="0" lang="en-US" sz="2000" u="none">
                <a:solidFill>
                  <a:schemeClr val="dk1"/>
                </a:solidFill>
                <a:latin typeface="Arial"/>
                <a:ea typeface="Arial"/>
                <a:cs typeface="Arial"/>
                <a:sym typeface="Arial"/>
              </a:rPr>
              <a:t> p is a simple path from s to t on the residual network. </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We can put more flow from s to t through p. </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We call the maximum capacity by which we can increase the flow on p the </a:t>
            </a:r>
            <a:r>
              <a:rPr b="0" i="0" lang="en-US" sz="2000" u="none">
                <a:solidFill>
                  <a:srgbClr val="FF0000"/>
                </a:solidFill>
                <a:latin typeface="Arial"/>
                <a:ea typeface="Arial"/>
                <a:cs typeface="Arial"/>
                <a:sym typeface="Arial"/>
              </a:rPr>
              <a:t>residual capacity</a:t>
            </a:r>
            <a:r>
              <a:rPr b="0" i="0" lang="en-US" sz="2000" u="none">
                <a:solidFill>
                  <a:schemeClr val="dk1"/>
                </a:solidFill>
                <a:latin typeface="Arial"/>
                <a:ea typeface="Arial"/>
                <a:cs typeface="Arial"/>
                <a:sym typeface="Arial"/>
              </a:rPr>
              <a:t> of p.</a:t>
            </a:r>
            <a:endParaRPr/>
          </a:p>
        </p:txBody>
      </p:sp>
      <p:grpSp>
        <p:nvGrpSpPr>
          <p:cNvPr id="435" name="Google Shape;435;p37"/>
          <p:cNvGrpSpPr/>
          <p:nvPr/>
        </p:nvGrpSpPr>
        <p:grpSpPr>
          <a:xfrm>
            <a:off x="1101725" y="4387850"/>
            <a:ext cx="7345362" cy="1228725"/>
            <a:chOff x="694" y="2764"/>
            <a:chExt cx="4627" cy="774"/>
          </a:xfrm>
        </p:grpSpPr>
        <p:sp>
          <p:nvSpPr>
            <p:cNvPr id="436" name="Google Shape;436;p37"/>
            <p:cNvSpPr txBox="1"/>
            <p:nvPr/>
          </p:nvSpPr>
          <p:spPr>
            <a:xfrm>
              <a:off x="694" y="2764"/>
              <a:ext cx="4627" cy="774"/>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437" name="Google Shape;437;p37"/>
            <p:cNvPicPr preferRelativeResize="0"/>
            <p:nvPr/>
          </p:nvPicPr>
          <p:blipFill rotWithShape="1">
            <a:blip r:embed="rId3">
              <a:alphaModFix/>
            </a:blip>
            <a:srcRect b="0" l="0" r="0" t="0"/>
            <a:stretch/>
          </p:blipFill>
          <p:spPr>
            <a:xfrm>
              <a:off x="790" y="2898"/>
              <a:ext cx="4453" cy="48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Augmenting Paths - example</a:t>
            </a:r>
            <a:endParaRPr/>
          </a:p>
        </p:txBody>
      </p:sp>
      <p:sp>
        <p:nvSpPr>
          <p:cNvPr id="443" name="Google Shape;443;p38"/>
          <p:cNvSpPr txBox="1"/>
          <p:nvPr>
            <p:ph idx="1" type="body"/>
          </p:nvPr>
        </p:nvSpPr>
        <p:spPr>
          <a:xfrm>
            <a:off x="1389062" y="4752975"/>
            <a:ext cx="7340600" cy="13160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The residual capacity of p = 4. </a:t>
            </a:r>
            <a:endParaRPr/>
          </a:p>
          <a:p>
            <a:pPr indent="-342900" lvl="0" marL="342900" rtl="0" algn="l">
              <a:lnSpc>
                <a:spcPct val="100000"/>
              </a:lnSpc>
              <a:spcBef>
                <a:spcPts val="64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Can improve the flow along p by 4. </a:t>
            </a:r>
            <a:endParaRPr/>
          </a:p>
        </p:txBody>
      </p:sp>
      <p:pic>
        <p:nvPicPr>
          <p:cNvPr id="444" name="Google Shape;444;p38"/>
          <p:cNvPicPr preferRelativeResize="0"/>
          <p:nvPr/>
        </p:nvPicPr>
        <p:blipFill rotWithShape="1">
          <a:blip r:embed="rId3">
            <a:alphaModFix/>
          </a:blip>
          <a:srcRect b="0" l="0" r="0" t="0"/>
          <a:stretch/>
        </p:blipFill>
        <p:spPr>
          <a:xfrm>
            <a:off x="1377950" y="1639887"/>
            <a:ext cx="5761037" cy="256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 calcmode="lin" valueType="num">
                                      <p:cBhvr additive="base">
                                        <p:cTn dur="500"/>
                                        <p:tgtEl>
                                          <p:spTgt spid="4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 calcmode="lin" valueType="num">
                                      <p:cBhvr additive="base">
                                        <p:cTn dur="500"/>
                                        <p:tgtEl>
                                          <p:spTgt spid="4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Ford-Fulkerson Method</a:t>
            </a:r>
            <a:endParaRPr/>
          </a:p>
        </p:txBody>
      </p:sp>
      <p:pic>
        <p:nvPicPr>
          <p:cNvPr descr="ford_fulkerson_method" id="450" name="Google Shape;450;p39"/>
          <p:cNvPicPr preferRelativeResize="0"/>
          <p:nvPr/>
        </p:nvPicPr>
        <p:blipFill rotWithShape="1">
          <a:blip r:embed="rId3">
            <a:alphaModFix/>
          </a:blip>
          <a:srcRect b="0" l="0" r="0" t="0"/>
          <a:stretch/>
        </p:blipFill>
        <p:spPr>
          <a:xfrm>
            <a:off x="684212" y="2016125"/>
            <a:ext cx="8231187" cy="29892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a:t>
            </a:r>
            <a:endParaRPr/>
          </a:p>
        </p:txBody>
      </p:sp>
      <p:grpSp>
        <p:nvGrpSpPr>
          <p:cNvPr id="456" name="Google Shape;456;p40"/>
          <p:cNvGrpSpPr/>
          <p:nvPr/>
        </p:nvGrpSpPr>
        <p:grpSpPr>
          <a:xfrm>
            <a:off x="1052512" y="4065587"/>
            <a:ext cx="7939087" cy="2359025"/>
            <a:chOff x="537" y="2561"/>
            <a:chExt cx="4759" cy="1486"/>
          </a:xfrm>
        </p:grpSpPr>
        <p:pic>
          <p:nvPicPr>
            <p:cNvPr id="457" name="Google Shape;457;p40"/>
            <p:cNvPicPr preferRelativeResize="0"/>
            <p:nvPr/>
          </p:nvPicPr>
          <p:blipFill rotWithShape="1">
            <a:blip r:embed="rId3">
              <a:alphaModFix/>
            </a:blip>
            <a:srcRect b="0" l="0" r="0" t="0"/>
            <a:stretch/>
          </p:blipFill>
          <p:spPr>
            <a:xfrm>
              <a:off x="537" y="2561"/>
              <a:ext cx="3341" cy="1486"/>
            </a:xfrm>
            <a:prstGeom prst="rect">
              <a:avLst/>
            </a:prstGeom>
            <a:noFill/>
            <a:ln>
              <a:noFill/>
            </a:ln>
          </p:spPr>
        </p:pic>
        <p:sp>
          <p:nvSpPr>
            <p:cNvPr id="458" name="Google Shape;458;p40"/>
            <p:cNvSpPr txBox="1"/>
            <p:nvPr/>
          </p:nvSpPr>
          <p:spPr>
            <a:xfrm>
              <a:off x="4024" y="2960"/>
              <a:ext cx="127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Flow =4 </a:t>
              </a:r>
              <a:endParaRPr/>
            </a:p>
          </p:txBody>
        </p:sp>
      </p:grpSp>
      <p:grpSp>
        <p:nvGrpSpPr>
          <p:cNvPr id="459" name="Google Shape;459;p40"/>
          <p:cNvGrpSpPr/>
          <p:nvPr/>
        </p:nvGrpSpPr>
        <p:grpSpPr>
          <a:xfrm>
            <a:off x="1066800" y="1447800"/>
            <a:ext cx="8277225" cy="2359025"/>
            <a:chOff x="546" y="912"/>
            <a:chExt cx="5214" cy="1486"/>
          </a:xfrm>
        </p:grpSpPr>
        <p:pic>
          <p:nvPicPr>
            <p:cNvPr id="460" name="Google Shape;460;p40"/>
            <p:cNvPicPr preferRelativeResize="0"/>
            <p:nvPr/>
          </p:nvPicPr>
          <p:blipFill rotWithShape="1">
            <a:blip r:embed="rId4">
              <a:alphaModFix/>
            </a:blip>
            <a:srcRect b="0" l="0" r="0" t="0"/>
            <a:stretch/>
          </p:blipFill>
          <p:spPr>
            <a:xfrm>
              <a:off x="546" y="912"/>
              <a:ext cx="3335" cy="1486"/>
            </a:xfrm>
            <a:prstGeom prst="rect">
              <a:avLst/>
            </a:prstGeom>
            <a:noFill/>
            <a:ln>
              <a:noFill/>
            </a:ln>
          </p:spPr>
        </p:pic>
        <p:sp>
          <p:nvSpPr>
            <p:cNvPr id="461" name="Google Shape;461;p40"/>
            <p:cNvSpPr txBox="1"/>
            <p:nvPr/>
          </p:nvSpPr>
          <p:spPr>
            <a:xfrm>
              <a:off x="4043" y="1522"/>
              <a:ext cx="171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Original Network</a:t>
              </a:r>
              <a:endParaRPr/>
            </a:p>
          </p:txBody>
        </p:sp>
      </p:grpSp>
      <p:grpSp>
        <p:nvGrpSpPr>
          <p:cNvPr id="462" name="Google Shape;462;p40"/>
          <p:cNvGrpSpPr/>
          <p:nvPr/>
        </p:nvGrpSpPr>
        <p:grpSpPr>
          <a:xfrm>
            <a:off x="4991100" y="1295400"/>
            <a:ext cx="4152900" cy="1539875"/>
            <a:chOff x="3068" y="793"/>
            <a:chExt cx="2616" cy="970"/>
          </a:xfrm>
        </p:grpSpPr>
        <p:sp>
          <p:nvSpPr>
            <p:cNvPr id="463" name="Google Shape;463;p40"/>
            <p:cNvSpPr/>
            <p:nvPr/>
          </p:nvSpPr>
          <p:spPr>
            <a:xfrm>
              <a:off x="3068" y="958"/>
              <a:ext cx="1140" cy="805"/>
            </a:xfrm>
            <a:custGeom>
              <a:rect b="b" l="l" r="r" t="t"/>
              <a:pathLst>
                <a:path extrusionOk="0" h="805" w="1140">
                  <a:moveTo>
                    <a:pt x="1140" y="0"/>
                  </a:moveTo>
                  <a:cubicBezTo>
                    <a:pt x="944" y="100"/>
                    <a:pt x="749" y="200"/>
                    <a:pt x="588" y="218"/>
                  </a:cubicBezTo>
                  <a:cubicBezTo>
                    <a:pt x="427" y="236"/>
                    <a:pt x="274" y="8"/>
                    <a:pt x="176" y="106"/>
                  </a:cubicBezTo>
                  <a:cubicBezTo>
                    <a:pt x="78" y="204"/>
                    <a:pt x="39" y="504"/>
                    <a:pt x="0" y="805"/>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64" name="Google Shape;464;p40"/>
            <p:cNvSpPr txBox="1"/>
            <p:nvPr/>
          </p:nvSpPr>
          <p:spPr>
            <a:xfrm>
              <a:off x="4191" y="793"/>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a:t>
            </a:r>
            <a:endParaRPr/>
          </a:p>
        </p:txBody>
      </p:sp>
      <p:grpSp>
        <p:nvGrpSpPr>
          <p:cNvPr id="470" name="Google Shape;470;p41"/>
          <p:cNvGrpSpPr/>
          <p:nvPr/>
        </p:nvGrpSpPr>
        <p:grpSpPr>
          <a:xfrm>
            <a:off x="1066800" y="1447800"/>
            <a:ext cx="7924800" cy="2359025"/>
            <a:chOff x="525" y="921"/>
            <a:chExt cx="4759" cy="1486"/>
          </a:xfrm>
        </p:grpSpPr>
        <p:grpSp>
          <p:nvGrpSpPr>
            <p:cNvPr id="471" name="Google Shape;471;p41"/>
            <p:cNvGrpSpPr/>
            <p:nvPr/>
          </p:nvGrpSpPr>
          <p:grpSpPr>
            <a:xfrm>
              <a:off x="525" y="921"/>
              <a:ext cx="4759" cy="1486"/>
              <a:chOff x="537" y="2561"/>
              <a:chExt cx="4759" cy="1486"/>
            </a:xfrm>
          </p:grpSpPr>
          <p:pic>
            <p:nvPicPr>
              <p:cNvPr id="472" name="Google Shape;472;p41"/>
              <p:cNvPicPr preferRelativeResize="0"/>
              <p:nvPr/>
            </p:nvPicPr>
            <p:blipFill rotWithShape="1">
              <a:blip r:embed="rId3">
                <a:alphaModFix/>
              </a:blip>
              <a:srcRect b="0" l="0" r="0" t="0"/>
              <a:stretch/>
            </p:blipFill>
            <p:spPr>
              <a:xfrm>
                <a:off x="537" y="2561"/>
                <a:ext cx="3341" cy="1486"/>
              </a:xfrm>
              <a:prstGeom prst="rect">
                <a:avLst/>
              </a:prstGeom>
              <a:noFill/>
              <a:ln>
                <a:noFill/>
              </a:ln>
            </p:spPr>
          </p:pic>
          <p:sp>
            <p:nvSpPr>
              <p:cNvPr id="473" name="Google Shape;473;p41"/>
              <p:cNvSpPr txBox="1"/>
              <p:nvPr/>
            </p:nvSpPr>
            <p:spPr>
              <a:xfrm>
                <a:off x="4024" y="2960"/>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 4</a:t>
                </a:r>
                <a:endParaRPr/>
              </a:p>
            </p:txBody>
          </p:sp>
        </p:grpSp>
        <p:sp>
          <p:nvSpPr>
            <p:cNvPr id="474" name="Google Shape;474;p41"/>
            <p:cNvSpPr txBox="1"/>
            <p:nvPr/>
          </p:nvSpPr>
          <p:spPr>
            <a:xfrm>
              <a:off x="4661" y="1562"/>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475" name="Google Shape;475;p41"/>
          <p:cNvGrpSpPr/>
          <p:nvPr/>
        </p:nvGrpSpPr>
        <p:grpSpPr>
          <a:xfrm>
            <a:off x="1130300" y="4171950"/>
            <a:ext cx="8210550" cy="2203450"/>
            <a:chOff x="517" y="2493"/>
            <a:chExt cx="5172" cy="1388"/>
          </a:xfrm>
        </p:grpSpPr>
        <p:pic>
          <p:nvPicPr>
            <p:cNvPr id="476" name="Google Shape;476;p41"/>
            <p:cNvPicPr preferRelativeResize="0"/>
            <p:nvPr/>
          </p:nvPicPr>
          <p:blipFill rotWithShape="1">
            <a:blip r:embed="rId4">
              <a:alphaModFix/>
            </a:blip>
            <a:srcRect b="0" l="0" r="0" t="0"/>
            <a:stretch/>
          </p:blipFill>
          <p:spPr>
            <a:xfrm>
              <a:off x="517" y="2493"/>
              <a:ext cx="3344" cy="1388"/>
            </a:xfrm>
            <a:prstGeom prst="rect">
              <a:avLst/>
            </a:prstGeom>
            <a:noFill/>
            <a:ln>
              <a:noFill/>
            </a:ln>
          </p:spPr>
        </p:pic>
        <p:sp>
          <p:nvSpPr>
            <p:cNvPr id="477" name="Google Shape;477;p41"/>
            <p:cNvSpPr txBox="1"/>
            <p:nvPr/>
          </p:nvSpPr>
          <p:spPr>
            <a:xfrm>
              <a:off x="3944" y="2945"/>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478" name="Google Shape;478;p41"/>
          <p:cNvGrpSpPr/>
          <p:nvPr/>
        </p:nvGrpSpPr>
        <p:grpSpPr>
          <a:xfrm>
            <a:off x="4956175" y="3446462"/>
            <a:ext cx="4162425" cy="1265237"/>
            <a:chOff x="2927" y="2036"/>
            <a:chExt cx="2622" cy="797"/>
          </a:xfrm>
        </p:grpSpPr>
        <p:sp>
          <p:nvSpPr>
            <p:cNvPr id="479" name="Google Shape;479;p41"/>
            <p:cNvSpPr/>
            <p:nvPr/>
          </p:nvSpPr>
          <p:spPr>
            <a:xfrm>
              <a:off x="2927" y="2036"/>
              <a:ext cx="1146" cy="797"/>
            </a:xfrm>
            <a:custGeom>
              <a:rect b="b" l="l" r="r" t="t"/>
              <a:pathLst>
                <a:path extrusionOk="0" h="797" w="1146">
                  <a:moveTo>
                    <a:pt x="1146" y="527"/>
                  </a:moveTo>
                  <a:cubicBezTo>
                    <a:pt x="1052" y="474"/>
                    <a:pt x="749" y="281"/>
                    <a:pt x="588" y="210"/>
                  </a:cubicBezTo>
                  <a:cubicBezTo>
                    <a:pt x="427" y="139"/>
                    <a:pt x="274" y="0"/>
                    <a:pt x="176" y="98"/>
                  </a:cubicBezTo>
                  <a:cubicBezTo>
                    <a:pt x="78" y="196"/>
                    <a:pt x="39" y="496"/>
                    <a:pt x="0" y="79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80" name="Google Shape;480;p41"/>
            <p:cNvSpPr txBox="1"/>
            <p:nvPr/>
          </p:nvSpPr>
          <p:spPr>
            <a:xfrm>
              <a:off x="4056" y="2416"/>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pic>
        <p:nvPicPr>
          <p:cNvPr id="486" name="Google Shape;486;p42"/>
          <p:cNvPicPr preferRelativeResize="0"/>
          <p:nvPr/>
        </p:nvPicPr>
        <p:blipFill rotWithShape="1">
          <a:blip r:embed="rId3">
            <a:alphaModFix/>
          </a:blip>
          <a:srcRect b="0" l="0" r="0" t="0"/>
          <a:stretch/>
        </p:blipFill>
        <p:spPr>
          <a:xfrm>
            <a:off x="1066800" y="3810000"/>
            <a:ext cx="5287962" cy="2317750"/>
          </a:xfrm>
          <a:prstGeom prst="rect">
            <a:avLst/>
          </a:prstGeom>
          <a:noFill/>
          <a:ln>
            <a:noFill/>
          </a:ln>
        </p:spPr>
      </p:pic>
      <p:pic>
        <p:nvPicPr>
          <p:cNvPr id="487" name="Google Shape;487;p42"/>
          <p:cNvPicPr preferRelativeResize="0"/>
          <p:nvPr/>
        </p:nvPicPr>
        <p:blipFill rotWithShape="1">
          <a:blip r:embed="rId4">
            <a:alphaModFix/>
          </a:blip>
          <a:srcRect b="0" l="0" r="0" t="0"/>
          <a:stretch/>
        </p:blipFill>
        <p:spPr>
          <a:xfrm>
            <a:off x="1143000" y="1447800"/>
            <a:ext cx="5308600" cy="2203450"/>
          </a:xfrm>
          <a:prstGeom prst="rect">
            <a:avLst/>
          </a:prstGeom>
          <a:noFill/>
          <a:ln>
            <a:noFill/>
          </a:ln>
        </p:spPr>
      </p:pic>
      <p:sp>
        <p:nvSpPr>
          <p:cNvPr id="488" name="Google Shape;488;p42"/>
          <p:cNvSpPr txBox="1"/>
          <p:nvPr/>
        </p:nvSpPr>
        <p:spPr>
          <a:xfrm>
            <a:off x="6583362" y="2165350"/>
            <a:ext cx="27701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sp>
        <p:nvSpPr>
          <p:cNvPr id="489" name="Google Shape;489;p42"/>
          <p:cNvSpPr txBox="1"/>
          <p:nvPr/>
        </p:nvSpPr>
        <p:spPr>
          <a:xfrm>
            <a:off x="6629400" y="4648200"/>
            <a:ext cx="2311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Flow =11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495" name="Google Shape;495;p43"/>
          <p:cNvGrpSpPr/>
          <p:nvPr/>
        </p:nvGrpSpPr>
        <p:grpSpPr>
          <a:xfrm>
            <a:off x="1066800" y="1524000"/>
            <a:ext cx="8077200" cy="2317750"/>
            <a:chOff x="433" y="910"/>
            <a:chExt cx="4863" cy="1460"/>
          </a:xfrm>
        </p:grpSpPr>
        <p:pic>
          <p:nvPicPr>
            <p:cNvPr id="496" name="Google Shape;496;p43"/>
            <p:cNvPicPr preferRelativeResize="0"/>
            <p:nvPr/>
          </p:nvPicPr>
          <p:blipFill rotWithShape="1">
            <a:blip r:embed="rId3">
              <a:alphaModFix/>
            </a:blip>
            <a:srcRect b="0" l="0" r="0" t="0"/>
            <a:stretch/>
          </p:blipFill>
          <p:spPr>
            <a:xfrm>
              <a:off x="433" y="910"/>
              <a:ext cx="3331" cy="1460"/>
            </a:xfrm>
            <a:prstGeom prst="rect">
              <a:avLst/>
            </a:prstGeom>
            <a:noFill/>
            <a:ln>
              <a:noFill/>
            </a:ln>
          </p:spPr>
        </p:pic>
        <p:sp>
          <p:nvSpPr>
            <p:cNvPr id="497" name="Google Shape;497;p43"/>
            <p:cNvSpPr txBox="1"/>
            <p:nvPr/>
          </p:nvSpPr>
          <p:spPr>
            <a:xfrm>
              <a:off x="4024" y="1326"/>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=11 </a:t>
              </a:r>
              <a:endParaRPr/>
            </a:p>
          </p:txBody>
        </p:sp>
        <p:sp>
          <p:nvSpPr>
            <p:cNvPr id="498" name="Google Shape;498;p43"/>
            <p:cNvSpPr txBox="1"/>
            <p:nvPr/>
          </p:nvSpPr>
          <p:spPr>
            <a:xfrm>
              <a:off x="4697" y="1568"/>
              <a:ext cx="333"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499" name="Google Shape;499;p43"/>
          <p:cNvGrpSpPr/>
          <p:nvPr/>
        </p:nvGrpSpPr>
        <p:grpSpPr>
          <a:xfrm>
            <a:off x="1295400" y="3886200"/>
            <a:ext cx="8234362" cy="2162175"/>
            <a:chOff x="425" y="2407"/>
            <a:chExt cx="5187" cy="1362"/>
          </a:xfrm>
        </p:grpSpPr>
        <p:pic>
          <p:nvPicPr>
            <p:cNvPr id="500" name="Google Shape;500;p43"/>
            <p:cNvPicPr preferRelativeResize="0"/>
            <p:nvPr/>
          </p:nvPicPr>
          <p:blipFill rotWithShape="1">
            <a:blip r:embed="rId4">
              <a:alphaModFix/>
            </a:blip>
            <a:srcRect b="0" l="0" r="0" t="0"/>
            <a:stretch/>
          </p:blipFill>
          <p:spPr>
            <a:xfrm>
              <a:off x="425" y="2407"/>
              <a:ext cx="3353" cy="1362"/>
            </a:xfrm>
            <a:prstGeom prst="rect">
              <a:avLst/>
            </a:prstGeom>
            <a:noFill/>
            <a:ln>
              <a:noFill/>
            </a:ln>
          </p:spPr>
        </p:pic>
        <p:sp>
          <p:nvSpPr>
            <p:cNvPr id="501" name="Google Shape;501;p43"/>
            <p:cNvSpPr txBox="1"/>
            <p:nvPr/>
          </p:nvSpPr>
          <p:spPr>
            <a:xfrm>
              <a:off x="3867" y="2968"/>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02" name="Google Shape;502;p43"/>
          <p:cNvGrpSpPr/>
          <p:nvPr/>
        </p:nvGrpSpPr>
        <p:grpSpPr>
          <a:xfrm>
            <a:off x="4981575" y="3200400"/>
            <a:ext cx="4162425" cy="1265237"/>
            <a:chOff x="2927" y="2036"/>
            <a:chExt cx="2622" cy="797"/>
          </a:xfrm>
        </p:grpSpPr>
        <p:sp>
          <p:nvSpPr>
            <p:cNvPr id="503" name="Google Shape;503;p43"/>
            <p:cNvSpPr/>
            <p:nvPr/>
          </p:nvSpPr>
          <p:spPr>
            <a:xfrm>
              <a:off x="2927" y="2036"/>
              <a:ext cx="1146" cy="797"/>
            </a:xfrm>
            <a:custGeom>
              <a:rect b="b" l="l" r="r" t="t"/>
              <a:pathLst>
                <a:path extrusionOk="0" h="797" w="1146">
                  <a:moveTo>
                    <a:pt x="1146" y="527"/>
                  </a:moveTo>
                  <a:cubicBezTo>
                    <a:pt x="1052" y="474"/>
                    <a:pt x="749" y="281"/>
                    <a:pt x="588" y="210"/>
                  </a:cubicBezTo>
                  <a:cubicBezTo>
                    <a:pt x="427" y="139"/>
                    <a:pt x="274" y="0"/>
                    <a:pt x="176" y="98"/>
                  </a:cubicBezTo>
                  <a:cubicBezTo>
                    <a:pt x="78" y="196"/>
                    <a:pt x="39" y="496"/>
                    <a:pt x="0" y="79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04" name="Google Shape;504;p43"/>
            <p:cNvSpPr txBox="1"/>
            <p:nvPr/>
          </p:nvSpPr>
          <p:spPr>
            <a:xfrm>
              <a:off x="4056" y="2416"/>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10" name="Google Shape;510;p44"/>
          <p:cNvGrpSpPr/>
          <p:nvPr/>
        </p:nvGrpSpPr>
        <p:grpSpPr>
          <a:xfrm>
            <a:off x="1219200" y="1524000"/>
            <a:ext cx="8386762" cy="2162175"/>
            <a:chOff x="329" y="959"/>
            <a:chExt cx="5283" cy="1362"/>
          </a:xfrm>
        </p:grpSpPr>
        <p:pic>
          <p:nvPicPr>
            <p:cNvPr id="511" name="Google Shape;511;p44"/>
            <p:cNvPicPr preferRelativeResize="0"/>
            <p:nvPr/>
          </p:nvPicPr>
          <p:blipFill rotWithShape="1">
            <a:blip r:embed="rId3">
              <a:alphaModFix/>
            </a:blip>
            <a:srcRect b="0" l="0" r="0" t="0"/>
            <a:stretch/>
          </p:blipFill>
          <p:spPr>
            <a:xfrm>
              <a:off x="329" y="959"/>
              <a:ext cx="3353" cy="1362"/>
            </a:xfrm>
            <a:prstGeom prst="rect">
              <a:avLst/>
            </a:prstGeom>
            <a:noFill/>
            <a:ln>
              <a:noFill/>
            </a:ln>
          </p:spPr>
        </p:pic>
        <p:sp>
          <p:nvSpPr>
            <p:cNvPr id="512" name="Google Shape;512;p44"/>
            <p:cNvSpPr txBox="1"/>
            <p:nvPr/>
          </p:nvSpPr>
          <p:spPr>
            <a:xfrm>
              <a:off x="3867" y="1475"/>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13" name="Google Shape;513;p44"/>
          <p:cNvGrpSpPr/>
          <p:nvPr/>
        </p:nvGrpSpPr>
        <p:grpSpPr>
          <a:xfrm>
            <a:off x="1208087" y="3830637"/>
            <a:ext cx="7896225" cy="2327275"/>
            <a:chOff x="322" y="2412"/>
            <a:chExt cx="4974" cy="1466"/>
          </a:xfrm>
        </p:grpSpPr>
        <p:pic>
          <p:nvPicPr>
            <p:cNvPr id="514" name="Google Shape;514;p44"/>
            <p:cNvPicPr preferRelativeResize="0"/>
            <p:nvPr/>
          </p:nvPicPr>
          <p:blipFill rotWithShape="1">
            <a:blip r:embed="rId4">
              <a:alphaModFix/>
            </a:blip>
            <a:srcRect b="0" l="0" r="0" t="0"/>
            <a:stretch/>
          </p:blipFill>
          <p:spPr>
            <a:xfrm>
              <a:off x="322" y="2412"/>
              <a:ext cx="3359" cy="1466"/>
            </a:xfrm>
            <a:prstGeom prst="rect">
              <a:avLst/>
            </a:prstGeom>
            <a:noFill/>
            <a:ln>
              <a:noFill/>
            </a:ln>
          </p:spPr>
        </p:pic>
        <p:sp>
          <p:nvSpPr>
            <p:cNvPr id="515" name="Google Shape;515;p44"/>
            <p:cNvSpPr txBox="1"/>
            <p:nvPr/>
          </p:nvSpPr>
          <p:spPr>
            <a:xfrm>
              <a:off x="4024" y="2848"/>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=19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Problem</a:t>
            </a:r>
            <a:endParaRPr/>
          </a:p>
        </p:txBody>
      </p:sp>
      <p:sp>
        <p:nvSpPr>
          <p:cNvPr id="165" name="Google Shape;165;p18"/>
          <p:cNvSpPr txBox="1"/>
          <p:nvPr>
            <p:ph idx="1" type="body"/>
          </p:nvPr>
        </p:nvSpPr>
        <p:spPr>
          <a:xfrm>
            <a:off x="685800" y="127952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Use a graph to model material that flows through conduits.</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Each edge represents one conduit, and has a </a:t>
            </a:r>
            <a:r>
              <a:rPr b="0" i="0" lang="en-US" sz="2000" u="none">
                <a:solidFill>
                  <a:srgbClr val="FF0000"/>
                </a:solidFill>
                <a:latin typeface="Arial"/>
                <a:ea typeface="Arial"/>
                <a:cs typeface="Arial"/>
                <a:sym typeface="Arial"/>
              </a:rPr>
              <a:t>capacity</a:t>
            </a:r>
            <a:r>
              <a:rPr b="0" i="0" lang="en-US" sz="2000" u="none">
                <a:solidFill>
                  <a:schemeClr val="dk1"/>
                </a:solidFill>
                <a:latin typeface="Arial"/>
                <a:ea typeface="Arial"/>
                <a:cs typeface="Arial"/>
                <a:sym typeface="Arial"/>
              </a:rPr>
              <a:t>, which is an upper bound on the flow rate = units/time.</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Can think of edges as pipes of different sizes. </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Want to compute max rate that we can ship material from a designated </a:t>
            </a:r>
            <a:r>
              <a:rPr b="0" i="0" lang="en-US" sz="2000" u="none">
                <a:solidFill>
                  <a:srgbClr val="FF0000"/>
                </a:solidFill>
                <a:latin typeface="Arial"/>
                <a:ea typeface="Arial"/>
                <a:cs typeface="Arial"/>
                <a:sym typeface="Arial"/>
              </a:rPr>
              <a:t>source</a:t>
            </a:r>
            <a:r>
              <a:rPr b="0" i="0" lang="en-US" sz="2000" u="none">
                <a:solidFill>
                  <a:schemeClr val="dk1"/>
                </a:solidFill>
                <a:latin typeface="Arial"/>
                <a:ea typeface="Arial"/>
                <a:cs typeface="Arial"/>
                <a:sym typeface="Arial"/>
              </a:rPr>
              <a:t> to a designated </a:t>
            </a:r>
            <a:r>
              <a:rPr b="0" i="0" lang="en-US" sz="2000" u="none">
                <a:solidFill>
                  <a:srgbClr val="FF0000"/>
                </a:solidFill>
                <a:latin typeface="Arial"/>
                <a:ea typeface="Arial"/>
                <a:cs typeface="Arial"/>
                <a:sym typeface="Arial"/>
              </a:rPr>
              <a:t>sink</a:t>
            </a:r>
            <a:r>
              <a:rPr b="0" i="0" lang="en-US" sz="2000" u="none">
                <a:solidFill>
                  <a:schemeClr val="dk1"/>
                </a:solidFill>
                <a:latin typeface="Arial"/>
                <a:ea typeface="Arial"/>
                <a:cs typeface="Arial"/>
                <a:sym typeface="Arial"/>
              </a:rPr>
              <a:t>.</a:t>
            </a:r>
            <a:endParaRPr/>
          </a:p>
        </p:txBody>
      </p:sp>
      <p:grpSp>
        <p:nvGrpSpPr>
          <p:cNvPr id="166" name="Google Shape;166;p18"/>
          <p:cNvGrpSpPr/>
          <p:nvPr/>
        </p:nvGrpSpPr>
        <p:grpSpPr>
          <a:xfrm>
            <a:off x="1676400" y="3787775"/>
            <a:ext cx="5962650" cy="2520950"/>
            <a:chOff x="1056" y="2732"/>
            <a:chExt cx="3756" cy="1588"/>
          </a:xfrm>
        </p:grpSpPr>
        <p:sp>
          <p:nvSpPr>
            <p:cNvPr id="167" name="Google Shape;167;p18"/>
            <p:cNvSpPr/>
            <p:nvPr/>
          </p:nvSpPr>
          <p:spPr>
            <a:xfrm>
              <a:off x="1056" y="2732"/>
              <a:ext cx="3756" cy="158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168" name="Google Shape;168;p18"/>
            <p:cNvPicPr preferRelativeResize="0"/>
            <p:nvPr/>
          </p:nvPicPr>
          <p:blipFill rotWithShape="1">
            <a:blip r:embed="rId3">
              <a:alphaModFix/>
            </a:blip>
            <a:srcRect b="0" l="0" r="0" t="0"/>
            <a:stretch/>
          </p:blipFill>
          <p:spPr>
            <a:xfrm>
              <a:off x="1056" y="2732"/>
              <a:ext cx="3756" cy="363"/>
            </a:xfrm>
            <a:prstGeom prst="rect">
              <a:avLst/>
            </a:prstGeom>
            <a:noFill/>
            <a:ln>
              <a:noFill/>
            </a:ln>
          </p:spPr>
        </p:pic>
        <p:pic>
          <p:nvPicPr>
            <p:cNvPr id="169" name="Google Shape;169;p18"/>
            <p:cNvPicPr preferRelativeResize="0"/>
            <p:nvPr/>
          </p:nvPicPr>
          <p:blipFill rotWithShape="1">
            <a:blip r:embed="rId4">
              <a:alphaModFix/>
            </a:blip>
            <a:srcRect b="0" l="0" r="0" t="0"/>
            <a:stretch/>
          </p:blipFill>
          <p:spPr>
            <a:xfrm>
              <a:off x="1056" y="3095"/>
              <a:ext cx="3756" cy="362"/>
            </a:xfrm>
            <a:prstGeom prst="rect">
              <a:avLst/>
            </a:prstGeom>
            <a:noFill/>
            <a:ln>
              <a:noFill/>
            </a:ln>
          </p:spPr>
        </p:pic>
        <p:pic>
          <p:nvPicPr>
            <p:cNvPr id="170" name="Google Shape;170;p18"/>
            <p:cNvPicPr preferRelativeResize="0"/>
            <p:nvPr/>
          </p:nvPicPr>
          <p:blipFill rotWithShape="1">
            <a:blip r:embed="rId5">
              <a:alphaModFix/>
            </a:blip>
            <a:srcRect b="0" l="0" r="0" t="0"/>
            <a:stretch/>
          </p:blipFill>
          <p:spPr>
            <a:xfrm>
              <a:off x="1056" y="3457"/>
              <a:ext cx="3756" cy="363"/>
            </a:xfrm>
            <a:prstGeom prst="rect">
              <a:avLst/>
            </a:prstGeom>
            <a:noFill/>
            <a:ln>
              <a:noFill/>
            </a:ln>
          </p:spPr>
        </p:pic>
        <p:pic>
          <p:nvPicPr>
            <p:cNvPr id="171" name="Google Shape;171;p18"/>
            <p:cNvPicPr preferRelativeResize="0"/>
            <p:nvPr/>
          </p:nvPicPr>
          <p:blipFill rotWithShape="1">
            <a:blip r:embed="rId6">
              <a:alphaModFix/>
            </a:blip>
            <a:srcRect b="0" l="0" r="0" t="0"/>
            <a:stretch/>
          </p:blipFill>
          <p:spPr>
            <a:xfrm>
              <a:off x="1056" y="3820"/>
              <a:ext cx="3756" cy="363"/>
            </a:xfrm>
            <a:prstGeom prst="rect">
              <a:avLst/>
            </a:prstGeom>
            <a:noFill/>
            <a:ln>
              <a:noFill/>
            </a:ln>
          </p:spPr>
        </p:pic>
        <p:pic>
          <p:nvPicPr>
            <p:cNvPr id="172" name="Google Shape;172;p18"/>
            <p:cNvPicPr preferRelativeResize="0"/>
            <p:nvPr/>
          </p:nvPicPr>
          <p:blipFill rotWithShape="1">
            <a:blip r:embed="rId7">
              <a:alphaModFix/>
            </a:blip>
            <a:srcRect b="0" l="0" r="0" t="0"/>
            <a:stretch/>
          </p:blipFill>
          <p:spPr>
            <a:xfrm>
              <a:off x="1056" y="4183"/>
              <a:ext cx="3756" cy="13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21" name="Google Shape;521;p45"/>
          <p:cNvGrpSpPr/>
          <p:nvPr/>
        </p:nvGrpSpPr>
        <p:grpSpPr>
          <a:xfrm>
            <a:off x="1143000" y="1524000"/>
            <a:ext cx="7578725" cy="2327275"/>
            <a:chOff x="282" y="924"/>
            <a:chExt cx="5014" cy="1466"/>
          </a:xfrm>
        </p:grpSpPr>
        <p:grpSp>
          <p:nvGrpSpPr>
            <p:cNvPr id="522" name="Google Shape;522;p45"/>
            <p:cNvGrpSpPr/>
            <p:nvPr/>
          </p:nvGrpSpPr>
          <p:grpSpPr>
            <a:xfrm>
              <a:off x="282" y="924"/>
              <a:ext cx="5014" cy="1466"/>
              <a:chOff x="282" y="924"/>
              <a:chExt cx="5014" cy="1466"/>
            </a:xfrm>
          </p:grpSpPr>
          <p:pic>
            <p:nvPicPr>
              <p:cNvPr id="523" name="Google Shape;523;p45"/>
              <p:cNvPicPr preferRelativeResize="0"/>
              <p:nvPr/>
            </p:nvPicPr>
            <p:blipFill rotWithShape="1">
              <a:blip r:embed="rId3">
                <a:alphaModFix/>
              </a:blip>
              <a:srcRect b="0" l="0" r="0" t="0"/>
              <a:stretch/>
            </p:blipFill>
            <p:spPr>
              <a:xfrm>
                <a:off x="282" y="924"/>
                <a:ext cx="3359" cy="1466"/>
              </a:xfrm>
              <a:prstGeom prst="rect">
                <a:avLst/>
              </a:prstGeom>
              <a:noFill/>
              <a:ln>
                <a:noFill/>
              </a:ln>
            </p:spPr>
          </p:pic>
          <p:sp>
            <p:nvSpPr>
              <p:cNvPr id="524" name="Google Shape;524;p45"/>
              <p:cNvSpPr txBox="1"/>
              <p:nvPr/>
            </p:nvSpPr>
            <p:spPr>
              <a:xfrm>
                <a:off x="4024" y="1361"/>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 19</a:t>
                </a:r>
                <a:endParaRPr/>
              </a:p>
            </p:txBody>
          </p:sp>
        </p:grpSp>
        <p:sp>
          <p:nvSpPr>
            <p:cNvPr id="525" name="Google Shape;525;p45"/>
            <p:cNvSpPr txBox="1"/>
            <p:nvPr/>
          </p:nvSpPr>
          <p:spPr>
            <a:xfrm>
              <a:off x="4697" y="1603"/>
              <a:ext cx="333"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526" name="Google Shape;526;p45"/>
          <p:cNvGrpSpPr/>
          <p:nvPr/>
        </p:nvGrpSpPr>
        <p:grpSpPr>
          <a:xfrm>
            <a:off x="1143000" y="4038600"/>
            <a:ext cx="8197850" cy="2233612"/>
            <a:chOff x="296" y="2538"/>
            <a:chExt cx="5316" cy="1407"/>
          </a:xfrm>
        </p:grpSpPr>
        <p:pic>
          <p:nvPicPr>
            <p:cNvPr id="527" name="Google Shape;527;p45"/>
            <p:cNvPicPr preferRelativeResize="0"/>
            <p:nvPr/>
          </p:nvPicPr>
          <p:blipFill rotWithShape="1">
            <a:blip r:embed="rId4">
              <a:alphaModFix/>
            </a:blip>
            <a:srcRect b="0" l="0" r="0" t="0"/>
            <a:stretch/>
          </p:blipFill>
          <p:spPr>
            <a:xfrm>
              <a:off x="296" y="2538"/>
              <a:ext cx="3352" cy="1407"/>
            </a:xfrm>
            <a:prstGeom prst="rect">
              <a:avLst/>
            </a:prstGeom>
            <a:noFill/>
            <a:ln>
              <a:noFill/>
            </a:ln>
          </p:spPr>
        </p:pic>
        <p:sp>
          <p:nvSpPr>
            <p:cNvPr id="528" name="Google Shape;528;p45"/>
            <p:cNvSpPr txBox="1"/>
            <p:nvPr/>
          </p:nvSpPr>
          <p:spPr>
            <a:xfrm>
              <a:off x="3867" y="3050"/>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29" name="Google Shape;529;p45"/>
          <p:cNvGrpSpPr/>
          <p:nvPr/>
        </p:nvGrpSpPr>
        <p:grpSpPr>
          <a:xfrm>
            <a:off x="5181600" y="3429000"/>
            <a:ext cx="4162425" cy="1265237"/>
            <a:chOff x="2927" y="2036"/>
            <a:chExt cx="2622" cy="797"/>
          </a:xfrm>
        </p:grpSpPr>
        <p:sp>
          <p:nvSpPr>
            <p:cNvPr id="530" name="Google Shape;530;p45"/>
            <p:cNvSpPr/>
            <p:nvPr/>
          </p:nvSpPr>
          <p:spPr>
            <a:xfrm>
              <a:off x="2927" y="2036"/>
              <a:ext cx="1146" cy="797"/>
            </a:xfrm>
            <a:custGeom>
              <a:rect b="b" l="l" r="r" t="t"/>
              <a:pathLst>
                <a:path extrusionOk="0" h="797" w="1146">
                  <a:moveTo>
                    <a:pt x="1146" y="527"/>
                  </a:moveTo>
                  <a:cubicBezTo>
                    <a:pt x="1052" y="474"/>
                    <a:pt x="749" y="281"/>
                    <a:pt x="588" y="210"/>
                  </a:cubicBezTo>
                  <a:cubicBezTo>
                    <a:pt x="427" y="139"/>
                    <a:pt x="274" y="0"/>
                    <a:pt x="176" y="98"/>
                  </a:cubicBezTo>
                  <a:cubicBezTo>
                    <a:pt x="78" y="196"/>
                    <a:pt x="39" y="496"/>
                    <a:pt x="0" y="79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31" name="Google Shape;531;p45"/>
            <p:cNvSpPr txBox="1"/>
            <p:nvPr/>
          </p:nvSpPr>
          <p:spPr>
            <a:xfrm>
              <a:off x="4056" y="2416"/>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37" name="Google Shape;537;p46"/>
          <p:cNvGrpSpPr/>
          <p:nvPr/>
        </p:nvGrpSpPr>
        <p:grpSpPr>
          <a:xfrm>
            <a:off x="1143000" y="1524000"/>
            <a:ext cx="8578850" cy="2233612"/>
            <a:chOff x="208" y="962"/>
            <a:chExt cx="5404" cy="1407"/>
          </a:xfrm>
        </p:grpSpPr>
        <p:pic>
          <p:nvPicPr>
            <p:cNvPr id="538" name="Google Shape;538;p46"/>
            <p:cNvPicPr preferRelativeResize="0"/>
            <p:nvPr/>
          </p:nvPicPr>
          <p:blipFill rotWithShape="1">
            <a:blip r:embed="rId3">
              <a:alphaModFix/>
            </a:blip>
            <a:srcRect b="0" l="0" r="0" t="0"/>
            <a:stretch/>
          </p:blipFill>
          <p:spPr>
            <a:xfrm>
              <a:off x="208" y="962"/>
              <a:ext cx="3352" cy="1407"/>
            </a:xfrm>
            <a:prstGeom prst="rect">
              <a:avLst/>
            </a:prstGeom>
            <a:noFill/>
            <a:ln>
              <a:noFill/>
            </a:ln>
          </p:spPr>
        </p:pic>
        <p:sp>
          <p:nvSpPr>
            <p:cNvPr id="539" name="Google Shape;539;p46"/>
            <p:cNvSpPr txBox="1"/>
            <p:nvPr/>
          </p:nvSpPr>
          <p:spPr>
            <a:xfrm>
              <a:off x="3867" y="1528"/>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40" name="Google Shape;540;p46"/>
          <p:cNvGrpSpPr/>
          <p:nvPr/>
        </p:nvGrpSpPr>
        <p:grpSpPr>
          <a:xfrm>
            <a:off x="1185862" y="3900487"/>
            <a:ext cx="8034337" cy="2479675"/>
            <a:chOff x="235" y="2459"/>
            <a:chExt cx="5061" cy="1562"/>
          </a:xfrm>
        </p:grpSpPr>
        <p:pic>
          <p:nvPicPr>
            <p:cNvPr id="541" name="Google Shape;541;p46"/>
            <p:cNvPicPr preferRelativeResize="0"/>
            <p:nvPr/>
          </p:nvPicPr>
          <p:blipFill rotWithShape="1">
            <a:blip r:embed="rId4">
              <a:alphaModFix/>
            </a:blip>
            <a:srcRect b="0" l="0" r="0" t="0"/>
            <a:stretch/>
          </p:blipFill>
          <p:spPr>
            <a:xfrm>
              <a:off x="235" y="2459"/>
              <a:ext cx="3338" cy="1562"/>
            </a:xfrm>
            <a:prstGeom prst="rect">
              <a:avLst/>
            </a:prstGeom>
            <a:noFill/>
            <a:ln>
              <a:noFill/>
            </a:ln>
          </p:spPr>
        </p:pic>
        <p:sp>
          <p:nvSpPr>
            <p:cNvPr id="542" name="Google Shape;542;p46"/>
            <p:cNvSpPr txBox="1"/>
            <p:nvPr/>
          </p:nvSpPr>
          <p:spPr>
            <a:xfrm>
              <a:off x="4024" y="2901"/>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 23</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48" name="Google Shape;548;p47"/>
          <p:cNvGrpSpPr/>
          <p:nvPr/>
        </p:nvGrpSpPr>
        <p:grpSpPr>
          <a:xfrm>
            <a:off x="1295400" y="3962400"/>
            <a:ext cx="8178800" cy="2159000"/>
            <a:chOff x="220" y="2500"/>
            <a:chExt cx="5392" cy="1360"/>
          </a:xfrm>
        </p:grpSpPr>
        <p:pic>
          <p:nvPicPr>
            <p:cNvPr id="549" name="Google Shape;549;p47"/>
            <p:cNvPicPr preferRelativeResize="0"/>
            <p:nvPr/>
          </p:nvPicPr>
          <p:blipFill rotWithShape="1">
            <a:blip r:embed="rId3">
              <a:alphaModFix/>
            </a:blip>
            <a:srcRect b="0" l="0" r="0" t="0"/>
            <a:stretch/>
          </p:blipFill>
          <p:spPr>
            <a:xfrm>
              <a:off x="220" y="2500"/>
              <a:ext cx="3355" cy="1360"/>
            </a:xfrm>
            <a:prstGeom prst="rect">
              <a:avLst/>
            </a:prstGeom>
            <a:noFill/>
            <a:ln>
              <a:noFill/>
            </a:ln>
          </p:spPr>
        </p:pic>
        <p:sp>
          <p:nvSpPr>
            <p:cNvPr id="550" name="Google Shape;550;p47"/>
            <p:cNvSpPr txBox="1"/>
            <p:nvPr/>
          </p:nvSpPr>
          <p:spPr>
            <a:xfrm>
              <a:off x="3867" y="2932"/>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accent1"/>
                  </a:solidFill>
                  <a:latin typeface="Times New Roman"/>
                  <a:ea typeface="Times New Roman"/>
                  <a:cs typeface="Times New Roman"/>
                  <a:sym typeface="Times New Roman"/>
                </a:rPr>
                <a:t>Residual Network</a:t>
              </a:r>
              <a:endParaRPr/>
            </a:p>
          </p:txBody>
        </p:sp>
      </p:grpSp>
      <p:grpSp>
        <p:nvGrpSpPr>
          <p:cNvPr id="551" name="Google Shape;551;p47"/>
          <p:cNvGrpSpPr/>
          <p:nvPr/>
        </p:nvGrpSpPr>
        <p:grpSpPr>
          <a:xfrm>
            <a:off x="1084262" y="1676400"/>
            <a:ext cx="8059737" cy="2479675"/>
            <a:chOff x="219" y="875"/>
            <a:chExt cx="5077" cy="1562"/>
          </a:xfrm>
        </p:grpSpPr>
        <p:grpSp>
          <p:nvGrpSpPr>
            <p:cNvPr id="552" name="Google Shape;552;p47"/>
            <p:cNvGrpSpPr/>
            <p:nvPr/>
          </p:nvGrpSpPr>
          <p:grpSpPr>
            <a:xfrm>
              <a:off x="219" y="875"/>
              <a:ext cx="5077" cy="1562"/>
              <a:chOff x="219" y="875"/>
              <a:chExt cx="5077" cy="1562"/>
            </a:xfrm>
          </p:grpSpPr>
          <p:pic>
            <p:nvPicPr>
              <p:cNvPr id="553" name="Google Shape;553;p47"/>
              <p:cNvPicPr preferRelativeResize="0"/>
              <p:nvPr/>
            </p:nvPicPr>
            <p:blipFill rotWithShape="1">
              <a:blip r:embed="rId4">
                <a:alphaModFix/>
              </a:blip>
              <a:srcRect b="0" l="0" r="0" t="0"/>
              <a:stretch/>
            </p:blipFill>
            <p:spPr>
              <a:xfrm>
                <a:off x="219" y="875"/>
                <a:ext cx="3338" cy="1562"/>
              </a:xfrm>
              <a:prstGeom prst="rect">
                <a:avLst/>
              </a:prstGeom>
              <a:noFill/>
              <a:ln>
                <a:noFill/>
              </a:ln>
            </p:spPr>
          </p:pic>
          <p:sp>
            <p:nvSpPr>
              <p:cNvPr id="554" name="Google Shape;554;p47"/>
              <p:cNvSpPr txBox="1"/>
              <p:nvPr/>
            </p:nvSpPr>
            <p:spPr>
              <a:xfrm>
                <a:off x="4024" y="1349"/>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accent1"/>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accent1"/>
                    </a:solidFill>
                    <a:latin typeface="Times New Roman"/>
                    <a:ea typeface="Times New Roman"/>
                    <a:cs typeface="Times New Roman"/>
                    <a:sym typeface="Times New Roman"/>
                  </a:rPr>
                  <a:t>Flow = 23</a:t>
                </a:r>
                <a:endParaRPr/>
              </a:p>
            </p:txBody>
          </p:sp>
        </p:grpSp>
        <p:sp>
          <p:nvSpPr>
            <p:cNvPr id="555" name="Google Shape;555;p47"/>
            <p:cNvSpPr txBox="1"/>
            <p:nvPr/>
          </p:nvSpPr>
          <p:spPr>
            <a:xfrm>
              <a:off x="4697" y="1591"/>
              <a:ext cx="397"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556" name="Google Shape;556;p47"/>
          <p:cNvGrpSpPr/>
          <p:nvPr/>
        </p:nvGrpSpPr>
        <p:grpSpPr>
          <a:xfrm>
            <a:off x="3152775" y="1570037"/>
            <a:ext cx="6262687" cy="4335462"/>
            <a:chOff x="1738" y="1109"/>
            <a:chExt cx="3945" cy="2731"/>
          </a:xfrm>
        </p:grpSpPr>
        <p:cxnSp>
          <p:nvCxnSpPr>
            <p:cNvPr id="557" name="Google Shape;557;p47"/>
            <p:cNvCxnSpPr/>
            <p:nvPr/>
          </p:nvCxnSpPr>
          <p:spPr>
            <a:xfrm>
              <a:off x="1738" y="2624"/>
              <a:ext cx="1240" cy="1216"/>
            </a:xfrm>
            <a:prstGeom prst="straightConnector1">
              <a:avLst/>
            </a:prstGeom>
            <a:noFill/>
            <a:ln cap="flat" cmpd="sng" w="47625">
              <a:solidFill>
                <a:srgbClr val="FF0000"/>
              </a:solidFill>
              <a:prstDash val="solid"/>
              <a:miter lim="800000"/>
              <a:headEnd len="med" w="med" type="none"/>
              <a:tailEnd len="med" w="med" type="none"/>
            </a:ln>
          </p:spPr>
        </p:cxnSp>
        <p:grpSp>
          <p:nvGrpSpPr>
            <p:cNvPr id="558" name="Google Shape;558;p47"/>
            <p:cNvGrpSpPr/>
            <p:nvPr/>
          </p:nvGrpSpPr>
          <p:grpSpPr>
            <a:xfrm>
              <a:off x="1842" y="1109"/>
              <a:ext cx="3841" cy="2194"/>
              <a:chOff x="1842" y="1109"/>
              <a:chExt cx="3841" cy="2194"/>
            </a:xfrm>
          </p:grpSpPr>
          <p:cxnSp>
            <p:nvCxnSpPr>
              <p:cNvPr id="559" name="Google Shape;559;p47"/>
              <p:cNvCxnSpPr/>
              <p:nvPr/>
            </p:nvCxnSpPr>
            <p:spPr>
              <a:xfrm>
                <a:off x="1842" y="1109"/>
                <a:ext cx="1240" cy="1216"/>
              </a:xfrm>
              <a:prstGeom prst="straightConnector1">
                <a:avLst/>
              </a:prstGeom>
              <a:noFill/>
              <a:ln cap="flat" cmpd="sng" w="47625">
                <a:solidFill>
                  <a:srgbClr val="FF0000"/>
                </a:solidFill>
                <a:prstDash val="solid"/>
                <a:miter lim="800000"/>
                <a:headEnd len="med" w="med" type="none"/>
                <a:tailEnd len="med" w="med" type="none"/>
              </a:ln>
            </p:spPr>
          </p:cxnSp>
          <p:grpSp>
            <p:nvGrpSpPr>
              <p:cNvPr id="560" name="Google Shape;560;p47"/>
              <p:cNvGrpSpPr/>
              <p:nvPr/>
            </p:nvGrpSpPr>
            <p:grpSpPr>
              <a:xfrm>
                <a:off x="2463" y="2030"/>
                <a:ext cx="3220" cy="1273"/>
                <a:chOff x="2463" y="2030"/>
                <a:chExt cx="3220" cy="1273"/>
              </a:xfrm>
            </p:grpSpPr>
            <p:sp>
              <p:nvSpPr>
                <p:cNvPr id="561" name="Google Shape;561;p47"/>
                <p:cNvSpPr txBox="1"/>
                <p:nvPr/>
              </p:nvSpPr>
              <p:spPr>
                <a:xfrm>
                  <a:off x="3641" y="2030"/>
                  <a:ext cx="2042" cy="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t/>
                  </a:r>
                  <a:endParaRPr b="0" i="0" sz="2000" u="none">
                    <a:solidFill>
                      <a:srgbClr val="CC0000"/>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No augmenting path: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Maxflow=23</a:t>
                  </a:r>
                  <a:endParaRPr/>
                </a:p>
              </p:txBody>
            </p:sp>
            <p:sp>
              <p:nvSpPr>
                <p:cNvPr id="562" name="Google Shape;562;p47"/>
                <p:cNvSpPr/>
                <p:nvPr/>
              </p:nvSpPr>
              <p:spPr>
                <a:xfrm>
                  <a:off x="2463" y="2210"/>
                  <a:ext cx="1187" cy="1093"/>
                </a:xfrm>
                <a:custGeom>
                  <a:rect b="b" l="l" r="r" t="t"/>
                  <a:pathLst>
                    <a:path extrusionOk="0" h="1093" w="1187">
                      <a:moveTo>
                        <a:pt x="1187" y="0"/>
                      </a:moveTo>
                      <a:cubicBezTo>
                        <a:pt x="748" y="134"/>
                        <a:pt x="309" y="269"/>
                        <a:pt x="217" y="400"/>
                      </a:cubicBezTo>
                      <a:cubicBezTo>
                        <a:pt x="125" y="531"/>
                        <a:pt x="670" y="672"/>
                        <a:pt x="634" y="788"/>
                      </a:cubicBezTo>
                      <a:cubicBezTo>
                        <a:pt x="598" y="904"/>
                        <a:pt x="299" y="998"/>
                        <a:pt x="0" y="1093"/>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grpSp>
      <p:sp>
        <p:nvSpPr>
          <p:cNvPr id="563" name="Google Shape;563;p47"/>
          <p:cNvSpPr txBox="1"/>
          <p:nvPr/>
        </p:nvSpPr>
        <p:spPr>
          <a:xfrm>
            <a:off x="5038725" y="5805487"/>
            <a:ext cx="4105275" cy="1436687"/>
          </a:xfrm>
          <a:prstGeom prst="rect">
            <a:avLst/>
          </a:prstGeom>
          <a:noFill/>
          <a:ln>
            <a:noFill/>
          </a:ln>
        </p:spPr>
        <p:txBody>
          <a:bodyPr anchorCtr="0" anchor="t" bIns="45700" lIns="91425" spcFirstLastPara="1" rIns="91425" wrap="square" tIns="45700">
            <a:spAutoFit/>
          </a:bodyPr>
          <a:lstStyle/>
          <a:p>
            <a:pPr indent="-457200" lvl="1" marL="914400" marR="0" rtl="0" algn="l">
              <a:lnSpc>
                <a:spcPct val="100000"/>
              </a:lnSpc>
              <a:spcBef>
                <a:spcPts val="0"/>
              </a:spcBef>
              <a:spcAft>
                <a:spcPts val="0"/>
              </a:spcAft>
              <a:buClr>
                <a:schemeClr val="accent1"/>
              </a:buClr>
              <a:buSzPts val="1280"/>
              <a:buFont typeface="Noto Sans Symbols"/>
              <a:buNone/>
            </a:pPr>
            <a:r>
              <a:rPr b="1" i="0" lang="en-US" sz="1600" u="none" cap="none" strike="noStrike">
                <a:solidFill>
                  <a:schemeClr val="dk2"/>
                </a:solidFill>
                <a:latin typeface="Times New Roman"/>
                <a:ea typeface="Times New Roman"/>
                <a:cs typeface="Times New Roman"/>
                <a:sym typeface="Times New Roman"/>
              </a:rPr>
              <a:t>The residual network Gf contains no </a:t>
            </a:r>
            <a:endParaRPr/>
          </a:p>
          <a:p>
            <a:pPr indent="-457200" lvl="1" marL="914400" marR="0" rtl="0" algn="l">
              <a:lnSpc>
                <a:spcPct val="100000"/>
              </a:lnSpc>
              <a:spcBef>
                <a:spcPts val="800"/>
              </a:spcBef>
              <a:spcAft>
                <a:spcPts val="0"/>
              </a:spcAft>
              <a:buClr>
                <a:schemeClr val="accent1"/>
              </a:buClr>
              <a:buSzPts val="1280"/>
              <a:buFont typeface="Noto Sans Symbols"/>
              <a:buNone/>
            </a:pPr>
            <a:r>
              <a:rPr b="1" i="0" lang="en-US" sz="1600" u="none" cap="none" strike="noStrike">
                <a:solidFill>
                  <a:schemeClr val="dk2"/>
                </a:solidFill>
                <a:latin typeface="Times New Roman"/>
                <a:ea typeface="Times New Roman"/>
                <a:cs typeface="Times New Roman"/>
                <a:sym typeface="Times New Roman"/>
              </a:rPr>
              <a:t>augmented paths. So f is a maximum</a:t>
            </a:r>
            <a:endParaRPr/>
          </a:p>
          <a:p>
            <a:pPr indent="-457200" lvl="1" marL="914400" marR="0" rtl="0" algn="l">
              <a:lnSpc>
                <a:spcPct val="100000"/>
              </a:lnSpc>
              <a:spcBef>
                <a:spcPts val="800"/>
              </a:spcBef>
              <a:spcAft>
                <a:spcPts val="0"/>
              </a:spcAft>
              <a:buClr>
                <a:schemeClr val="accent1"/>
              </a:buClr>
              <a:buSzPts val="1280"/>
              <a:buFont typeface="Noto Sans Symbols"/>
              <a:buNone/>
            </a:pPr>
            <a:r>
              <a:rPr b="1" i="0" lang="en-US" sz="1600" u="none" cap="none" strike="noStrike">
                <a:solidFill>
                  <a:schemeClr val="dk2"/>
                </a:solidFill>
                <a:latin typeface="Times New Roman"/>
                <a:ea typeface="Times New Roman"/>
                <a:cs typeface="Times New Roman"/>
                <a:sym typeface="Times New Roman"/>
              </a:rPr>
              <a:t>flow in G.</a:t>
            </a:r>
            <a:endParaRPr/>
          </a:p>
          <a:p>
            <a:pPr indent="0" lvl="0" marL="0" marR="0" rtl="0" algn="l">
              <a:lnSpc>
                <a:spcPct val="80000"/>
              </a:lnSpc>
              <a:spcBef>
                <a:spcPts val="320"/>
              </a:spcBef>
              <a:spcAft>
                <a:spcPts val="0"/>
              </a:spcAft>
              <a:buClr>
                <a:schemeClr val="accent1"/>
              </a:buClr>
              <a:buSzPts val="1280"/>
              <a:buFont typeface="Noto Sans Symbols"/>
              <a:buNone/>
            </a:pPr>
            <a:r>
              <a:t/>
            </a:r>
            <a:endParaRPr b="1" i="0" sz="1600" u="none" cap="none" strike="noStrike">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Ford-Fulkerson method, with details</a:t>
            </a:r>
            <a:endParaRPr/>
          </a:p>
        </p:txBody>
      </p:sp>
      <p:sp>
        <p:nvSpPr>
          <p:cNvPr id="569" name="Google Shape;569;p48"/>
          <p:cNvSpPr txBox="1"/>
          <p:nvPr/>
        </p:nvSpPr>
        <p:spPr>
          <a:xfrm>
            <a:off x="755650" y="1773237"/>
            <a:ext cx="7696200" cy="3124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600"/>
              <a:buFont typeface="Noto Sans Symbols"/>
              <a:buNone/>
            </a:pPr>
            <a:r>
              <a:rPr b="1" i="0" lang="en-US" sz="2000" u="none">
                <a:solidFill>
                  <a:schemeClr val="dk1"/>
                </a:solidFill>
                <a:latin typeface="Courier New"/>
                <a:ea typeface="Courier New"/>
                <a:cs typeface="Courier New"/>
                <a:sym typeface="Courier New"/>
              </a:rPr>
              <a:t>Ford-Fulkerson</a:t>
            </a:r>
            <a:r>
              <a:rPr b="0" i="0" lang="en-US" sz="2000" u="none">
                <a:solidFill>
                  <a:schemeClr val="dk1"/>
                </a:solidFill>
                <a:latin typeface="Courier New"/>
                <a:ea typeface="Courier New"/>
                <a:cs typeface="Courier New"/>
                <a:sym typeface="Courier New"/>
              </a:rPr>
              <a:t>(G,s,t) </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1  </a:t>
            </a:r>
            <a:r>
              <a:rPr b="1" i="0" lang="en-US" sz="1800" u="none">
                <a:solidFill>
                  <a:schemeClr val="dk1"/>
                </a:solidFill>
                <a:latin typeface="Courier New"/>
                <a:ea typeface="Courier New"/>
                <a:cs typeface="Courier New"/>
                <a:sym typeface="Courier New"/>
              </a:rPr>
              <a:t>for</a:t>
            </a:r>
            <a:r>
              <a:rPr b="0" i="0" lang="en-US" sz="1800" u="none">
                <a:solidFill>
                  <a:schemeClr val="dk1"/>
                </a:solidFill>
                <a:latin typeface="Courier New"/>
                <a:ea typeface="Courier New"/>
                <a:cs typeface="Courier New"/>
                <a:sym typeface="Courier New"/>
              </a:rPr>
              <a:t> each edge (u,v)∈G.E </a:t>
            </a:r>
            <a:r>
              <a:rPr b="1" i="0" lang="en-US" sz="1800" u="none">
                <a:solidFill>
                  <a:schemeClr val="dk1"/>
                </a:solidFill>
                <a:latin typeface="Courier New"/>
                <a:ea typeface="Courier New"/>
                <a:cs typeface="Courier New"/>
                <a:sym typeface="Courier New"/>
              </a:rPr>
              <a:t>do </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2     f(u,v) = f(v,u) = 0 </a:t>
            </a:r>
            <a:endParaRPr b="1" i="0" sz="1800" u="none">
              <a:solidFill>
                <a:schemeClr val="dk1"/>
              </a:solidFill>
              <a:latin typeface="Courier New"/>
              <a:ea typeface="Courier New"/>
              <a:cs typeface="Courier New"/>
              <a:sym typeface="Courier New"/>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3  </a:t>
            </a:r>
            <a:r>
              <a:rPr b="1" i="0" lang="en-US" sz="1800" u="none">
                <a:solidFill>
                  <a:schemeClr val="dk1"/>
                </a:solidFill>
                <a:latin typeface="Courier New"/>
                <a:ea typeface="Courier New"/>
                <a:cs typeface="Courier New"/>
                <a:sym typeface="Courier New"/>
              </a:rPr>
              <a:t>while</a:t>
            </a:r>
            <a:r>
              <a:rPr b="0" i="0" lang="en-US" sz="1800" u="none">
                <a:solidFill>
                  <a:schemeClr val="dk1"/>
                </a:solidFill>
                <a:latin typeface="Courier New"/>
                <a:ea typeface="Courier New"/>
                <a:cs typeface="Courier New"/>
                <a:sym typeface="Courier New"/>
              </a:rPr>
              <a:t> ∃ path p from s to t in residual network G</a:t>
            </a:r>
            <a:r>
              <a:rPr b="0" baseline="-25000" i="0" lang="en-US" sz="1800" u="none">
                <a:solidFill>
                  <a:schemeClr val="dk1"/>
                </a:solidFill>
                <a:latin typeface="Courier New"/>
                <a:ea typeface="Courier New"/>
                <a:cs typeface="Courier New"/>
                <a:sym typeface="Courier New"/>
              </a:rPr>
              <a:t>f</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do</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4     c</a:t>
            </a:r>
            <a:r>
              <a:rPr b="0" baseline="-25000" i="0" lang="en-US" sz="1800" u="none">
                <a:solidFill>
                  <a:schemeClr val="dk1"/>
                </a:solidFill>
                <a:latin typeface="Courier New"/>
                <a:ea typeface="Courier New"/>
                <a:cs typeface="Courier New"/>
                <a:sym typeface="Courier New"/>
              </a:rPr>
              <a:t>f</a:t>
            </a:r>
            <a:r>
              <a:rPr b="0" i="0" lang="en-US" sz="1800" u="none">
                <a:solidFill>
                  <a:schemeClr val="dk1"/>
                </a:solidFill>
                <a:latin typeface="Courier New"/>
                <a:ea typeface="Courier New"/>
                <a:cs typeface="Courier New"/>
                <a:sym typeface="Courier New"/>
              </a:rPr>
              <a:t> = min{c</a:t>
            </a:r>
            <a:r>
              <a:rPr b="0" baseline="-25000" i="0" lang="en-US" sz="1800" u="none">
                <a:solidFill>
                  <a:schemeClr val="dk1"/>
                </a:solidFill>
                <a:latin typeface="Courier New"/>
                <a:ea typeface="Courier New"/>
                <a:cs typeface="Courier New"/>
                <a:sym typeface="Courier New"/>
              </a:rPr>
              <a:t>f</a:t>
            </a:r>
            <a:r>
              <a:rPr b="0" i="0" lang="en-US" sz="1800" u="none">
                <a:solidFill>
                  <a:schemeClr val="dk1"/>
                </a:solidFill>
                <a:latin typeface="Courier New"/>
                <a:ea typeface="Courier New"/>
                <a:cs typeface="Courier New"/>
                <a:sym typeface="Courier New"/>
              </a:rPr>
              <a:t>(u,v): (u,v)∈p} </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5     </a:t>
            </a:r>
            <a:r>
              <a:rPr b="1" i="0" lang="en-US" sz="1800" u="none">
                <a:solidFill>
                  <a:schemeClr val="dk1"/>
                </a:solidFill>
                <a:latin typeface="Courier New"/>
                <a:ea typeface="Courier New"/>
                <a:cs typeface="Courier New"/>
                <a:sym typeface="Courier New"/>
              </a:rPr>
              <a:t>for</a:t>
            </a:r>
            <a:r>
              <a:rPr b="0" i="0" lang="en-US" sz="1800" u="none">
                <a:solidFill>
                  <a:schemeClr val="dk1"/>
                </a:solidFill>
                <a:latin typeface="Courier New"/>
                <a:ea typeface="Courier New"/>
                <a:cs typeface="Courier New"/>
                <a:sym typeface="Courier New"/>
              </a:rPr>
              <a:t> each edge (u,v) in p </a:t>
            </a:r>
            <a:r>
              <a:rPr b="1" i="0" lang="en-US" sz="1800" u="none">
                <a:solidFill>
                  <a:schemeClr val="dk1"/>
                </a:solidFill>
                <a:latin typeface="Courier New"/>
                <a:ea typeface="Courier New"/>
                <a:cs typeface="Courier New"/>
                <a:sym typeface="Courier New"/>
              </a:rPr>
              <a:t>do</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6         f(u,v) = f(u,v) + c</a:t>
            </a:r>
            <a:r>
              <a:rPr b="0" baseline="-25000" i="0" lang="en-US" sz="1800" u="none">
                <a:solidFill>
                  <a:schemeClr val="dk1"/>
                </a:solidFill>
                <a:latin typeface="Courier New"/>
                <a:ea typeface="Courier New"/>
                <a:cs typeface="Courier New"/>
                <a:sym typeface="Courier New"/>
              </a:rPr>
              <a:t>f</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7         f(v,u)</a:t>
            </a:r>
            <a:r>
              <a:rPr b="1" i="0" lang="en-US" sz="18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a:t>
            </a:r>
            <a:r>
              <a:rPr b="1" i="0" lang="en-US" sz="18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-f(u,v)</a:t>
            </a:r>
            <a:endParaRPr b="1" i="0" sz="1800" u="none">
              <a:solidFill>
                <a:schemeClr val="dk1"/>
              </a:solidFill>
              <a:latin typeface="Courier New"/>
              <a:ea typeface="Courier New"/>
              <a:cs typeface="Courier New"/>
              <a:sym typeface="Courier New"/>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8  </a:t>
            </a:r>
            <a:r>
              <a:rPr b="1" i="0" lang="en-US" sz="1800" u="none">
                <a:solidFill>
                  <a:schemeClr val="dk1"/>
                </a:solidFill>
                <a:latin typeface="Courier New"/>
                <a:ea typeface="Courier New"/>
                <a:cs typeface="Courier New"/>
                <a:sym typeface="Courier New"/>
              </a:rPr>
              <a:t>return </a:t>
            </a:r>
            <a:r>
              <a:rPr b="0" i="0" lang="en-US" sz="1800" u="none">
                <a:solidFill>
                  <a:schemeClr val="dk1"/>
                </a:solidFill>
                <a:latin typeface="Courier New"/>
                <a:ea typeface="Courier New"/>
                <a:cs typeface="Courier New"/>
                <a:sym typeface="Courier New"/>
              </a:rPr>
              <a:t>f</a:t>
            </a:r>
            <a:endParaRPr/>
          </a:p>
        </p:txBody>
      </p:sp>
      <p:sp>
        <p:nvSpPr>
          <p:cNvPr id="570" name="Google Shape;570;p48"/>
          <p:cNvSpPr txBox="1"/>
          <p:nvPr/>
        </p:nvSpPr>
        <p:spPr>
          <a:xfrm>
            <a:off x="1258887" y="4876800"/>
            <a:ext cx="7732712" cy="9144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Arial"/>
                <a:ea typeface="Arial"/>
                <a:cs typeface="Arial"/>
                <a:sym typeface="Arial"/>
              </a:rPr>
              <a:t>The algorithms based on this method differ in how they choose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in step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Time Analysis I </a:t>
            </a:r>
            <a:endParaRPr/>
          </a:p>
        </p:txBody>
      </p:sp>
      <p:sp>
        <p:nvSpPr>
          <p:cNvPr id="576" name="Google Shape;576;p49"/>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A complete analysis establishing which specific method is best is a complex task, however, because their running times depend on</a:t>
            </a:r>
            <a:endParaRPr/>
          </a:p>
          <a:p>
            <a:pPr indent="-342900" lvl="0" marL="342900" rtl="0" algn="l">
              <a:lnSpc>
                <a:spcPct val="100000"/>
              </a:lnSpc>
              <a:spcBef>
                <a:spcPts val="480"/>
              </a:spcBef>
              <a:spcAft>
                <a:spcPts val="0"/>
              </a:spcAft>
              <a:buSzPts val="1920"/>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100000"/>
              </a:lnSpc>
              <a:spcBef>
                <a:spcPts val="480"/>
              </a:spcBef>
              <a:spcAft>
                <a:spcPts val="0"/>
              </a:spcAft>
              <a:buClr>
                <a:schemeClr val="accent1"/>
              </a:buClr>
              <a:buSzPts val="2400"/>
              <a:buFont typeface="Noto Sans Symbols"/>
              <a:buChar char="▪"/>
            </a:pPr>
            <a:r>
              <a:rPr b="0" i="0" lang="en-US" sz="2400" u="none">
                <a:solidFill>
                  <a:schemeClr val="dk2"/>
                </a:solidFill>
                <a:latin typeface="Times New Roman"/>
                <a:ea typeface="Times New Roman"/>
                <a:cs typeface="Times New Roman"/>
                <a:sym typeface="Times New Roman"/>
              </a:rPr>
              <a:t>The number of augmenting paths needed to find a maxflow</a:t>
            </a:r>
            <a:endParaRPr/>
          </a:p>
          <a:p>
            <a:pPr indent="-285750" lvl="1" marL="742950" rtl="0" algn="l">
              <a:lnSpc>
                <a:spcPct val="100000"/>
              </a:lnSpc>
              <a:spcBef>
                <a:spcPts val="480"/>
              </a:spcBef>
              <a:spcAft>
                <a:spcPts val="0"/>
              </a:spcAft>
              <a:buClr>
                <a:schemeClr val="accent1"/>
              </a:buClr>
              <a:buSzPts val="2400"/>
              <a:buFont typeface="Noto Sans Symbols"/>
              <a:buChar char="▪"/>
            </a:pPr>
            <a:r>
              <a:rPr b="0" i="0" lang="en-US" sz="2400" u="none">
                <a:solidFill>
                  <a:schemeClr val="dk2"/>
                </a:solidFill>
                <a:latin typeface="Times New Roman"/>
                <a:ea typeface="Times New Roman"/>
                <a:cs typeface="Times New Roman"/>
                <a:sym typeface="Times New Roman"/>
              </a:rPr>
              <a:t>The time needed to find each augmenting path</a:t>
            </a:r>
            <a:endParaRPr/>
          </a:p>
          <a:p>
            <a:pPr indent="-220980" lvl="0" marL="342900" rtl="0" algn="l">
              <a:spcBef>
                <a:spcPts val="480"/>
              </a:spcBef>
              <a:spcAft>
                <a:spcPts val="0"/>
              </a:spcAft>
              <a:buSzPts val="1920"/>
              <a:buNone/>
            </a:pPr>
            <a:r>
              <a:t/>
            </a:r>
            <a:endParaRPr b="0" i="0" sz="2400" u="none">
              <a:solidFill>
                <a:schemeClr val="dk2"/>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5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Analysis </a:t>
            </a:r>
            <a:endParaRPr/>
          </a:p>
        </p:txBody>
      </p:sp>
      <p:pic>
        <p:nvPicPr>
          <p:cNvPr descr="ford_fulkerson" id="582" name="Google Shape;582;p50"/>
          <p:cNvPicPr preferRelativeResize="0"/>
          <p:nvPr/>
        </p:nvPicPr>
        <p:blipFill rotWithShape="1">
          <a:blip r:embed="rId3">
            <a:alphaModFix/>
          </a:blip>
          <a:srcRect b="0" l="0" r="0" t="0"/>
          <a:stretch/>
        </p:blipFill>
        <p:spPr>
          <a:xfrm>
            <a:off x="304800" y="1743075"/>
            <a:ext cx="8534400" cy="3371850"/>
          </a:xfrm>
          <a:prstGeom prst="rect">
            <a:avLst/>
          </a:prstGeom>
          <a:noFill/>
          <a:ln>
            <a:noFill/>
          </a:ln>
        </p:spPr>
      </p:pic>
      <p:grpSp>
        <p:nvGrpSpPr>
          <p:cNvPr id="583" name="Google Shape;583;p50"/>
          <p:cNvGrpSpPr/>
          <p:nvPr/>
        </p:nvGrpSpPr>
        <p:grpSpPr>
          <a:xfrm>
            <a:off x="4384675" y="2241550"/>
            <a:ext cx="3754437" cy="923925"/>
            <a:chOff x="2762" y="1412"/>
            <a:chExt cx="2365" cy="582"/>
          </a:xfrm>
        </p:grpSpPr>
        <p:sp>
          <p:nvSpPr>
            <p:cNvPr id="584" name="Google Shape;584;p50"/>
            <p:cNvSpPr txBox="1"/>
            <p:nvPr/>
          </p:nvSpPr>
          <p:spPr>
            <a:xfrm>
              <a:off x="2949" y="1597"/>
              <a:ext cx="2178"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O(E)</a:t>
              </a:r>
              <a:endParaRPr/>
            </a:p>
          </p:txBody>
        </p:sp>
        <p:sp>
          <p:nvSpPr>
            <p:cNvPr id="585" name="Google Shape;585;p50"/>
            <p:cNvSpPr/>
            <p:nvPr/>
          </p:nvSpPr>
          <p:spPr>
            <a:xfrm>
              <a:off x="2762" y="1412"/>
              <a:ext cx="182" cy="582"/>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586" name="Google Shape;586;p50"/>
          <p:cNvGrpSpPr/>
          <p:nvPr/>
        </p:nvGrpSpPr>
        <p:grpSpPr>
          <a:xfrm>
            <a:off x="6589712" y="3578225"/>
            <a:ext cx="1196975" cy="1446212"/>
            <a:chOff x="4151" y="2254"/>
            <a:chExt cx="754" cy="911"/>
          </a:xfrm>
        </p:grpSpPr>
        <p:sp>
          <p:nvSpPr>
            <p:cNvPr id="587" name="Google Shape;587;p50"/>
            <p:cNvSpPr/>
            <p:nvPr/>
          </p:nvSpPr>
          <p:spPr>
            <a:xfrm>
              <a:off x="4151" y="2254"/>
              <a:ext cx="182" cy="911"/>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88" name="Google Shape;588;p50"/>
            <p:cNvSpPr txBox="1"/>
            <p:nvPr/>
          </p:nvSpPr>
          <p:spPr>
            <a:xfrm>
              <a:off x="4373" y="2586"/>
              <a:ext cx="5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O(E)</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Analysis</a:t>
            </a:r>
            <a:endParaRPr/>
          </a:p>
        </p:txBody>
      </p:sp>
      <p:sp>
        <p:nvSpPr>
          <p:cNvPr id="594" name="Google Shape;594;p51"/>
          <p:cNvSpPr txBox="1"/>
          <p:nvPr>
            <p:ph idx="1" type="body"/>
          </p:nvPr>
        </p:nvSpPr>
        <p:spPr>
          <a:xfrm>
            <a:off x="1389062" y="2327275"/>
            <a:ext cx="7340600" cy="3741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capacities are all integer, then each augmenting path raises |f| by ≥ 1.</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max flow is f*, then need ≤ |f*| iterations </a:t>
            </a:r>
            <a:endParaRPr/>
          </a:p>
          <a:p>
            <a:pPr indent="-285750" lvl="1" marL="742950" rtl="0" algn="l">
              <a:lnSpc>
                <a:spcPct val="100000"/>
              </a:lnSpc>
              <a:spcBef>
                <a:spcPts val="1400"/>
              </a:spcBef>
              <a:spcAft>
                <a:spcPts val="0"/>
              </a:spcAft>
              <a:buClr>
                <a:srgbClr val="FF0000"/>
              </a:buClr>
              <a:buSzPts val="2800"/>
              <a:buFont typeface="Arial"/>
              <a:buChar char="–"/>
            </a:pPr>
            <a:r>
              <a:rPr b="1" i="0" lang="en-US" sz="2800" u="none">
                <a:solidFill>
                  <a:srgbClr val="FF0000"/>
                </a:solidFill>
                <a:latin typeface="Arial"/>
                <a:ea typeface="Arial"/>
                <a:cs typeface="Arial"/>
                <a:sym typeface="Arial"/>
              </a:rPr>
              <a:t>So time is O(E|f*|).</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Note that this running time is not polynomial in input size. It depends on |f*|, which is not a function of |V| or |E|.</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capacities are rational, can scale them to integers.</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irrational, FORD-FULKERSON might never terminate!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basic Ford-Fulkerson Algorithm</a:t>
            </a:r>
            <a:endParaRPr/>
          </a:p>
        </p:txBody>
      </p:sp>
      <p:sp>
        <p:nvSpPr>
          <p:cNvPr id="600" name="Google Shape;600;p52"/>
          <p:cNvSpPr txBox="1"/>
          <p:nvPr>
            <p:ph idx="1" type="body"/>
          </p:nvPr>
        </p:nvSpPr>
        <p:spPr>
          <a:xfrm>
            <a:off x="1389062" y="2327275"/>
            <a:ext cx="7340600" cy="1501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With time O ( E |f*|),  the algorithm is </a:t>
            </a:r>
            <a:r>
              <a:rPr b="0" i="0" lang="en-US" sz="2000" u="none">
                <a:solidFill>
                  <a:srgbClr val="FF0000"/>
                </a:solidFill>
                <a:latin typeface="Arial"/>
                <a:ea typeface="Arial"/>
                <a:cs typeface="Arial"/>
                <a:sym typeface="Arial"/>
              </a:rPr>
              <a:t>not</a:t>
            </a:r>
            <a:r>
              <a:rPr b="0" i="0" lang="en-US" sz="2000" u="none">
                <a:solidFill>
                  <a:schemeClr val="dk1"/>
                </a:solidFill>
                <a:latin typeface="Arial"/>
                <a:ea typeface="Arial"/>
                <a:cs typeface="Arial"/>
                <a:sym typeface="Arial"/>
              </a:rPr>
              <a:t> polynomial. </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This problem is real: Ford-Fulkerson may perform very badly if we are unlucky:</a:t>
            </a:r>
            <a:endParaRPr/>
          </a:p>
        </p:txBody>
      </p:sp>
      <p:pic>
        <p:nvPicPr>
          <p:cNvPr id="601" name="Google Shape;601;p52"/>
          <p:cNvPicPr preferRelativeResize="0"/>
          <p:nvPr/>
        </p:nvPicPr>
        <p:blipFill rotWithShape="1">
          <a:blip r:embed="rId3">
            <a:alphaModFix/>
          </a:blip>
          <a:srcRect b="0" l="0" r="0" t="0"/>
          <a:stretch/>
        </p:blipFill>
        <p:spPr>
          <a:xfrm>
            <a:off x="981075" y="3606800"/>
            <a:ext cx="4464050" cy="2659062"/>
          </a:xfrm>
          <a:prstGeom prst="rect">
            <a:avLst/>
          </a:prstGeom>
          <a:noFill/>
          <a:ln>
            <a:noFill/>
          </a:ln>
        </p:spPr>
      </p:pic>
      <p:sp>
        <p:nvSpPr>
          <p:cNvPr id="602" name="Google Shape;602;p52"/>
          <p:cNvSpPr txBox="1"/>
          <p:nvPr/>
        </p:nvSpPr>
        <p:spPr>
          <a:xfrm>
            <a:off x="6032500" y="4051300"/>
            <a:ext cx="2514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|f*|=2,000,000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Run Ford-Fulkerson on this example</a:t>
            </a:r>
            <a:endParaRPr/>
          </a:p>
        </p:txBody>
      </p:sp>
      <p:pic>
        <p:nvPicPr>
          <p:cNvPr id="608" name="Google Shape;608;p53"/>
          <p:cNvPicPr preferRelativeResize="0"/>
          <p:nvPr/>
        </p:nvPicPr>
        <p:blipFill rotWithShape="1">
          <a:blip r:embed="rId3">
            <a:alphaModFix/>
          </a:blip>
          <a:srcRect b="0" l="0" r="0" t="0"/>
          <a:stretch/>
        </p:blipFill>
        <p:spPr>
          <a:xfrm>
            <a:off x="971550" y="1412875"/>
            <a:ext cx="4057650" cy="2417762"/>
          </a:xfrm>
          <a:prstGeom prst="rect">
            <a:avLst/>
          </a:prstGeom>
          <a:noFill/>
          <a:ln>
            <a:noFill/>
          </a:ln>
        </p:spPr>
      </p:pic>
      <p:sp>
        <p:nvSpPr>
          <p:cNvPr id="609" name="Google Shape;609;p53"/>
          <p:cNvSpPr txBox="1"/>
          <p:nvPr/>
        </p:nvSpPr>
        <p:spPr>
          <a:xfrm>
            <a:off x="4991100" y="22098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Augmenting Path</a:t>
            </a:r>
            <a:endParaRPr/>
          </a:p>
        </p:txBody>
      </p:sp>
      <p:pic>
        <p:nvPicPr>
          <p:cNvPr id="610" name="Google Shape;610;p53"/>
          <p:cNvPicPr preferRelativeResize="0"/>
          <p:nvPr/>
        </p:nvPicPr>
        <p:blipFill rotWithShape="1">
          <a:blip r:embed="rId4">
            <a:alphaModFix/>
          </a:blip>
          <a:srcRect b="0" l="0" r="0" t="0"/>
          <a:stretch/>
        </p:blipFill>
        <p:spPr>
          <a:xfrm>
            <a:off x="1116012" y="3933825"/>
            <a:ext cx="4073525" cy="2219325"/>
          </a:xfrm>
          <a:prstGeom prst="rect">
            <a:avLst/>
          </a:prstGeom>
          <a:noFill/>
          <a:ln>
            <a:noFill/>
          </a:ln>
        </p:spPr>
      </p:pic>
      <p:sp>
        <p:nvSpPr>
          <p:cNvPr id="611" name="Google Shape;611;p53"/>
          <p:cNvSpPr txBox="1"/>
          <p:nvPr/>
        </p:nvSpPr>
        <p:spPr>
          <a:xfrm>
            <a:off x="5067300" y="47879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Residual Network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Ford-Fulkerson on this example</a:t>
            </a:r>
            <a:endParaRPr/>
          </a:p>
        </p:txBody>
      </p:sp>
      <p:sp>
        <p:nvSpPr>
          <p:cNvPr id="617" name="Google Shape;617;p54"/>
          <p:cNvSpPr txBox="1"/>
          <p:nvPr/>
        </p:nvSpPr>
        <p:spPr>
          <a:xfrm>
            <a:off x="4991100" y="22098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Augmenting Path</a:t>
            </a:r>
            <a:endParaRPr/>
          </a:p>
        </p:txBody>
      </p:sp>
      <p:sp>
        <p:nvSpPr>
          <p:cNvPr id="618" name="Google Shape;618;p54"/>
          <p:cNvSpPr txBox="1"/>
          <p:nvPr/>
        </p:nvSpPr>
        <p:spPr>
          <a:xfrm>
            <a:off x="5067300" y="47879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Residual Network</a:t>
            </a:r>
            <a:endParaRPr/>
          </a:p>
        </p:txBody>
      </p:sp>
      <p:pic>
        <p:nvPicPr>
          <p:cNvPr id="619" name="Google Shape;619;p54"/>
          <p:cNvPicPr preferRelativeResize="0"/>
          <p:nvPr/>
        </p:nvPicPr>
        <p:blipFill rotWithShape="1">
          <a:blip r:embed="rId3">
            <a:alphaModFix/>
          </a:blip>
          <a:srcRect b="0" l="0" r="0" t="0"/>
          <a:stretch/>
        </p:blipFill>
        <p:spPr>
          <a:xfrm>
            <a:off x="1042987" y="1557337"/>
            <a:ext cx="4073525" cy="2219325"/>
          </a:xfrm>
          <a:prstGeom prst="rect">
            <a:avLst/>
          </a:prstGeom>
          <a:noFill/>
          <a:ln>
            <a:noFill/>
          </a:ln>
        </p:spPr>
      </p:pic>
      <p:pic>
        <p:nvPicPr>
          <p:cNvPr id="620" name="Google Shape;620;p54"/>
          <p:cNvPicPr preferRelativeResize="0"/>
          <p:nvPr/>
        </p:nvPicPr>
        <p:blipFill rotWithShape="1">
          <a:blip r:embed="rId4">
            <a:alphaModFix/>
          </a:blip>
          <a:srcRect b="0" l="0" r="0" t="0"/>
          <a:stretch/>
        </p:blipFill>
        <p:spPr>
          <a:xfrm>
            <a:off x="1042987" y="4005262"/>
            <a:ext cx="4060825" cy="23955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4294967295"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What is Network Flow?</a:t>
            </a:r>
            <a:endParaRPr/>
          </a:p>
        </p:txBody>
      </p:sp>
      <p:sp>
        <p:nvSpPr>
          <p:cNvPr id="178" name="Google Shape;178;p19"/>
          <p:cNvSpPr txBox="1"/>
          <p:nvPr>
            <p:ph idx="4294967295" type="body"/>
          </p:nvPr>
        </p:nvSpPr>
        <p:spPr>
          <a:xfrm>
            <a:off x="1042987" y="1412875"/>
            <a:ext cx="7872412" cy="2549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Each edge (u,v) has a nonnegative </a:t>
            </a:r>
            <a:r>
              <a:rPr b="0" i="0" lang="en-US" sz="2400" u="none" cap="none" strike="noStrike">
                <a:solidFill>
                  <a:srgbClr val="CC0000"/>
                </a:solidFill>
                <a:latin typeface="Times New Roman"/>
                <a:ea typeface="Times New Roman"/>
                <a:cs typeface="Times New Roman"/>
                <a:sym typeface="Times New Roman"/>
              </a:rPr>
              <a:t>capacity</a:t>
            </a:r>
            <a:r>
              <a:rPr b="0" i="0" lang="en-US" sz="2400" u="none" cap="none" strike="noStrike">
                <a:solidFill>
                  <a:schemeClr val="dk2"/>
                </a:solidFill>
                <a:latin typeface="Times New Roman"/>
                <a:ea typeface="Times New Roman"/>
                <a:cs typeface="Times New Roman"/>
                <a:sym typeface="Times New Roman"/>
              </a:rPr>
              <a:t> c(u,v). </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If (u,v) is not in E, assume c(u,v)=0.</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We have a </a:t>
            </a:r>
            <a:r>
              <a:rPr b="0" i="0" lang="en-US" sz="2400" u="none" cap="none" strike="noStrike">
                <a:solidFill>
                  <a:srgbClr val="CC0000"/>
                </a:solidFill>
                <a:latin typeface="Times New Roman"/>
                <a:ea typeface="Times New Roman"/>
                <a:cs typeface="Times New Roman"/>
                <a:sym typeface="Times New Roman"/>
              </a:rPr>
              <a:t>source</a:t>
            </a:r>
            <a:r>
              <a:rPr b="0" i="0" lang="en-US" sz="2400" u="none" cap="none" strike="noStrike">
                <a:solidFill>
                  <a:schemeClr val="dk2"/>
                </a:solidFill>
                <a:latin typeface="Times New Roman"/>
                <a:ea typeface="Times New Roman"/>
                <a:cs typeface="Times New Roman"/>
                <a:sym typeface="Times New Roman"/>
              </a:rPr>
              <a:t> s, and a </a:t>
            </a:r>
            <a:r>
              <a:rPr b="0" i="0" lang="en-US" sz="2400" u="none" cap="none" strike="noStrike">
                <a:solidFill>
                  <a:srgbClr val="CC0000"/>
                </a:solidFill>
                <a:latin typeface="Times New Roman"/>
                <a:ea typeface="Times New Roman"/>
                <a:cs typeface="Times New Roman"/>
                <a:sym typeface="Times New Roman"/>
              </a:rPr>
              <a:t>sink</a:t>
            </a:r>
            <a:r>
              <a:rPr b="0" i="0" lang="en-US" sz="2400" u="none" cap="none" strike="noStrike">
                <a:solidFill>
                  <a:schemeClr val="dk2"/>
                </a:solidFill>
                <a:latin typeface="Times New Roman"/>
                <a:ea typeface="Times New Roman"/>
                <a:cs typeface="Times New Roman"/>
                <a:sym typeface="Times New Roman"/>
              </a:rPr>
              <a:t> t. </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Assume that every vertex v in V is on some path from s to t. </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c(s,v</a:t>
            </a:r>
            <a:r>
              <a:rPr b="0" baseline="-25000" i="0" lang="en-US" sz="2400" u="none" cap="none" strike="noStrike">
                <a:solidFill>
                  <a:schemeClr val="dk2"/>
                </a:solidFill>
                <a:latin typeface="Times New Roman"/>
                <a:ea typeface="Times New Roman"/>
                <a:cs typeface="Times New Roman"/>
                <a:sym typeface="Times New Roman"/>
              </a:rPr>
              <a:t>1</a:t>
            </a:r>
            <a:r>
              <a:rPr b="0" i="0" lang="en-US" sz="2400" u="none" cap="none" strike="noStrike">
                <a:solidFill>
                  <a:schemeClr val="dk2"/>
                </a:solidFill>
                <a:latin typeface="Times New Roman"/>
                <a:ea typeface="Times New Roman"/>
                <a:cs typeface="Times New Roman"/>
                <a:sym typeface="Times New Roman"/>
              </a:rPr>
              <a:t>)=16; c(v</a:t>
            </a:r>
            <a:r>
              <a:rPr b="0" baseline="-25000" i="0" lang="en-US" sz="2400" u="none" cap="none" strike="noStrike">
                <a:solidFill>
                  <a:schemeClr val="dk2"/>
                </a:solidFill>
                <a:latin typeface="Times New Roman"/>
                <a:ea typeface="Times New Roman"/>
                <a:cs typeface="Times New Roman"/>
                <a:sym typeface="Times New Roman"/>
              </a:rPr>
              <a:t>1</a:t>
            </a:r>
            <a:r>
              <a:rPr b="0" i="0" lang="en-US" sz="2400" u="none" cap="none" strike="noStrike">
                <a:solidFill>
                  <a:schemeClr val="dk2"/>
                </a:solidFill>
                <a:latin typeface="Times New Roman"/>
                <a:ea typeface="Times New Roman"/>
                <a:cs typeface="Times New Roman"/>
                <a:sym typeface="Times New Roman"/>
              </a:rPr>
              <a:t>,s)=0; c(v</a:t>
            </a:r>
            <a:r>
              <a:rPr b="0" baseline="-25000" i="0" lang="en-US" sz="2400" u="none" cap="none" strike="noStrike">
                <a:solidFill>
                  <a:schemeClr val="dk2"/>
                </a:solidFill>
                <a:latin typeface="Times New Roman"/>
                <a:ea typeface="Times New Roman"/>
                <a:cs typeface="Times New Roman"/>
                <a:sym typeface="Times New Roman"/>
              </a:rPr>
              <a:t>2</a:t>
            </a:r>
            <a:r>
              <a:rPr b="0" i="0" lang="en-US" sz="2400" u="none" cap="none" strike="noStrike">
                <a:solidFill>
                  <a:schemeClr val="dk2"/>
                </a:solidFill>
                <a:latin typeface="Times New Roman"/>
                <a:ea typeface="Times New Roman"/>
                <a:cs typeface="Times New Roman"/>
                <a:sym typeface="Times New Roman"/>
              </a:rPr>
              <a:t>,v</a:t>
            </a:r>
            <a:r>
              <a:rPr b="0" baseline="-25000" i="0" lang="en-US" sz="2400" u="none" cap="none" strike="noStrike">
                <a:solidFill>
                  <a:schemeClr val="dk2"/>
                </a:solidFill>
                <a:latin typeface="Times New Roman"/>
                <a:ea typeface="Times New Roman"/>
                <a:cs typeface="Times New Roman"/>
                <a:sym typeface="Times New Roman"/>
              </a:rPr>
              <a:t>3</a:t>
            </a:r>
            <a:r>
              <a:rPr b="0" i="0" lang="en-US" sz="2400" u="none" cap="none" strike="noStrike">
                <a:solidFill>
                  <a:schemeClr val="dk2"/>
                </a:solidFill>
                <a:latin typeface="Times New Roman"/>
                <a:ea typeface="Times New Roman"/>
                <a:cs typeface="Times New Roman"/>
                <a:sym typeface="Times New Roman"/>
              </a:rPr>
              <a:t>)=0</a:t>
            </a:r>
            <a:endParaRPr/>
          </a:p>
          <a:p>
            <a:pPr indent="-220980" lvl="0" marL="342900" marR="0" rtl="0" algn="l">
              <a:spcBef>
                <a:spcPts val="480"/>
              </a:spcBef>
              <a:spcAft>
                <a:spcPts val="0"/>
              </a:spcAft>
              <a:buClr>
                <a:schemeClr val="accent1"/>
              </a:buClr>
              <a:buSzPts val="1920"/>
              <a:buFont typeface="Noto Sans Symbols"/>
              <a:buNone/>
            </a:pPr>
            <a:r>
              <a:t/>
            </a:r>
            <a:endParaRPr b="0" i="0" sz="2400" u="none">
              <a:solidFill>
                <a:schemeClr val="dk2"/>
              </a:solidFill>
              <a:latin typeface="Times New Roman"/>
              <a:ea typeface="Times New Roman"/>
              <a:cs typeface="Times New Roman"/>
              <a:sym typeface="Times New Roman"/>
            </a:endParaRPr>
          </a:p>
        </p:txBody>
      </p:sp>
      <p:pic>
        <p:nvPicPr>
          <p:cNvPr id="179" name="Google Shape;179;p19"/>
          <p:cNvPicPr preferRelativeResize="0"/>
          <p:nvPr/>
        </p:nvPicPr>
        <p:blipFill rotWithShape="1">
          <a:blip r:embed="rId3">
            <a:alphaModFix/>
          </a:blip>
          <a:srcRect b="0" l="0" r="0" t="0"/>
          <a:stretch/>
        </p:blipFill>
        <p:spPr>
          <a:xfrm>
            <a:off x="2133600" y="3810000"/>
            <a:ext cx="5562600" cy="2387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Ford-Fulkerson on this example</a:t>
            </a:r>
            <a:endParaRPr/>
          </a:p>
        </p:txBody>
      </p:sp>
      <p:sp>
        <p:nvSpPr>
          <p:cNvPr id="626" name="Google Shape;626;p55"/>
          <p:cNvSpPr txBox="1"/>
          <p:nvPr>
            <p:ph idx="1" type="body"/>
          </p:nvPr>
        </p:nvSpPr>
        <p:spPr>
          <a:xfrm>
            <a:off x="1389062" y="5375275"/>
            <a:ext cx="7340600" cy="693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Repeat 999,999 more times…</a:t>
            </a:r>
            <a:endParaRPr/>
          </a:p>
        </p:txBody>
      </p:sp>
      <p:pic>
        <p:nvPicPr>
          <p:cNvPr id="627" name="Google Shape;627;p55"/>
          <p:cNvPicPr preferRelativeResize="0"/>
          <p:nvPr/>
        </p:nvPicPr>
        <p:blipFill rotWithShape="1">
          <a:blip r:embed="rId3">
            <a:alphaModFix/>
          </a:blip>
          <a:srcRect b="0" l="0" r="0" t="0"/>
          <a:stretch/>
        </p:blipFill>
        <p:spPr>
          <a:xfrm>
            <a:off x="611187" y="2060575"/>
            <a:ext cx="3333750" cy="1985962"/>
          </a:xfrm>
          <a:prstGeom prst="rect">
            <a:avLst/>
          </a:prstGeom>
          <a:noFill/>
          <a:ln>
            <a:noFill/>
          </a:ln>
        </p:spPr>
      </p:pic>
      <p:pic>
        <p:nvPicPr>
          <p:cNvPr id="628" name="Google Shape;628;p55"/>
          <p:cNvPicPr preferRelativeResize="0"/>
          <p:nvPr/>
        </p:nvPicPr>
        <p:blipFill rotWithShape="1">
          <a:blip r:embed="rId4">
            <a:alphaModFix/>
          </a:blip>
          <a:srcRect b="0" l="0" r="0" t="0"/>
          <a:stretch/>
        </p:blipFill>
        <p:spPr>
          <a:xfrm>
            <a:off x="4986337" y="2112962"/>
            <a:ext cx="3311525" cy="1954212"/>
          </a:xfrm>
          <a:prstGeom prst="rect">
            <a:avLst/>
          </a:prstGeom>
          <a:noFill/>
          <a:ln>
            <a:noFill/>
          </a:ln>
        </p:spPr>
      </p:pic>
      <p:cxnSp>
        <p:nvCxnSpPr>
          <p:cNvPr id="629" name="Google Shape;629;p55"/>
          <p:cNvCxnSpPr/>
          <p:nvPr/>
        </p:nvCxnSpPr>
        <p:spPr>
          <a:xfrm>
            <a:off x="3919537" y="3022600"/>
            <a:ext cx="866775" cy="0"/>
          </a:xfrm>
          <a:prstGeom prst="straightConnector1">
            <a:avLst/>
          </a:prstGeom>
          <a:noFill/>
          <a:ln cap="flat" cmpd="sng" w="76200">
            <a:solidFill>
              <a:srgbClr val="FF0000"/>
            </a:solidFill>
            <a:prstDash val="solid"/>
            <a:miter lim="800000"/>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Edmonds-Karp Algorithm</a:t>
            </a:r>
            <a:endParaRPr/>
          </a:p>
        </p:txBody>
      </p:sp>
      <p:sp>
        <p:nvSpPr>
          <p:cNvPr id="635" name="Google Shape;635;p56"/>
          <p:cNvSpPr txBox="1"/>
          <p:nvPr>
            <p:ph idx="1" type="body"/>
          </p:nvPr>
        </p:nvSpPr>
        <p:spPr>
          <a:xfrm>
            <a:off x="622300" y="1473200"/>
            <a:ext cx="7772400" cy="1282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A small fix to the Ford-Fulkerson algorithm makes it work in polynomial time. </a:t>
            </a:r>
            <a:endParaRPr/>
          </a:p>
          <a:p>
            <a:pPr indent="-342900" lvl="0" marL="342900" rtl="0" algn="l">
              <a:lnSpc>
                <a:spcPct val="10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Specify how to compute the path in line 4. </a:t>
            </a:r>
            <a:endParaRPr/>
          </a:p>
        </p:txBody>
      </p:sp>
      <p:pic>
        <p:nvPicPr>
          <p:cNvPr descr="ford_fulkerson" id="636" name="Google Shape;636;p56"/>
          <p:cNvPicPr preferRelativeResize="0"/>
          <p:nvPr/>
        </p:nvPicPr>
        <p:blipFill rotWithShape="1">
          <a:blip r:embed="rId3">
            <a:alphaModFix/>
          </a:blip>
          <a:srcRect b="0" l="0" r="0" t="0"/>
          <a:stretch/>
        </p:blipFill>
        <p:spPr>
          <a:xfrm>
            <a:off x="827087" y="2924175"/>
            <a:ext cx="7561262" cy="298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Edmonds-Karp Algorithm</a:t>
            </a:r>
            <a:endParaRPr/>
          </a:p>
        </p:txBody>
      </p:sp>
      <p:sp>
        <p:nvSpPr>
          <p:cNvPr id="642" name="Google Shape;642;p57"/>
          <p:cNvSpPr txBox="1"/>
          <p:nvPr>
            <p:ph idx="1" type="body"/>
          </p:nvPr>
        </p:nvSpPr>
        <p:spPr>
          <a:xfrm>
            <a:off x="1389062" y="2327275"/>
            <a:ext cx="7340600" cy="3741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Compute the path in line 4 using </a:t>
            </a:r>
            <a:r>
              <a:rPr b="0" i="0" lang="en-US" sz="2400" u="none">
                <a:solidFill>
                  <a:srgbClr val="FF0000"/>
                </a:solidFill>
                <a:latin typeface="Arial"/>
                <a:ea typeface="Arial"/>
                <a:cs typeface="Arial"/>
                <a:sym typeface="Arial"/>
              </a:rPr>
              <a:t>breadth-first search</a:t>
            </a:r>
            <a:r>
              <a:rPr b="0" i="0" lang="en-US" sz="2400" u="none">
                <a:solidFill>
                  <a:schemeClr val="dk1"/>
                </a:solidFill>
                <a:latin typeface="Arial"/>
                <a:ea typeface="Arial"/>
                <a:cs typeface="Arial"/>
                <a:sym typeface="Arial"/>
              </a:rPr>
              <a:t> on residual network.</a:t>
            </a:r>
            <a:endParaRPr/>
          </a:p>
          <a:p>
            <a:pPr indent="-342900" lvl="0" marL="342900" rtl="0" algn="l">
              <a:lnSpc>
                <a:spcPct val="100000"/>
              </a:lnSpc>
              <a:spcBef>
                <a:spcPts val="120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The augmenting path p is the shortest path from s to t in the residual network (treating all edge weights as 1). </a:t>
            </a:r>
            <a:endParaRPr/>
          </a:p>
          <a:p>
            <a:pPr indent="-342900" lvl="0" marL="342900" rtl="0" algn="l">
              <a:lnSpc>
                <a:spcPct val="100000"/>
              </a:lnSpc>
              <a:spcBef>
                <a:spcPts val="120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Runs in time O(V E</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Edmonds-Karp Algorithm - example</a:t>
            </a:r>
            <a:endParaRPr/>
          </a:p>
        </p:txBody>
      </p:sp>
      <p:sp>
        <p:nvSpPr>
          <p:cNvPr id="648" name="Google Shape;648;p58"/>
          <p:cNvSpPr txBox="1"/>
          <p:nvPr>
            <p:ph idx="1" type="body"/>
          </p:nvPr>
        </p:nvSpPr>
        <p:spPr>
          <a:xfrm>
            <a:off x="1244600" y="4337050"/>
            <a:ext cx="7485062" cy="1731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Edmonds-Karp’s algorithm runs only 2 iterations on this graph. </a:t>
            </a:r>
            <a:endParaRPr/>
          </a:p>
        </p:txBody>
      </p:sp>
      <p:pic>
        <p:nvPicPr>
          <p:cNvPr id="649" name="Google Shape;649;p58"/>
          <p:cNvPicPr preferRelativeResize="0"/>
          <p:nvPr/>
        </p:nvPicPr>
        <p:blipFill rotWithShape="1">
          <a:blip r:embed="rId3">
            <a:alphaModFix/>
          </a:blip>
          <a:srcRect b="0" l="0" r="0" t="0"/>
          <a:stretch/>
        </p:blipFill>
        <p:spPr>
          <a:xfrm>
            <a:off x="1187450" y="1700212"/>
            <a:ext cx="4057650" cy="24177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Time Complexity</a:t>
            </a:r>
            <a:endParaRPr/>
          </a:p>
        </p:txBody>
      </p:sp>
      <p:sp>
        <p:nvSpPr>
          <p:cNvPr id="655" name="Google Shape;655;p59"/>
          <p:cNvSpPr txBox="1"/>
          <p:nvPr>
            <p:ph idx="1" type="body"/>
          </p:nvPr>
        </p:nvSpPr>
        <p:spPr>
          <a:xfrm>
            <a:off x="1116012" y="1916112"/>
            <a:ext cx="7772400" cy="4537075"/>
          </a:xfrm>
          <a:prstGeom prst="rect">
            <a:avLst/>
          </a:prstGeom>
          <a:noFill/>
          <a:ln>
            <a:noFill/>
          </a:ln>
        </p:spPr>
        <p:txBody>
          <a:bodyPr anchorCtr="0" anchor="t" bIns="45700" lIns="91425" spcFirstLastPara="1" rIns="91425" wrap="square" tIns="45700">
            <a:noAutofit/>
          </a:bodyPr>
          <a:lstStyle/>
          <a:p>
            <a:pPr indent="-200660" lvl="0" marL="342900" rtl="0" algn="l">
              <a:lnSpc>
                <a:spcPct val="90000"/>
              </a:lnSpc>
              <a:spcBef>
                <a:spcPts val="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Let, total number of flow augmentations performed by Edmonds-Karp algorithm is O(VE)</a:t>
            </a:r>
            <a:endParaRPr/>
          </a:p>
          <a:p>
            <a:pPr indent="-342900" lvl="0" marL="342900" rtl="0" algn="l">
              <a:lnSpc>
                <a:spcPct val="9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BFS to find the augmented path – O(E)</a:t>
            </a:r>
            <a:endParaRPr/>
          </a:p>
          <a:p>
            <a:pPr indent="-342900" lvl="0" marL="342900" rtl="0" algn="l">
              <a:lnSpc>
                <a:spcPct val="9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So, Total running time is </a:t>
            </a:r>
            <a:r>
              <a:rPr b="0" i="0" lang="en-US" sz="2400" u="none">
                <a:solidFill>
                  <a:srgbClr val="FF0000"/>
                </a:solidFill>
                <a:latin typeface="Arial"/>
                <a:ea typeface="Arial"/>
                <a:cs typeface="Arial"/>
                <a:sym typeface="Arial"/>
              </a:rPr>
              <a:t>O(VE</a:t>
            </a:r>
            <a:r>
              <a:rPr b="0" baseline="30000" i="0" lang="en-US" sz="2400" u="none">
                <a:solidFill>
                  <a:srgbClr val="FF0000"/>
                </a:solidFill>
                <a:latin typeface="Arial"/>
                <a:ea typeface="Arial"/>
                <a:cs typeface="Arial"/>
                <a:sym typeface="Arial"/>
              </a:rPr>
              <a:t>2</a:t>
            </a:r>
            <a:r>
              <a:rPr b="0" i="0" lang="en-US" sz="2400" u="none">
                <a:solidFill>
                  <a:srgbClr val="FF0000"/>
                </a:solidFill>
                <a:latin typeface="Arial"/>
                <a:ea typeface="Arial"/>
                <a:cs typeface="Arial"/>
                <a:sym typeface="Arial"/>
              </a:rPr>
              <a:t>)</a:t>
            </a:r>
            <a:endParaRPr/>
          </a:p>
        </p:txBody>
      </p:sp>
      <p:pic>
        <p:nvPicPr>
          <p:cNvPr descr="ford_fulkerson" id="656" name="Google Shape;656;p59"/>
          <p:cNvPicPr preferRelativeResize="0"/>
          <p:nvPr/>
        </p:nvPicPr>
        <p:blipFill rotWithShape="1">
          <a:blip r:embed="rId3">
            <a:alphaModFix/>
          </a:blip>
          <a:srcRect b="0" l="0" r="0" t="0"/>
          <a:stretch/>
        </p:blipFill>
        <p:spPr>
          <a:xfrm>
            <a:off x="1187450" y="1268412"/>
            <a:ext cx="7561262" cy="2987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0"/>
          <p:cNvSpPr txBox="1"/>
          <p:nvPr>
            <p:ph type="title"/>
          </p:nvPr>
        </p:nvSpPr>
        <p:spPr>
          <a:xfrm>
            <a:off x="1187450"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2800"/>
              <a:buFont typeface="Times New Roman"/>
              <a:buNone/>
            </a:pPr>
            <a:r>
              <a:rPr b="0" i="0" lang="en-US" sz="2800" u="none">
                <a:solidFill>
                  <a:schemeClr val="accent2"/>
                </a:solidFill>
                <a:latin typeface="Times New Roman"/>
                <a:ea typeface="Times New Roman"/>
                <a:cs typeface="Times New Roman"/>
                <a:sym typeface="Times New Roman"/>
              </a:rPr>
              <a:t>Thm: Total number of flow augmentations is O(VE)</a:t>
            </a:r>
            <a:endParaRPr/>
          </a:p>
        </p:txBody>
      </p:sp>
      <p:sp>
        <p:nvSpPr>
          <p:cNvPr id="662" name="Google Shape;662;p60"/>
          <p:cNvSpPr txBox="1"/>
          <p:nvPr>
            <p:ph idx="1" type="body"/>
          </p:nvPr>
        </p:nvSpPr>
        <p:spPr>
          <a:xfrm>
            <a:off x="1173162" y="1428750"/>
            <a:ext cx="7772400" cy="54292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1"/>
              </a:buClr>
              <a:buSzPts val="2560"/>
              <a:buFont typeface="Noto Sans Symbols"/>
              <a:buChar char="■"/>
            </a:pPr>
            <a:r>
              <a:rPr b="0" i="0" lang="en-US" sz="3200" u="none">
                <a:solidFill>
                  <a:schemeClr val="dk1"/>
                </a:solidFill>
                <a:latin typeface="Times New Roman"/>
                <a:ea typeface="Times New Roman"/>
                <a:cs typeface="Times New Roman"/>
                <a:sym typeface="Times New Roman"/>
              </a:rPr>
              <a:t>Proof:</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Conditions</a:t>
            </a:r>
            <a:endParaRPr/>
          </a:p>
        </p:txBody>
      </p:sp>
      <p:sp>
        <p:nvSpPr>
          <p:cNvPr id="668" name="Google Shape;668;p61"/>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920"/>
              <a:buNone/>
            </a:pPr>
            <a:r>
              <a:rPr b="0" i="0" lang="en-US" sz="2400" u="none">
                <a:solidFill>
                  <a:schemeClr val="dk2"/>
                </a:solidFill>
                <a:latin typeface="Times New Roman"/>
                <a:ea typeface="Times New Roman"/>
                <a:cs typeface="Times New Roman"/>
                <a:sym typeface="Times New Roman"/>
              </a:rPr>
              <a:t>If f is a flow in a flow network G=(V,E), with source s and sink t, then the following conditions are equivalent:</a:t>
            </a:r>
            <a:endParaRPr/>
          </a:p>
          <a:p>
            <a:pPr indent="-220980" lvl="0" marL="342900" rtl="0" algn="l">
              <a:lnSpc>
                <a:spcPct val="80000"/>
              </a:lnSpc>
              <a:spcBef>
                <a:spcPts val="480"/>
              </a:spcBef>
              <a:spcAft>
                <a:spcPts val="0"/>
              </a:spcAft>
              <a:buClr>
                <a:schemeClr val="accent1"/>
              </a:buClr>
              <a:buSzPts val="1920"/>
              <a:buFont typeface="Noto Sans Symbols"/>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2"/>
              </a:buClr>
              <a:buSzPts val="2400"/>
              <a:buFont typeface="Noto Sans Symbols"/>
              <a:buAutoNum type="arabicPeriod"/>
            </a:pPr>
            <a:r>
              <a:rPr b="0" i="0" lang="en-US" sz="2400" u="none">
                <a:solidFill>
                  <a:schemeClr val="dk2"/>
                </a:solidFill>
                <a:latin typeface="Times New Roman"/>
                <a:ea typeface="Times New Roman"/>
                <a:cs typeface="Times New Roman"/>
                <a:sym typeface="Times New Roman"/>
              </a:rPr>
              <a:t>f is a maximum flow in G.</a:t>
            </a:r>
            <a:endParaRPr/>
          </a:p>
          <a:p>
            <a:pPr indent="-133350" lvl="1" marL="742950" rtl="0" algn="l">
              <a:lnSpc>
                <a:spcPct val="80000"/>
              </a:lnSpc>
              <a:spcBef>
                <a:spcPts val="480"/>
              </a:spcBef>
              <a:spcAft>
                <a:spcPts val="0"/>
              </a:spcAft>
              <a:buClr>
                <a:schemeClr val="dk1"/>
              </a:buClr>
              <a:buSzPts val="2400"/>
              <a:buFont typeface="Noto Sans Symbols"/>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2"/>
              </a:buClr>
              <a:buSzPts val="2400"/>
              <a:buFont typeface="Noto Sans Symbols"/>
              <a:buAutoNum type="arabicPeriod"/>
            </a:pPr>
            <a:r>
              <a:rPr b="0" i="0" lang="en-US" sz="2400" u="none">
                <a:solidFill>
                  <a:schemeClr val="dk2"/>
                </a:solidFill>
                <a:latin typeface="Times New Roman"/>
                <a:ea typeface="Times New Roman"/>
                <a:cs typeface="Times New Roman"/>
                <a:sym typeface="Times New Roman"/>
              </a:rPr>
              <a:t>The residual network G</a:t>
            </a:r>
            <a:r>
              <a:rPr b="0" baseline="-25000" i="0" lang="en-US" sz="2400" u="none">
                <a:solidFill>
                  <a:schemeClr val="dk2"/>
                </a:solidFill>
                <a:latin typeface="Times New Roman"/>
                <a:ea typeface="Times New Roman"/>
                <a:cs typeface="Times New Roman"/>
                <a:sym typeface="Times New Roman"/>
              </a:rPr>
              <a:t>f</a:t>
            </a:r>
            <a:r>
              <a:rPr b="0" i="0" lang="en-US" sz="2400" u="none">
                <a:solidFill>
                  <a:schemeClr val="dk2"/>
                </a:solidFill>
                <a:latin typeface="Times New Roman"/>
                <a:ea typeface="Times New Roman"/>
                <a:cs typeface="Times New Roman"/>
                <a:sym typeface="Times New Roman"/>
              </a:rPr>
              <a:t> contains no augmented paths.  </a:t>
            </a:r>
            <a:endParaRPr/>
          </a:p>
          <a:p>
            <a:pPr indent="-133350" lvl="1" marL="742950" rtl="0" algn="l">
              <a:lnSpc>
                <a:spcPct val="80000"/>
              </a:lnSpc>
              <a:spcBef>
                <a:spcPts val="480"/>
              </a:spcBef>
              <a:spcAft>
                <a:spcPts val="0"/>
              </a:spcAft>
              <a:buClr>
                <a:schemeClr val="dk1"/>
              </a:buClr>
              <a:buSzPts val="2400"/>
              <a:buFont typeface="Noto Sans Symbols"/>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2"/>
              </a:buClr>
              <a:buSzPts val="2400"/>
              <a:buFont typeface="Noto Sans Symbols"/>
              <a:buAutoNum type="arabicPeriod"/>
            </a:pPr>
            <a:r>
              <a:rPr b="0" i="0" lang="en-US" sz="2400" u="none">
                <a:solidFill>
                  <a:schemeClr val="dk2"/>
                </a:solidFill>
                <a:latin typeface="Times New Roman"/>
                <a:ea typeface="Times New Roman"/>
                <a:cs typeface="Times New Roman"/>
                <a:sym typeface="Times New Roman"/>
              </a:rPr>
              <a:t>|f| = c(S,T) for some cut (S,T) (a min-cut).</a:t>
            </a:r>
            <a:endParaRPr/>
          </a:p>
          <a:p>
            <a:pPr indent="-342900" lvl="0" marL="342900" rtl="0" algn="l">
              <a:lnSpc>
                <a:spcPct val="80000"/>
              </a:lnSpc>
              <a:spcBef>
                <a:spcPts val="480"/>
              </a:spcBef>
              <a:spcAft>
                <a:spcPts val="0"/>
              </a:spcAft>
              <a:buSzPts val="1920"/>
              <a:buNone/>
            </a:pPr>
            <a:r>
              <a:t/>
            </a:r>
            <a:endParaRPr b="0" i="0" sz="2400" u="none">
              <a:solidFill>
                <a:schemeClr val="dk2"/>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SzPts val="1920"/>
              <a:buNone/>
            </a:pPr>
            <a:r>
              <a:rPr b="0" i="0" lang="en-US" sz="2400" u="none">
                <a:solidFill>
                  <a:schemeClr val="dk2"/>
                </a:solidFill>
                <a:latin typeface="Times New Roman"/>
                <a:ea typeface="Times New Roman"/>
                <a:cs typeface="Times New Roman"/>
                <a:sym typeface="Times New Roman"/>
              </a:rPr>
              <a:t>It is a flow since there is no augmented paths It is maximum since the sink is not reachable from the source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idx="4294967295"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Flow in a Flow Network</a:t>
            </a:r>
            <a:endParaRPr/>
          </a:p>
        </p:txBody>
      </p:sp>
      <p:sp>
        <p:nvSpPr>
          <p:cNvPr id="185" name="Google Shape;185;p20"/>
          <p:cNvSpPr txBox="1"/>
          <p:nvPr>
            <p:ph idx="4294967295" type="body"/>
          </p:nvPr>
        </p:nvSpPr>
        <p:spPr>
          <a:xfrm>
            <a:off x="971550" y="1700212"/>
            <a:ext cx="7878762" cy="468153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2"/>
              </a:buClr>
              <a:buSzPts val="2800"/>
              <a:buFont typeface="Times New Roman"/>
              <a:buChar char="–"/>
            </a:pPr>
            <a:r>
              <a:rPr b="0" i="0" lang="en-US" sz="2800" u="none" cap="none" strike="noStrike">
                <a:solidFill>
                  <a:schemeClr val="dk2"/>
                </a:solidFill>
                <a:latin typeface="Times New Roman"/>
                <a:ea typeface="Times New Roman"/>
                <a:cs typeface="Times New Roman"/>
                <a:sym typeface="Times New Roman"/>
              </a:rPr>
              <a:t>A </a:t>
            </a:r>
            <a:r>
              <a:rPr b="0" i="0" lang="en-US" sz="2800" u="sng" cap="none" strike="noStrike">
                <a:solidFill>
                  <a:schemeClr val="dk2"/>
                </a:solidFill>
                <a:latin typeface="Times New Roman"/>
                <a:ea typeface="Times New Roman"/>
                <a:cs typeface="Times New Roman"/>
                <a:sym typeface="Times New Roman"/>
              </a:rPr>
              <a:t>flow</a:t>
            </a:r>
            <a:r>
              <a:rPr b="0" i="0" lang="en-US" sz="2800" u="none" cap="none" strike="noStrike">
                <a:solidFill>
                  <a:schemeClr val="dk2"/>
                </a:solidFill>
                <a:latin typeface="Times New Roman"/>
                <a:ea typeface="Times New Roman"/>
                <a:cs typeface="Times New Roman"/>
                <a:sym typeface="Times New Roman"/>
              </a:rPr>
              <a:t> in the network is an integer-valued function f defined on the edges of G satisfying </a:t>
            </a:r>
            <a:r>
              <a:rPr b="0" i="0" lang="en-US" sz="2800" u="none" cap="none" strike="noStrike">
                <a:solidFill>
                  <a:srgbClr val="FF0000"/>
                </a:solidFill>
                <a:latin typeface="Times New Roman"/>
                <a:ea typeface="Times New Roman"/>
                <a:cs typeface="Times New Roman"/>
                <a:sym typeface="Times New Roman"/>
              </a:rPr>
              <a:t>0 ≤ f(i,j) ≤ c(i,j)</a:t>
            </a:r>
            <a:r>
              <a:rPr b="0" i="0" lang="en-US" sz="2800" u="none" cap="none" strike="noStrike">
                <a:solidFill>
                  <a:schemeClr val="dk2"/>
                </a:solidFill>
                <a:latin typeface="Times New Roman"/>
                <a:ea typeface="Times New Roman"/>
                <a:cs typeface="Times New Roman"/>
                <a:sym typeface="Times New Roman"/>
              </a:rPr>
              <a:t> for every edge (i,j) in E.</a:t>
            </a:r>
            <a:endParaRPr/>
          </a:p>
        </p:txBody>
      </p:sp>
      <p:sp>
        <p:nvSpPr>
          <p:cNvPr id="186" name="Google Shape;186;p20"/>
          <p:cNvSpPr txBox="1"/>
          <p:nvPr/>
        </p:nvSpPr>
        <p:spPr>
          <a:xfrm>
            <a:off x="1524000" y="4267200"/>
            <a:ext cx="678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is a Flow in a Network?</a:t>
            </a:r>
            <a:endParaRPr/>
          </a:p>
        </p:txBody>
      </p:sp>
      <p:sp>
        <p:nvSpPr>
          <p:cNvPr id="192" name="Google Shape;192;p21"/>
          <p:cNvSpPr txBox="1"/>
          <p:nvPr>
            <p:ph idx="1" type="body"/>
          </p:nvPr>
        </p:nvSpPr>
        <p:spPr>
          <a:xfrm>
            <a:off x="1116012" y="1412875"/>
            <a:ext cx="7340600" cy="769937"/>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For each edge (u,v), the </a:t>
            </a:r>
            <a:r>
              <a:rPr b="0" i="0" lang="en-US" sz="3200" u="none">
                <a:solidFill>
                  <a:srgbClr val="CC0000"/>
                </a:solidFill>
                <a:latin typeface="Arial"/>
                <a:ea typeface="Arial"/>
                <a:cs typeface="Arial"/>
                <a:sym typeface="Arial"/>
              </a:rPr>
              <a:t>flow</a:t>
            </a:r>
            <a:r>
              <a:rPr b="0" i="0" lang="en-US" sz="3200" u="none">
                <a:solidFill>
                  <a:schemeClr val="dk1"/>
                </a:solidFill>
                <a:latin typeface="Arial"/>
                <a:ea typeface="Arial"/>
                <a:cs typeface="Arial"/>
                <a:sym typeface="Arial"/>
              </a:rPr>
              <a:t> f(u,v) is a real-valued function that must satisfy 3 conditions:</a:t>
            </a:r>
            <a:endParaRPr/>
          </a:p>
          <a:p>
            <a:pPr indent="-218440" lvl="0" marL="3810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218440" lvl="0" marL="3810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dk1"/>
              </a:solidFill>
              <a:latin typeface="Arial"/>
              <a:ea typeface="Arial"/>
              <a:cs typeface="Arial"/>
              <a:sym typeface="Arial"/>
            </a:endParaRPr>
          </a:p>
        </p:txBody>
      </p:sp>
      <p:sp>
        <p:nvSpPr>
          <p:cNvPr id="193" name="Google Shape;193;p21"/>
          <p:cNvSpPr txBox="1"/>
          <p:nvPr/>
        </p:nvSpPr>
        <p:spPr>
          <a:xfrm>
            <a:off x="615950" y="5059362"/>
            <a:ext cx="7321550" cy="396875"/>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CCFF33"/>
              </a:buClr>
              <a:buSzPts val="1400"/>
              <a:buFont typeface="Noto Sans Symbols"/>
              <a:buChar char="■"/>
            </a:pPr>
            <a:r>
              <a:rPr b="0" i="0" lang="en-US" sz="2000" u="none">
                <a:solidFill>
                  <a:schemeClr val="dk1"/>
                </a:solidFill>
                <a:latin typeface="Comic Sans MS"/>
                <a:ea typeface="Comic Sans MS"/>
                <a:cs typeface="Comic Sans MS"/>
                <a:sym typeface="Comic Sans MS"/>
              </a:rPr>
              <a:t>   Note that skew symmetry condition implies that f(u,u)=0.</a:t>
            </a:r>
            <a:endParaRPr/>
          </a:p>
        </p:txBody>
      </p:sp>
      <p:pic>
        <p:nvPicPr>
          <p:cNvPr id="194" name="Google Shape;194;p21"/>
          <p:cNvPicPr preferRelativeResize="0"/>
          <p:nvPr/>
        </p:nvPicPr>
        <p:blipFill rotWithShape="1">
          <a:blip r:embed="rId3">
            <a:alphaModFix/>
          </a:blip>
          <a:srcRect b="0" l="0" r="0" t="0"/>
          <a:stretch/>
        </p:blipFill>
        <p:spPr>
          <a:xfrm>
            <a:off x="1181100" y="2957512"/>
            <a:ext cx="5287962" cy="371475"/>
          </a:xfrm>
          <a:prstGeom prst="rect">
            <a:avLst/>
          </a:prstGeom>
          <a:noFill/>
          <a:ln>
            <a:noFill/>
          </a:ln>
        </p:spPr>
      </p:pic>
      <p:pic>
        <p:nvPicPr>
          <p:cNvPr id="195" name="Google Shape;195;p21"/>
          <p:cNvPicPr preferRelativeResize="0"/>
          <p:nvPr/>
        </p:nvPicPr>
        <p:blipFill rotWithShape="1">
          <a:blip r:embed="rId4">
            <a:alphaModFix/>
          </a:blip>
          <a:srcRect b="0" l="0" r="0" t="0"/>
          <a:stretch/>
        </p:blipFill>
        <p:spPr>
          <a:xfrm>
            <a:off x="1181100" y="3529012"/>
            <a:ext cx="5392737" cy="371475"/>
          </a:xfrm>
          <a:prstGeom prst="rect">
            <a:avLst/>
          </a:prstGeom>
          <a:noFill/>
          <a:ln>
            <a:noFill/>
          </a:ln>
        </p:spPr>
      </p:pic>
      <p:pic>
        <p:nvPicPr>
          <p:cNvPr id="196" name="Google Shape;196;p21"/>
          <p:cNvPicPr preferRelativeResize="0"/>
          <p:nvPr/>
        </p:nvPicPr>
        <p:blipFill rotWithShape="1">
          <a:blip r:embed="rId5">
            <a:alphaModFix/>
          </a:blip>
          <a:srcRect b="0" l="0" r="0" t="0"/>
          <a:stretch/>
        </p:blipFill>
        <p:spPr>
          <a:xfrm>
            <a:off x="1181100" y="4225925"/>
            <a:ext cx="5611812" cy="5572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 calcmode="lin" valueType="num">
                                      <p:cBhvr additive="base">
                                        <p:cTn dur="500"/>
                                        <p:tgtEl>
                                          <p:spTgt spid="19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 calcmode="lin" valueType="num">
                                      <p:cBhvr additive="base">
                                        <p:cTn dur="500"/>
                                        <p:tgtEl>
                                          <p:spTgt spid="19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 calcmode="lin" valueType="num">
                                      <p:cBhvr additive="base">
                                        <p:cTn dur="500"/>
                                        <p:tgtEl>
                                          <p:spTgt spid="19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 calcmode="lin" valueType="num">
                                      <p:cBhvr additive="base">
                                        <p:cTn dur="500"/>
                                        <p:tgtEl>
                                          <p:spTgt spid="19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Value of a flow </a:t>
            </a:r>
            <a:endParaRPr/>
          </a:p>
        </p:txBody>
      </p:sp>
      <p:sp>
        <p:nvSpPr>
          <p:cNvPr id="202" name="Google Shape;202;p22"/>
          <p:cNvSpPr txBox="1"/>
          <p:nvPr>
            <p:ph idx="1" type="body"/>
          </p:nvPr>
        </p:nvSpPr>
        <p:spPr>
          <a:xfrm>
            <a:off x="1187450" y="1557337"/>
            <a:ext cx="7340600" cy="544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The value of a flow is given by </a:t>
            </a:r>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dk1"/>
              </a:solidFill>
              <a:latin typeface="Arial"/>
              <a:ea typeface="Arial"/>
              <a:cs typeface="Arial"/>
              <a:sym typeface="Arial"/>
            </a:endParaRPr>
          </a:p>
        </p:txBody>
      </p:sp>
      <p:grpSp>
        <p:nvGrpSpPr>
          <p:cNvPr id="203" name="Google Shape;203;p22"/>
          <p:cNvGrpSpPr/>
          <p:nvPr/>
        </p:nvGrpSpPr>
        <p:grpSpPr>
          <a:xfrm>
            <a:off x="1258887" y="2349500"/>
            <a:ext cx="7391400" cy="1358900"/>
            <a:chOff x="376" y="1568"/>
            <a:chExt cx="4656" cy="856"/>
          </a:xfrm>
        </p:grpSpPr>
        <p:sp>
          <p:nvSpPr>
            <p:cNvPr id="204" name="Google Shape;204;p22"/>
            <p:cNvSpPr txBox="1"/>
            <p:nvPr/>
          </p:nvSpPr>
          <p:spPr>
            <a:xfrm>
              <a:off x="376" y="1568"/>
              <a:ext cx="4656" cy="85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205" name="Google Shape;205;p22"/>
            <p:cNvPicPr preferRelativeResize="0"/>
            <p:nvPr/>
          </p:nvPicPr>
          <p:blipFill rotWithShape="1">
            <a:blip r:embed="rId3">
              <a:alphaModFix/>
            </a:blip>
            <a:srcRect b="0" l="0" r="0" t="0"/>
            <a:stretch/>
          </p:blipFill>
          <p:spPr>
            <a:xfrm>
              <a:off x="772" y="1628"/>
              <a:ext cx="3750" cy="779"/>
            </a:xfrm>
            <a:prstGeom prst="rect">
              <a:avLst/>
            </a:prstGeom>
            <a:noFill/>
            <a:ln>
              <a:noFill/>
            </a:ln>
          </p:spPr>
        </p:pic>
      </p:grpSp>
      <p:sp>
        <p:nvSpPr>
          <p:cNvPr id="206" name="Google Shape;206;p22"/>
          <p:cNvSpPr txBox="1"/>
          <p:nvPr/>
        </p:nvSpPr>
        <p:spPr>
          <a:xfrm>
            <a:off x="758825" y="4070350"/>
            <a:ext cx="7562850" cy="396875"/>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CCFF33"/>
              </a:buClr>
              <a:buSzPts val="1400"/>
              <a:buFont typeface="Noto Sans Symbols"/>
              <a:buChar char="■"/>
            </a:pPr>
            <a:r>
              <a:rPr b="0" i="0" lang="en-US" sz="2000" u="none">
                <a:solidFill>
                  <a:schemeClr val="dk1"/>
                </a:solidFill>
                <a:latin typeface="Comic Sans MS"/>
                <a:ea typeface="Comic Sans MS"/>
                <a:cs typeface="Comic Sans MS"/>
                <a:sym typeface="Comic Sans MS"/>
              </a:rPr>
              <a:t> This is the total flow leaving s  = the total flow arriving in 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sp>
        <p:nvSpPr>
          <p:cNvPr id="212" name="Google Shape;212;p23"/>
          <p:cNvSpPr txBox="1"/>
          <p:nvPr>
            <p:ph idx="1" type="body"/>
          </p:nvPr>
        </p:nvSpPr>
        <p:spPr>
          <a:xfrm>
            <a:off x="1389062" y="4059237"/>
            <a:ext cx="7340600" cy="2009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None/>
            </a:pPr>
            <a:r>
              <a:rPr b="0" i="0" lang="en-US" sz="1800" u="none">
                <a:solidFill>
                  <a:schemeClr val="dk1"/>
                </a:solidFill>
                <a:latin typeface="Arial"/>
                <a:ea typeface="Arial"/>
                <a:cs typeface="Arial"/>
                <a:sym typeface="Arial"/>
              </a:rPr>
              <a:t>|f| = f(s, v</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f(s, v</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f(s, v</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f(s, v</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 + f(s, t) = </a:t>
            </a:r>
            <a:endParaRPr/>
          </a:p>
          <a:p>
            <a:pPr indent="-342900" lvl="0" marL="342900" rtl="0" algn="l">
              <a:lnSpc>
                <a:spcPct val="100000"/>
              </a:lnSpc>
              <a:spcBef>
                <a:spcPts val="360"/>
              </a:spcBef>
              <a:spcAft>
                <a:spcPts val="0"/>
              </a:spcAft>
              <a:buSzPts val="1440"/>
              <a:buNone/>
            </a:pPr>
            <a:r>
              <a:rPr b="0" i="0" lang="en-US" sz="1800" u="none">
                <a:solidFill>
                  <a:schemeClr val="dk1"/>
                </a:solidFill>
                <a:latin typeface="Arial"/>
                <a:ea typeface="Arial"/>
                <a:cs typeface="Arial"/>
                <a:sym typeface="Arial"/>
              </a:rPr>
              <a:t>             11    +     8     +     0      +      0    +     0     = 19 </a:t>
            </a:r>
            <a:endParaRPr/>
          </a:p>
          <a:p>
            <a:pPr indent="-342900" lvl="0" marL="342900" rtl="0" algn="l">
              <a:lnSpc>
                <a:spcPct val="100000"/>
              </a:lnSpc>
              <a:spcBef>
                <a:spcPts val="360"/>
              </a:spcBef>
              <a:spcAft>
                <a:spcPts val="0"/>
              </a:spcAft>
              <a:buSzPts val="1440"/>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440"/>
              <a:buNone/>
            </a:pPr>
            <a:r>
              <a:rPr b="0" i="0" lang="en-US" sz="1800" u="none">
                <a:solidFill>
                  <a:schemeClr val="dk1"/>
                </a:solidFill>
                <a:latin typeface="Arial"/>
                <a:ea typeface="Arial"/>
                <a:cs typeface="Arial"/>
                <a:sym typeface="Arial"/>
              </a:rPr>
              <a:t>|f|= f(s, t) +  f(v</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t) + f(v</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t) + f(v</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t) +  f(v</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 t) =</a:t>
            </a:r>
            <a:endParaRPr/>
          </a:p>
          <a:p>
            <a:pPr indent="-342900" lvl="0" marL="342900" rtl="0" algn="l">
              <a:lnSpc>
                <a:spcPct val="100000"/>
              </a:lnSpc>
              <a:spcBef>
                <a:spcPts val="360"/>
              </a:spcBef>
              <a:spcAft>
                <a:spcPts val="0"/>
              </a:spcAft>
              <a:buSzPts val="1440"/>
              <a:buNone/>
            </a:pPr>
            <a:r>
              <a:rPr b="0" i="0" lang="en-US" sz="1800" u="none">
                <a:solidFill>
                  <a:schemeClr val="dk1"/>
                </a:solidFill>
                <a:latin typeface="Arial"/>
                <a:ea typeface="Arial"/>
                <a:cs typeface="Arial"/>
                <a:sym typeface="Arial"/>
              </a:rPr>
              <a:t>           0     +     0      +     0     +     15    +       4     = 19 </a:t>
            </a:r>
            <a:endParaRPr/>
          </a:p>
          <a:p>
            <a:pPr indent="-251459" lvl="0" marL="342900" rtl="0" algn="l">
              <a:spcBef>
                <a:spcPts val="360"/>
              </a:spcBef>
              <a:spcAft>
                <a:spcPts val="0"/>
              </a:spcAft>
              <a:buSzPts val="1440"/>
              <a:buNone/>
            </a:pPr>
            <a:r>
              <a:t/>
            </a:r>
            <a:endParaRPr b="0" i="0" sz="1800" u="none">
              <a:solidFill>
                <a:schemeClr val="dk1"/>
              </a:solidFill>
              <a:latin typeface="Arial"/>
              <a:ea typeface="Arial"/>
              <a:cs typeface="Arial"/>
              <a:sym typeface="Arial"/>
            </a:endParaRPr>
          </a:p>
        </p:txBody>
      </p:sp>
      <p:pic>
        <p:nvPicPr>
          <p:cNvPr id="213" name="Google Shape;213;p23"/>
          <p:cNvPicPr preferRelativeResize="0"/>
          <p:nvPr/>
        </p:nvPicPr>
        <p:blipFill rotWithShape="1">
          <a:blip r:embed="rId3">
            <a:alphaModFix/>
          </a:blip>
          <a:srcRect b="0" l="0" r="0" t="0"/>
          <a:stretch/>
        </p:blipFill>
        <p:spPr>
          <a:xfrm>
            <a:off x="1893887" y="1371600"/>
            <a:ext cx="4733925" cy="2325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500"/>
                                        <p:tgtEl>
                                          <p:spTgt spid="2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500"/>
                                        <p:tgtEl>
                                          <p:spTgt spid="2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500"/>
                                        <p:tgtEl>
                                          <p:spTgt spid="2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 calcmode="lin" valueType="num">
                                      <p:cBhvr additive="base">
                                        <p:cTn dur="500"/>
                                        <p:tgtEl>
                                          <p:spTgt spid="21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 calcmode="lin" valueType="num">
                                      <p:cBhvr additive="base">
                                        <p:cTn dur="500"/>
                                        <p:tgtEl>
                                          <p:spTgt spid="21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 calcmode="lin" valueType="num">
                                      <p:cBhvr additive="base">
                                        <p:cTn dur="500"/>
                                        <p:tgtEl>
                                          <p:spTgt spid="21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of a Flow</a:t>
            </a:r>
            <a:endParaRPr/>
          </a:p>
        </p:txBody>
      </p:sp>
      <p:pic>
        <p:nvPicPr>
          <p:cNvPr id="219" name="Google Shape;219;p24"/>
          <p:cNvPicPr preferRelativeResize="0"/>
          <p:nvPr/>
        </p:nvPicPr>
        <p:blipFill rotWithShape="1">
          <a:blip r:embed="rId3">
            <a:alphaModFix/>
          </a:blip>
          <a:srcRect b="0" l="0" r="0" t="0"/>
          <a:stretch/>
        </p:blipFill>
        <p:spPr>
          <a:xfrm>
            <a:off x="1547812" y="1844675"/>
            <a:ext cx="4733925" cy="2325687"/>
          </a:xfrm>
          <a:prstGeom prst="rect">
            <a:avLst/>
          </a:prstGeom>
          <a:noFill/>
          <a:ln>
            <a:noFill/>
          </a:ln>
        </p:spPr>
      </p:pic>
      <p:grpSp>
        <p:nvGrpSpPr>
          <p:cNvPr id="220" name="Google Shape;220;p24"/>
          <p:cNvGrpSpPr/>
          <p:nvPr/>
        </p:nvGrpSpPr>
        <p:grpSpPr>
          <a:xfrm>
            <a:off x="5265737" y="1471612"/>
            <a:ext cx="2033587" cy="852487"/>
            <a:chOff x="2998" y="927"/>
            <a:chExt cx="1281" cy="537"/>
          </a:xfrm>
        </p:grpSpPr>
        <p:sp>
          <p:nvSpPr>
            <p:cNvPr id="221" name="Google Shape;221;p24"/>
            <p:cNvSpPr txBox="1"/>
            <p:nvPr/>
          </p:nvSpPr>
          <p:spPr>
            <a:xfrm>
              <a:off x="3774" y="1045"/>
              <a:ext cx="50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rgbClr val="FF0000"/>
                  </a:solidFill>
                  <a:latin typeface="Comic Sans MS"/>
                  <a:ea typeface="Comic Sans MS"/>
                  <a:cs typeface="Comic Sans MS"/>
                  <a:sym typeface="Comic Sans MS"/>
                </a:rPr>
                <a:t>flow</a:t>
              </a:r>
              <a:endParaRPr/>
            </a:p>
          </p:txBody>
        </p:sp>
        <p:sp>
          <p:nvSpPr>
            <p:cNvPr id="222" name="Google Shape;222;p24"/>
            <p:cNvSpPr/>
            <p:nvPr/>
          </p:nvSpPr>
          <p:spPr>
            <a:xfrm>
              <a:off x="2998" y="927"/>
              <a:ext cx="764" cy="537"/>
            </a:xfrm>
            <a:custGeom>
              <a:rect b="b" l="l" r="r" t="t"/>
              <a:pathLst>
                <a:path extrusionOk="0" h="537" w="764">
                  <a:moveTo>
                    <a:pt x="764" y="278"/>
                  </a:moveTo>
                  <a:cubicBezTo>
                    <a:pt x="595" y="139"/>
                    <a:pt x="426" y="0"/>
                    <a:pt x="299" y="43"/>
                  </a:cubicBezTo>
                  <a:cubicBezTo>
                    <a:pt x="172" y="86"/>
                    <a:pt x="86" y="311"/>
                    <a:pt x="0" y="53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223" name="Google Shape;223;p24"/>
          <p:cNvGrpSpPr/>
          <p:nvPr/>
        </p:nvGrpSpPr>
        <p:grpSpPr>
          <a:xfrm>
            <a:off x="5656262" y="2082800"/>
            <a:ext cx="2212975" cy="525462"/>
            <a:chOff x="3244" y="1312"/>
            <a:chExt cx="1394" cy="331"/>
          </a:xfrm>
        </p:grpSpPr>
        <p:sp>
          <p:nvSpPr>
            <p:cNvPr id="224" name="Google Shape;224;p24"/>
            <p:cNvSpPr txBox="1"/>
            <p:nvPr/>
          </p:nvSpPr>
          <p:spPr>
            <a:xfrm>
              <a:off x="3698" y="1312"/>
              <a:ext cx="94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rgbClr val="FF0000"/>
                  </a:solidFill>
                  <a:latin typeface="Comic Sans MS"/>
                  <a:ea typeface="Comic Sans MS"/>
                  <a:cs typeface="Comic Sans MS"/>
                  <a:sym typeface="Comic Sans MS"/>
                </a:rPr>
                <a:t>capacity</a:t>
              </a:r>
              <a:endParaRPr/>
            </a:p>
          </p:txBody>
        </p:sp>
        <p:sp>
          <p:nvSpPr>
            <p:cNvPr id="225" name="Google Shape;225;p24"/>
            <p:cNvSpPr/>
            <p:nvPr/>
          </p:nvSpPr>
          <p:spPr>
            <a:xfrm>
              <a:off x="3244" y="1481"/>
              <a:ext cx="453" cy="162"/>
            </a:xfrm>
            <a:custGeom>
              <a:rect b="b" l="l" r="r" t="t"/>
              <a:pathLst>
                <a:path extrusionOk="0" h="162" w="453">
                  <a:moveTo>
                    <a:pt x="453" y="0"/>
                  </a:moveTo>
                  <a:cubicBezTo>
                    <a:pt x="356" y="54"/>
                    <a:pt x="259" y="108"/>
                    <a:pt x="183" y="135"/>
                  </a:cubicBezTo>
                  <a:cubicBezTo>
                    <a:pt x="107" y="162"/>
                    <a:pt x="53" y="160"/>
                    <a:pt x="0" y="159"/>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226" name="Google Shape;226;p24"/>
          <p:cNvSpPr txBox="1"/>
          <p:nvPr/>
        </p:nvSpPr>
        <p:spPr>
          <a:xfrm>
            <a:off x="1295400" y="3962400"/>
            <a:ext cx="7620000" cy="1870075"/>
          </a:xfrm>
          <a:prstGeom prst="rect">
            <a:avLst/>
          </a:prstGeom>
          <a:noFill/>
          <a:ln>
            <a:noFill/>
          </a:ln>
        </p:spPr>
        <p:txBody>
          <a:bodyPr anchorCtr="0" anchor="t" bIns="45700" lIns="91425" spcFirstLastPara="1" rIns="91425" wrap="square" tIns="45700">
            <a:spAutoFit/>
          </a:bodyPr>
          <a:lstStyle/>
          <a:p>
            <a:pPr indent="-121920" lvl="0" marL="0" marR="0" rtl="0" algn="l">
              <a:lnSpc>
                <a:spcPct val="90000"/>
              </a:lnSpc>
              <a:spcBef>
                <a:spcPts val="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f(v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 1,         c(v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 4.</a:t>
            </a:r>
            <a:endParaRPr/>
          </a:p>
          <a:p>
            <a:pPr indent="-121920" lvl="0" marL="0" marR="0" rtl="0" algn="l">
              <a:lnSpc>
                <a:spcPct val="90000"/>
              </a:lnSpc>
              <a:spcBef>
                <a:spcPts val="120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f(v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 -1,        c(v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 10.</a:t>
            </a:r>
            <a:endParaRPr/>
          </a:p>
          <a:p>
            <a:pPr indent="-101600" lvl="0" marL="0" marR="0" rtl="0" algn="l">
              <a:lnSpc>
                <a:spcPct val="90000"/>
              </a:lnSpc>
              <a:spcBef>
                <a:spcPts val="1000"/>
              </a:spcBef>
              <a:spcAft>
                <a:spcPts val="0"/>
              </a:spcAft>
              <a:buClr>
                <a:schemeClr val="accent1"/>
              </a:buClr>
              <a:buSzPts val="1600"/>
              <a:buFont typeface="Noto Sans Symbols"/>
              <a:buChar char="●"/>
            </a:pPr>
            <a:r>
              <a:rPr b="0" i="0" lang="en-US" sz="2000" u="none">
                <a:solidFill>
                  <a:schemeClr val="dk2"/>
                </a:solidFill>
                <a:latin typeface="Times New Roman"/>
                <a:ea typeface="Times New Roman"/>
                <a:cs typeface="Times New Roman"/>
                <a:sym typeface="Times New Roman"/>
              </a:rPr>
              <a:t>f(v3, s) + f(v3, v1) + f(v3, v2) + f(v3, v4) + f(v3, t) =</a:t>
            </a:r>
            <a:endParaRPr/>
          </a:p>
          <a:p>
            <a:pPr indent="-121920" lvl="0" marL="0" marR="0" rtl="0" algn="l">
              <a:lnSpc>
                <a:spcPct val="90000"/>
              </a:lnSpc>
              <a:spcBef>
                <a:spcPts val="120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    0    +    (-12)   +       4      +    (-7)    +    15     =  0</a:t>
            </a:r>
            <a:endParaRPr/>
          </a:p>
        </p:txBody>
      </p:sp>
      <p:cxnSp>
        <p:nvCxnSpPr>
          <p:cNvPr id="227" name="Google Shape;227;p24"/>
          <p:cNvCxnSpPr/>
          <p:nvPr/>
        </p:nvCxnSpPr>
        <p:spPr>
          <a:xfrm>
            <a:off x="3203575" y="3068637"/>
            <a:ext cx="144462" cy="73025"/>
          </a:xfrm>
          <a:prstGeom prst="straightConnector1">
            <a:avLst/>
          </a:prstGeom>
          <a:noFill/>
          <a:ln cap="flat" cmpd="sng" w="12700">
            <a:solidFill>
              <a:schemeClr val="dk1"/>
            </a:solidFill>
            <a:prstDash val="solid"/>
            <a:miter lim="800000"/>
            <a:headEnd len="med" w="med" type="none"/>
            <a:tailEnd len="med" w="med" type="none"/>
          </a:ln>
        </p:spPr>
      </p:cxnSp>
      <p:sp>
        <p:nvSpPr>
          <p:cNvPr id="228" name="Google Shape;228;p24"/>
          <p:cNvSpPr txBox="1"/>
          <p:nvPr/>
        </p:nvSpPr>
        <p:spPr>
          <a:xfrm>
            <a:off x="3111500" y="3213100"/>
            <a:ext cx="18415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accent1"/>
              </a:buClr>
              <a:buSzPts val="1600"/>
              <a:buFont typeface="Noto Sans Symbols"/>
              <a:buNone/>
            </a:pPr>
            <a:r>
              <a:rPr b="0" i="0" lang="en-US" sz="2000" u="none">
                <a:solidFill>
                  <a:schemeClr val="dk2"/>
                </a:solidFill>
                <a:latin typeface="Times New Roman"/>
                <a:ea typeface="Times New Roman"/>
                <a:cs typeface="Times New Roman"/>
                <a:sym typeface="Times New Roman"/>
              </a:rPr>
              <a:t>0</a:t>
            </a:r>
            <a:endParaRPr/>
          </a:p>
        </p:txBody>
      </p:sp>
      <p:sp>
        <p:nvSpPr>
          <p:cNvPr id="229" name="Google Shape;229;p24"/>
          <p:cNvSpPr txBox="1"/>
          <p:nvPr/>
        </p:nvSpPr>
        <p:spPr>
          <a:xfrm rot="5400000">
            <a:off x="3080543" y="3047206"/>
            <a:ext cx="360362" cy="4032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accent1"/>
              </a:buClr>
              <a:buSzPts val="1440"/>
              <a:buFont typeface="Noto Sans Symbols"/>
              <a:buNone/>
            </a:pPr>
            <a:r>
              <a:rPr b="0" i="0" lang="en-US" sz="1800" u="none">
                <a:solidFill>
                  <a:srgbClr val="4D4D4D"/>
                </a:solidFill>
                <a:latin typeface="Times New Roman"/>
                <a:ea typeface="Times New Roman"/>
                <a:cs typeface="Times New Roman"/>
                <a:sym typeface="Times New Roman"/>
              </a:rPr>
              <a:t>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Kravat">
  <a:themeElements>
    <a:clrScheme name="Krava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Kravat">
  <a:themeElements>
    <a:clrScheme name="Krava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